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50" r:id="rId3"/>
    <p:sldId id="265" r:id="rId4"/>
    <p:sldId id="266" r:id="rId5"/>
    <p:sldId id="291" r:id="rId6"/>
    <p:sldId id="303" r:id="rId7"/>
    <p:sldId id="306" r:id="rId8"/>
    <p:sldId id="294" r:id="rId9"/>
    <p:sldId id="351" r:id="rId10"/>
    <p:sldId id="352" r:id="rId11"/>
    <p:sldId id="353" r:id="rId12"/>
    <p:sldId id="354" r:id="rId13"/>
    <p:sldId id="295" r:id="rId14"/>
    <p:sldId id="355" r:id="rId15"/>
    <p:sldId id="356" r:id="rId16"/>
    <p:sldId id="298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280" r:id="rId27"/>
    <p:sldId id="299" r:id="rId28"/>
    <p:sldId id="281" r:id="rId29"/>
    <p:sldId id="282" r:id="rId30"/>
    <p:sldId id="345" r:id="rId31"/>
    <p:sldId id="346" r:id="rId32"/>
    <p:sldId id="347" r:id="rId33"/>
    <p:sldId id="348" r:id="rId34"/>
    <p:sldId id="349" r:id="rId35"/>
    <p:sldId id="366" r:id="rId36"/>
    <p:sldId id="367" r:id="rId37"/>
    <p:sldId id="370" r:id="rId38"/>
    <p:sldId id="371" r:id="rId39"/>
    <p:sldId id="369" r:id="rId40"/>
    <p:sldId id="374" r:id="rId41"/>
    <p:sldId id="372" r:id="rId42"/>
    <p:sldId id="373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25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A7109-E633-497C-BD5C-C2C95307FE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ADBE1C-C636-4650-BA3F-CECA7E4662AD}">
      <dgm:prSet/>
      <dgm:spPr/>
      <dgm:t>
        <a:bodyPr/>
        <a:lstStyle/>
        <a:p>
          <a:pPr rtl="0"/>
          <a:r>
            <a:rPr lang="en-US"/>
            <a:t>Use Notepad to write the code</a:t>
          </a:r>
        </a:p>
      </dgm:t>
    </dgm:pt>
    <dgm:pt modelId="{EBFC9038-0A78-4037-A172-A0CF132D4967}" type="parTrans" cxnId="{6A2E86EE-7915-4406-9056-54E5743A1035}">
      <dgm:prSet/>
      <dgm:spPr/>
      <dgm:t>
        <a:bodyPr/>
        <a:lstStyle/>
        <a:p>
          <a:endParaRPr lang="en-US"/>
        </a:p>
      </dgm:t>
    </dgm:pt>
    <dgm:pt modelId="{378825C4-3F21-41F5-9E5A-4C6AE9416082}" type="sibTrans" cxnId="{6A2E86EE-7915-4406-9056-54E5743A1035}">
      <dgm:prSet/>
      <dgm:spPr/>
      <dgm:t>
        <a:bodyPr/>
        <a:lstStyle/>
        <a:p>
          <a:endParaRPr lang="en-US"/>
        </a:p>
      </dgm:t>
    </dgm:pt>
    <dgm:pt modelId="{468E0637-A8D7-4149-A272-AAEA26096971}">
      <dgm:prSet/>
      <dgm:spPr/>
      <dgm:t>
        <a:bodyPr/>
        <a:lstStyle/>
        <a:p>
          <a:pPr rtl="0"/>
          <a:r>
            <a:rPr lang="en-US"/>
            <a:t>Save the document using .html (if embedded JavaScript)</a:t>
          </a:r>
        </a:p>
      </dgm:t>
    </dgm:pt>
    <dgm:pt modelId="{AD73EEB5-537F-433A-A2AF-8C8780B24328}" type="parTrans" cxnId="{DFC9ECEE-B2A7-4BBE-BAD6-6A2C97420E57}">
      <dgm:prSet/>
      <dgm:spPr/>
      <dgm:t>
        <a:bodyPr/>
        <a:lstStyle/>
        <a:p>
          <a:endParaRPr lang="en-US"/>
        </a:p>
      </dgm:t>
    </dgm:pt>
    <dgm:pt modelId="{9692AFFD-67E8-4F2D-891E-0F702B477E84}" type="sibTrans" cxnId="{DFC9ECEE-B2A7-4BBE-BAD6-6A2C97420E57}">
      <dgm:prSet/>
      <dgm:spPr/>
      <dgm:t>
        <a:bodyPr/>
        <a:lstStyle/>
        <a:p>
          <a:endParaRPr lang="en-US"/>
        </a:p>
      </dgm:t>
    </dgm:pt>
    <dgm:pt modelId="{C830CBD1-9006-4BE1-B1DA-A3D7778C8787}">
      <dgm:prSet/>
      <dgm:spPr/>
      <dgm:t>
        <a:bodyPr/>
        <a:lstStyle/>
        <a:p>
          <a:pPr rtl="0"/>
          <a:r>
            <a:rPr lang="en-US"/>
            <a:t>Save document with .js (if external JavaScript)</a:t>
          </a:r>
        </a:p>
      </dgm:t>
    </dgm:pt>
    <dgm:pt modelId="{CC82696F-6CC3-46B4-9432-852779697499}" type="parTrans" cxnId="{4082BBE6-D348-4D4F-B918-3A27CD40A18C}">
      <dgm:prSet/>
      <dgm:spPr/>
      <dgm:t>
        <a:bodyPr/>
        <a:lstStyle/>
        <a:p>
          <a:endParaRPr lang="en-US"/>
        </a:p>
      </dgm:t>
    </dgm:pt>
    <dgm:pt modelId="{E49455AD-E4B3-4EB8-9619-A3BF102CE0A3}" type="sibTrans" cxnId="{4082BBE6-D348-4D4F-B918-3A27CD40A18C}">
      <dgm:prSet/>
      <dgm:spPr/>
      <dgm:t>
        <a:bodyPr/>
        <a:lstStyle/>
        <a:p>
          <a:endParaRPr lang="en-US"/>
        </a:p>
      </dgm:t>
    </dgm:pt>
    <dgm:pt modelId="{12C970DA-A7B0-47B3-9885-E15B8EFA1B0C}">
      <dgm:prSet/>
      <dgm:spPr/>
      <dgm:t>
        <a:bodyPr/>
        <a:lstStyle/>
        <a:p>
          <a:pPr rtl="0"/>
          <a:r>
            <a:rPr lang="en-US"/>
            <a:t>Run the code in brower</a:t>
          </a:r>
        </a:p>
      </dgm:t>
    </dgm:pt>
    <dgm:pt modelId="{ABCAA70F-5806-41E4-A08E-17F61DC1A0F5}" type="parTrans" cxnId="{EEACC309-8BF0-447B-864B-4D4DA5A302E5}">
      <dgm:prSet/>
      <dgm:spPr/>
      <dgm:t>
        <a:bodyPr/>
        <a:lstStyle/>
        <a:p>
          <a:endParaRPr lang="en-US"/>
        </a:p>
      </dgm:t>
    </dgm:pt>
    <dgm:pt modelId="{FB69ABE4-481B-43DF-8E36-B0A36D49F420}" type="sibTrans" cxnId="{EEACC309-8BF0-447B-864B-4D4DA5A302E5}">
      <dgm:prSet/>
      <dgm:spPr/>
      <dgm:t>
        <a:bodyPr/>
        <a:lstStyle/>
        <a:p>
          <a:endParaRPr lang="en-US"/>
        </a:p>
      </dgm:t>
    </dgm:pt>
    <dgm:pt modelId="{DAB2FAE1-6773-4B91-B0DF-25CBDC168413}" type="pres">
      <dgm:prSet presAssocID="{825A7109-E633-497C-BD5C-C2C95307FE93}" presName="linear" presStyleCnt="0">
        <dgm:presLayoutVars>
          <dgm:animLvl val="lvl"/>
          <dgm:resizeHandles val="exact"/>
        </dgm:presLayoutVars>
      </dgm:prSet>
      <dgm:spPr/>
    </dgm:pt>
    <dgm:pt modelId="{32A5A73E-0FCE-4C46-A124-0F1B1A598497}" type="pres">
      <dgm:prSet presAssocID="{ECADBE1C-C636-4650-BA3F-CECA7E4662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E86DE9-36E6-4254-8EFE-754116781B3C}" type="pres">
      <dgm:prSet presAssocID="{378825C4-3F21-41F5-9E5A-4C6AE9416082}" presName="spacer" presStyleCnt="0"/>
      <dgm:spPr/>
    </dgm:pt>
    <dgm:pt modelId="{D67B25FA-C85F-4E25-9DBB-3F63DA4F534E}" type="pres">
      <dgm:prSet presAssocID="{468E0637-A8D7-4149-A272-AAEA260969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DEE72B-80F1-4F71-B268-255E74DBEF28}" type="pres">
      <dgm:prSet presAssocID="{9692AFFD-67E8-4F2D-891E-0F702B477E84}" presName="spacer" presStyleCnt="0"/>
      <dgm:spPr/>
    </dgm:pt>
    <dgm:pt modelId="{9B77D24B-59E0-4536-94FA-D09F6F0AF31E}" type="pres">
      <dgm:prSet presAssocID="{C830CBD1-9006-4BE1-B1DA-A3D7778C87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A2D9B5-D736-46B1-A3D4-8C77667F8EC2}" type="pres">
      <dgm:prSet presAssocID="{E49455AD-E4B3-4EB8-9619-A3BF102CE0A3}" presName="spacer" presStyleCnt="0"/>
      <dgm:spPr/>
    </dgm:pt>
    <dgm:pt modelId="{5C48076C-840C-45A4-BEE9-AD2A9B0233FB}" type="pres">
      <dgm:prSet presAssocID="{12C970DA-A7B0-47B3-9885-E15B8EFA1B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ACC309-8BF0-447B-864B-4D4DA5A302E5}" srcId="{825A7109-E633-497C-BD5C-C2C95307FE93}" destId="{12C970DA-A7B0-47B3-9885-E15B8EFA1B0C}" srcOrd="3" destOrd="0" parTransId="{ABCAA70F-5806-41E4-A08E-17F61DC1A0F5}" sibTransId="{FB69ABE4-481B-43DF-8E36-B0A36D49F420}"/>
    <dgm:cxn modelId="{1EBAB850-C495-4965-8EB8-A999BD8D0D6D}" type="presOf" srcId="{C830CBD1-9006-4BE1-B1DA-A3D7778C8787}" destId="{9B77D24B-59E0-4536-94FA-D09F6F0AF31E}" srcOrd="0" destOrd="0" presId="urn:microsoft.com/office/officeart/2005/8/layout/vList2"/>
    <dgm:cxn modelId="{C6292B52-F391-4675-95A3-3394F82BD50B}" type="presOf" srcId="{468E0637-A8D7-4149-A272-AAEA26096971}" destId="{D67B25FA-C85F-4E25-9DBB-3F63DA4F534E}" srcOrd="0" destOrd="0" presId="urn:microsoft.com/office/officeart/2005/8/layout/vList2"/>
    <dgm:cxn modelId="{F992F490-EE74-4B8D-BE72-1710A81936CE}" type="presOf" srcId="{12C970DA-A7B0-47B3-9885-E15B8EFA1B0C}" destId="{5C48076C-840C-45A4-BEE9-AD2A9B0233FB}" srcOrd="0" destOrd="0" presId="urn:microsoft.com/office/officeart/2005/8/layout/vList2"/>
    <dgm:cxn modelId="{B51ECE9C-7575-4036-8C7C-81D0CFDCE095}" type="presOf" srcId="{825A7109-E633-497C-BD5C-C2C95307FE93}" destId="{DAB2FAE1-6773-4B91-B0DF-25CBDC168413}" srcOrd="0" destOrd="0" presId="urn:microsoft.com/office/officeart/2005/8/layout/vList2"/>
    <dgm:cxn modelId="{7EB533CB-4580-484A-B498-11215F7AB810}" type="presOf" srcId="{ECADBE1C-C636-4650-BA3F-CECA7E4662AD}" destId="{32A5A73E-0FCE-4C46-A124-0F1B1A598497}" srcOrd="0" destOrd="0" presId="urn:microsoft.com/office/officeart/2005/8/layout/vList2"/>
    <dgm:cxn modelId="{4082BBE6-D348-4D4F-B918-3A27CD40A18C}" srcId="{825A7109-E633-497C-BD5C-C2C95307FE93}" destId="{C830CBD1-9006-4BE1-B1DA-A3D7778C8787}" srcOrd="2" destOrd="0" parTransId="{CC82696F-6CC3-46B4-9432-852779697499}" sibTransId="{E49455AD-E4B3-4EB8-9619-A3BF102CE0A3}"/>
    <dgm:cxn modelId="{6A2E86EE-7915-4406-9056-54E5743A1035}" srcId="{825A7109-E633-497C-BD5C-C2C95307FE93}" destId="{ECADBE1C-C636-4650-BA3F-CECA7E4662AD}" srcOrd="0" destOrd="0" parTransId="{EBFC9038-0A78-4037-A172-A0CF132D4967}" sibTransId="{378825C4-3F21-41F5-9E5A-4C6AE9416082}"/>
    <dgm:cxn modelId="{DFC9ECEE-B2A7-4BBE-BAD6-6A2C97420E57}" srcId="{825A7109-E633-497C-BD5C-C2C95307FE93}" destId="{468E0637-A8D7-4149-A272-AAEA26096971}" srcOrd="1" destOrd="0" parTransId="{AD73EEB5-537F-433A-A2AF-8C8780B24328}" sibTransId="{9692AFFD-67E8-4F2D-891E-0F702B477E84}"/>
    <dgm:cxn modelId="{BBE672C6-E72F-4312-B394-FA0FE6FEA37D}" type="presParOf" srcId="{DAB2FAE1-6773-4B91-B0DF-25CBDC168413}" destId="{32A5A73E-0FCE-4C46-A124-0F1B1A598497}" srcOrd="0" destOrd="0" presId="urn:microsoft.com/office/officeart/2005/8/layout/vList2"/>
    <dgm:cxn modelId="{E7D96C3A-5E10-4A3E-925D-506A112E63AA}" type="presParOf" srcId="{DAB2FAE1-6773-4B91-B0DF-25CBDC168413}" destId="{9FE86DE9-36E6-4254-8EFE-754116781B3C}" srcOrd="1" destOrd="0" presId="urn:microsoft.com/office/officeart/2005/8/layout/vList2"/>
    <dgm:cxn modelId="{7E7FC8B7-4F63-4ADF-809E-2191F4A28AA9}" type="presParOf" srcId="{DAB2FAE1-6773-4B91-B0DF-25CBDC168413}" destId="{D67B25FA-C85F-4E25-9DBB-3F63DA4F534E}" srcOrd="2" destOrd="0" presId="urn:microsoft.com/office/officeart/2005/8/layout/vList2"/>
    <dgm:cxn modelId="{3CCBC7C6-4348-4DC8-8F7B-6969B18A5219}" type="presParOf" srcId="{DAB2FAE1-6773-4B91-B0DF-25CBDC168413}" destId="{BFDEE72B-80F1-4F71-B268-255E74DBEF28}" srcOrd="3" destOrd="0" presId="urn:microsoft.com/office/officeart/2005/8/layout/vList2"/>
    <dgm:cxn modelId="{4044E6C4-1EC7-470F-9D83-692F1A0687E3}" type="presParOf" srcId="{DAB2FAE1-6773-4B91-B0DF-25CBDC168413}" destId="{9B77D24B-59E0-4536-94FA-D09F6F0AF31E}" srcOrd="4" destOrd="0" presId="urn:microsoft.com/office/officeart/2005/8/layout/vList2"/>
    <dgm:cxn modelId="{92498BA6-52D2-455E-A0C0-2EB82AE1871D}" type="presParOf" srcId="{DAB2FAE1-6773-4B91-B0DF-25CBDC168413}" destId="{D2A2D9B5-D736-46B1-A3D4-8C77667F8EC2}" srcOrd="5" destOrd="0" presId="urn:microsoft.com/office/officeart/2005/8/layout/vList2"/>
    <dgm:cxn modelId="{4150B0E2-44FC-46FA-B779-9F463A0C910A}" type="presParOf" srcId="{DAB2FAE1-6773-4B91-B0DF-25CBDC168413}" destId="{5C48076C-840C-45A4-BEE9-AD2A9B0233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5A73E-0FCE-4C46-A124-0F1B1A598497}">
      <dsp:nvSpPr>
        <dsp:cNvPr id="0" name=""/>
        <dsp:cNvSpPr/>
      </dsp:nvSpPr>
      <dsp:spPr>
        <a:xfrm>
          <a:off x="0" y="54731"/>
          <a:ext cx="7620000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 Notepad to write the code</a:t>
          </a:r>
        </a:p>
      </dsp:txBody>
      <dsp:txXfrm>
        <a:off x="54298" y="109029"/>
        <a:ext cx="7511404" cy="1003708"/>
      </dsp:txXfrm>
    </dsp:sp>
    <dsp:sp modelId="{D67B25FA-C85F-4E25-9DBB-3F63DA4F534E}">
      <dsp:nvSpPr>
        <dsp:cNvPr id="0" name=""/>
        <dsp:cNvSpPr/>
      </dsp:nvSpPr>
      <dsp:spPr>
        <a:xfrm>
          <a:off x="0" y="1247675"/>
          <a:ext cx="7620000" cy="11123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Save the document using .html (if embedded JavaScript)</a:t>
          </a:r>
        </a:p>
      </dsp:txBody>
      <dsp:txXfrm>
        <a:off x="54298" y="1301973"/>
        <a:ext cx="7511404" cy="1003708"/>
      </dsp:txXfrm>
    </dsp:sp>
    <dsp:sp modelId="{9B77D24B-59E0-4536-94FA-D09F6F0AF31E}">
      <dsp:nvSpPr>
        <dsp:cNvPr id="0" name=""/>
        <dsp:cNvSpPr/>
      </dsp:nvSpPr>
      <dsp:spPr>
        <a:xfrm>
          <a:off x="0" y="2440620"/>
          <a:ext cx="7620000" cy="11123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Save document with .js (if external JavaScript)</a:t>
          </a:r>
        </a:p>
      </dsp:txBody>
      <dsp:txXfrm>
        <a:off x="54298" y="2494918"/>
        <a:ext cx="7511404" cy="1003708"/>
      </dsp:txXfrm>
    </dsp:sp>
    <dsp:sp modelId="{5C48076C-840C-45A4-BEE9-AD2A9B0233FB}">
      <dsp:nvSpPr>
        <dsp:cNvPr id="0" name=""/>
        <dsp:cNvSpPr/>
      </dsp:nvSpPr>
      <dsp:spPr>
        <a:xfrm>
          <a:off x="0" y="3633564"/>
          <a:ext cx="7620000" cy="1112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 the code in brower</a:t>
          </a:r>
        </a:p>
      </dsp:txBody>
      <dsp:txXfrm>
        <a:off x="54298" y="3687862"/>
        <a:ext cx="7511404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F67D-0970-422C-87DC-823A895646E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138D-46CE-428E-90FC-2857B4E8B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82375D-8CC2-4EFC-BA36-0E18561E44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2F5E74-9D57-4BE7-B392-D0D925DAD04F}" type="datetimeFigureOut">
              <a:rPr lang="en-US" smtClean="0"/>
              <a:t>1/11/2023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html-project-ideas-topics-for-beginner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utorialspoint.com/javascript/javascript_quick_guide.htm" TargetMode="External"/><Relationship Id="rId4" Type="http://schemas.openxmlformats.org/officeDocument/2006/relationships/hyperlink" Target="https://www.slideshare.net/rakhithota/js-p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2593975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4038600"/>
            <a:ext cx="7543800" cy="243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                           By Sangita M. Jaybhaye 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318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50E642-0CC8-478B-A868-4A07AA2756B9}"/>
              </a:ext>
            </a:extLst>
          </p:cNvPr>
          <p:cNvSpPr txBox="1"/>
          <p:nvPr/>
        </p:nvSpPr>
        <p:spPr>
          <a:xfrm>
            <a:off x="304800" y="1308652"/>
            <a:ext cx="3352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&lt;!DOCTYPE html&gt;</a:t>
            </a:r>
          </a:p>
          <a:p>
            <a:r>
              <a:rPr lang="en-IN" sz="1200" dirty="0"/>
              <a:t>&lt;html&gt;</a:t>
            </a:r>
          </a:p>
          <a:p>
            <a:r>
              <a:rPr lang="en-IN" sz="1200" dirty="0"/>
              <a:t>&lt;body&gt;</a:t>
            </a:r>
          </a:p>
          <a:p>
            <a:r>
              <a:rPr lang="en-IN" sz="1200" dirty="0"/>
              <a:t>&lt;h2&gt;What Can JavaScript Do?&lt;/h2&gt;</a:t>
            </a:r>
          </a:p>
          <a:p>
            <a:r>
              <a:rPr lang="en-IN" sz="1200" dirty="0"/>
              <a:t>&lt;p id="demo"&gt;JavaScript can change HTML content.&lt;/p&gt;</a:t>
            </a:r>
          </a:p>
          <a:p>
            <a:r>
              <a:rPr lang="en-IN" sz="1200" dirty="0"/>
              <a:t>&lt;button type="button" onclick='</a:t>
            </a:r>
            <a:r>
              <a:rPr lang="en-IN" sz="1200" dirty="0" err="1"/>
              <a:t>document.getElementById</a:t>
            </a:r>
            <a:r>
              <a:rPr lang="en-IN" sz="1200" dirty="0"/>
              <a:t>("demo").</a:t>
            </a:r>
            <a:r>
              <a:rPr lang="en-IN" sz="1200" dirty="0" err="1"/>
              <a:t>innerHTML</a:t>
            </a:r>
            <a:r>
              <a:rPr lang="en-IN" sz="1200" dirty="0"/>
              <a:t> = "Hello JavaScript!"'&gt;Click Me!&lt;/button&gt;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763362-E7AD-4877-AC01-9F28C1278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90216"/>
              </p:ext>
            </p:extLst>
          </p:nvPr>
        </p:nvGraphicFramePr>
        <p:xfrm>
          <a:off x="5257800" y="1295400"/>
          <a:ext cx="24923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91920" imgH="1135440" progId="Paint.Picture">
                  <p:embed/>
                </p:oleObj>
              </mc:Choice>
              <mc:Fallback>
                <p:oleObj name="Bitmap Image" r:id="rId2" imgW="2491920" imgH="113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57800" y="1295400"/>
                        <a:ext cx="2492375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670409-A651-4BC5-9099-AC079577636E}"/>
              </a:ext>
            </a:extLst>
          </p:cNvPr>
          <p:cNvSpPr txBox="1"/>
          <p:nvPr/>
        </p:nvSpPr>
        <p:spPr>
          <a:xfrm>
            <a:off x="4572000" y="3810000"/>
            <a:ext cx="31623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&lt;html&gt;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&lt;body&gt;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&lt;h2&gt;What Can JavaScript Do?&lt;/h2&gt;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&lt;p id="demo"&gt;JavaScript can change HTML content.&lt;/p&gt;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&lt;button type="button" onclick="</a:t>
            </a:r>
            <a:r>
              <a:rPr lang="en-IN" sz="1400" dirty="0" err="1">
                <a:solidFill>
                  <a:srgbClr val="0070C0"/>
                </a:solidFill>
              </a:rPr>
              <a:t>document.getElementById</a:t>
            </a:r>
            <a:r>
              <a:rPr lang="en-IN" sz="1400" dirty="0">
                <a:solidFill>
                  <a:srgbClr val="0070C0"/>
                </a:solidFill>
              </a:rPr>
              <a:t>('demo').</a:t>
            </a:r>
            <a:r>
              <a:rPr lang="en-IN" sz="1400" dirty="0" err="1">
                <a:solidFill>
                  <a:srgbClr val="0070C0"/>
                </a:solidFill>
              </a:rPr>
              <a:t>innerHTML</a:t>
            </a:r>
            <a:r>
              <a:rPr lang="en-IN" sz="1400" dirty="0">
                <a:solidFill>
                  <a:srgbClr val="0070C0"/>
                </a:solidFill>
              </a:rPr>
              <a:t> = 'Hello JavaScript!'"&gt;Click Me!&lt;/button&gt;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IN" sz="1400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7DFE725-6334-4817-988E-88AEA1CD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80918"/>
            <a:ext cx="6324600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of many JavaScript HTML methods is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below "finds" an HTML element (with id="demo"), and changes the element content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innerHTML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"Hello JavaScript":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AC5B5-CC59-463C-A7AD-1F4F4BDFE8C5}"/>
              </a:ext>
            </a:extLst>
          </p:cNvPr>
          <p:cNvSpPr txBox="1"/>
          <p:nvPr/>
        </p:nvSpPr>
        <p:spPr>
          <a:xfrm>
            <a:off x="457200" y="533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Where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4E7D6-3A02-4404-ABCD-6A15DC0B6D0C}"/>
              </a:ext>
            </a:extLst>
          </p:cNvPr>
          <p:cNvSpPr txBox="1"/>
          <p:nvPr/>
        </p:nvSpPr>
        <p:spPr>
          <a:xfrm>
            <a:off x="1219200" y="1371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The&lt; script&gt; Tag</a:t>
            </a:r>
          </a:p>
          <a:p>
            <a:r>
              <a:rPr lang="en-US" dirty="0"/>
              <a:t>In HTML, JavaScript code is nested  between &lt;script&gt; and  &lt;/script&gt;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64714-06B1-4CF1-B8C9-1EB41D6A980F}"/>
              </a:ext>
            </a:extLst>
          </p:cNvPr>
          <p:cNvSpPr txBox="1"/>
          <p:nvPr/>
        </p:nvSpPr>
        <p:spPr>
          <a:xfrm>
            <a:off x="457200" y="2763798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&lt;h2&gt;JavaScript in Body&lt;/h2&gt;</a:t>
            </a:r>
          </a:p>
          <a:p>
            <a:r>
              <a:rPr lang="en-IN" sz="1600" dirty="0"/>
              <a:t>&lt;p id="demo"&gt;&lt;/p&gt;</a:t>
            </a:r>
          </a:p>
          <a:p>
            <a:r>
              <a:rPr lang="en-IN" sz="1600" dirty="0"/>
              <a:t>&lt;script&gt;</a:t>
            </a:r>
          </a:p>
          <a:p>
            <a:r>
              <a:rPr lang="en-IN" sz="1600" dirty="0" err="1"/>
              <a:t>document.getElementById</a:t>
            </a:r>
            <a:r>
              <a:rPr lang="en-IN" sz="1600" dirty="0"/>
              <a:t>("demo").</a:t>
            </a:r>
            <a:r>
              <a:rPr lang="en-IN" sz="1600" dirty="0" err="1"/>
              <a:t>innerHTML</a:t>
            </a:r>
            <a:r>
              <a:rPr lang="en-IN" sz="1600" dirty="0"/>
              <a:t> = "My First JavaScript";</a:t>
            </a:r>
          </a:p>
          <a:p>
            <a:r>
              <a:rPr lang="en-IN" sz="1600" dirty="0"/>
              <a:t>&lt;/script&gt;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D5A68B8-C199-4D37-9997-743C9A39A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26962"/>
              </p:ext>
            </p:extLst>
          </p:nvPr>
        </p:nvGraphicFramePr>
        <p:xfrm>
          <a:off x="5638800" y="3048000"/>
          <a:ext cx="18446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43920" imgH="945000" progId="Paint.Picture">
                  <p:embed/>
                </p:oleObj>
              </mc:Choice>
              <mc:Fallback>
                <p:oleObj name="Bitmap Image" r:id="rId2" imgW="1843920" imgH="945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48000"/>
                        <a:ext cx="1844675" cy="94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98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75458-AA5F-443A-9345-410DE38C21D0}"/>
              </a:ext>
            </a:extLst>
          </p:cNvPr>
          <p:cNvSpPr txBox="1"/>
          <p:nvPr/>
        </p:nvSpPr>
        <p:spPr>
          <a:xfrm>
            <a:off x="685800" y="1295400"/>
            <a:ext cx="685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JavaScript Functions and Events</a:t>
            </a:r>
          </a:p>
          <a:p>
            <a:pPr algn="just"/>
            <a:r>
              <a:rPr lang="en-US" sz="2000" dirty="0"/>
              <a:t>A JavaScript function is a block of JavaScript code, that can be executed when "called" for.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For example, a function can be called when an event occurs, like when the user clicks a button..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250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206"/>
            <a:ext cx="8077200" cy="990600"/>
          </a:xfrm>
        </p:spPr>
        <p:txBody>
          <a:bodyPr/>
          <a:lstStyle/>
          <a:p>
            <a:r>
              <a:rPr lang="en-US" sz="4000" dirty="0"/>
              <a:t>JavaScript in &lt;head&gt;...&lt;/head&gt;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620000" cy="50292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&lt;html&gt; </a:t>
            </a:r>
          </a:p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&lt;head&gt; </a:t>
            </a:r>
          </a:p>
          <a:p>
            <a:pPr marL="41148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+mj-lt"/>
              </a:rPr>
              <a:t>&lt;script &gt; 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 function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sayHello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()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 { alert("Hello World") }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 &lt;/script&gt; </a:t>
            </a:r>
          </a:p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&lt;/head&gt; </a:t>
            </a:r>
          </a:p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&lt;body&gt; 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+mj-lt"/>
              </a:rPr>
              <a:t>&lt;input type="button" 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onclick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+mj-lt"/>
              </a:rPr>
              <a:t>sayHello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()" value="Say Hello" /&gt; </a:t>
            </a:r>
          </a:p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&lt;/body&gt; </a:t>
            </a:r>
          </a:p>
          <a:p>
            <a:pPr marL="411480" lvl="1" indent="0">
              <a:buNone/>
            </a:pPr>
            <a:r>
              <a:rPr lang="en-US" sz="1800" dirty="0">
                <a:latin typeface="+mj-lt"/>
              </a:rPr>
              <a:t>&lt;/html&gt;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This code will produce the following results −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97191"/>
            <a:ext cx="155191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47" y="5663841"/>
            <a:ext cx="1790700" cy="1123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9129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5626A-9D09-442C-BD51-8D690953894A}"/>
              </a:ext>
            </a:extLst>
          </p:cNvPr>
          <p:cNvSpPr txBox="1"/>
          <p:nvPr/>
        </p:nvSpPr>
        <p:spPr>
          <a:xfrm>
            <a:off x="304800" y="339474"/>
            <a:ext cx="5029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"Paragraph changed.";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&lt;h2&gt;Demo JavaScript in Head&lt;/h2&gt;</a:t>
            </a:r>
          </a:p>
          <a:p>
            <a:endParaRPr lang="en-IN" dirty="0"/>
          </a:p>
          <a:p>
            <a:r>
              <a:rPr lang="en-IN" dirty="0"/>
              <a:t>&lt;p id="demo"&gt;A Paragraph.&lt;/p&gt;</a:t>
            </a:r>
          </a:p>
          <a:p>
            <a:endParaRPr lang="en-IN" dirty="0"/>
          </a:p>
          <a:p>
            <a:r>
              <a:rPr lang="en-IN" dirty="0"/>
              <a:t>&lt;button type="button" onclick="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13A51A-26F9-4027-8099-AB3FBAF5D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57995"/>
              </p:ext>
            </p:extLst>
          </p:nvPr>
        </p:nvGraphicFramePr>
        <p:xfrm>
          <a:off x="5334000" y="2384651"/>
          <a:ext cx="252253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22160" imgH="1135440" progId="Paint.Picture">
                  <p:embed/>
                </p:oleObj>
              </mc:Choice>
              <mc:Fallback>
                <p:oleObj name="Bitmap Image" r:id="rId2" imgW="2522160" imgH="113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2384651"/>
                        <a:ext cx="2522537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56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598650-6757-4D8A-AF61-58019A01B390}"/>
              </a:ext>
            </a:extLst>
          </p:cNvPr>
          <p:cNvSpPr txBox="1"/>
          <p:nvPr/>
        </p:nvSpPr>
        <p:spPr>
          <a:xfrm>
            <a:off x="609600" y="381000"/>
            <a:ext cx="746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in &lt;body&gt;</a:t>
            </a:r>
          </a:p>
          <a:p>
            <a:r>
              <a:rPr lang="en-US" dirty="0"/>
              <a:t>In this example, a JavaScript function is placed in the &lt;body&gt; section of an HTML page.</a:t>
            </a:r>
          </a:p>
          <a:p>
            <a:r>
              <a:rPr lang="en-US" dirty="0"/>
              <a:t>The function is invoked (called) when a button is clicked: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36214-ED27-46F4-BD2A-F8EB3CC5EE77}"/>
              </a:ext>
            </a:extLst>
          </p:cNvPr>
          <p:cNvSpPr txBox="1"/>
          <p:nvPr/>
        </p:nvSpPr>
        <p:spPr>
          <a:xfrm>
            <a:off x="381000" y="2133600"/>
            <a:ext cx="5105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&lt;!DOCTYPE html&gt;</a:t>
            </a:r>
          </a:p>
          <a:p>
            <a:r>
              <a:rPr lang="en-IN" sz="1400" dirty="0"/>
              <a:t>&lt;html&gt;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&lt;h2&gt;Demo JavaScript in Body&lt;/h2&gt;</a:t>
            </a:r>
          </a:p>
          <a:p>
            <a:r>
              <a:rPr lang="en-IN" sz="1400" dirty="0"/>
              <a:t>&lt;p id="demo"&gt;A Paragraph.&lt;/p&gt;</a:t>
            </a:r>
          </a:p>
          <a:p>
            <a:r>
              <a:rPr lang="en-IN" sz="1400" dirty="0"/>
              <a:t>&lt;button type="button" onclick="</a:t>
            </a:r>
            <a:r>
              <a:rPr lang="en-IN" sz="1400" dirty="0" err="1"/>
              <a:t>myFunction</a:t>
            </a:r>
            <a:r>
              <a:rPr lang="en-IN" sz="1400" dirty="0"/>
              <a:t>()"&gt;Try it&lt;/button&gt;</a:t>
            </a:r>
          </a:p>
          <a:p>
            <a:r>
              <a:rPr lang="en-IN" sz="1400" dirty="0"/>
              <a:t>&lt;script&gt;</a:t>
            </a:r>
          </a:p>
          <a:p>
            <a:r>
              <a:rPr lang="en-IN" sz="1400" dirty="0"/>
              <a:t>function </a:t>
            </a:r>
            <a:r>
              <a:rPr lang="en-IN" sz="1400" dirty="0" err="1"/>
              <a:t>myFunction</a:t>
            </a:r>
            <a:r>
              <a:rPr lang="en-IN" sz="1400" dirty="0"/>
              <a:t>()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document.getElementById</a:t>
            </a:r>
            <a:r>
              <a:rPr lang="en-IN" sz="1400" dirty="0"/>
              <a:t>("demo").</a:t>
            </a:r>
            <a:r>
              <a:rPr lang="en-IN" sz="1400" dirty="0" err="1"/>
              <a:t>innerHTML</a:t>
            </a:r>
            <a:r>
              <a:rPr lang="en-IN" sz="1400" dirty="0"/>
              <a:t> = "Paragraph changed.";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&lt;/script&gt;</a:t>
            </a:r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 </a:t>
            </a: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E4BABD-3410-4598-97FA-90A59EE25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39707"/>
              </p:ext>
            </p:extLst>
          </p:nvPr>
        </p:nvGraphicFramePr>
        <p:xfrm>
          <a:off x="6019800" y="2689334"/>
          <a:ext cx="23161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16600" imgH="998280" progId="Paint.Picture">
                  <p:embed/>
                </p:oleObj>
              </mc:Choice>
              <mc:Fallback>
                <p:oleObj name="Bitmap Image" r:id="rId2" imgW="2316600" imgH="998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9800" y="2689334"/>
                        <a:ext cx="2316163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21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990600"/>
          </a:xfrm>
        </p:spPr>
        <p:txBody>
          <a:bodyPr/>
          <a:lstStyle/>
          <a:p>
            <a:r>
              <a:rPr lang="en-US" sz="4400" dirty="0"/>
              <a:t>JavaScript in External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4800600"/>
          </a:xfrm>
        </p:spPr>
        <p:txBody>
          <a:bodyPr/>
          <a:lstStyle/>
          <a:p>
            <a:r>
              <a:rPr lang="en-US" b="1" dirty="0"/>
              <a:t>HTML File</a:t>
            </a:r>
          </a:p>
          <a:p>
            <a:pPr marL="411480" lvl="1" indent="0">
              <a:buNone/>
            </a:pPr>
            <a:r>
              <a:rPr lang="en-US" dirty="0"/>
              <a:t>&lt;html&gt;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&lt;head&gt;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 &lt;script type="text/</a:t>
            </a:r>
            <a:r>
              <a:rPr lang="en-US" b="1" dirty="0" err="1">
                <a:solidFill>
                  <a:srgbClr val="002060"/>
                </a:solidFill>
              </a:rPr>
              <a:t>javascript</a:t>
            </a:r>
            <a:r>
              <a:rPr lang="en-US" b="1" dirty="0">
                <a:solidFill>
                  <a:srgbClr val="002060"/>
                </a:solidFill>
              </a:rPr>
              <a:t>" </a:t>
            </a:r>
            <a:r>
              <a:rPr lang="en-US" b="1" dirty="0" err="1">
                <a:solidFill>
                  <a:srgbClr val="002060"/>
                </a:solidFill>
              </a:rPr>
              <a:t>src</a:t>
            </a:r>
            <a:r>
              <a:rPr lang="en-US" b="1" dirty="0">
                <a:solidFill>
                  <a:srgbClr val="002060"/>
                </a:solidFill>
              </a:rPr>
              <a:t>="filename.js" &gt;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&lt;/script&gt; </a:t>
            </a:r>
          </a:p>
          <a:p>
            <a:pPr marL="411480" lvl="1" indent="0">
              <a:buNone/>
            </a:pPr>
            <a:r>
              <a:rPr lang="en-US" dirty="0"/>
              <a:t>&lt;/head&gt;</a:t>
            </a:r>
          </a:p>
          <a:p>
            <a:pPr marL="411480" lvl="1" indent="0">
              <a:buNone/>
            </a:pPr>
            <a:r>
              <a:rPr lang="en-US" dirty="0"/>
              <a:t> &lt;body&gt; ....... &lt;/body&gt; </a:t>
            </a:r>
          </a:p>
          <a:p>
            <a:pPr marL="411480" lvl="1" indent="0">
              <a:buNone/>
            </a:pPr>
            <a:r>
              <a:rPr lang="en-US" dirty="0"/>
              <a:t>&lt;/html&gt;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b="1" dirty="0"/>
              <a:t>JavaScript File – </a:t>
            </a:r>
            <a:r>
              <a:rPr lang="en-US" b="1" dirty="0">
                <a:solidFill>
                  <a:srgbClr val="002060"/>
                </a:solidFill>
              </a:rPr>
              <a:t>filename.js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function </a:t>
            </a:r>
            <a:r>
              <a:rPr lang="en-US" dirty="0" err="1">
                <a:solidFill>
                  <a:srgbClr val="002060"/>
                </a:solidFill>
              </a:rPr>
              <a:t>sayHello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{ alert("Hello World") }</a:t>
            </a:r>
          </a:p>
        </p:txBody>
      </p:sp>
    </p:spTree>
    <p:extLst>
      <p:ext uri="{BB962C8B-B14F-4D97-AF65-F5344CB8AC3E}">
        <p14:creationId xmlns:p14="http://schemas.microsoft.com/office/powerpoint/2010/main" val="424654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B32B-1B10-412B-9992-CF34AF54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JavaScript in External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80B2-D3E1-48EF-8D59-0E684850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file: myScript.js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 .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 </a:t>
            </a:r>
            <a:r>
              <a:rPr lang="en-US" dirty="0" err="1"/>
              <a:t>src</a:t>
            </a:r>
            <a:r>
              <a:rPr lang="en-US" dirty="0"/>
              <a:t> (source) attribute of a &lt;script&gt; tag: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54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C7D5-EDE4-47CC-9C66-62655ED7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JavaScript Advantages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69D9-D9DB-4B60-B25E-12A00D39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Placing scripts in external files has some 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separates HTML and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makes HTML and JavaScript easier to read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Cached JavaScript files can speed up page loads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several script files to one page  - use several script tags: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="myScript2.js"&gt;&lt;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8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CF0B-D82D-4A72-AD4D-7B310CA3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7CAF-360B-4C0F-8239-A18807FB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external script can be referenced in 3 different ways:</a:t>
            </a:r>
          </a:p>
          <a:p>
            <a:r>
              <a:rPr lang="en-US" dirty="0"/>
              <a:t>With a full URL (a full web address)</a:t>
            </a:r>
          </a:p>
          <a:p>
            <a:r>
              <a:rPr lang="en-US" dirty="0"/>
              <a:t>With a file path (like /</a:t>
            </a:r>
            <a:r>
              <a:rPr lang="en-US" dirty="0" err="1"/>
              <a:t>js</a:t>
            </a:r>
            <a:r>
              <a:rPr lang="en-US" dirty="0"/>
              <a:t>/)</a:t>
            </a:r>
          </a:p>
          <a:p>
            <a:r>
              <a:rPr lang="en-US" dirty="0"/>
              <a:t>Without </a:t>
            </a:r>
            <a:r>
              <a:rPr lang="en-US"/>
              <a:t>any path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1.This example uses a full URL to link to myScript.js: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="https://www.w3schools.com/js/myScript.js"&gt;&lt;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2.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This example uses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path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link to myScript.js: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/myScript.js"&gt;&lt;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3.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This example uses no path to link to myScript.js: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4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5072-2764-4AA5-B8D0-670812BD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D4F9-8D5A-4EB9-8A83-BDE16043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JavaScript is the world's </a:t>
            </a:r>
            <a:r>
              <a:rPr lang="en-US" sz="2400" dirty="0">
                <a:solidFill>
                  <a:srgbClr val="FF0000"/>
                </a:solidFill>
              </a:rPr>
              <a:t>most popular </a:t>
            </a:r>
            <a:r>
              <a:rPr lang="en-US" sz="2400" dirty="0"/>
              <a:t>programming language.</a:t>
            </a:r>
          </a:p>
          <a:p>
            <a:pPr algn="just"/>
            <a:r>
              <a:rPr lang="en-US" sz="2400" dirty="0"/>
              <a:t>JavaScript is the programming language of the Web.</a:t>
            </a:r>
          </a:p>
          <a:p>
            <a:pPr algn="just"/>
            <a:r>
              <a:rPr lang="en-US" sz="2400" dirty="0"/>
              <a:t>JavaScript is </a:t>
            </a:r>
            <a:r>
              <a:rPr lang="en-US" sz="2400" dirty="0">
                <a:solidFill>
                  <a:srgbClr val="FF0000"/>
                </a:solidFill>
              </a:rPr>
              <a:t>easy to learn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This tutorial will teach you JavaScript from basic to advanced.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6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E9-B388-4F54-A73F-4E390C0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9BD4-F90E-46EA-B8D9-14A4FA79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7620000" cy="4800600"/>
          </a:xfrm>
        </p:spPr>
        <p:txBody>
          <a:bodyPr/>
          <a:lstStyle/>
          <a:p>
            <a:r>
              <a:rPr lang="en-IN" dirty="0"/>
              <a:t>JavaScript Display Possibilities</a:t>
            </a:r>
          </a:p>
          <a:p>
            <a:r>
              <a:rPr lang="en-IN" dirty="0"/>
              <a:t>JavaScript can "display" data in different ways:</a:t>
            </a:r>
          </a:p>
          <a:p>
            <a:pPr marL="114300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Writing into an HTML element, using </a:t>
            </a:r>
            <a:r>
              <a:rPr lang="en-IN" dirty="0" err="1">
                <a:solidFill>
                  <a:srgbClr val="FF0000"/>
                </a:solidFill>
              </a:rPr>
              <a:t>innerHTML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Writing into the HTML output using </a:t>
            </a:r>
            <a:r>
              <a:rPr lang="en-IN" dirty="0" err="1">
                <a:solidFill>
                  <a:srgbClr val="FF0000"/>
                </a:solidFill>
              </a:rPr>
              <a:t>document.write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Writing into an alert box, using </a:t>
            </a:r>
            <a:r>
              <a:rPr lang="en-IN" dirty="0" err="1">
                <a:solidFill>
                  <a:srgbClr val="FF0000"/>
                </a:solidFill>
              </a:rPr>
              <a:t>window.alert</a:t>
            </a:r>
            <a:r>
              <a:rPr lang="en-IN" dirty="0">
                <a:solidFill>
                  <a:srgbClr val="FF0000"/>
                </a:solidFill>
              </a:rPr>
              <a:t>().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Writing into the browser console, using </a:t>
            </a:r>
            <a:r>
              <a:rPr lang="en-IN" dirty="0">
                <a:solidFill>
                  <a:srgbClr val="FF0000"/>
                </a:solidFill>
              </a:rPr>
              <a:t>console.log().</a:t>
            </a:r>
          </a:p>
        </p:txBody>
      </p:sp>
    </p:spTree>
    <p:extLst>
      <p:ext uri="{BB962C8B-B14F-4D97-AF65-F5344CB8AC3E}">
        <p14:creationId xmlns:p14="http://schemas.microsoft.com/office/powerpoint/2010/main" val="178589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3002-7F07-410A-8C27-DC7ECF7A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1.Using </a:t>
            </a:r>
            <a:r>
              <a:rPr lang="en-IN" dirty="0" err="1"/>
              <a:t>innerHTML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6DBE-C369-4C69-9B11-296B6390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access an HTML element, JavaScript can use the </a:t>
            </a:r>
            <a:r>
              <a:rPr lang="en-IN" dirty="0" err="1"/>
              <a:t>document.getElementById</a:t>
            </a:r>
            <a:r>
              <a:rPr lang="en-IN" dirty="0"/>
              <a:t>(id) method.</a:t>
            </a:r>
          </a:p>
          <a:p>
            <a:r>
              <a:rPr lang="en-IN" dirty="0"/>
              <a:t>The id attribute defines the HTML element. The </a:t>
            </a:r>
            <a:r>
              <a:rPr lang="en-IN" dirty="0" err="1"/>
              <a:t>innerHTML</a:t>
            </a:r>
            <a:r>
              <a:rPr lang="en-IN" dirty="0"/>
              <a:t> property defi </a:t>
            </a:r>
            <a:r>
              <a:rPr lang="en-IN" dirty="0" err="1"/>
              <a:t>nes</a:t>
            </a:r>
            <a:r>
              <a:rPr lang="en-IN" dirty="0"/>
              <a:t> the HTML content: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&lt;h2&gt;My First Web Page&lt;/h2&gt;</a:t>
            </a:r>
          </a:p>
          <a:p>
            <a:r>
              <a:rPr lang="en-IN" dirty="0"/>
              <a:t>&lt;p&gt;My First Paragraph.&lt;/p&gt;</a:t>
            </a:r>
          </a:p>
          <a:p>
            <a:r>
              <a:rPr lang="en-IN" dirty="0"/>
              <a:t>&lt;p id="demo"&gt;&lt;/p&gt;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5 + 6;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DDABC3B-4DE2-4BA5-A040-36A894EE2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47451"/>
              </p:ext>
            </p:extLst>
          </p:nvPr>
        </p:nvGraphicFramePr>
        <p:xfrm>
          <a:off x="6172200" y="3200400"/>
          <a:ext cx="18208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1240" imgH="1036440" progId="Paint.Picture">
                  <p:embed/>
                </p:oleObj>
              </mc:Choice>
              <mc:Fallback>
                <p:oleObj name="Bitmap Image" r:id="rId2" imgW="1821240" imgH="1036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3200400"/>
                        <a:ext cx="1820863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33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C63C-1E2D-42FF-A4F7-08C50734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18C8-5DB6-46B5-AD9E-DB9D5A56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7620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testing purposes, it is convenient to use </a:t>
            </a:r>
            <a:r>
              <a:rPr lang="en-US" dirty="0" err="1"/>
              <a:t>document.write</a:t>
            </a:r>
            <a:r>
              <a:rPr lang="en-US" dirty="0"/>
              <a:t>():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&lt;h2&gt;My First Web Page&lt;/h2&gt;</a:t>
            </a:r>
          </a:p>
          <a:p>
            <a:r>
              <a:rPr lang="en-IN" dirty="0"/>
              <a:t>&lt;p&gt;My first paragraph.&lt;/p&gt;</a:t>
            </a:r>
          </a:p>
          <a:p>
            <a:r>
              <a:rPr lang="en-IN" dirty="0"/>
              <a:t>&lt;p&gt;Never call </a:t>
            </a:r>
            <a:r>
              <a:rPr lang="en-IN" dirty="0" err="1"/>
              <a:t>document.write</a:t>
            </a:r>
            <a:r>
              <a:rPr lang="en-IN" dirty="0"/>
              <a:t> after the document has finished loading.</a:t>
            </a:r>
          </a:p>
          <a:p>
            <a:r>
              <a:rPr lang="en-IN" dirty="0"/>
              <a:t>It will overwrite the whole document.&lt;/p&gt;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 err="1"/>
              <a:t>document.write</a:t>
            </a:r>
            <a:r>
              <a:rPr lang="en-IN" dirty="0"/>
              <a:t>(5 + 6);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  <a:p>
            <a:endParaRPr lang="en-IN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Using </a:t>
            </a: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b="1" dirty="0">
                <a:solidFill>
                  <a:srgbClr val="FF0000"/>
                </a:solidFill>
              </a:rPr>
              <a:t>() after an HTML document is loaded, will delete all existing HTML: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22358A6-EBDA-46E2-B128-15C634BAF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766516"/>
              </p:ext>
            </p:extLst>
          </p:nvPr>
        </p:nvGraphicFramePr>
        <p:xfrm>
          <a:off x="4724400" y="3200400"/>
          <a:ext cx="35814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38680" imgH="1478160" progId="Paint.Picture">
                  <p:embed/>
                </p:oleObj>
              </mc:Choice>
              <mc:Fallback>
                <p:oleObj name="Bitmap Image" r:id="rId2" imgW="5638680" imgH="1478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3200400"/>
                        <a:ext cx="3581400" cy="147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22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F9E5-D674-4585-AA20-F0D0852B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&lt;h1&gt;My First Web Page&lt;/h1&gt;</a:t>
            </a:r>
          </a:p>
          <a:p>
            <a:r>
              <a:rPr lang="en-US" dirty="0"/>
              <a:t>&lt;p&gt;My first paragraph.&lt;/p&gt;</a:t>
            </a:r>
          </a:p>
          <a:p>
            <a:r>
              <a:rPr lang="en-US" dirty="0"/>
              <a:t>&lt;button type="button" onclick="</a:t>
            </a:r>
            <a:r>
              <a:rPr lang="en-US" dirty="0" err="1"/>
              <a:t>document.write</a:t>
            </a:r>
            <a:r>
              <a:rPr lang="en-US" dirty="0"/>
              <a:t>(5 + 6)"&gt;Try it&lt;/button&gt;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document.write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() method should only be used for testing.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8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883E-C1CE-451E-8CFC-BC20C59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E0C1-4891-443D-95CF-750C1D25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&lt;body&gt;</a:t>
            </a:r>
          </a:p>
          <a:p>
            <a:r>
              <a:rPr lang="en-US" sz="1800" dirty="0"/>
              <a:t>&lt;h2&gt;My First Web Page&lt;/h2&gt;</a:t>
            </a:r>
          </a:p>
          <a:p>
            <a:r>
              <a:rPr lang="en-US" sz="1800" dirty="0"/>
              <a:t>&lt;p&gt;My first paragraph.&lt;/p&gt;</a:t>
            </a:r>
          </a:p>
          <a:p>
            <a:r>
              <a:rPr lang="en-US" sz="1800" dirty="0"/>
              <a:t>&lt;script&gt;</a:t>
            </a:r>
          </a:p>
          <a:p>
            <a:r>
              <a:rPr lang="en-US" sz="1800" dirty="0"/>
              <a:t>alert(5 + 6);</a:t>
            </a:r>
          </a:p>
          <a:p>
            <a:r>
              <a:rPr lang="en-US" sz="1800" dirty="0"/>
              <a:t>&lt;/script&gt;</a:t>
            </a:r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  <a:endParaRPr lang="en-IN" sz="1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00BCDE5-5ADC-4492-8A67-E5F8CB03B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9973"/>
              </p:ext>
            </p:extLst>
          </p:nvPr>
        </p:nvGraphicFramePr>
        <p:xfrm>
          <a:off x="2667000" y="1981200"/>
          <a:ext cx="57848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72880" imgH="3276720" progId="Paint.Picture">
                  <p:embed/>
                </p:oleObj>
              </mc:Choice>
              <mc:Fallback>
                <p:oleObj name="Bitmap Image" r:id="rId2" imgW="10172880" imgH="32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1981200"/>
                        <a:ext cx="5784850" cy="273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63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095C-04BF-4714-B924-ED596DEB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console.log()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04B-7176-4CC2-8C4A-F37E85F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debugging purposes, you can call the console.log() method in the browser to display data.</a:t>
            </a:r>
            <a:endParaRPr lang="en-IN" dirty="0"/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&lt;h2&gt;Activate Debugging&lt;/h2&gt;</a:t>
            </a:r>
          </a:p>
          <a:p>
            <a:r>
              <a:rPr lang="en-IN" dirty="0"/>
              <a:t>&lt;p&gt;F12 on your keyboard will activate debugging.&lt;/p&gt;</a:t>
            </a:r>
          </a:p>
          <a:p>
            <a:r>
              <a:rPr lang="en-IN" dirty="0"/>
              <a:t>&lt;p&gt;Then select "Console" in the debugger menu.&lt;/p&gt;</a:t>
            </a:r>
          </a:p>
          <a:p>
            <a:r>
              <a:rPr lang="en-IN" dirty="0"/>
              <a:t>&lt;p&gt;Then click Run again.&lt;/p&gt;</a:t>
            </a:r>
          </a:p>
          <a:p>
            <a:r>
              <a:rPr lang="en-IN" dirty="0"/>
              <a:t>&lt;script&gt;</a:t>
            </a:r>
          </a:p>
          <a:p>
            <a:r>
              <a:rPr lang="en-IN" dirty="0"/>
              <a:t>console.log(5 + 6);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9A15CF-434F-411D-B36A-0A34C9F5B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17708"/>
              </p:ext>
            </p:extLst>
          </p:nvPr>
        </p:nvGraphicFramePr>
        <p:xfrm>
          <a:off x="4953000" y="5029200"/>
          <a:ext cx="26289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629080" imgH="1310760" progId="Paint.Picture">
                  <p:embed/>
                </p:oleObj>
              </mc:Choice>
              <mc:Fallback>
                <p:oleObj name="Bitmap Image" r:id="rId2" imgW="2629080" imgH="131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5029200"/>
                        <a:ext cx="26289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610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Popup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Alert box with text and [OK] button</a:t>
            </a:r>
          </a:p>
          <a:p>
            <a:pPr lvl="1">
              <a:defRPr/>
            </a:pPr>
            <a:r>
              <a:rPr lang="en-US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Confirmation box</a:t>
            </a:r>
          </a:p>
          <a:p>
            <a:pPr lvl="1">
              <a:defRPr/>
            </a:pPr>
            <a:r>
              <a:rPr lang="en-US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Prompt box</a:t>
            </a:r>
          </a:p>
          <a:p>
            <a:pPr lvl="1">
              <a:defRPr/>
            </a:pPr>
            <a:r>
              <a:rPr lang="en-US" dirty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78975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5889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</p:spTree>
    <p:extLst>
      <p:ext uri="{BB962C8B-B14F-4D97-AF65-F5344CB8AC3E}">
        <p14:creationId xmlns:p14="http://schemas.microsoft.com/office/powerpoint/2010/main" val="170814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pPr marL="114300" indent="0">
              <a:buNone/>
            </a:pPr>
            <a:r>
              <a:rPr lang="en-US" dirty="0"/>
              <a:t>&lt;!--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 name = "Ali"; 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 money; 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F0"/>
                </a:solidFill>
              </a:rPr>
              <a:t>money = 2000.50; </a:t>
            </a:r>
          </a:p>
          <a:p>
            <a:pPr marL="114300" indent="0">
              <a:buNone/>
            </a:pPr>
            <a:r>
              <a:rPr lang="en-US" dirty="0"/>
              <a:t>//--&gt; </a:t>
            </a:r>
          </a:p>
          <a:p>
            <a:pPr marL="11430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0023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Corbel" pitchFamily="34" charset="0"/>
              </a:rPr>
              <a:t>sum-of-numbers</a:t>
            </a:r>
            <a:r>
              <a:rPr lang="bg-BG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00B0F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sum 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document.mainForm.textBoxSum.value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29862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Numbers – </a:t>
            </a:r>
            <a:r>
              <a:rPr lang="en-US" dirty="0"/>
              <a:t>Example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Corbel" pitchFamily="34" charset="0"/>
              </a:rPr>
              <a:t>sum-of-numbers</a:t>
            </a:r>
            <a:r>
              <a:rPr lang="bg-BG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Corbel" pitchFamily="34" charset="0"/>
              </a:rPr>
              <a:t>.html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Corbel" pitchFamily="34" charset="0"/>
              </a:rPr>
              <a:t>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onclick="javascript: calcSum()"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name="textBoxSum"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00B0F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23" y="4249418"/>
            <a:ext cx="3864077" cy="255273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75438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JavaScript </a:t>
            </a:r>
            <a:r>
              <a:rPr lang="en-US" sz="2400" dirty="0"/>
              <a:t>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Lightweight, but with limited capabilities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Simple and flexible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3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1401762"/>
          </a:xfrm>
        </p:spPr>
        <p:txBody>
          <a:bodyPr/>
          <a:lstStyle/>
          <a:p>
            <a:r>
              <a:rPr lang="en-US" sz="4000" dirty="0"/>
              <a:t>HTML Form Validation using JS:</a:t>
            </a:r>
            <a:br>
              <a:rPr lang="en-US" sz="4000" dirty="0"/>
            </a:br>
            <a:r>
              <a:rPr lang="en-US" sz="2800" b="1" dirty="0">
                <a:solidFill>
                  <a:srgbClr val="FF0000"/>
                </a:solidFill>
              </a:rPr>
              <a:t>Regular Expression- </a:t>
            </a:r>
            <a:r>
              <a:rPr lang="en-US" sz="2800" dirty="0"/>
              <a:t>helps in pattern matching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20000" cy="5486400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2000" dirty="0">
                <a:latin typeface="+mj-lt"/>
              </a:rPr>
              <a:t>. : Matches any single character except a new line</a:t>
            </a:r>
          </a:p>
          <a:p>
            <a:r>
              <a:rPr lang="en-US" sz="2000" dirty="0">
                <a:latin typeface="+mj-lt"/>
              </a:rPr>
              <a:t>+ : Matches the preceding character or repeated character.</a:t>
            </a:r>
          </a:p>
          <a:p>
            <a:r>
              <a:rPr lang="en-US" sz="2000" dirty="0">
                <a:latin typeface="+mj-lt"/>
              </a:rPr>
              <a:t>$ : Matches character at the end of the line.</a:t>
            </a:r>
          </a:p>
          <a:p>
            <a:r>
              <a:rPr lang="en-US" sz="2000" dirty="0">
                <a:latin typeface="+mj-lt"/>
              </a:rPr>
              <a:t>^ : Matches the beginning of a line or string.</a:t>
            </a:r>
          </a:p>
          <a:p>
            <a:r>
              <a:rPr lang="en-US" sz="2000" dirty="0">
                <a:latin typeface="+mj-lt"/>
              </a:rPr>
              <a:t>- : Range indicator. [a-z, A-Z]</a:t>
            </a:r>
          </a:p>
          <a:p>
            <a:r>
              <a:rPr lang="en-US" sz="2000" dirty="0">
                <a:latin typeface="+mj-lt"/>
              </a:rPr>
              <a:t>[0-9] : It matches digital number from 0-9.</a:t>
            </a:r>
          </a:p>
          <a:p>
            <a:r>
              <a:rPr lang="en-US" sz="2000" dirty="0">
                <a:latin typeface="+mj-lt"/>
              </a:rPr>
              <a:t>[a-z] : It matches characters from lowercase ‘a’ to lowercase ‘z’.</a:t>
            </a:r>
          </a:p>
          <a:p>
            <a:r>
              <a:rPr lang="en-US" sz="2000" dirty="0">
                <a:latin typeface="+mj-lt"/>
              </a:rPr>
              <a:t>[A-Z] : It matches characters from uppercase ‘A’ to lowercase ‘Z’.</a:t>
            </a:r>
          </a:p>
          <a:p>
            <a:r>
              <a:rPr lang="en-US" sz="2000" dirty="0">
                <a:latin typeface="+mj-lt"/>
              </a:rPr>
              <a:t>w: Matches a word character and underscore. (a-z, A-Z, 0-9, _).</a:t>
            </a:r>
          </a:p>
          <a:p>
            <a:r>
              <a:rPr lang="en-US" sz="2000" dirty="0">
                <a:latin typeface="+mj-lt"/>
              </a:rPr>
              <a:t>W: Matches a non word character (%, #, @, !).</a:t>
            </a:r>
          </a:p>
          <a:p>
            <a:r>
              <a:rPr lang="en-US" sz="2000" dirty="0">
                <a:latin typeface="+mj-lt"/>
              </a:rPr>
              <a:t>{M, N} : Donates minimum M and maximum N value.</a:t>
            </a:r>
          </a:p>
        </p:txBody>
      </p:sp>
    </p:spTree>
    <p:extLst>
      <p:ext uri="{BB962C8B-B14F-4D97-AF65-F5344CB8AC3E}">
        <p14:creationId xmlns:p14="http://schemas.microsoft.com/office/powerpoint/2010/main" val="109256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1401762"/>
          </a:xfrm>
        </p:spPr>
        <p:txBody>
          <a:bodyPr/>
          <a:lstStyle/>
          <a:p>
            <a:r>
              <a:rPr lang="en-US" sz="4000" dirty="0"/>
              <a:t>HTML Form Validation using JS:</a:t>
            </a:r>
            <a:br>
              <a:rPr lang="en-US" sz="4000" dirty="0"/>
            </a:br>
            <a:r>
              <a:rPr lang="en-US" sz="2800" b="1" dirty="0">
                <a:solidFill>
                  <a:srgbClr val="FF0000"/>
                </a:solidFill>
              </a:rPr>
              <a:t>Login Form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5715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700" dirty="0">
                <a:latin typeface="+mj-lt"/>
              </a:rPr>
              <a:t>&lt;html&gt;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&lt;head&gt;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&lt;script&gt;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function Login1(){</a:t>
            </a:r>
          </a:p>
          <a:p>
            <a:pPr marL="114300" indent="0">
              <a:buNone/>
            </a:pPr>
            <a:r>
              <a:rPr lang="en-US" sz="1700" dirty="0" err="1">
                <a:latin typeface="+mj-lt"/>
              </a:rPr>
              <a:t>var</a:t>
            </a:r>
            <a:r>
              <a:rPr lang="en-US" sz="1700" dirty="0">
                <a:latin typeface="+mj-lt"/>
              </a:rPr>
              <a:t> a=document.f1.t1.value;</a:t>
            </a:r>
          </a:p>
          <a:p>
            <a:pPr marL="114300" indent="0">
              <a:buNone/>
            </a:pPr>
            <a:r>
              <a:rPr lang="en-US" sz="1700" dirty="0" err="1">
                <a:latin typeface="+mj-lt"/>
              </a:rPr>
              <a:t>var</a:t>
            </a:r>
            <a:r>
              <a:rPr lang="en-US" sz="1700" dirty="0">
                <a:latin typeface="+mj-lt"/>
              </a:rPr>
              <a:t> b=document.f1.t2.value;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if(a == 'admin' &amp;&amp; b == 'admin'){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alert("Login Successful");</a:t>
            </a:r>
          </a:p>
          <a:p>
            <a:pPr marL="114300" indent="0">
              <a:buNone/>
            </a:pPr>
            <a:r>
              <a:rPr lang="en-US" sz="1700" dirty="0" err="1">
                <a:latin typeface="+mj-lt"/>
              </a:rPr>
              <a:t>window.location</a:t>
            </a:r>
            <a:r>
              <a:rPr lang="en-US" sz="1700" dirty="0">
                <a:latin typeface="+mj-lt"/>
              </a:rPr>
              <a:t>="EnquiryForm.html“ }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Else {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alert("Invalid Username or Password");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document.f1.t1.value='';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document.f1.t2.value='';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document.f1.t1.focus();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return false;}}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&lt;/script&gt;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&lt;/head&gt;</a:t>
            </a:r>
          </a:p>
          <a:p>
            <a:pPr marL="11430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60" y="914400"/>
            <a:ext cx="227631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60" y="3883508"/>
            <a:ext cx="2028371" cy="261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71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01000" cy="1401762"/>
          </a:xfrm>
        </p:spPr>
        <p:txBody>
          <a:bodyPr/>
          <a:lstStyle/>
          <a:p>
            <a:r>
              <a:rPr lang="en-US" sz="4000" dirty="0"/>
              <a:t>HTML Form Validation using JS:</a:t>
            </a:r>
            <a:br>
              <a:rPr lang="en-US" sz="4000" dirty="0"/>
            </a:br>
            <a:r>
              <a:rPr lang="en-US" sz="2800" b="1" dirty="0">
                <a:solidFill>
                  <a:srgbClr val="FF0000"/>
                </a:solidFill>
              </a:rPr>
              <a:t>Login Form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5715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700" dirty="0">
                <a:latin typeface="+mj-lt"/>
              </a:rPr>
              <a:t>&lt;body&gt;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&lt;form name="f1"   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&lt;table border=1 align=center&gt;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&lt;caption&gt;&lt;h1&gt; Login Form &lt;/h1&gt;&lt;/caption&gt;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&gt; &lt;td&gt;User Name &lt;/td&gt;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&lt;td&gt; &lt;input type="text" name="t1" required&gt;&lt;/td&gt;&lt;/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&gt;&lt;td&gt; Password &lt;/td&gt;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&lt;td&gt; &lt;input type="Password" name="t2" required&gt;&lt;/td&gt;&lt;/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 &gt; &lt;td </a:t>
            </a:r>
            <a:r>
              <a:rPr lang="en-US" sz="1700" dirty="0" err="1">
                <a:latin typeface="+mj-lt"/>
              </a:rPr>
              <a:t>colspan</a:t>
            </a:r>
            <a:r>
              <a:rPr lang="en-US" sz="1700" dirty="0">
                <a:latin typeface="+mj-lt"/>
              </a:rPr>
              <a:t>=2 align=center&gt; 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&lt;input type="button" value="Login" </a:t>
            </a:r>
            <a:r>
              <a:rPr lang="en-US" sz="1700" dirty="0" err="1">
                <a:latin typeface="+mj-lt"/>
              </a:rPr>
              <a:t>onclick</a:t>
            </a:r>
            <a:r>
              <a:rPr lang="en-US" sz="1700" dirty="0">
                <a:latin typeface="+mj-lt"/>
              </a:rPr>
              <a:t>="return Login1()" &gt;&lt;/td&gt; &lt;/</a:t>
            </a:r>
            <a:r>
              <a:rPr lang="en-US" sz="1700" dirty="0" err="1">
                <a:latin typeface="+mj-lt"/>
              </a:rPr>
              <a:t>tr</a:t>
            </a:r>
            <a:r>
              <a:rPr lang="en-US" sz="1700" dirty="0">
                <a:latin typeface="+mj-lt"/>
              </a:rPr>
              <a:t>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&lt;/table&gt;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&lt;/form&gt;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&lt;/body&gt;</a:t>
            </a:r>
          </a:p>
          <a:p>
            <a:pPr marL="114300" indent="0">
              <a:buNone/>
            </a:pPr>
            <a:r>
              <a:rPr lang="en-US" sz="1700" dirty="0">
                <a:latin typeface="+mj-lt"/>
              </a:rPr>
              <a:t>&lt;/html&gt;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17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HTML Form Validation using JS:</a:t>
            </a:r>
            <a:br>
              <a:rPr lang="en-US" sz="4800" dirty="0"/>
            </a:br>
            <a:r>
              <a:rPr lang="en-US" sz="2200" dirty="0">
                <a:solidFill>
                  <a:srgbClr val="FF0000"/>
                </a:solidFill>
              </a:rPr>
              <a:t>Student Registration Form (Required Field and accepting characters only in Name text box and digits only in Phone text box)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48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&lt;html&gt; &lt;head&gt;</a:t>
            </a:r>
          </a:p>
          <a:p>
            <a:pPr marL="114300" indent="0">
              <a:buNone/>
            </a:pPr>
            <a:r>
              <a:rPr lang="en-US" sz="1400" dirty="0"/>
              <a:t>&lt;script&gt;</a:t>
            </a:r>
          </a:p>
          <a:p>
            <a:pPr marL="11430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validateForm</a:t>
            </a:r>
            <a:r>
              <a:rPr lang="en-US" sz="1400" dirty="0"/>
              <a:t>() {</a:t>
            </a:r>
          </a:p>
          <a:p>
            <a:pPr marL="114300" indent="0">
              <a:buNone/>
            </a:pPr>
            <a:r>
              <a:rPr lang="en-US" sz="1400" dirty="0"/>
              <a:t>   if(</a:t>
            </a:r>
            <a:r>
              <a:rPr lang="en-US" sz="1400" dirty="0" err="1"/>
              <a:t>document.myForm.name.value.match</a:t>
            </a:r>
            <a:r>
              <a:rPr lang="en-US" sz="1400" dirty="0"/>
              <a:t>(/^[A-</a:t>
            </a:r>
            <a:r>
              <a:rPr lang="en-US" sz="1400" dirty="0" err="1"/>
              <a:t>Za</a:t>
            </a:r>
            <a:r>
              <a:rPr lang="en-US" sz="1400" dirty="0"/>
              <a:t>-z]+$/))     {      }</a:t>
            </a:r>
          </a:p>
          <a:p>
            <a:pPr marL="114300" indent="0">
              <a:buNone/>
            </a:pPr>
            <a:r>
              <a:rPr lang="en-US" sz="1400" dirty="0"/>
              <a:t>   else     {</a:t>
            </a:r>
          </a:p>
          <a:p>
            <a:pPr marL="114300" indent="0">
              <a:buNone/>
            </a:pPr>
            <a:r>
              <a:rPr lang="en-US" sz="1400" dirty="0"/>
              <a:t>	alert("Please Characters only");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document.myForm.name.focus</a:t>
            </a:r>
            <a:r>
              <a:rPr lang="en-US" sz="1400" dirty="0"/>
              <a:t>();</a:t>
            </a:r>
          </a:p>
          <a:p>
            <a:pPr marL="114300" indent="0">
              <a:buNone/>
            </a:pPr>
            <a:r>
              <a:rPr lang="en-US" sz="1400" dirty="0"/>
              <a:t>                       return false;          }</a:t>
            </a:r>
          </a:p>
          <a:p>
            <a:pPr marL="114300" indent="0">
              <a:buNone/>
            </a:pPr>
            <a:r>
              <a:rPr lang="en-US" sz="1400" dirty="0"/>
              <a:t>    if(</a:t>
            </a:r>
            <a:r>
              <a:rPr lang="en-US" sz="1400" dirty="0" err="1"/>
              <a:t>document.myForm.phone.value.match</a:t>
            </a:r>
            <a:r>
              <a:rPr lang="en-US" sz="1400" dirty="0"/>
              <a:t>(/^[0-9]+$/))        {  </a:t>
            </a:r>
          </a:p>
          <a:p>
            <a:pPr marL="114300" indent="0">
              <a:buNone/>
            </a:pPr>
            <a:r>
              <a:rPr lang="en-US" sz="1400" dirty="0"/>
              <a:t>           message = "&lt;</a:t>
            </a:r>
            <a:r>
              <a:rPr lang="en-US" sz="1400" dirty="0" err="1"/>
              <a:t>br</a:t>
            </a:r>
            <a:r>
              <a:rPr lang="en-US" sz="1400" dirty="0"/>
              <a:t>&gt;NAME:" + </a:t>
            </a:r>
            <a:r>
              <a:rPr lang="en-US" sz="1400" dirty="0" err="1"/>
              <a:t>document.myForm.name.value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/>
              <a:t>            message += "&lt;</a:t>
            </a:r>
            <a:r>
              <a:rPr lang="en-US" sz="1400" dirty="0" err="1"/>
              <a:t>br</a:t>
            </a:r>
            <a:r>
              <a:rPr lang="en-US" sz="1400" dirty="0"/>
              <a:t>&gt;ADDRESS: " + </a:t>
            </a:r>
            <a:r>
              <a:rPr lang="en-US" sz="1400" dirty="0" err="1"/>
              <a:t>document.myForm.address.value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/>
              <a:t>             message += "&lt;</a:t>
            </a:r>
            <a:r>
              <a:rPr lang="en-US" sz="1400" dirty="0" err="1"/>
              <a:t>br</a:t>
            </a:r>
            <a:r>
              <a:rPr lang="en-US" sz="1400" dirty="0"/>
              <a:t>&gt;GENDER: " + </a:t>
            </a:r>
            <a:r>
              <a:rPr lang="en-US" sz="1400" dirty="0" err="1"/>
              <a:t>document.myForm.G.value</a:t>
            </a:r>
            <a:r>
              <a:rPr lang="en-US" sz="1400" dirty="0"/>
              <a:t> ;</a:t>
            </a:r>
          </a:p>
          <a:p>
            <a:pPr marL="114300" indent="0">
              <a:buNone/>
            </a:pPr>
            <a:r>
              <a:rPr lang="en-US" sz="1400" dirty="0"/>
              <a:t>             message += "&lt;</a:t>
            </a:r>
            <a:r>
              <a:rPr lang="en-US" sz="1400" dirty="0" err="1"/>
              <a:t>br</a:t>
            </a:r>
            <a:r>
              <a:rPr lang="en-US" sz="1400" dirty="0"/>
              <a:t>&gt;PHONE: " + </a:t>
            </a:r>
            <a:r>
              <a:rPr lang="en-US" sz="1400" dirty="0" err="1"/>
              <a:t>document.myForm.phone.value</a:t>
            </a:r>
            <a:r>
              <a:rPr lang="en-US" sz="1400" dirty="0"/>
              <a:t> ;</a:t>
            </a:r>
          </a:p>
          <a:p>
            <a:pPr marL="114300" indent="0">
              <a:buNone/>
            </a:pPr>
            <a:r>
              <a:rPr lang="en-US" sz="1400" dirty="0"/>
              <a:t>              message += "&lt;</a:t>
            </a:r>
            <a:r>
              <a:rPr lang="en-US" sz="1400" dirty="0" err="1"/>
              <a:t>br</a:t>
            </a:r>
            <a:r>
              <a:rPr lang="en-US" sz="1400" dirty="0"/>
              <a:t>&gt;DOB: " + </a:t>
            </a:r>
            <a:r>
              <a:rPr lang="en-US" sz="1400" dirty="0" err="1"/>
              <a:t>document.myForm.DOB.value</a:t>
            </a:r>
            <a:r>
              <a:rPr lang="en-US" sz="1400" dirty="0"/>
              <a:t> ;</a:t>
            </a:r>
          </a:p>
          <a:p>
            <a:pPr marL="114300" indent="0">
              <a:buNone/>
            </a:pPr>
            <a:r>
              <a:rPr lang="en-US" sz="1400" dirty="0"/>
              <a:t>             message += "&lt;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  <a:r>
              <a:rPr lang="en-US" sz="1400" dirty="0" err="1"/>
              <a:t>EMail</a:t>
            </a:r>
            <a:r>
              <a:rPr lang="en-US" sz="1400" dirty="0"/>
              <a:t>-Id: " + </a:t>
            </a:r>
            <a:r>
              <a:rPr lang="en-US" sz="1400" dirty="0" err="1"/>
              <a:t>document.myForm.email.value</a:t>
            </a:r>
            <a:r>
              <a:rPr lang="en-US" sz="1400" dirty="0"/>
              <a:t> ;</a:t>
            </a:r>
          </a:p>
          <a:p>
            <a:pPr marL="114300" indent="0">
              <a:buNone/>
            </a:pPr>
            <a:r>
              <a:rPr lang="en-US" sz="1400" dirty="0"/>
              <a:t>             </a:t>
            </a:r>
            <a:r>
              <a:rPr lang="en-US" sz="1400" dirty="0" err="1"/>
              <a:t>document.write</a:t>
            </a:r>
            <a:r>
              <a:rPr lang="en-US" sz="1400" dirty="0"/>
              <a:t>(message);      }  </a:t>
            </a:r>
          </a:p>
          <a:p>
            <a:pPr marL="114300" indent="0">
              <a:buNone/>
            </a:pPr>
            <a:r>
              <a:rPr lang="en-US" sz="1400" dirty="0"/>
              <a:t>      else      {  </a:t>
            </a:r>
          </a:p>
          <a:p>
            <a:pPr marL="114300" indent="0">
              <a:buNone/>
            </a:pPr>
            <a:r>
              <a:rPr lang="en-US" sz="1400" dirty="0"/>
              <a:t>        alert('Please input numeric characters only'); </a:t>
            </a:r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document.myForm.phone.focus</a:t>
            </a:r>
            <a:r>
              <a:rPr lang="en-US" sz="1400" dirty="0"/>
              <a:t>();  </a:t>
            </a:r>
          </a:p>
          <a:p>
            <a:pPr marL="114300" indent="0">
              <a:buNone/>
            </a:pPr>
            <a:r>
              <a:rPr lang="en-US" sz="1400" dirty="0"/>
              <a:t>        return false;        }    }</a:t>
            </a:r>
          </a:p>
          <a:p>
            <a:pPr marL="114300" indent="0">
              <a:buNone/>
            </a:pPr>
            <a:r>
              <a:rPr lang="en-US" sz="1400" dirty="0"/>
              <a:t>&lt;/script&gt; &lt;/head&gt;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539" y="1313543"/>
            <a:ext cx="30765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97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HTML Form Validation using JS:</a:t>
            </a:r>
            <a:br>
              <a:rPr lang="en-US" sz="4800" dirty="0"/>
            </a:br>
            <a:r>
              <a:rPr lang="en-US" sz="2200" dirty="0">
                <a:solidFill>
                  <a:srgbClr val="FF0000"/>
                </a:solidFill>
              </a:rPr>
              <a:t>Student Registration Form (Required Field and accepting characters only in Name text box and digits only in Phone text box)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48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/>
              <a:t>&lt;body&gt;</a:t>
            </a:r>
          </a:p>
          <a:p>
            <a:pPr marL="114300" indent="0">
              <a:buNone/>
            </a:pPr>
            <a:r>
              <a:rPr lang="en-US" sz="1400" dirty="0"/>
              <a:t>&lt;form name="</a:t>
            </a:r>
            <a:r>
              <a:rPr lang="en-US" sz="1400" dirty="0" err="1"/>
              <a:t>myForm</a:t>
            </a:r>
            <a:r>
              <a:rPr lang="en-US" sz="1400" dirty="0"/>
              <a:t>" </a:t>
            </a:r>
            <a:r>
              <a:rPr lang="en-US" sz="1400" dirty="0" err="1"/>
              <a:t>onsubmit</a:t>
            </a:r>
            <a:r>
              <a:rPr lang="en-US" sz="1400" dirty="0"/>
              <a:t>="return </a:t>
            </a:r>
            <a:r>
              <a:rPr lang="en-US" sz="1400" dirty="0" err="1"/>
              <a:t>validateForm</a:t>
            </a:r>
            <a:r>
              <a:rPr lang="en-US" sz="1400" dirty="0"/>
              <a:t>()"&gt;</a:t>
            </a:r>
          </a:p>
          <a:p>
            <a:pPr marL="114300" indent="0">
              <a:buNone/>
            </a:pPr>
            <a:r>
              <a:rPr lang="en-US" sz="1400" dirty="0"/>
              <a:t>&lt;table border=1 align=center&gt;</a:t>
            </a:r>
          </a:p>
          <a:p>
            <a:pPr marL="114300" indent="0">
              <a:buNone/>
            </a:pPr>
            <a:r>
              <a:rPr lang="en-US" sz="1400" dirty="0"/>
              <a:t>&lt;caption&gt;&lt;h1&gt; Enquiry Form &lt;/h1&gt;&lt;/caption&gt;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&gt;&lt;td&gt;Name&lt;/td&gt;</a:t>
            </a:r>
          </a:p>
          <a:p>
            <a:pPr marL="114300" indent="0">
              <a:buNone/>
            </a:pPr>
            <a:r>
              <a:rPr lang="en-US" sz="1400" dirty="0"/>
              <a:t>&lt;td&gt;&lt;input type="text" name="name" required&gt;&lt;/td&gt;&lt;/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&gt;&lt;td&gt;Phone No:&lt;/td&gt;</a:t>
            </a:r>
          </a:p>
          <a:p>
            <a:pPr marL="114300" indent="0">
              <a:buNone/>
            </a:pPr>
            <a:r>
              <a:rPr lang="en-US" sz="1400" dirty="0"/>
              <a:t>&lt;td&gt;&lt;input type="text" name="phone" </a:t>
            </a:r>
            <a:r>
              <a:rPr lang="en-US" sz="1400" dirty="0" err="1"/>
              <a:t>maxlength</a:t>
            </a:r>
            <a:r>
              <a:rPr lang="en-US" sz="1400" dirty="0"/>
              <a:t>=10 required&gt;&lt;/td&gt;&lt;/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&gt;&lt;td&gt;Email&lt;/td&gt;</a:t>
            </a:r>
          </a:p>
          <a:p>
            <a:pPr marL="114300" indent="0">
              <a:buNone/>
            </a:pPr>
            <a:r>
              <a:rPr lang="en-US" sz="1400" dirty="0"/>
              <a:t>&lt;td&gt;&lt;input type="Email" name="email" required&gt;&lt;/td&gt;&lt;/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&gt;&lt;td&gt;DOB&lt;/td&gt;</a:t>
            </a:r>
          </a:p>
          <a:p>
            <a:pPr marL="114300" indent="0">
              <a:buNone/>
            </a:pPr>
            <a:r>
              <a:rPr lang="en-US" sz="1400" dirty="0"/>
              <a:t>&lt;td&gt;&lt;input type="date" name="DOB" required&gt;&lt;/td&gt;&lt;/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&gt;&lt;td&gt;Gender&lt;/td&gt;</a:t>
            </a:r>
          </a:p>
          <a:p>
            <a:pPr marL="114300" indent="0">
              <a:buNone/>
            </a:pPr>
            <a:r>
              <a:rPr lang="en-US" sz="1400" dirty="0"/>
              <a:t>&lt;td&gt;&lt;input type="radio" name="G" value="Male" checked&gt;Male</a:t>
            </a:r>
          </a:p>
          <a:p>
            <a:pPr marL="114300" indent="0">
              <a:buNone/>
            </a:pPr>
            <a:r>
              <a:rPr lang="en-US" sz="1400" dirty="0"/>
              <a:t>&lt;input type="radio" name="G" value="Female" &gt;Female&lt;/td&gt;&lt;/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&gt;&lt;td&gt;Address(Region)&lt;/td&gt;</a:t>
            </a:r>
          </a:p>
          <a:p>
            <a:pPr marL="114300" indent="0">
              <a:buNone/>
            </a:pPr>
            <a:r>
              <a:rPr lang="en-US" sz="1400" dirty="0"/>
              <a:t>&lt;td&gt;&lt;select name="address"&gt;</a:t>
            </a:r>
          </a:p>
          <a:p>
            <a:pPr marL="114300" indent="0">
              <a:buNone/>
            </a:pPr>
            <a:r>
              <a:rPr lang="en-US" sz="1400" dirty="0"/>
              <a:t>&lt;option&gt; </a:t>
            </a:r>
            <a:r>
              <a:rPr lang="en-US" sz="1400" dirty="0" err="1"/>
              <a:t>Nashik</a:t>
            </a:r>
            <a:r>
              <a:rPr lang="en-US" sz="1400" dirty="0"/>
              <a:t> &lt;/option&gt;</a:t>
            </a:r>
          </a:p>
          <a:p>
            <a:pPr marL="114300" indent="0">
              <a:buNone/>
            </a:pPr>
            <a:r>
              <a:rPr lang="en-US" sz="1400" dirty="0"/>
              <a:t>&lt;option&gt; Pune &lt;/option&gt;&lt;/select&gt;&lt;/td&gt;&lt;/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&gt;&lt;td </a:t>
            </a:r>
            <a:r>
              <a:rPr lang="en-US" sz="1400" dirty="0" err="1"/>
              <a:t>colspan</a:t>
            </a:r>
            <a:r>
              <a:rPr lang="en-US" sz="1400" dirty="0"/>
              <a:t>=2 align=center&gt;&lt;input type="submit" value="Submit"&gt;&lt;/td&gt;&lt;/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114300" indent="0">
              <a:buNone/>
            </a:pPr>
            <a:r>
              <a:rPr lang="en-US" sz="1400" dirty="0"/>
              <a:t>&lt;/table&gt;&lt;/form&gt;&lt;/body&gt;&lt;/html&gt;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3448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0C9-9DD4-44B7-B796-9C878C03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9924-2AA8-4AE1-9CB4-F655862E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495800"/>
          </a:xfrm>
        </p:spPr>
        <p:txBody>
          <a:bodyPr>
            <a:normAutofit fontScale="92500" lnSpcReduction="10000"/>
          </a:bodyPr>
          <a:lstStyle/>
          <a:p>
            <a:r>
              <a:rPr lang="en-IN" sz="1900" dirty="0"/>
              <a:t>&lt;!DOCTYPE html&gt;</a:t>
            </a:r>
          </a:p>
          <a:p>
            <a:r>
              <a:rPr lang="en-IN" sz="1900" dirty="0"/>
              <a:t>&lt;html&gt;</a:t>
            </a:r>
          </a:p>
          <a:p>
            <a:r>
              <a:rPr lang="en-IN" sz="1900" dirty="0"/>
              <a:t>&lt;body&gt;</a:t>
            </a:r>
          </a:p>
          <a:p>
            <a:r>
              <a:rPr lang="en-IN" sz="1900" dirty="0"/>
              <a:t>&lt;h1&gt;Display a Telephone Input Field&lt;/h1&gt;</a:t>
            </a:r>
          </a:p>
          <a:p>
            <a:r>
              <a:rPr lang="en-IN" sz="1900" dirty="0"/>
              <a:t>&lt;form action="/</a:t>
            </a:r>
            <a:r>
              <a:rPr lang="en-IN" sz="1900" dirty="0" err="1"/>
              <a:t>action_page.php</a:t>
            </a:r>
            <a:r>
              <a:rPr lang="en-IN" sz="1900" dirty="0"/>
              <a:t>"&gt;</a:t>
            </a:r>
          </a:p>
          <a:p>
            <a:r>
              <a:rPr lang="en-IN" sz="1900" dirty="0"/>
              <a:t>  &lt;label for="phone"&gt;Enter a phone number:&lt;/label&gt;&lt;</a:t>
            </a:r>
            <a:r>
              <a:rPr lang="en-IN" sz="1900" dirty="0" err="1"/>
              <a:t>br</a:t>
            </a:r>
            <a:r>
              <a:rPr lang="en-IN" sz="1900" dirty="0"/>
              <a:t>&gt;&lt;</a:t>
            </a:r>
            <a:r>
              <a:rPr lang="en-IN" sz="1900" dirty="0" err="1"/>
              <a:t>br</a:t>
            </a:r>
            <a:r>
              <a:rPr lang="en-IN" sz="1900" dirty="0"/>
              <a:t>&gt;</a:t>
            </a:r>
          </a:p>
          <a:p>
            <a:r>
              <a:rPr lang="en-IN" sz="1900" dirty="0"/>
              <a:t>  &lt;input type="</a:t>
            </a:r>
            <a:r>
              <a:rPr lang="en-IN" sz="1900" dirty="0" err="1"/>
              <a:t>tel</a:t>
            </a:r>
            <a:r>
              <a:rPr lang="en-IN" sz="1900" dirty="0"/>
              <a:t>" id="phone" name="phone" placeholder="123-45-678" pattern="[0-9]{3}-[0-9]{2}-[0-9]{3}" required&gt;&lt;</a:t>
            </a:r>
            <a:r>
              <a:rPr lang="en-IN" sz="1900" dirty="0" err="1"/>
              <a:t>br</a:t>
            </a:r>
            <a:r>
              <a:rPr lang="en-IN" sz="1900" dirty="0"/>
              <a:t>&gt;&lt;</a:t>
            </a:r>
            <a:r>
              <a:rPr lang="en-IN" sz="1900" dirty="0" err="1"/>
              <a:t>br</a:t>
            </a:r>
            <a:r>
              <a:rPr lang="en-IN" sz="1900" dirty="0"/>
              <a:t>&gt;</a:t>
            </a:r>
          </a:p>
          <a:p>
            <a:r>
              <a:rPr lang="en-IN" sz="1900" dirty="0"/>
              <a:t>  &lt;small&gt;Format: 123-45-678&lt;/small&gt;&lt;</a:t>
            </a:r>
            <a:r>
              <a:rPr lang="en-IN" sz="1900" dirty="0" err="1"/>
              <a:t>br</a:t>
            </a:r>
            <a:r>
              <a:rPr lang="en-IN" sz="1900" dirty="0"/>
              <a:t>&gt;&lt;</a:t>
            </a:r>
            <a:r>
              <a:rPr lang="en-IN" sz="1900" dirty="0" err="1"/>
              <a:t>br</a:t>
            </a:r>
            <a:r>
              <a:rPr lang="en-IN" sz="1900" dirty="0"/>
              <a:t>&gt;</a:t>
            </a:r>
          </a:p>
          <a:p>
            <a:r>
              <a:rPr lang="en-IN" sz="1900" dirty="0"/>
              <a:t>  &lt;input type="submit"&gt;</a:t>
            </a:r>
          </a:p>
          <a:p>
            <a:r>
              <a:rPr lang="en-IN" sz="1900" dirty="0"/>
              <a:t>&lt;/form&gt;</a:t>
            </a:r>
          </a:p>
          <a:p>
            <a:r>
              <a:rPr lang="en-IN" sz="1900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9CEAFC-809B-4725-8885-3D92FB6F5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1958"/>
              </p:ext>
            </p:extLst>
          </p:nvPr>
        </p:nvGraphicFramePr>
        <p:xfrm>
          <a:off x="4648200" y="4986821"/>
          <a:ext cx="37115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10880" imgH="1843920" progId="Paint.Picture">
                  <p:embed/>
                </p:oleObj>
              </mc:Choice>
              <mc:Fallback>
                <p:oleObj name="Bitmap Image" r:id="rId2" imgW="3710880" imgH="1843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200" y="4986821"/>
                        <a:ext cx="3711575" cy="184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63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1F59-AE1B-4EE8-BDC3-4E88C4F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BC3D-D788-44C2-82C9-8A72E875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IN" dirty="0"/>
              <a:t>&lt;!DOCTYPE html&gt;</a:t>
            </a:r>
          </a:p>
          <a:p>
            <a:pPr marL="114300" indent="0">
              <a:buNone/>
            </a:pPr>
            <a:r>
              <a:rPr lang="en-IN" dirty="0"/>
              <a:t>&lt;html&gt;</a:t>
            </a:r>
          </a:p>
          <a:p>
            <a:pPr marL="114300" indent="0">
              <a:buNone/>
            </a:pPr>
            <a:r>
              <a:rPr lang="en-IN" dirty="0"/>
              <a:t>&lt;head&gt;</a:t>
            </a:r>
          </a:p>
          <a:p>
            <a:pPr marL="114300" indent="0">
              <a:buNone/>
            </a:pPr>
            <a:r>
              <a:rPr lang="en-IN" dirty="0"/>
              <a:t>&lt;script&gt;</a:t>
            </a:r>
          </a:p>
          <a:p>
            <a:pPr marL="114300" indent="0">
              <a:buNone/>
            </a:pPr>
            <a:r>
              <a:rPr lang="en-IN" dirty="0"/>
              <a:t>function </a:t>
            </a:r>
            <a:r>
              <a:rPr lang="en-IN" dirty="0" err="1"/>
              <a:t>validateForm</a:t>
            </a:r>
            <a:r>
              <a:rPr lang="en-IN" dirty="0"/>
              <a:t>() {</a:t>
            </a:r>
          </a:p>
          <a:p>
            <a:pPr marL="114300" indent="0">
              <a:buNone/>
            </a:pPr>
            <a:r>
              <a:rPr lang="en-IN" dirty="0"/>
              <a:t>  let x = </a:t>
            </a:r>
            <a:r>
              <a:rPr lang="en-IN" dirty="0" err="1"/>
              <a:t>document.forms</a:t>
            </a:r>
            <a:r>
              <a:rPr lang="en-IN" dirty="0"/>
              <a:t>["</a:t>
            </a:r>
            <a:r>
              <a:rPr lang="en-IN" dirty="0" err="1"/>
              <a:t>myForm</a:t>
            </a:r>
            <a:r>
              <a:rPr lang="en-IN" dirty="0"/>
              <a:t>"]["</a:t>
            </a:r>
            <a:r>
              <a:rPr lang="en-IN" dirty="0" err="1"/>
              <a:t>fname</a:t>
            </a:r>
            <a:r>
              <a:rPr lang="en-IN" dirty="0"/>
              <a:t>"].value;</a:t>
            </a:r>
          </a:p>
          <a:p>
            <a:pPr marL="114300" indent="0">
              <a:buNone/>
            </a:pPr>
            <a:r>
              <a:rPr lang="en-IN" dirty="0"/>
              <a:t>  if (x == "") {</a:t>
            </a:r>
          </a:p>
          <a:p>
            <a:pPr marL="114300" indent="0">
              <a:buNone/>
            </a:pPr>
            <a:r>
              <a:rPr lang="en-IN" dirty="0"/>
              <a:t>    alert("Name must be filled out");</a:t>
            </a:r>
          </a:p>
          <a:p>
            <a:pPr marL="114300" indent="0">
              <a:buNone/>
            </a:pPr>
            <a:r>
              <a:rPr lang="en-IN" dirty="0"/>
              <a:t>    return false;</a:t>
            </a:r>
          </a:p>
          <a:p>
            <a:pPr marL="114300" indent="0">
              <a:buNone/>
            </a:pPr>
            <a:r>
              <a:rPr lang="en-IN" dirty="0"/>
              <a:t>  }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r>
              <a:rPr lang="en-IN" dirty="0"/>
              <a:t>&lt;/script&gt;</a:t>
            </a:r>
          </a:p>
          <a:p>
            <a:pPr marL="114300" indent="0">
              <a:buNone/>
            </a:pPr>
            <a:r>
              <a:rPr lang="en-IN" dirty="0"/>
              <a:t>&lt;/head&gt;</a:t>
            </a:r>
          </a:p>
          <a:p>
            <a:pPr marL="114300" indent="0">
              <a:buNone/>
            </a:pPr>
            <a:r>
              <a:rPr lang="en-IN" dirty="0"/>
              <a:t>&lt;body&gt;</a:t>
            </a:r>
          </a:p>
          <a:p>
            <a:pPr marL="114300" indent="0">
              <a:buNone/>
            </a:pPr>
            <a:r>
              <a:rPr lang="en-IN" dirty="0"/>
              <a:t>&lt;h2&gt;JavaScript Validation&lt;/h2&gt;</a:t>
            </a:r>
          </a:p>
          <a:p>
            <a:pPr marL="114300" indent="0">
              <a:buNone/>
            </a:pPr>
            <a:r>
              <a:rPr lang="en-IN" dirty="0"/>
              <a:t>&lt;form name="</a:t>
            </a:r>
            <a:r>
              <a:rPr lang="en-IN" dirty="0" err="1"/>
              <a:t>myForm</a:t>
            </a:r>
            <a:r>
              <a:rPr lang="en-IN" dirty="0"/>
              <a:t>" action="/</a:t>
            </a:r>
            <a:r>
              <a:rPr lang="en-IN" dirty="0" err="1"/>
              <a:t>action_page.php</a:t>
            </a:r>
            <a:r>
              <a:rPr lang="en-IN" dirty="0"/>
              <a:t>" </a:t>
            </a:r>
            <a:r>
              <a:rPr lang="en-IN" dirty="0" err="1"/>
              <a:t>onsubmit</a:t>
            </a:r>
            <a:r>
              <a:rPr lang="en-IN" dirty="0"/>
              <a:t>="return </a:t>
            </a:r>
            <a:r>
              <a:rPr lang="en-IN" dirty="0" err="1"/>
              <a:t>validateForm</a:t>
            </a:r>
            <a:r>
              <a:rPr lang="en-IN" dirty="0"/>
              <a:t>()" method="post"&gt;</a:t>
            </a:r>
          </a:p>
          <a:p>
            <a:pPr marL="114300" indent="0">
              <a:buNone/>
            </a:pPr>
            <a:r>
              <a:rPr lang="en-IN" dirty="0"/>
              <a:t>  Name: &lt;input type="text" name="</a:t>
            </a:r>
            <a:r>
              <a:rPr lang="en-IN" dirty="0" err="1"/>
              <a:t>fname</a:t>
            </a:r>
            <a:r>
              <a:rPr lang="en-IN" dirty="0"/>
              <a:t>"&gt;</a:t>
            </a:r>
          </a:p>
          <a:p>
            <a:pPr marL="114300" indent="0">
              <a:buNone/>
            </a:pPr>
            <a:r>
              <a:rPr lang="en-IN" dirty="0"/>
              <a:t>  &lt;input type="submit" value="Submit"&gt;</a:t>
            </a:r>
          </a:p>
          <a:p>
            <a:pPr marL="114300" indent="0">
              <a:buNone/>
            </a:pPr>
            <a:r>
              <a:rPr lang="en-IN" dirty="0"/>
              <a:t>&lt;/form&gt;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&lt;/body&gt;</a:t>
            </a:r>
          </a:p>
          <a:p>
            <a:pPr marL="114300" indent="0">
              <a:buNone/>
            </a:pPr>
            <a:r>
              <a:rPr lang="en-IN" dirty="0"/>
              <a:t>&lt;/html&gt;</a:t>
            </a:r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F80E848-BC28-4908-AC0B-6B283D64F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99436"/>
              </p:ext>
            </p:extLst>
          </p:nvPr>
        </p:nvGraphicFramePr>
        <p:xfrm>
          <a:off x="3429000" y="4868863"/>
          <a:ext cx="481647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15720" imgH="1531800" progId="Paint.Picture">
                  <p:embed/>
                </p:oleObj>
              </mc:Choice>
              <mc:Fallback>
                <p:oleObj name="Bitmap Image" r:id="rId2" imgW="4815720" imgH="1531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9000" y="4868863"/>
                        <a:ext cx="4816475" cy="153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89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B20B-9CD3-4E40-8299-9D0AE5B2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133"/>
                </a:solidFill>
                <a:effectLst/>
                <a:latin typeface="-apple-system"/>
              </a:rPr>
              <a:t>What is Validation?</a:t>
            </a:r>
            <a:br>
              <a:rPr lang="en-US" b="1" i="0" dirty="0">
                <a:solidFill>
                  <a:srgbClr val="303133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DD87-F076-4AE0-B756-E27A0E49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Validation refers to the process of examining the values that the user inputs. It plays a crucial role in creating applications and enhances the user experience. Many fields, such as mobile numbers, emails, dates, and passwords, are validated through this process.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JavaScript makes the validation process faster due to its faster processing of data than other server-side validation. Now let’s have a look at the implementation of the </a:t>
            </a:r>
            <a:r>
              <a:rPr lang="en-US" b="1" i="0" dirty="0">
                <a:solidFill>
                  <a:srgbClr val="000000"/>
                </a:solidFill>
                <a:effectLst/>
                <a:latin typeface="proxima_novaregular"/>
              </a:rPr>
              <a:t>email validation in 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45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E87-D771-44D4-9038-AFD98A32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133"/>
                </a:solidFill>
                <a:effectLst/>
                <a:latin typeface="-apple-system"/>
              </a:rPr>
              <a:t>Email Validation in JavaScript</a:t>
            </a:r>
            <a:br>
              <a:rPr lang="en-US" b="1" i="0" dirty="0">
                <a:solidFill>
                  <a:srgbClr val="303133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CC74-8F1E-48E2-9DDD-D8057E5F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Email validation is one of the vital parts of authenticating an </a:t>
            </a:r>
            <a:r>
              <a:rPr lang="en-US" b="0" i="0" u="none" strike="noStrike" dirty="0">
                <a:solidFill>
                  <a:srgbClr val="00AEFF"/>
                </a:solidFill>
                <a:effectLst/>
                <a:latin typeface="proxima_novaregular"/>
                <a:hlinkClick r:id="rId2"/>
              </a:rPr>
              <a:t>HTML</a:t>
            </a:r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 form. Email is a subset or a string of ASCII characters, divided into two parts using @ symbol. Its first part consists of private information, and the second one contains the domain name in which an email gets registered.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Special characters such as # * + &amp; ’ ! % @ ? { ^ } 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Numeric characters (0 to 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Full stop, dot, etc., having a condition that it can’t be the email’s last or the very first letter and can’t be repeated after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Uppercase alphabets (A to Z) and Lowercase (a to z) alphabets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The second part includes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Dots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Digits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Hyphens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Letters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611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C9DC-6310-4F78-A2E6-FB044C0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Email Validation in JavaScript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08F0-6CF0-4853-940B-53608619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Special characters such as # * + &amp; ' ! % @ ? { ^ } 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Numeric characters (0 to 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Full stop, dot, etc., having a condition that it can't be the email's last or the very first letter and can't be repeated after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Uppercase alphabets (A to Z) and Lowercase (a to z) alphabets.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97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JavaScript allows interactivity such as: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Implementing form </a:t>
            </a:r>
            <a:r>
              <a:rPr lang="en-US" sz="2400" dirty="0">
                <a:solidFill>
                  <a:srgbClr val="FF0000"/>
                </a:solidFill>
              </a:rPr>
              <a:t>validation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React to </a:t>
            </a:r>
            <a:r>
              <a:rPr lang="en-US" sz="2400" dirty="0">
                <a:solidFill>
                  <a:srgbClr val="FF0000"/>
                </a:solidFill>
              </a:rPr>
              <a:t>user actions</a:t>
            </a:r>
            <a:r>
              <a:rPr lang="en-US" sz="2400" dirty="0"/>
              <a:t>, e.g. handle keys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Changing an image on moving mouse over it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Sections of a </a:t>
            </a:r>
            <a:r>
              <a:rPr lang="en-US" sz="2400" dirty="0">
                <a:solidFill>
                  <a:srgbClr val="FF0000"/>
                </a:solidFill>
              </a:rPr>
              <a:t>page appearing and disappearing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Content </a:t>
            </a:r>
            <a:r>
              <a:rPr lang="en-US" sz="2400" dirty="0">
                <a:solidFill>
                  <a:srgbClr val="FF0000"/>
                </a:solidFill>
              </a:rPr>
              <a:t>loading and changing dynamically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Performing </a:t>
            </a:r>
            <a:r>
              <a:rPr lang="en-US" sz="2400" dirty="0">
                <a:solidFill>
                  <a:srgbClr val="FF0000"/>
                </a:solidFill>
              </a:rPr>
              <a:t>complex calculations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Custom </a:t>
            </a:r>
            <a:r>
              <a:rPr lang="en-US" sz="2400" dirty="0">
                <a:solidFill>
                  <a:srgbClr val="FF0000"/>
                </a:solidFill>
              </a:rPr>
              <a:t>HTML controls, e.g. scrollable </a:t>
            </a:r>
            <a:r>
              <a:rPr lang="en-US" sz="2400" dirty="0"/>
              <a:t>table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Implementing AJAX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07D1-49C5-4B91-BDFD-A056F414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regular expression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7B3C-09B9-47AB-8F33-3D1494C0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IN" b="0" i="0" dirty="0">
                <a:solidFill>
                  <a:srgbClr val="232629"/>
                </a:solidFill>
                <a:effectLst/>
                <a:latin typeface="ui-monospace"/>
              </a:rPr>
              <a:t>/^[a-zA-Z0-9._-]+@[a-zA-Z0-9.-]+\.[a-</a:t>
            </a:r>
            <a:r>
              <a:rPr lang="en-IN" b="0" i="0" dirty="0" err="1">
                <a:solidFill>
                  <a:srgbClr val="232629"/>
                </a:solidFill>
                <a:effectLst/>
                <a:latin typeface="ui-monospace"/>
              </a:rPr>
              <a:t>zA</a:t>
            </a:r>
            <a:r>
              <a:rPr lang="en-IN" b="0" i="0" dirty="0">
                <a:solidFill>
                  <a:srgbClr val="232629"/>
                </a:solidFill>
                <a:effectLst/>
                <a:latin typeface="ui-monospace"/>
              </a:rPr>
              <a:t>-Z]{2,6}$/</a:t>
            </a:r>
          </a:p>
          <a:p>
            <a:pPr marL="571500" indent="-457200">
              <a:buAutoNum type="arabicPeriod"/>
            </a:pP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/^[a-zA-Z0-9.!#$%&amp;'*+/=?^_`{|}~-]+@[a-zA-Z0-9-]+(?:\.[a-zA-Z0-9-]+)*$/;</a:t>
            </a:r>
          </a:p>
          <a:p>
            <a:pPr marL="571500" indent="-457200">
              <a:buAutoNum type="arabicPeriod"/>
            </a:pP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IN" b="0" i="0" dirty="0">
                <a:solidFill>
                  <a:srgbClr val="98C379"/>
                </a:solidFill>
                <a:effectLst/>
                <a:latin typeface="ui-monospace"/>
              </a:rPr>
              <a:t>'[a-z0-9]+@[a-z]+\.[a-z]{2,3}</a:t>
            </a:r>
            <a:endParaRPr lang="en-IN" dirty="0">
              <a:solidFill>
                <a:srgbClr val="232629"/>
              </a:solidFill>
              <a:latin typeface="ui-monospace"/>
            </a:endParaRPr>
          </a:p>
          <a:p>
            <a:pPr marL="5715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253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E03B-CFFD-49EC-8423-A6C79489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examples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37D6-A40E-40EE-B704-78914C4F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  <a:t>Some of the examples of valid email id: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Own.minesite@myuniverse.org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Siteowner@up.down.net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Siteofmine@myuniverse.com</a:t>
            </a:r>
          </a:p>
          <a:p>
            <a:pPr algn="l"/>
            <a:r>
              <a:rPr lang="en-US" b="1" i="0" dirty="0">
                <a:solidFill>
                  <a:srgbClr val="303133"/>
                </a:solidFill>
                <a:effectLst/>
                <a:latin typeface="-apple-system"/>
              </a:rPr>
              <a:t>Some Other Examples of Invalid Email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Owner.me..7080@abcd.com (one on another dots are not allowed)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133"/>
                </a:solidFill>
                <a:effectLst/>
                <a:latin typeface="proxima_novaregular"/>
              </a:rPr>
              <a:t>Inownzsite</a:t>
            </a: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()&amp;@abcd.com (only characters, dash, underscore, and digits are allowed in the regular expression.)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Ourwebsiteismne.azbyz.com (here @ symbol is not there)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133"/>
                </a:solidFill>
                <a:effectLst/>
                <a:latin typeface="proxima_novaregular"/>
              </a:rPr>
              <a:t>yourminewebsite</a:t>
            </a: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@.com.you (Here top-level domain can’t begin with a dot)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@youmenandwe.we.net (here it can’t start with @ symbol)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Younourmetd345@abcd.b (“.b” is not a valid top-level domain)email.js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440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DBC-010B-4AF9-B120-30E250B9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0" i="0" dirty="0">
                <a:solidFill>
                  <a:srgbClr val="000000"/>
                </a:solidFill>
                <a:effectLst/>
                <a:latin typeface="proxima_novaregular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proxima_novaregular"/>
              </a:rPr>
              <a:t>Checkpoints for efficient email validation in JavaScript code:</a:t>
            </a:r>
            <a:br>
              <a:rPr lang="en-US" b="0" i="0" dirty="0">
                <a:solidFill>
                  <a:srgbClr val="000000"/>
                </a:solidFill>
                <a:effectLst/>
                <a:latin typeface="proxima_nova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813A-286E-4AF0-86C2-5F140E36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Describe a regular expression to validate an email address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If an input value matches 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If it matches, sends the alert saying “email address is valid.”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133"/>
                </a:solidFill>
                <a:effectLst/>
                <a:latin typeface="proxima_novaregular"/>
              </a:rPr>
              <a:t>If it does not match, send the alert saying, “email address is invalid.”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40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7710-214F-9AA3-A918-924255AC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Email validation</a:t>
            </a:r>
            <a:br>
              <a:rPr lang="en-IN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A620-9A99-8851-39F9-46269E40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Validating email is a very important point while validating an HTML form. In this page we have discussed how to validate an email using JavaScript :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>
                <a:effectLst/>
                <a:latin typeface="Helvetica" panose="020B0604020202020204" pitchFamily="34" charset="0"/>
              </a:rPr>
              <a:t>An email is a string (a subset of ASCII characters) separated into two parts by @ symbol. a "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personal_info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" and a domain, that is 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personal_info@domain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 The length of the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personal_info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part may be up to 64 characters long and domain name may be up to 253 characters.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personal_info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part contains the following ASCII characters.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Uppercase (A-Z) and lowercase (a-z) English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Digits (0-9).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Characters ! # $ % &amp; ' * + - / = ? ^ _ ` { | } ~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Character . ( period, dot or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fullstop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provided that it is not the first or last character and it will not come one after the other.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 domain name [for example com, org, net, in, us, info] part contains letters, digits, hyphens, and dots.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13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CC1D-3FDB-A60A-B883-9CE4A92B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Example of valid email id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FFC9-1239-4CEF-9716-55A0769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mysite@ourearth.com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my.ownsite@ourearth.org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mysite@you.me.net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70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9582-706A-19D8-C1DD-43709148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Helvetica" panose="020B0604020202020204" pitchFamily="34" charset="0"/>
              </a:rPr>
              <a:t>Example of invalid email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B0D4-B6F8-D7F5-6052-DA0A8383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mysite.ourearth.com [@ is not present]</a:t>
            </a:r>
            <a:br>
              <a:rPr lang="en-US" b="0" i="0" dirty="0">
                <a:effectLst/>
                <a:latin typeface="Helvetica" panose="020B0604020202020204" pitchFamily="34" charset="0"/>
              </a:rPr>
            </a:br>
            <a:r>
              <a:rPr lang="en-US" b="0" i="0" dirty="0" err="1">
                <a:effectLst/>
                <a:latin typeface="Helvetica" panose="020B0604020202020204" pitchFamily="34" charset="0"/>
              </a:rPr>
              <a:t>mysite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@.com.my [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tld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(Top Level domain) can not start with dot "."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@you.me.net [ No character before @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mysite123@gmail.b [ ".b" is not a valid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tld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" panose="020B0604020202020204" pitchFamily="34" charset="0"/>
              </a:rPr>
              <a:t>mysite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@.org.org [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tld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can not start with dot "."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.mysite@mysite.org [ an email should not be start with "."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" panose="020B0604020202020204" pitchFamily="34" charset="0"/>
              </a:rPr>
              <a:t>mysite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()*@gmail.com [ here the regular expression only allows character, digit, underscore, and dash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mysite..1234@yahoo.com [double dots are not allowed]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72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E0B-7364-738F-600E-25424640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JavaScript code to validate an email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852F-312F-01E2-A972-071D7A4B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ValidateEmail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(mail)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if (/^\w+([\.-]?\w+)*@\w+([\.-]?\w+)*(\.\w{2,3})+$/.test(myForm.emailAddr.value))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(true)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alert("You have entered an invalid email address!")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(false)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286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95F5-EA05-C28D-7D9C-AE08C437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87AA2-2A45-DB61-3017-C13AAC6F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87" y="1990725"/>
            <a:ext cx="2486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0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D43C-BD26-7398-7D16-4E2CE799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HTML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8787-023B-74B3-488E-BC6254ED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&lt;meta charset="utf-8"&gt;</a:t>
            </a:r>
          </a:p>
          <a:p>
            <a:r>
              <a:rPr lang="en-IN" dirty="0"/>
              <a:t>&lt;title&gt;JavaScript form validation - checking email&lt;/title&gt;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='stylesheet' </a:t>
            </a:r>
            <a:r>
              <a:rPr lang="en-IN" dirty="0" err="1"/>
              <a:t>href</a:t>
            </a:r>
            <a:r>
              <a:rPr lang="en-IN" dirty="0"/>
              <a:t>='form-style.css' type='text/</a:t>
            </a:r>
            <a:r>
              <a:rPr lang="en-IN" dirty="0" err="1"/>
              <a:t>css</a:t>
            </a:r>
            <a:r>
              <a:rPr lang="en-IN" dirty="0"/>
              <a:t>' /&gt;      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 onload='document.form1.text1.focus()'&gt;</a:t>
            </a:r>
          </a:p>
          <a:p>
            <a:r>
              <a:rPr lang="en-IN" dirty="0"/>
              <a:t>&lt;div class="mail"&gt;</a:t>
            </a:r>
          </a:p>
          <a:p>
            <a:r>
              <a:rPr lang="en-IN" dirty="0"/>
              <a:t>&lt;h2&gt;Input an email and Submit&lt;/h2&gt;</a:t>
            </a:r>
          </a:p>
          <a:p>
            <a:r>
              <a:rPr lang="en-IN" dirty="0"/>
              <a:t>&lt;form name="form1" action="#"&gt; </a:t>
            </a:r>
          </a:p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&lt;li&gt;&lt;input type='text' name='text1'/&gt;&lt;/li&gt;</a:t>
            </a:r>
          </a:p>
          <a:p>
            <a:r>
              <a:rPr lang="en-IN" dirty="0"/>
              <a:t>&lt;li&gt;&amp;</a:t>
            </a:r>
            <a:r>
              <a:rPr lang="en-IN" dirty="0" err="1"/>
              <a:t>nbsp</a:t>
            </a:r>
            <a:r>
              <a:rPr lang="en-IN" dirty="0"/>
              <a:t>;&lt;/li&gt;</a:t>
            </a:r>
          </a:p>
          <a:p>
            <a:r>
              <a:rPr lang="en-IN" dirty="0"/>
              <a:t>&lt;li class="submit"&gt;&lt;input type="submit" name="submit" value="Submit" onclick="</a:t>
            </a:r>
            <a:r>
              <a:rPr lang="en-IN" dirty="0" err="1"/>
              <a:t>ValidateEmail</a:t>
            </a:r>
            <a:r>
              <a:rPr lang="en-IN" dirty="0"/>
              <a:t>(document.form1.text1)"/&gt;&lt;/li&gt;</a:t>
            </a:r>
          </a:p>
          <a:p>
            <a:r>
              <a:rPr lang="en-IN" dirty="0"/>
              <a:t>&lt;li&gt;&amp;</a:t>
            </a:r>
            <a:r>
              <a:rPr lang="en-IN" dirty="0" err="1"/>
              <a:t>nbsp</a:t>
            </a:r>
            <a:r>
              <a:rPr lang="en-IN" dirty="0"/>
              <a:t>;&lt;/li&gt;</a:t>
            </a:r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&lt;/form&gt;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="email-validation.js"&gt;&lt;/script&gt;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034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1DCD-6BBA-2DB2-2B3C-B7E18E86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JavaScript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796F-BB45-0259-0DF0-BD147666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ValidateEmail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mailformat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/^\w+([\.-]?\w+)*@\w+([\.-]?\w+)*(\.\w{2,3})+$/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mailformat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"Valid email address!"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form1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else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"You have entered an invalid email address!"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form1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text1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1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955"/>
            <a:ext cx="7620000" cy="1143000"/>
          </a:xfrm>
        </p:spPr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05800" cy="5410200"/>
          </a:xfrm>
        </p:spPr>
        <p:txBody>
          <a:bodyPr>
            <a:normAutofit/>
          </a:bodyPr>
          <a:lstStyle/>
          <a:p>
            <a:r>
              <a:rPr lang="en-US" dirty="0"/>
              <a:t>JavaScript can be implemented using </a:t>
            </a:r>
            <a:r>
              <a:rPr lang="en-US" b="1" dirty="0"/>
              <a:t>&lt;script&gt;... &lt;/script&gt;</a:t>
            </a:r>
            <a:r>
              <a:rPr lang="en-US" dirty="0"/>
              <a:t> HTML tags in a web page. </a:t>
            </a:r>
          </a:p>
          <a:p>
            <a:r>
              <a:rPr lang="en-US" dirty="0"/>
              <a:t>Place the </a:t>
            </a:r>
            <a:r>
              <a:rPr lang="en-US" b="1" dirty="0"/>
              <a:t>&lt;script&gt;</a:t>
            </a:r>
            <a:r>
              <a:rPr lang="en-US" dirty="0"/>
              <a:t> tags,  within the </a:t>
            </a:r>
            <a:r>
              <a:rPr lang="en-US" b="1" dirty="0"/>
              <a:t>&lt;head&gt;</a:t>
            </a:r>
            <a:r>
              <a:rPr lang="en-US" dirty="0"/>
              <a:t> tags.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pPr lvl="1"/>
            <a:r>
              <a:rPr lang="fr-FR" dirty="0"/>
              <a:t>&lt;script </a:t>
            </a:r>
            <a:r>
              <a:rPr lang="fr-FR" dirty="0" err="1"/>
              <a:t>language</a:t>
            </a:r>
            <a:r>
              <a:rPr lang="fr-FR" dirty="0"/>
              <a:t>="</a:t>
            </a:r>
            <a:r>
              <a:rPr lang="fr-FR" dirty="0" err="1"/>
              <a:t>javascript</a:t>
            </a:r>
            <a:r>
              <a:rPr lang="fr-FR" dirty="0"/>
              <a:t>" type="</a:t>
            </a:r>
            <a:r>
              <a:rPr lang="fr-FR" dirty="0" err="1"/>
              <a:t>text</a:t>
            </a:r>
            <a:r>
              <a:rPr lang="fr-FR" dirty="0"/>
              <a:t>/</a:t>
            </a:r>
            <a:r>
              <a:rPr lang="fr-FR" dirty="0" err="1"/>
              <a:t>javascript</a:t>
            </a:r>
            <a:r>
              <a:rPr lang="fr-FR" dirty="0"/>
              <a:t>"&gt; </a:t>
            </a:r>
          </a:p>
          <a:p>
            <a:pPr lvl="1"/>
            <a:r>
              <a:rPr lang="fr-FR" dirty="0"/>
              <a:t>JavaScript code </a:t>
            </a:r>
          </a:p>
          <a:p>
            <a:pPr lvl="1"/>
            <a:r>
              <a:rPr lang="fr-FR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8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5F8-5700-746A-9C3D-A20E9669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Script: A sample registration form validation - w3resource">
            <a:extLst>
              <a:ext uri="{FF2B5EF4-FFF2-40B4-BE49-F238E27FC236}">
                <a16:creationId xmlns:a16="http://schemas.microsoft.com/office/drawing/2014/main" id="{EC701450-B671-3208-9D2D-83B428DD0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28" y="1600200"/>
            <a:ext cx="41523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01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5845-B78E-1366-831C-8118F216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1901-44F4-A327-6E6B-23DE8C63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80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4800" y="1536192"/>
            <a:ext cx="7772400" cy="4590288"/>
          </a:xfrm>
        </p:spPr>
        <p:txBody>
          <a:bodyPr>
            <a:normAutofit/>
          </a:bodyPr>
          <a:lstStyle/>
          <a:p>
            <a:r>
              <a:rPr lang="en-US" sz="2400" i="1" dirty="0">
                <a:hlinkClick r:id="rId2"/>
              </a:rPr>
              <a:t>https://www.w3schools.com/js</a:t>
            </a:r>
            <a:endParaRPr lang="en-US" sz="2400" i="1" dirty="0"/>
          </a:p>
          <a:p>
            <a:r>
              <a:rPr lang="en-US" sz="2400" i="1" dirty="0">
                <a:hlinkClick r:id="rId3"/>
              </a:rPr>
              <a:t>https://www.w3schools.com/js/js_htmldom.asp</a:t>
            </a:r>
            <a:endParaRPr lang="en-US" sz="2400" i="1" dirty="0"/>
          </a:p>
          <a:p>
            <a:r>
              <a:rPr lang="en-US" sz="2400" i="1" dirty="0">
                <a:hlinkClick r:id="rId4"/>
              </a:rPr>
              <a:t>https://www.slideshare.net/rakhithota/js-ppt</a:t>
            </a:r>
            <a:endParaRPr lang="en-US" sz="2400" i="1" dirty="0"/>
          </a:p>
          <a:p>
            <a:r>
              <a:rPr lang="en-US" sz="2400" i="1" dirty="0">
                <a:hlinkClick r:id="rId5"/>
              </a:rPr>
              <a:t>https://www.tutorialspoint.com/javascript/javascript_quick_guide.htm</a:t>
            </a:r>
            <a:endParaRPr lang="en-US" sz="2400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0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955"/>
            <a:ext cx="7620000" cy="1143000"/>
          </a:xfrm>
        </p:spPr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05800" cy="5410200"/>
          </a:xfrm>
        </p:spPr>
        <p:txBody>
          <a:bodyPr>
            <a:normAutofit/>
          </a:bodyPr>
          <a:lstStyle/>
          <a:p>
            <a:r>
              <a:rPr lang="fr-FR" b="1" dirty="0" err="1">
                <a:latin typeface="+mj-lt"/>
              </a:rPr>
              <a:t>Example</a:t>
            </a:r>
            <a:r>
              <a:rPr lang="fr-FR" b="1" dirty="0">
                <a:latin typeface="+mj-lt"/>
              </a:rPr>
              <a:t>:</a:t>
            </a:r>
          </a:p>
          <a:p>
            <a:pPr marL="777240" lvl="2" indent="0">
              <a:buNone/>
            </a:pPr>
            <a:r>
              <a:rPr lang="en-US" sz="2000" dirty="0">
                <a:latin typeface="+mj-lt"/>
              </a:rPr>
              <a:t>&lt;html&gt;</a:t>
            </a:r>
          </a:p>
          <a:p>
            <a:pPr marL="777240" lvl="2" indent="0">
              <a:buNone/>
            </a:pPr>
            <a:r>
              <a:rPr lang="en-US" sz="2000" dirty="0">
                <a:latin typeface="+mj-lt"/>
              </a:rPr>
              <a:t> &lt;body&gt; </a:t>
            </a:r>
          </a:p>
          <a:p>
            <a:pPr marL="777240" lvl="2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&lt;script &gt; </a:t>
            </a:r>
          </a:p>
          <a:p>
            <a:pPr marL="777240" lvl="2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+mj-lt"/>
              </a:rPr>
              <a:t>document.write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("Hello World!");</a:t>
            </a:r>
          </a:p>
          <a:p>
            <a:pPr marL="777240" lvl="2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&lt;/script&gt; </a:t>
            </a:r>
          </a:p>
          <a:p>
            <a:pPr marL="777240" lvl="2" indent="0">
              <a:buNone/>
            </a:pPr>
            <a:r>
              <a:rPr lang="en-US" sz="2000" dirty="0">
                <a:latin typeface="+mj-lt"/>
              </a:rPr>
              <a:t>&lt;/body&gt;</a:t>
            </a:r>
          </a:p>
          <a:p>
            <a:pPr marL="777240" lvl="2" indent="0">
              <a:buNone/>
            </a:pPr>
            <a:r>
              <a:rPr lang="en-US" sz="2000" dirty="0">
                <a:latin typeface="+mj-lt"/>
              </a:rPr>
              <a:t> &lt;/html&gt;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Output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    Hello World!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75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JavaScript  Editor and Extension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0283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59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Placement in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01000" cy="4800600"/>
          </a:xfrm>
        </p:spPr>
        <p:txBody>
          <a:bodyPr/>
          <a:lstStyle/>
          <a:p>
            <a:r>
              <a:rPr lang="en-US" dirty="0">
                <a:latin typeface="+mj-lt"/>
              </a:rPr>
              <a:t>There is a flexibility given to include JavaScript code anywhere in an HTML document.</a:t>
            </a:r>
          </a:p>
          <a:p>
            <a:r>
              <a:rPr lang="en-US" dirty="0">
                <a:latin typeface="+mj-lt"/>
              </a:rPr>
              <a:t> However the most preferred ways to include JavaScript in an HTML file are as follows −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latin typeface="+mj-lt"/>
              </a:rPr>
              <a:t>Script in &lt;head&gt;...&lt;/head&gt; section.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+mj-lt"/>
              </a:rPr>
              <a:t>Script in &lt;body&gt;...&lt;/body&gt; section.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+mj-lt"/>
              </a:rPr>
              <a:t>Script in &lt;body&gt;...&lt;/body&gt; and &lt;head&gt;...&lt;/head&gt; sections.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+mj-lt"/>
              </a:rPr>
              <a:t>Script in an external file and then include in &lt;head&gt;...&lt;/head&gt;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1E5A-955E-427C-B0C1-AF596621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983D-0D3D-48EB-A7C3-A9635B5C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3657600"/>
          </a:xfrm>
        </p:spPr>
        <p:txBody>
          <a:bodyPr>
            <a:normAutofit/>
          </a:bodyPr>
          <a:lstStyle/>
          <a:p>
            <a:r>
              <a:rPr lang="en-IN" sz="1800" dirty="0"/>
              <a:t>&lt;!DOCTYPE html&gt;</a:t>
            </a:r>
          </a:p>
          <a:p>
            <a:r>
              <a:rPr lang="en-IN" sz="1800" dirty="0"/>
              <a:t>&lt;html&gt;</a:t>
            </a:r>
          </a:p>
          <a:p>
            <a:r>
              <a:rPr lang="en-IN" sz="1800" dirty="0"/>
              <a:t>&lt;body&gt;</a:t>
            </a:r>
          </a:p>
          <a:p>
            <a:r>
              <a:rPr lang="en-IN" sz="1800" dirty="0"/>
              <a:t>&lt;h2&gt;My First JavaScript&lt;/h2&gt;</a:t>
            </a:r>
          </a:p>
          <a:p>
            <a:r>
              <a:rPr lang="en-IN" sz="1800" dirty="0"/>
              <a:t>&lt;button type="button"</a:t>
            </a:r>
          </a:p>
          <a:p>
            <a:r>
              <a:rPr lang="en-IN" sz="1800" dirty="0"/>
              <a:t>onclick="</a:t>
            </a:r>
            <a:r>
              <a:rPr lang="en-IN" sz="1800" dirty="0" err="1"/>
              <a:t>document.getElementById</a:t>
            </a:r>
            <a:r>
              <a:rPr lang="en-IN" sz="1800" dirty="0"/>
              <a:t>('demo').</a:t>
            </a:r>
            <a:r>
              <a:rPr lang="en-IN" sz="1800" dirty="0" err="1"/>
              <a:t>innerHTML</a:t>
            </a:r>
            <a:r>
              <a:rPr lang="en-IN" sz="1800" dirty="0"/>
              <a:t> = Date()"&gt;</a:t>
            </a:r>
          </a:p>
          <a:p>
            <a:r>
              <a:rPr lang="en-IN" sz="1800" dirty="0"/>
              <a:t>Click me to display Date and Time.&lt;/button&gt;</a:t>
            </a:r>
          </a:p>
          <a:p>
            <a:r>
              <a:rPr lang="en-IN" sz="1800" dirty="0"/>
              <a:t>&lt;p id="demo"&gt;&lt;/p&gt;</a:t>
            </a:r>
          </a:p>
          <a:p>
            <a:r>
              <a:rPr lang="en-IN" sz="1800" dirty="0"/>
              <a:t>&lt;/body&gt;</a:t>
            </a:r>
          </a:p>
          <a:p>
            <a:r>
              <a:rPr lang="en-IN" sz="1800" dirty="0"/>
              <a:t>&lt;/html&gt;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A6A964-1A5C-436C-B3A9-2F4B4C50F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44049"/>
              </p:ext>
            </p:extLst>
          </p:nvPr>
        </p:nvGraphicFramePr>
        <p:xfrm>
          <a:off x="4876800" y="1905000"/>
          <a:ext cx="33909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90840" imgH="1150560" progId="Paint.Picture">
                  <p:embed/>
                </p:oleObj>
              </mc:Choice>
              <mc:Fallback>
                <p:oleObj name="Bitmap Image" r:id="rId2" imgW="3390840" imgH="1150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00" y="1905000"/>
                        <a:ext cx="3390900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347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2288</TotalTime>
  <Words>4543</Words>
  <Application>Microsoft Office PowerPoint</Application>
  <PresentationFormat>On-screen Show (4:3)</PresentationFormat>
  <Paragraphs>573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-apple-system</vt:lpstr>
      <vt:lpstr>Arial</vt:lpstr>
      <vt:lpstr>Arial</vt:lpstr>
      <vt:lpstr>Calibri</vt:lpstr>
      <vt:lpstr>Cambria</vt:lpstr>
      <vt:lpstr>Consolas</vt:lpstr>
      <vt:lpstr>Corbel</vt:lpstr>
      <vt:lpstr>Google Sans</vt:lpstr>
      <vt:lpstr>Helvetica</vt:lpstr>
      <vt:lpstr>proxima_novaregular</vt:lpstr>
      <vt:lpstr>Roboto</vt:lpstr>
      <vt:lpstr>Segoe UI</vt:lpstr>
      <vt:lpstr>ui-monospace</vt:lpstr>
      <vt:lpstr>Verdana</vt:lpstr>
      <vt:lpstr>Adjacency</vt:lpstr>
      <vt:lpstr>Bitmap Image</vt:lpstr>
      <vt:lpstr>JavaScript</vt:lpstr>
      <vt:lpstr>JavaScript</vt:lpstr>
      <vt:lpstr>JavaScript</vt:lpstr>
      <vt:lpstr>JavaScript Advantages</vt:lpstr>
      <vt:lpstr>JavaScript Syntax</vt:lpstr>
      <vt:lpstr>JavaScript Syntax</vt:lpstr>
      <vt:lpstr>JavaScript  Editor and Extension</vt:lpstr>
      <vt:lpstr>JavaScript - Placement in HTML File</vt:lpstr>
      <vt:lpstr>First Program</vt:lpstr>
      <vt:lpstr>PowerPoint Presentation</vt:lpstr>
      <vt:lpstr>PowerPoint Presentation</vt:lpstr>
      <vt:lpstr>PowerPoint Presentation</vt:lpstr>
      <vt:lpstr>JavaScript in &lt;head&gt;...&lt;/head&gt; section</vt:lpstr>
      <vt:lpstr>PowerPoint Presentation</vt:lpstr>
      <vt:lpstr>PowerPoint Presentation</vt:lpstr>
      <vt:lpstr>JavaScript in External File</vt:lpstr>
      <vt:lpstr>JavaScript in External File</vt:lpstr>
      <vt:lpstr>External JavaScript Advantages </vt:lpstr>
      <vt:lpstr>External References </vt:lpstr>
      <vt:lpstr>JavaScript Output </vt:lpstr>
      <vt:lpstr>1.Using innerHTML </vt:lpstr>
      <vt:lpstr>2.Using document.write() </vt:lpstr>
      <vt:lpstr>PowerPoint Presentation</vt:lpstr>
      <vt:lpstr>PowerPoint Presentation</vt:lpstr>
      <vt:lpstr>Using console.log()</vt:lpstr>
      <vt:lpstr>Standard Popup Boxes</vt:lpstr>
      <vt:lpstr>JavaScript Variables</vt:lpstr>
      <vt:lpstr>Sum of Numbers – Example</vt:lpstr>
      <vt:lpstr>Sum of Numbers – Example (2)</vt:lpstr>
      <vt:lpstr>HTML Form Validation using JS: Regular Expression- helps in pattern matching</vt:lpstr>
      <vt:lpstr>HTML Form Validation using JS: Login Form </vt:lpstr>
      <vt:lpstr>HTML Form Validation using JS: Login Form </vt:lpstr>
      <vt:lpstr>HTML Form Validation using JS: Student Registration Form (Required Field and accepting characters only in Name text box and digits only in Phone text box)</vt:lpstr>
      <vt:lpstr>HTML Form Validation using JS: Student Registration Form (Required Field and accepting characters only in Name text box and digits only in Phone text box)</vt:lpstr>
      <vt:lpstr>PowerPoint Presentation</vt:lpstr>
      <vt:lpstr>PowerPoint Presentation</vt:lpstr>
      <vt:lpstr>What is Validation? </vt:lpstr>
      <vt:lpstr>Email Validation in JavaScript </vt:lpstr>
      <vt:lpstr>Email Validation in JavaScript </vt:lpstr>
      <vt:lpstr>Example of regular expression</vt:lpstr>
      <vt:lpstr>Valid and Invalid examples </vt:lpstr>
      <vt:lpstr> Checkpoints for efficient email validation in JavaScript code: </vt:lpstr>
      <vt:lpstr>Email validation </vt:lpstr>
      <vt:lpstr>Example of valid email id </vt:lpstr>
      <vt:lpstr>Example of invalid email id</vt:lpstr>
      <vt:lpstr>JavaScript code to validate an email id</vt:lpstr>
      <vt:lpstr>PowerPoint Presentation</vt:lpstr>
      <vt:lpstr>HTML Code</vt:lpstr>
      <vt:lpstr>JavaScript Code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Unit I</dc:title>
  <dc:creator>Administrator</dc:creator>
  <cp:lastModifiedBy>hp</cp:lastModifiedBy>
  <cp:revision>193</cp:revision>
  <dcterms:created xsi:type="dcterms:W3CDTF">2017-10-23T10:28:56Z</dcterms:created>
  <dcterms:modified xsi:type="dcterms:W3CDTF">2023-01-11T11:42:42Z</dcterms:modified>
</cp:coreProperties>
</file>