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2" r:id="rId15"/>
    <p:sldId id="273" r:id="rId16"/>
    <p:sldId id="274" r:id="rId17"/>
    <p:sldId id="276" r:id="rId18"/>
    <p:sldId id="277" r:id="rId19"/>
    <p:sldId id="278" r:id="rId20"/>
    <p:sldId id="279" r:id="rId21"/>
    <p:sldId id="282" r:id="rId22"/>
    <p:sldId id="283" r:id="rId23"/>
    <p:sldId id="284" r:id="rId24"/>
    <p:sldId id="28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502" autoAdjust="0"/>
  </p:normalViewPr>
  <p:slideViewPr>
    <p:cSldViewPr>
      <p:cViewPr varScale="1">
        <p:scale>
          <a:sx n="55" d="100"/>
          <a:sy n="55" d="100"/>
        </p:scale>
        <p:origin x="-1632" y="-77"/>
      </p:cViewPr>
      <p:guideLst>
        <p:guide orient="horz" pos="2160"/>
        <p:guide pos="2880"/>
      </p:guideLst>
    </p:cSldViewPr>
  </p:slideViewPr>
  <p:outlineViewPr>
    <p:cViewPr>
      <p:scale>
        <a:sx n="33" d="100"/>
        <a:sy n="33" d="100"/>
      </p:scale>
      <p:origin x="250" y="269347"/>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9B6F73C1-C4CB-4213-8102-07650B98331B}"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6F73C1-C4CB-4213-8102-07650B98331B}"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B6F73C1-C4CB-4213-8102-07650B98331B}"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6F73C1-C4CB-4213-8102-07650B9833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59C7C3C-E316-4CD9-85FC-AB25CF7BD4B0}" type="datetimeFigureOut">
              <a:rPr lang="en-IN" smtClean="0"/>
              <a:pPr/>
              <a:t>08-09-2021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6F73C1-C4CB-4213-8102-07650B98331B}"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C7C3C-E316-4CD9-85FC-AB25CF7BD4B0}" type="datetimeFigureOut">
              <a:rPr lang="en-IN" smtClean="0"/>
              <a:pPr/>
              <a:t>08-09-2021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6F73C1-C4CB-4213-8102-07650B98331B}"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714488"/>
            <a:ext cx="7772400" cy="864095"/>
          </a:xfrm>
        </p:spPr>
        <p:txBody>
          <a:bodyPr>
            <a:normAutofit/>
          </a:bodyPr>
          <a:lstStyle/>
          <a:p>
            <a:r>
              <a:rPr lang="en-IN" sz="2800"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RANI CHANNAMMA UNIVE</a:t>
            </a:r>
            <a:r>
              <a:rPr lang="en-IN" sz="2800" b="0"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RS</a:t>
            </a:r>
            <a:r>
              <a:rPr lang="en-IN" sz="2800"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ITY,BELAGAVI</a:t>
            </a:r>
            <a:endParaRPr lang="en-IN" sz="2800"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285852" y="3643314"/>
            <a:ext cx="6515773" cy="2736304"/>
          </a:xfrm>
        </p:spPr>
        <p:txBody>
          <a:bodyPr/>
          <a:lstStyle/>
          <a:p>
            <a:r>
              <a:rPr lang="en-IN" sz="2600" dirty="0" smtClean="0">
                <a:solidFill>
                  <a:srgbClr val="C00000"/>
                </a:solidFill>
                <a:effectLst>
                  <a:outerShdw blurRad="38100" dist="38100" dir="2700000" algn="tl">
                    <a:srgbClr val="000000">
                      <a:alpha val="43137"/>
                    </a:srgbClr>
                  </a:outerShdw>
                </a:effectLst>
              </a:rPr>
              <a:t>NAAC 3</a:t>
            </a:r>
            <a:r>
              <a:rPr lang="en-IN" sz="2600" baseline="30000" dirty="0" smtClean="0">
                <a:solidFill>
                  <a:srgbClr val="C00000"/>
                </a:solidFill>
                <a:effectLst>
                  <a:outerShdw blurRad="38100" dist="38100" dir="2700000" algn="tl">
                    <a:srgbClr val="000000">
                      <a:alpha val="43137"/>
                    </a:srgbClr>
                  </a:outerShdw>
                </a:effectLst>
              </a:rPr>
              <a:t>rd</a:t>
            </a:r>
            <a:r>
              <a:rPr lang="en-IN" sz="2600" dirty="0" smtClean="0">
                <a:solidFill>
                  <a:srgbClr val="C00000"/>
                </a:solidFill>
                <a:effectLst>
                  <a:outerShdw blurRad="38100" dist="38100" dir="2700000" algn="tl">
                    <a:srgbClr val="000000">
                      <a:alpha val="43137"/>
                    </a:srgbClr>
                  </a:outerShdw>
                </a:effectLst>
              </a:rPr>
              <a:t> Cycle Accredited ‘A’ Grade With CGPA 3.3</a:t>
            </a:r>
          </a:p>
          <a:p>
            <a:endParaRPr lang="en-IN" dirty="0"/>
          </a:p>
        </p:txBody>
      </p:sp>
      <p:pic>
        <p:nvPicPr>
          <p:cNvPr id="4" name="Picture 3" descr="download.jpg"/>
          <p:cNvPicPr>
            <a:picLocks noChangeAspect="1"/>
          </p:cNvPicPr>
          <p:nvPr/>
        </p:nvPicPr>
        <p:blipFill>
          <a:blip r:embed="rId2"/>
          <a:stretch>
            <a:fillRect/>
          </a:stretch>
        </p:blipFill>
        <p:spPr>
          <a:xfrm>
            <a:off x="3286116" y="214290"/>
            <a:ext cx="2476500" cy="1709743"/>
          </a:xfrm>
          <a:prstGeom prst="rect">
            <a:avLst/>
          </a:prstGeom>
        </p:spPr>
      </p:pic>
      <p:sp>
        <p:nvSpPr>
          <p:cNvPr id="5" name="Rectangle 4"/>
          <p:cNvSpPr/>
          <p:nvPr/>
        </p:nvSpPr>
        <p:spPr>
          <a:xfrm>
            <a:off x="1928794" y="3000372"/>
            <a:ext cx="5089326" cy="646331"/>
          </a:xfrm>
          <a:prstGeom prst="rect">
            <a:avLst/>
          </a:prstGeom>
        </p:spPr>
        <p:txBody>
          <a:bodyPr wrap="square">
            <a:spAutoFit/>
          </a:bodyPr>
          <a:lstStyle/>
          <a:p>
            <a:pPr algn="ctr"/>
            <a:r>
              <a:rPr lang="en-IN" dirty="0" smtClean="0">
                <a:latin typeface="Times New Roman" pitchFamily="18" charset="0"/>
                <a:cs typeface="Times New Roman" pitchFamily="18" charset="0"/>
              </a:rPr>
              <a:t>B.L.D.E</a:t>
            </a:r>
            <a:r>
              <a:rPr lang="en-IN" dirty="0" smtClean="0"/>
              <a:t>. Association’s </a:t>
            </a:r>
            <a:r>
              <a:rPr lang="en-IN" dirty="0" smtClean="0">
                <a:solidFill>
                  <a:srgbClr val="0070C0"/>
                </a:solidFill>
              </a:rPr>
              <a:t>Commerce, B.H.S. Arts  &amp;T.G.P. Science College, JAMKHANDI</a:t>
            </a:r>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470930" y="4509120"/>
            <a:ext cx="1798320" cy="1623060"/>
          </a:xfrm>
          <a:prstGeom prst="rect">
            <a:avLst/>
          </a:prstGeom>
        </p:spPr>
      </p:pic>
    </p:spTree>
    <p:extLst>
      <p:ext uri="{BB962C8B-B14F-4D97-AF65-F5344CB8AC3E}">
        <p14:creationId xmlns="" xmlns:p14="http://schemas.microsoft.com/office/powerpoint/2010/main" val="2336345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332656"/>
            <a:ext cx="7704856" cy="5976664"/>
          </a:xfrm>
        </p:spPr>
        <p:txBody>
          <a:bodyPr/>
          <a:lstStyle/>
          <a:p>
            <a:pPr marL="914400" lvl="1" indent="-457200" algn="l">
              <a:buFont typeface="Wingdings" pitchFamily="2" charset="2"/>
              <a:buChar char="q"/>
            </a:pPr>
            <a:r>
              <a:rPr lang="en-IN" b="1" u="sng" dirty="0">
                <a:solidFill>
                  <a:srgbClr val="FFC000"/>
                </a:solidFill>
              </a:rPr>
              <a:t>Use </a:t>
            </a:r>
            <a:r>
              <a:rPr lang="en-IN" b="1" u="sng" dirty="0">
                <a:solidFill>
                  <a:srgbClr val="FFC000"/>
                </a:solidFill>
                <a:latin typeface="Times New Roman" pitchFamily="18" charset="0"/>
                <a:cs typeface="Times New Roman" pitchFamily="18" charset="0"/>
              </a:rPr>
              <a:t>Case</a:t>
            </a:r>
            <a:r>
              <a:rPr lang="en-IN" b="1" u="sng" dirty="0">
                <a:solidFill>
                  <a:srgbClr val="FFC000"/>
                </a:solidFill>
              </a:rPr>
              <a:t> Diagram for User </a:t>
            </a:r>
            <a:r>
              <a:rPr lang="en-IN" b="1" u="sng" dirty="0" smtClean="0">
                <a:solidFill>
                  <a:srgbClr val="FFC000"/>
                </a:solidFill>
              </a:rPr>
              <a:t>Module.</a:t>
            </a:r>
          </a:p>
          <a:p>
            <a:pPr lvl="1" algn="l"/>
            <a:endParaRPr lang="en-US" u="sng" dirty="0" smtClean="0">
              <a:solidFill>
                <a:srgbClr val="FFC000"/>
              </a:solidFill>
            </a:endParaRPr>
          </a:p>
          <a:p>
            <a:pPr lvl="1" algn="l"/>
            <a:endParaRPr lang="en-US" u="sng" dirty="0">
              <a:solidFill>
                <a:srgbClr val="FFC000"/>
              </a:solidFill>
            </a:endParaRPr>
          </a:p>
          <a:p>
            <a:pPr lvl="1" algn="l"/>
            <a:endParaRPr lang="en-US" u="sng" dirty="0" smtClean="0">
              <a:solidFill>
                <a:srgbClr val="FFC000"/>
              </a:solidFill>
            </a:endParaRPr>
          </a:p>
          <a:p>
            <a:pPr lvl="1" algn="l"/>
            <a:endParaRPr lang="en-US" u="sng" dirty="0">
              <a:solidFill>
                <a:srgbClr val="FFC000"/>
              </a:solidFill>
            </a:endParaRPr>
          </a:p>
          <a:p>
            <a:pPr lvl="1" algn="l"/>
            <a:endParaRPr lang="en-US" u="sng" dirty="0" smtClean="0">
              <a:solidFill>
                <a:srgbClr val="FFC000"/>
              </a:solidFill>
            </a:endParaRPr>
          </a:p>
        </p:txBody>
      </p:sp>
      <p:sp>
        <p:nvSpPr>
          <p:cNvPr id="4" name="Oval 3"/>
          <p:cNvSpPr/>
          <p:nvPr/>
        </p:nvSpPr>
        <p:spPr>
          <a:xfrm>
            <a:off x="1071538" y="2928934"/>
            <a:ext cx="1224136" cy="64807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a:t>
            </a:r>
            <a:endParaRPr lang="en-IN" sz="1200" b="1" dirty="0">
              <a:solidFill>
                <a:schemeClr val="tx1"/>
              </a:solidFill>
            </a:endParaRPr>
          </a:p>
        </p:txBody>
      </p:sp>
      <p:sp>
        <p:nvSpPr>
          <p:cNvPr id="5" name="Oval 4"/>
          <p:cNvSpPr/>
          <p:nvPr/>
        </p:nvSpPr>
        <p:spPr>
          <a:xfrm>
            <a:off x="6536172" y="1003616"/>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Register</a:t>
            </a:r>
            <a:endParaRPr lang="en-IN" sz="1200" dirty="0">
              <a:solidFill>
                <a:schemeClr val="tx1"/>
              </a:solidFill>
              <a:latin typeface="Times New Roman" pitchFamily="18" charset="0"/>
              <a:cs typeface="Times New Roman" pitchFamily="18" charset="0"/>
            </a:endParaRPr>
          </a:p>
        </p:txBody>
      </p:sp>
      <p:sp>
        <p:nvSpPr>
          <p:cNvPr id="11" name="Oval 10"/>
          <p:cNvSpPr/>
          <p:nvPr/>
        </p:nvSpPr>
        <p:spPr>
          <a:xfrm>
            <a:off x="6521136" y="1772816"/>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Login</a:t>
            </a:r>
            <a:endParaRPr lang="en-IN" sz="1200" dirty="0">
              <a:solidFill>
                <a:schemeClr val="tx1"/>
              </a:solidFill>
              <a:latin typeface="Times New Roman" pitchFamily="18" charset="0"/>
              <a:cs typeface="Times New Roman" pitchFamily="18" charset="0"/>
            </a:endParaRPr>
          </a:p>
        </p:txBody>
      </p:sp>
      <p:sp>
        <p:nvSpPr>
          <p:cNvPr id="12" name="Oval 11"/>
          <p:cNvSpPr/>
          <p:nvPr/>
        </p:nvSpPr>
        <p:spPr>
          <a:xfrm>
            <a:off x="6511924" y="2492896"/>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Create Note</a:t>
            </a:r>
            <a:endParaRPr lang="en-IN" sz="1200" dirty="0">
              <a:solidFill>
                <a:schemeClr val="tx1"/>
              </a:solidFill>
              <a:latin typeface="Times New Roman" pitchFamily="18" charset="0"/>
              <a:cs typeface="Times New Roman" pitchFamily="18" charset="0"/>
            </a:endParaRPr>
          </a:p>
        </p:txBody>
      </p:sp>
      <p:sp>
        <p:nvSpPr>
          <p:cNvPr id="13" name="Oval 12"/>
          <p:cNvSpPr/>
          <p:nvPr/>
        </p:nvSpPr>
        <p:spPr>
          <a:xfrm>
            <a:off x="6500826" y="4786322"/>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Delete  Note</a:t>
            </a:r>
            <a:endParaRPr lang="en-IN" sz="1200" dirty="0">
              <a:solidFill>
                <a:schemeClr val="tx1"/>
              </a:solidFill>
              <a:latin typeface="Times New Roman" pitchFamily="18" charset="0"/>
              <a:cs typeface="Times New Roman" pitchFamily="18" charset="0"/>
            </a:endParaRPr>
          </a:p>
        </p:txBody>
      </p:sp>
      <p:sp>
        <p:nvSpPr>
          <p:cNvPr id="14" name="Oval 13"/>
          <p:cNvSpPr/>
          <p:nvPr/>
        </p:nvSpPr>
        <p:spPr>
          <a:xfrm>
            <a:off x="6500826" y="4071942"/>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Update note</a:t>
            </a:r>
            <a:endParaRPr lang="en-IN" sz="1200" dirty="0">
              <a:solidFill>
                <a:schemeClr val="tx1"/>
              </a:solidFill>
              <a:latin typeface="Times New Roman" pitchFamily="18" charset="0"/>
              <a:cs typeface="Times New Roman" pitchFamily="18" charset="0"/>
            </a:endParaRPr>
          </a:p>
        </p:txBody>
      </p:sp>
      <p:sp>
        <p:nvSpPr>
          <p:cNvPr id="15" name="Oval 14"/>
          <p:cNvSpPr/>
          <p:nvPr/>
        </p:nvSpPr>
        <p:spPr>
          <a:xfrm>
            <a:off x="6572264" y="5643578"/>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Logout</a:t>
            </a:r>
            <a:endParaRPr lang="en-IN" sz="1200" dirty="0">
              <a:solidFill>
                <a:schemeClr val="tx1"/>
              </a:solidFill>
              <a:latin typeface="Times New Roman" pitchFamily="18" charset="0"/>
              <a:cs typeface="Times New Roman" pitchFamily="18" charset="0"/>
            </a:endParaRPr>
          </a:p>
        </p:txBody>
      </p:sp>
      <p:cxnSp>
        <p:nvCxnSpPr>
          <p:cNvPr id="17" name="Straight Connector 16"/>
          <p:cNvCxnSpPr/>
          <p:nvPr/>
        </p:nvCxnSpPr>
        <p:spPr>
          <a:xfrm flipV="1">
            <a:off x="2123728" y="1255644"/>
            <a:ext cx="4412444" cy="1993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23728" y="2000240"/>
            <a:ext cx="4397408" cy="1224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2"/>
          </p:cNvCxnSpPr>
          <p:nvPr/>
        </p:nvCxnSpPr>
        <p:spPr>
          <a:xfrm flipV="1">
            <a:off x="2123728" y="2744924"/>
            <a:ext cx="4388196"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2"/>
          </p:cNvCxnSpPr>
          <p:nvPr/>
        </p:nvCxnSpPr>
        <p:spPr>
          <a:xfrm>
            <a:off x="2143108" y="3357562"/>
            <a:ext cx="4357718" cy="1680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6"/>
          </p:cNvCxnSpPr>
          <p:nvPr/>
        </p:nvCxnSpPr>
        <p:spPr>
          <a:xfrm>
            <a:off x="2295674" y="3252970"/>
            <a:ext cx="4290674" cy="323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5"/>
          </p:cNvCxnSpPr>
          <p:nvPr/>
        </p:nvCxnSpPr>
        <p:spPr>
          <a:xfrm rot="16200000" flipH="1">
            <a:off x="3174996" y="2423504"/>
            <a:ext cx="2329460" cy="4446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572264" y="3286124"/>
            <a:ext cx="1288456" cy="5040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Read</a:t>
            </a:r>
          </a:p>
          <a:p>
            <a:pPr algn="ctr"/>
            <a:r>
              <a:rPr lang="en-IN" sz="1200" dirty="0" smtClean="0">
                <a:solidFill>
                  <a:schemeClr val="tx1"/>
                </a:solidFill>
                <a:latin typeface="Times New Roman" pitchFamily="18" charset="0"/>
                <a:cs typeface="Times New Roman" pitchFamily="18" charset="0"/>
              </a:rPr>
              <a:t>Note</a:t>
            </a:r>
            <a:endParaRPr lang="en-IN" sz="1200" dirty="0">
              <a:solidFill>
                <a:schemeClr val="tx1"/>
              </a:solidFill>
              <a:latin typeface="Times New Roman" pitchFamily="18" charset="0"/>
              <a:cs typeface="Times New Roman" pitchFamily="18" charset="0"/>
            </a:endParaRPr>
          </a:p>
        </p:txBody>
      </p:sp>
      <p:cxnSp>
        <p:nvCxnSpPr>
          <p:cNvPr id="23" name="Straight Connector 22"/>
          <p:cNvCxnSpPr>
            <a:stCxn id="4" idx="6"/>
          </p:cNvCxnSpPr>
          <p:nvPr/>
        </p:nvCxnSpPr>
        <p:spPr>
          <a:xfrm>
            <a:off x="2295674" y="3252970"/>
            <a:ext cx="4290674" cy="1037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92792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642918"/>
            <a:ext cx="7858180" cy="5882426"/>
          </a:xfrm>
        </p:spPr>
        <p:txBody>
          <a:bodyPr>
            <a:normAutofit fontScale="70000" lnSpcReduction="20000"/>
          </a:bodyPr>
          <a:lstStyle/>
          <a:p>
            <a:pPr marL="457200" indent="-457200" algn="l">
              <a:buFont typeface="Wingdings" pitchFamily="2" charset="2"/>
              <a:buChar char="q"/>
            </a:pPr>
            <a:r>
              <a:rPr lang="en-IN" sz="3600" b="1" dirty="0">
                <a:solidFill>
                  <a:srgbClr val="FFC000"/>
                </a:solidFill>
                <a:latin typeface="Times New Roman" pitchFamily="18" charset="0"/>
                <a:cs typeface="Times New Roman" pitchFamily="18" charset="0"/>
              </a:rPr>
              <a:t>Data</a:t>
            </a:r>
            <a:r>
              <a:rPr lang="en-IN" sz="3600" b="1" dirty="0">
                <a:solidFill>
                  <a:srgbClr val="FFC000"/>
                </a:solidFill>
              </a:rPr>
              <a:t> Flow Diagram</a:t>
            </a:r>
            <a:r>
              <a:rPr lang="en-IN" sz="3600" b="1" dirty="0" smtClean="0">
                <a:solidFill>
                  <a:srgbClr val="FFC000"/>
                </a:solidFill>
              </a:rPr>
              <a:t>:</a:t>
            </a:r>
          </a:p>
          <a:p>
            <a:pPr algn="just"/>
            <a:r>
              <a:rPr lang="en-US" sz="3600" dirty="0" smtClean="0">
                <a:solidFill>
                  <a:srgbClr val="FFC000"/>
                </a:solidFill>
              </a:rPr>
              <a:t>		</a:t>
            </a:r>
            <a:r>
              <a:rPr lang="en-IN" sz="3400" dirty="0" smtClean="0">
                <a:solidFill>
                  <a:schemeClr val="tx1">
                    <a:lumMod val="95000"/>
                    <a:lumOff val="5000"/>
                  </a:schemeClr>
                </a:solidFill>
                <a:latin typeface="Times New Roman" pitchFamily="18" charset="0"/>
                <a:cs typeface="Times New Roman" pitchFamily="18" charset="0"/>
              </a:rPr>
              <a:t>Most </a:t>
            </a:r>
            <a:r>
              <a:rPr lang="en-IN" sz="3400" dirty="0">
                <a:solidFill>
                  <a:schemeClr val="tx1">
                    <a:lumMod val="95000"/>
                    <a:lumOff val="5000"/>
                  </a:schemeClr>
                </a:solidFill>
                <a:latin typeface="Times New Roman" pitchFamily="18" charset="0"/>
                <a:cs typeface="Times New Roman" pitchFamily="18" charset="0"/>
              </a:rPr>
              <a:t>organization do not have documentation of the function performed by the user in enough detail to the use of the analyst. Usually all the analyst starts documenting the process using Data Flow Diagram. Views the process from the point of view of the data. As data progressed through </a:t>
            </a:r>
            <a:r>
              <a:rPr lang="en-IN" sz="3400" dirty="0" smtClean="0">
                <a:solidFill>
                  <a:schemeClr val="tx1">
                    <a:lumMod val="95000"/>
                    <a:lumOff val="5000"/>
                  </a:schemeClr>
                </a:solidFill>
                <a:latin typeface="Times New Roman" pitchFamily="18" charset="0"/>
                <a:cs typeface="Times New Roman" pitchFamily="18" charset="0"/>
              </a:rPr>
              <a:t>the system </a:t>
            </a:r>
            <a:r>
              <a:rPr lang="en-IN" sz="3400" dirty="0">
                <a:solidFill>
                  <a:schemeClr val="tx1">
                    <a:lumMod val="95000"/>
                    <a:lumOff val="5000"/>
                  </a:schemeClr>
                </a:solidFill>
                <a:latin typeface="Times New Roman" pitchFamily="18" charset="0"/>
                <a:cs typeface="Times New Roman" pitchFamily="18" charset="0"/>
              </a:rPr>
              <a:t>process transform </a:t>
            </a:r>
            <a:r>
              <a:rPr lang="en-IN" sz="3400" dirty="0" smtClean="0">
                <a:solidFill>
                  <a:schemeClr val="tx1">
                    <a:lumMod val="95000"/>
                    <a:lumOff val="5000"/>
                  </a:schemeClr>
                </a:solidFill>
                <a:latin typeface="Times New Roman" pitchFamily="18" charset="0"/>
                <a:cs typeface="Times New Roman" pitchFamily="18" charset="0"/>
              </a:rPr>
              <a:t>them.</a:t>
            </a:r>
          </a:p>
          <a:p>
            <a:pPr algn="just"/>
            <a:r>
              <a:rPr lang="en-IN" sz="3400" dirty="0">
                <a:solidFill>
                  <a:schemeClr val="tx1">
                    <a:lumMod val="95000"/>
                    <a:lumOff val="5000"/>
                  </a:schemeClr>
                </a:solidFill>
                <a:latin typeface="Times New Roman" pitchFamily="18" charset="0"/>
                <a:cs typeface="Times New Roman" pitchFamily="18" charset="0"/>
              </a:rPr>
              <a:t>	</a:t>
            </a:r>
            <a:r>
              <a:rPr lang="en-IN" sz="3400" dirty="0" smtClean="0">
                <a:solidFill>
                  <a:schemeClr val="tx1">
                    <a:lumMod val="95000"/>
                    <a:lumOff val="5000"/>
                  </a:schemeClr>
                </a:solidFill>
                <a:latin typeface="Times New Roman" pitchFamily="18" charset="0"/>
                <a:cs typeface="Times New Roman" pitchFamily="18" charset="0"/>
              </a:rPr>
              <a:t>	The </a:t>
            </a:r>
            <a:r>
              <a:rPr lang="en-IN" sz="3400" dirty="0">
                <a:solidFill>
                  <a:schemeClr val="tx1">
                    <a:lumMod val="95000"/>
                    <a:lumOff val="5000"/>
                  </a:schemeClr>
                </a:solidFill>
                <a:latin typeface="Times New Roman" pitchFamily="18" charset="0"/>
                <a:cs typeface="Times New Roman" pitchFamily="18" charset="0"/>
              </a:rPr>
              <a:t>analysis stage is actually a learning process in which the analyst tries to gain.  An understanding of what the user does. The data flow diagram is an intermediate product that allows the analyst &amp; the user to communicate unambiguously. Data Flow Diagram has a notation for each of the components of the system. They also have a notation for representing different levels in hierarchy of the detail used to describe the system. This notation makes it possible to represent an overall view of large complex system and a detailed view part of the system </a:t>
            </a:r>
            <a:r>
              <a:rPr lang="en-IN" sz="3400" dirty="0" smtClean="0">
                <a:solidFill>
                  <a:schemeClr val="tx1">
                    <a:lumMod val="95000"/>
                    <a:lumOff val="5000"/>
                  </a:schemeClr>
                </a:solidFill>
                <a:latin typeface="Times New Roman" pitchFamily="18" charset="0"/>
                <a:cs typeface="Times New Roman" pitchFamily="18" charset="0"/>
              </a:rPr>
              <a:t>using </a:t>
            </a:r>
            <a:r>
              <a:rPr lang="en-IN" sz="3400" dirty="0">
                <a:solidFill>
                  <a:schemeClr val="tx1">
                    <a:lumMod val="95000"/>
                    <a:lumOff val="5000"/>
                  </a:schemeClr>
                </a:solidFill>
                <a:latin typeface="Times New Roman" pitchFamily="18" charset="0"/>
                <a:cs typeface="Times New Roman" pitchFamily="18" charset="0"/>
              </a:rPr>
              <a:t>same </a:t>
            </a:r>
            <a:r>
              <a:rPr lang="en-IN" sz="3400" dirty="0" smtClean="0">
                <a:solidFill>
                  <a:schemeClr val="tx1">
                    <a:lumMod val="95000"/>
                    <a:lumOff val="5000"/>
                  </a:schemeClr>
                </a:solidFill>
                <a:latin typeface="Times New Roman" pitchFamily="18" charset="0"/>
                <a:cs typeface="Times New Roman" pitchFamily="18" charset="0"/>
              </a:rPr>
              <a:t>notation.</a:t>
            </a:r>
            <a:endParaRPr lang="en-IN" sz="3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91841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976" y="357166"/>
            <a:ext cx="7245448" cy="5952154"/>
          </a:xfrm>
        </p:spPr>
        <p:txBody>
          <a:bodyPr>
            <a:normAutofit fontScale="85000" lnSpcReduction="20000"/>
          </a:bodyPr>
          <a:lstStyle/>
          <a:p>
            <a:r>
              <a:rPr lang="en-IN" sz="2400" b="1" dirty="0">
                <a:solidFill>
                  <a:schemeClr val="accent6">
                    <a:lumMod val="50000"/>
                  </a:schemeClr>
                </a:solidFill>
              </a:rPr>
              <a:t>DATA </a:t>
            </a:r>
            <a:r>
              <a:rPr lang="en-IN" sz="2400" b="1" dirty="0">
                <a:solidFill>
                  <a:schemeClr val="accent6">
                    <a:lumMod val="50000"/>
                  </a:schemeClr>
                </a:solidFill>
                <a:latin typeface="Times New Roman" pitchFamily="18" charset="0"/>
                <a:cs typeface="Times New Roman" pitchFamily="18" charset="0"/>
              </a:rPr>
              <a:t>FLOW</a:t>
            </a:r>
            <a:r>
              <a:rPr lang="en-IN" sz="2400" b="1" dirty="0">
                <a:solidFill>
                  <a:schemeClr val="accent6">
                    <a:lumMod val="50000"/>
                  </a:schemeClr>
                </a:solidFill>
              </a:rPr>
              <a:t> DIAGRAMS ARE CONSTRUCTED FROM 4 BASIC </a:t>
            </a:r>
          </a:p>
          <a:p>
            <a:r>
              <a:rPr lang="en-IN" sz="2400" b="1" dirty="0">
                <a:solidFill>
                  <a:schemeClr val="accent6">
                    <a:lumMod val="50000"/>
                  </a:schemeClr>
                </a:solidFill>
              </a:rPr>
              <a:t>BULIDING BLOCKS</a:t>
            </a:r>
            <a:r>
              <a:rPr lang="en-IN" sz="2400" b="1" dirty="0" smtClean="0">
                <a:solidFill>
                  <a:schemeClr val="accent6">
                    <a:lumMod val="50000"/>
                  </a:schemeClr>
                </a:solidFill>
              </a:rPr>
              <a:t>:</a:t>
            </a:r>
          </a:p>
          <a:p>
            <a:pPr algn="l"/>
            <a:endParaRPr lang="en-IN" sz="2400" b="1" dirty="0">
              <a:solidFill>
                <a:schemeClr val="accent6">
                  <a:lumMod val="50000"/>
                </a:schemeClr>
              </a:solidFill>
            </a:endParaRPr>
          </a:p>
          <a:p>
            <a:pPr algn="l"/>
            <a:r>
              <a:rPr lang="en-US" dirty="0" smtClean="0"/>
              <a:t>													</a:t>
            </a:r>
            <a:r>
              <a:rPr lang="en-US" dirty="0"/>
              <a:t>	</a:t>
            </a:r>
          </a:p>
          <a:p>
            <a:pPr algn="l"/>
            <a:endParaRPr lang="en-US" sz="2000" dirty="0" smtClean="0">
              <a:solidFill>
                <a:schemeClr val="tx1">
                  <a:lumMod val="95000"/>
                  <a:lumOff val="5000"/>
                </a:schemeClr>
              </a:solidFill>
              <a:latin typeface="Times New Roman" pitchFamily="18" charset="0"/>
              <a:cs typeface="Times New Roman" pitchFamily="18" charset="0"/>
            </a:endParaRPr>
          </a:p>
          <a:p>
            <a:r>
              <a:rPr lang="en-US" sz="2000" dirty="0" smtClean="0">
                <a:solidFill>
                  <a:schemeClr val="tx1">
                    <a:lumMod val="95000"/>
                    <a:lumOff val="5000"/>
                  </a:schemeClr>
                </a:solidFill>
                <a:latin typeface="Times New Roman" pitchFamily="18" charset="0"/>
                <a:cs typeface="Times New Roman" pitchFamily="18" charset="0"/>
              </a:rPr>
              <a:t>	</a:t>
            </a:r>
            <a:r>
              <a:rPr lang="en-US" sz="2000" b="1" dirty="0" smtClean="0"/>
              <a:t> </a:t>
            </a:r>
            <a:r>
              <a:rPr lang="en-IN" sz="2000" b="1" dirty="0" smtClean="0">
                <a:solidFill>
                  <a:schemeClr val="tx1">
                    <a:lumMod val="95000"/>
                    <a:lumOff val="5000"/>
                  </a:schemeClr>
                </a:solidFill>
                <a:latin typeface="Times New Roman" pitchFamily="18" charset="0"/>
                <a:cs typeface="Times New Roman" pitchFamily="18" charset="0"/>
              </a:rPr>
              <a:t>Terminator	Data flow	Process			File</a:t>
            </a:r>
          </a:p>
          <a:p>
            <a:endParaRPr lang="en-US" sz="2000" dirty="0" smtClean="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b="1" dirty="0" smtClean="0">
                <a:solidFill>
                  <a:schemeClr val="tx1">
                    <a:lumMod val="95000"/>
                    <a:lumOff val="5000"/>
                  </a:schemeClr>
                </a:solidFill>
                <a:latin typeface="Times New Roman" pitchFamily="18" charset="0"/>
                <a:cs typeface="Times New Roman" pitchFamily="18" charset="0"/>
              </a:rPr>
              <a:t>Terminator : </a:t>
            </a:r>
            <a:r>
              <a:rPr lang="en-IN" sz="2000" dirty="0" smtClean="0">
                <a:solidFill>
                  <a:schemeClr val="tx1">
                    <a:lumMod val="95000"/>
                    <a:lumOff val="5000"/>
                  </a:schemeClr>
                </a:solidFill>
                <a:latin typeface="Times New Roman" pitchFamily="18" charset="0"/>
                <a:cs typeface="Times New Roman" pitchFamily="18" charset="0"/>
              </a:rPr>
              <a:t>A </a:t>
            </a:r>
            <a:r>
              <a:rPr lang="en-IN" sz="2000" dirty="0">
                <a:solidFill>
                  <a:schemeClr val="tx1">
                    <a:lumMod val="95000"/>
                    <a:lumOff val="5000"/>
                  </a:schemeClr>
                </a:solidFill>
                <a:latin typeface="Times New Roman" pitchFamily="18" charset="0"/>
                <a:cs typeface="Times New Roman" pitchFamily="18" charset="0"/>
              </a:rPr>
              <a:t>terminator is an external or source of information or an </a:t>
            </a:r>
            <a:r>
              <a:rPr lang="en-IN" sz="2000" dirty="0" smtClean="0">
                <a:solidFill>
                  <a:schemeClr val="tx1">
                    <a:lumMod val="95000"/>
                    <a:lumOff val="5000"/>
                  </a:schemeClr>
                </a:solidFill>
                <a:latin typeface="Times New Roman" pitchFamily="18" charset="0"/>
                <a:cs typeface="Times New Roman" pitchFamily="18" charset="0"/>
              </a:rPr>
              <a:t>external </a:t>
            </a:r>
            <a:r>
              <a:rPr lang="en-IN" sz="2000" dirty="0">
                <a:solidFill>
                  <a:schemeClr val="tx1">
                    <a:lumMod val="95000"/>
                    <a:lumOff val="5000"/>
                  </a:schemeClr>
                </a:solidFill>
                <a:latin typeface="Times New Roman" pitchFamily="18" charset="0"/>
                <a:cs typeface="Times New Roman" pitchFamily="18" charset="0"/>
              </a:rPr>
              <a:t>sink for information.</a:t>
            </a:r>
            <a:endParaRPr lang="en-IN" sz="2000" b="1" dirty="0" smtClean="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b="1" dirty="0" smtClean="0">
                <a:solidFill>
                  <a:schemeClr val="tx1">
                    <a:lumMod val="95000"/>
                    <a:lumOff val="5000"/>
                  </a:schemeClr>
                </a:solidFill>
                <a:latin typeface="Times New Roman" pitchFamily="18" charset="0"/>
                <a:cs typeface="Times New Roman" pitchFamily="18" charset="0"/>
              </a:rPr>
              <a:t>Data flow : </a:t>
            </a:r>
            <a:r>
              <a:rPr lang="en-IN" sz="2200" dirty="0" smtClean="0">
                <a:solidFill>
                  <a:schemeClr val="tx1">
                    <a:lumMod val="95000"/>
                    <a:lumOff val="5000"/>
                  </a:schemeClr>
                </a:solidFill>
                <a:latin typeface="Times New Roman" pitchFamily="18" charset="0"/>
                <a:cs typeface="Times New Roman" pitchFamily="18" charset="0"/>
              </a:rPr>
              <a:t>Files </a:t>
            </a:r>
            <a:r>
              <a:rPr lang="en-IN" sz="2200" dirty="0">
                <a:solidFill>
                  <a:schemeClr val="tx1">
                    <a:lumMod val="95000"/>
                    <a:lumOff val="5000"/>
                  </a:schemeClr>
                </a:solidFill>
                <a:latin typeface="Times New Roman" pitchFamily="18" charset="0"/>
                <a:cs typeface="Times New Roman" pitchFamily="18" charset="0"/>
              </a:rPr>
              <a:t>Stores data at later time by another process or in different place and normally corresponds to table or views</a:t>
            </a:r>
            <a:r>
              <a:rPr lang="en-IN" sz="2200" dirty="0" smtClean="0">
                <a:solidFill>
                  <a:schemeClr val="tx1">
                    <a:lumMod val="95000"/>
                    <a:lumOff val="5000"/>
                  </a:schemeClr>
                </a:solidFill>
                <a:latin typeface="Times New Roman" pitchFamily="18" charset="0"/>
                <a:cs typeface="Times New Roman" pitchFamily="18" charset="0"/>
              </a:rPr>
              <a:t>.</a:t>
            </a:r>
            <a:endParaRPr lang="en-IN" sz="2000" b="1" dirty="0" smtClean="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b="1" dirty="0" smtClean="0">
                <a:solidFill>
                  <a:schemeClr val="tx1">
                    <a:lumMod val="95000"/>
                    <a:lumOff val="5000"/>
                  </a:schemeClr>
                </a:solidFill>
                <a:latin typeface="Times New Roman" pitchFamily="18" charset="0"/>
                <a:cs typeface="Times New Roman" pitchFamily="18" charset="0"/>
              </a:rPr>
              <a:t> Process: </a:t>
            </a:r>
            <a:r>
              <a:rPr lang="en-IN" sz="2200" dirty="0" smtClean="0">
                <a:solidFill>
                  <a:schemeClr val="tx1">
                    <a:lumMod val="95000"/>
                    <a:lumOff val="5000"/>
                  </a:schemeClr>
                </a:solidFill>
                <a:latin typeface="Times New Roman" pitchFamily="18" charset="0"/>
                <a:cs typeface="Times New Roman" pitchFamily="18" charset="0"/>
              </a:rPr>
              <a:t>Data </a:t>
            </a:r>
            <a:r>
              <a:rPr lang="en-IN" sz="2200" dirty="0">
                <a:solidFill>
                  <a:schemeClr val="tx1">
                    <a:lumMod val="95000"/>
                    <a:lumOff val="5000"/>
                  </a:schemeClr>
                </a:solidFill>
                <a:latin typeface="Times New Roman" pitchFamily="18" charset="0"/>
                <a:cs typeface="Times New Roman" pitchFamily="18" charset="0"/>
              </a:rPr>
              <a:t>flow arrow carries data in the direction of arrow. It can carry data from a terminal on file to a process &amp; from a process to a file. </a:t>
            </a:r>
            <a:endParaRPr lang="en-IN" sz="2000" b="1" dirty="0" smtClean="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b="1" dirty="0" smtClean="0">
                <a:solidFill>
                  <a:schemeClr val="tx1">
                    <a:lumMod val="95000"/>
                    <a:lumOff val="5000"/>
                  </a:schemeClr>
                </a:solidFill>
                <a:latin typeface="Times New Roman" pitchFamily="18" charset="0"/>
                <a:cs typeface="Times New Roman" pitchFamily="18" charset="0"/>
              </a:rPr>
              <a:t>File</a:t>
            </a:r>
            <a:r>
              <a:rPr lang="en-IN" sz="2000" dirty="0" smtClean="0">
                <a:solidFill>
                  <a:schemeClr val="tx1">
                    <a:lumMod val="95000"/>
                    <a:lumOff val="5000"/>
                  </a:schemeClr>
                </a:solidFill>
                <a:latin typeface="Times New Roman" pitchFamily="18" charset="0"/>
                <a:cs typeface="Times New Roman" pitchFamily="18" charset="0"/>
              </a:rPr>
              <a:t>:</a:t>
            </a:r>
            <a:r>
              <a:rPr lang="en-IN" sz="2000" dirty="0">
                <a:solidFill>
                  <a:schemeClr val="tx1">
                    <a:lumMod val="95000"/>
                    <a:lumOff val="5000"/>
                  </a:schemeClr>
                </a:solidFill>
                <a:latin typeface="Times New Roman" pitchFamily="18" charset="0"/>
                <a:cs typeface="Times New Roman" pitchFamily="18" charset="0"/>
              </a:rPr>
              <a:t>The process box transforms one or more incoming data flows in to one or more outgoing data flows.</a:t>
            </a:r>
          </a:p>
          <a:p>
            <a:pPr marL="800100" lvl="1" indent="-342900" algn="l">
              <a:buFont typeface="Wingdings" pitchFamily="2" charset="2"/>
              <a:buChar char="ü"/>
            </a:pPr>
            <a:endParaRPr lang="en-US" sz="2000" dirty="0">
              <a:solidFill>
                <a:schemeClr val="tx1">
                  <a:lumMod val="95000"/>
                  <a:lumOff val="5000"/>
                </a:schemeClr>
              </a:solidFill>
            </a:endParaRPr>
          </a:p>
          <a:p>
            <a:pPr algn="l"/>
            <a:r>
              <a:rPr lang="en-US" sz="2000" dirty="0" smtClean="0">
                <a:solidFill>
                  <a:schemeClr val="tx1">
                    <a:lumMod val="95000"/>
                    <a:lumOff val="5000"/>
                  </a:schemeClr>
                </a:solidFill>
              </a:rPr>
              <a:t>	</a:t>
            </a:r>
            <a:endParaRPr lang="en-IN" sz="2000" dirty="0">
              <a:solidFill>
                <a:schemeClr val="tx1">
                  <a:lumMod val="95000"/>
                  <a:lumOff val="5000"/>
                </a:schemeClr>
              </a:solidFill>
            </a:endParaRPr>
          </a:p>
        </p:txBody>
      </p:sp>
      <p:grpSp>
        <p:nvGrpSpPr>
          <p:cNvPr id="4" name="Canvas 61"/>
          <p:cNvGrpSpPr/>
          <p:nvPr/>
        </p:nvGrpSpPr>
        <p:grpSpPr>
          <a:xfrm>
            <a:off x="1000100" y="1285860"/>
            <a:ext cx="7416824" cy="1296144"/>
            <a:chOff x="0" y="0"/>
            <a:chExt cx="5372100" cy="800100"/>
          </a:xfrm>
        </p:grpSpPr>
        <p:sp>
          <p:nvSpPr>
            <p:cNvPr id="5" name="Rectangle 4"/>
            <p:cNvSpPr/>
            <p:nvPr/>
          </p:nvSpPr>
          <p:spPr>
            <a:xfrm>
              <a:off x="0" y="0"/>
              <a:ext cx="5372100" cy="800100"/>
            </a:xfrm>
            <a:prstGeom prst="rect">
              <a:avLst/>
            </a:prstGeom>
            <a:noFill/>
            <a:ln>
              <a:noFill/>
            </a:ln>
          </p:spPr>
          <p:txBody>
            <a:bodyPr/>
            <a:lstStyle/>
            <a:p>
              <a:endParaRPr lang="en-IN" dirty="0"/>
            </a:p>
          </p:txBody>
        </p:sp>
        <p:sp>
          <p:nvSpPr>
            <p:cNvPr id="6" name="Rectangle 5"/>
            <p:cNvSpPr>
              <a:spLocks noChangeArrowheads="1"/>
            </p:cNvSpPr>
            <p:nvPr/>
          </p:nvSpPr>
          <p:spPr bwMode="auto">
            <a:xfrm>
              <a:off x="228600" y="0"/>
              <a:ext cx="800100" cy="685800"/>
            </a:xfrm>
            <a:prstGeom prst="rect">
              <a:avLst/>
            </a:prstGeom>
            <a:solidFill>
              <a:schemeClr val="lt1">
                <a:lumMod val="100000"/>
                <a:lumOff val="0"/>
              </a:schemeClr>
            </a:solidFill>
            <a:ln w="31750">
              <a:solidFill>
                <a:schemeClr val="accent2">
                  <a:lumMod val="100000"/>
                  <a:lumOff val="0"/>
                </a:schemeClr>
              </a:solidFill>
              <a:miter lim="800000"/>
              <a:headEnd/>
              <a:tailEnd/>
            </a:ln>
            <a:effectLst/>
            <a:extLst>
              <a:ext uri="{AF507438-7753-43E0-B8FC-AC1667EBCBE1}">
                <a14:hiddenEffects xmln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endParaRPr lang="en-IN"/>
            </a:p>
          </p:txBody>
        </p:sp>
        <p:cxnSp>
          <p:nvCxnSpPr>
            <p:cNvPr id="7" name="Line 8"/>
            <p:cNvCxnSpPr/>
            <p:nvPr/>
          </p:nvCxnSpPr>
          <p:spPr bwMode="auto">
            <a:xfrm>
              <a:off x="1371600" y="342900"/>
              <a:ext cx="685800" cy="635"/>
            </a:xfrm>
            <a:prstGeom prst="line">
              <a:avLst/>
            </a:prstGeom>
            <a:noFill/>
            <a:ln w="31750">
              <a:solidFill>
                <a:schemeClr val="accent2">
                  <a:lumMod val="100000"/>
                  <a:lumOff val="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8" name="Line 9"/>
            <p:cNvCxnSpPr/>
            <p:nvPr/>
          </p:nvCxnSpPr>
          <p:spPr bwMode="auto">
            <a:xfrm>
              <a:off x="2514600" y="342900"/>
              <a:ext cx="9144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9" name="Line 10"/>
            <p:cNvCxnSpPr/>
            <p:nvPr/>
          </p:nvCxnSpPr>
          <p:spPr bwMode="auto">
            <a:xfrm>
              <a:off x="3886200" y="342900"/>
              <a:ext cx="0" cy="342900"/>
            </a:xfrm>
            <a:prstGeom prst="line">
              <a:avLst/>
            </a:prstGeom>
            <a:noFill/>
            <a:ln w="31750">
              <a:solidFill>
                <a:schemeClr val="accent2">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10" name="Line 11"/>
            <p:cNvCxnSpPr/>
            <p:nvPr/>
          </p:nvCxnSpPr>
          <p:spPr bwMode="auto">
            <a:xfrm>
              <a:off x="3886200" y="342900"/>
              <a:ext cx="800100" cy="0"/>
            </a:xfrm>
            <a:prstGeom prst="line">
              <a:avLst/>
            </a:prstGeom>
            <a:noFill/>
            <a:ln w="31750">
              <a:solidFill>
                <a:schemeClr val="accent2">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11" name="Line 12"/>
            <p:cNvCxnSpPr/>
            <p:nvPr/>
          </p:nvCxnSpPr>
          <p:spPr bwMode="auto">
            <a:xfrm>
              <a:off x="4686300" y="342900"/>
              <a:ext cx="685800" cy="0"/>
            </a:xfrm>
            <a:prstGeom prst="line">
              <a:avLst/>
            </a:prstGeom>
            <a:noFill/>
            <a:ln w="31750">
              <a:solidFill>
                <a:schemeClr val="accent2">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12" name="Line 13"/>
            <p:cNvCxnSpPr/>
            <p:nvPr/>
          </p:nvCxnSpPr>
          <p:spPr bwMode="auto">
            <a:xfrm>
              <a:off x="3886200" y="685800"/>
              <a:ext cx="1485900" cy="0"/>
            </a:xfrm>
            <a:prstGeom prst="line">
              <a:avLst/>
            </a:prstGeom>
            <a:noFill/>
            <a:ln w="31750">
              <a:solidFill>
                <a:schemeClr val="accent2">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cxnSp>
          <p:nvCxnSpPr>
            <p:cNvPr id="13" name="Line 14"/>
            <p:cNvCxnSpPr/>
            <p:nvPr/>
          </p:nvCxnSpPr>
          <p:spPr bwMode="auto">
            <a:xfrm>
              <a:off x="4114800" y="342900"/>
              <a:ext cx="0" cy="342900"/>
            </a:xfrm>
            <a:prstGeom prst="line">
              <a:avLst/>
            </a:prstGeom>
            <a:noFill/>
            <a:ln w="31750">
              <a:solidFill>
                <a:schemeClr val="accent2">
                  <a:lumMod val="100000"/>
                  <a:lumOff val="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68686"/>
                    </a:outerShdw>
                  </a:effectLst>
                </a14:hiddenEffects>
              </a:ext>
            </a:extLst>
          </p:spPr>
        </p:cxnSp>
      </p:grpSp>
    </p:spTree>
    <p:extLst>
      <p:ext uri="{BB962C8B-B14F-4D97-AF65-F5344CB8AC3E}">
        <p14:creationId xmlns="" xmlns:p14="http://schemas.microsoft.com/office/powerpoint/2010/main" val="209121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332656"/>
            <a:ext cx="7920880" cy="6120680"/>
          </a:xfrm>
        </p:spPr>
        <p:txBody>
          <a:bodyPr/>
          <a:lstStyle/>
          <a:p>
            <a:pPr marL="457200" indent="-457200" algn="l">
              <a:buFont typeface="Wingdings" pitchFamily="2" charset="2"/>
              <a:buChar char="q"/>
            </a:pPr>
            <a:r>
              <a:rPr lang="en-IN" dirty="0" smtClean="0">
                <a:solidFill>
                  <a:srgbClr val="FFC000"/>
                </a:solidFill>
                <a:latin typeface="Times New Roman" pitchFamily="18" charset="0"/>
                <a:cs typeface="Times New Roman" pitchFamily="18" charset="0"/>
              </a:rPr>
              <a:t>USER</a:t>
            </a:r>
            <a:r>
              <a:rPr lang="en-IN" dirty="0" smtClean="0">
                <a:solidFill>
                  <a:srgbClr val="FFC000"/>
                </a:solidFill>
              </a:rPr>
              <a:t> DATA FLOW DIAGRAM</a:t>
            </a:r>
            <a:r>
              <a:rPr lang="en-IN" dirty="0" smtClean="0">
                <a:solidFill>
                  <a:schemeClr val="accent3">
                    <a:lumMod val="60000"/>
                    <a:lumOff val="40000"/>
                  </a:schemeClr>
                </a:solidFill>
              </a:rPr>
              <a:t>:</a:t>
            </a:r>
          </a:p>
          <a:p>
            <a:pPr algn="l"/>
            <a:endParaRPr lang="en-IN" dirty="0"/>
          </a:p>
        </p:txBody>
      </p:sp>
      <p:pic>
        <p:nvPicPr>
          <p:cNvPr id="6" name="Picture 5" descr="db-page.PNG"/>
          <p:cNvPicPr>
            <a:picLocks noChangeAspect="1"/>
          </p:cNvPicPr>
          <p:nvPr/>
        </p:nvPicPr>
        <p:blipFill>
          <a:blip r:embed="rId2"/>
          <a:stretch>
            <a:fillRect/>
          </a:stretch>
        </p:blipFill>
        <p:spPr>
          <a:xfrm>
            <a:off x="1409425" y="948475"/>
            <a:ext cx="6325149" cy="4961050"/>
          </a:xfrm>
          <a:prstGeom prst="rect">
            <a:avLst/>
          </a:prstGeom>
        </p:spPr>
      </p:pic>
    </p:spTree>
    <p:extLst>
      <p:ext uri="{BB962C8B-B14F-4D97-AF65-F5344CB8AC3E}">
        <p14:creationId xmlns="" xmlns:p14="http://schemas.microsoft.com/office/powerpoint/2010/main" val="164233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571480"/>
            <a:ext cx="7429552" cy="5618904"/>
          </a:xfrm>
        </p:spPr>
        <p:txBody>
          <a:bodyPr>
            <a:normAutofit/>
          </a:bodyPr>
          <a:lstStyle/>
          <a:p>
            <a:pPr algn="l"/>
            <a:r>
              <a:rPr lang="en-IN" sz="2400" dirty="0">
                <a:solidFill>
                  <a:schemeClr val="tx1">
                    <a:lumMod val="95000"/>
                    <a:lumOff val="5000"/>
                  </a:schemeClr>
                </a:solidFill>
                <a:latin typeface="Times New Roman" pitchFamily="18" charset="0"/>
                <a:cs typeface="Times New Roman" pitchFamily="18" charset="0"/>
              </a:rPr>
              <a:t>For database application, the entity relationship approach can be used effectively for modelling some part of the problem. The ER modelling approach is used to help design information system. The main focus of ER modelling is the data items in the system and relationship between them. It aims to create a conceptual schema for the data from the user perspective. The model created is the high-level data model</a:t>
            </a:r>
            <a:r>
              <a:rPr lang="en-IN" sz="2400" dirty="0" smtClean="0">
                <a:solidFill>
                  <a:schemeClr val="tx1">
                    <a:lumMod val="95000"/>
                    <a:lumOff val="5000"/>
                  </a:schemeClr>
                </a:solidFill>
                <a:latin typeface="Times New Roman" pitchFamily="18" charset="0"/>
                <a:cs typeface="Times New Roman" pitchFamily="18" charset="0"/>
              </a:rPr>
              <a:t>.</a:t>
            </a:r>
          </a:p>
          <a:p>
            <a:pPr algn="l"/>
            <a:endParaRPr lang="en-US" sz="2400" b="1" dirty="0" smtClean="0">
              <a:solidFill>
                <a:schemeClr val="tx1">
                  <a:lumMod val="95000"/>
                  <a:lumOff val="5000"/>
                </a:schemeClr>
              </a:solidFill>
            </a:endParaRPr>
          </a:p>
          <a:p>
            <a:pPr algn="l"/>
            <a:r>
              <a:rPr lang="en-IN" sz="2400" b="1" dirty="0">
                <a:solidFill>
                  <a:schemeClr val="tx1">
                    <a:lumMod val="95000"/>
                    <a:lumOff val="5000"/>
                  </a:schemeClr>
                </a:solidFill>
                <a:latin typeface="Times New Roman" pitchFamily="18" charset="0"/>
                <a:cs typeface="Times New Roman" pitchFamily="18" charset="0"/>
              </a:rPr>
              <a:t>The following of an ERD are</a:t>
            </a:r>
            <a:r>
              <a:rPr lang="en-IN" sz="2400" b="1" dirty="0" smtClean="0">
                <a:solidFill>
                  <a:schemeClr val="tx1">
                    <a:lumMod val="95000"/>
                    <a:lumOff val="5000"/>
                  </a:schemeClr>
                </a:solidFill>
                <a:latin typeface="Times New Roman" pitchFamily="18" charset="0"/>
                <a:cs typeface="Times New Roman" pitchFamily="18" charset="0"/>
              </a:rPr>
              <a:t>:</a:t>
            </a:r>
          </a:p>
          <a:p>
            <a:pPr marL="800100" lvl="1" indent="-342900" algn="l">
              <a:buFont typeface="Wingdings" pitchFamily="2" charset="2"/>
              <a:buChar char="ü"/>
            </a:pPr>
            <a:r>
              <a:rPr lang="en-IN" sz="2000" dirty="0" smtClean="0">
                <a:solidFill>
                  <a:schemeClr val="tx1">
                    <a:lumMod val="95000"/>
                    <a:lumOff val="5000"/>
                  </a:schemeClr>
                </a:solidFill>
                <a:latin typeface="Times New Roman" pitchFamily="18" charset="0"/>
                <a:cs typeface="Times New Roman" pitchFamily="18" charset="0"/>
              </a:rPr>
              <a:t>Entitles.</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dirty="0" smtClean="0">
                <a:solidFill>
                  <a:schemeClr val="tx1">
                    <a:lumMod val="95000"/>
                    <a:lumOff val="5000"/>
                  </a:schemeClr>
                </a:solidFill>
                <a:latin typeface="Times New Roman" pitchFamily="18" charset="0"/>
                <a:cs typeface="Times New Roman" pitchFamily="18" charset="0"/>
              </a:rPr>
              <a:t>Relationships.</a:t>
            </a:r>
            <a:endParaRPr lang="en-IN" sz="2000" dirty="0">
              <a:solidFill>
                <a:schemeClr val="tx1">
                  <a:lumMod val="95000"/>
                  <a:lumOff val="5000"/>
                </a:schemeClr>
              </a:solidFill>
              <a:latin typeface="Times New Roman" pitchFamily="18" charset="0"/>
              <a:cs typeface="Times New Roman" pitchFamily="18" charset="0"/>
            </a:endParaRPr>
          </a:p>
          <a:p>
            <a:pPr marL="800100" lvl="1" indent="-342900" algn="l">
              <a:buFont typeface="Wingdings" pitchFamily="2" charset="2"/>
              <a:buChar char="ü"/>
            </a:pPr>
            <a:r>
              <a:rPr lang="en-IN" sz="2000" dirty="0" smtClean="0">
                <a:solidFill>
                  <a:schemeClr val="tx1">
                    <a:lumMod val="95000"/>
                    <a:lumOff val="5000"/>
                  </a:schemeClr>
                </a:solidFill>
                <a:latin typeface="Times New Roman" pitchFamily="18" charset="0"/>
                <a:cs typeface="Times New Roman" pitchFamily="18" charset="0"/>
              </a:rPr>
              <a:t>Attributes.</a:t>
            </a:r>
            <a:endParaRPr lang="en-IN" sz="20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0094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76672"/>
            <a:ext cx="7848872" cy="5904656"/>
          </a:xfrm>
        </p:spPr>
        <p:txBody>
          <a:bodyPr/>
          <a:lstStyle/>
          <a:p>
            <a:pPr marL="457200" indent="-457200" algn="l">
              <a:buFont typeface="Wingdings" pitchFamily="2" charset="2"/>
              <a:buChar char="q"/>
            </a:pPr>
            <a:r>
              <a:rPr lang="en-IN" b="1" dirty="0" smtClean="0">
                <a:solidFill>
                  <a:srgbClr val="FFC000"/>
                </a:solidFill>
                <a:latin typeface="Times New Roman" pitchFamily="18" charset="0"/>
                <a:cs typeface="Times New Roman" pitchFamily="18" charset="0"/>
              </a:rPr>
              <a:t>ER </a:t>
            </a:r>
            <a:r>
              <a:rPr lang="en-IN" b="1" dirty="0">
                <a:solidFill>
                  <a:srgbClr val="FFC000"/>
                </a:solidFill>
                <a:latin typeface="Times New Roman" pitchFamily="18" charset="0"/>
                <a:cs typeface="Times New Roman" pitchFamily="18" charset="0"/>
              </a:rPr>
              <a:t>Diagram of Register</a:t>
            </a:r>
            <a:r>
              <a:rPr lang="en-IN" b="1" dirty="0" smtClean="0">
                <a:solidFill>
                  <a:srgbClr val="FFC000"/>
                </a:solidFill>
                <a:latin typeface="Times New Roman" pitchFamily="18" charset="0"/>
                <a:cs typeface="Times New Roman" pitchFamily="18" charset="0"/>
              </a:rPr>
              <a:t>:</a:t>
            </a:r>
          </a:p>
          <a:p>
            <a:pPr marL="457200" indent="-457200" algn="l">
              <a:buFont typeface="Wingdings" pitchFamily="2" charset="2"/>
              <a:buChar char="q"/>
            </a:pPr>
            <a:endParaRPr lang="en-US" b="1" dirty="0">
              <a:solidFill>
                <a:srgbClr val="FFC000"/>
              </a:solidFill>
            </a:endParaRPr>
          </a:p>
          <a:p>
            <a:pPr algn="l"/>
            <a:endParaRPr lang="en-IN" dirty="0">
              <a:solidFill>
                <a:srgbClr val="FFC000"/>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84616" y="1058974"/>
            <a:ext cx="6774767" cy="4740051"/>
          </a:xfrm>
          <a:prstGeom prst="rect">
            <a:avLst/>
          </a:prstGeom>
        </p:spPr>
      </p:pic>
    </p:spTree>
    <p:extLst>
      <p:ext uri="{BB962C8B-B14F-4D97-AF65-F5344CB8AC3E}">
        <p14:creationId xmlns="" xmlns:p14="http://schemas.microsoft.com/office/powerpoint/2010/main" val="4005436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04664"/>
            <a:ext cx="7560840" cy="5832648"/>
          </a:xfrm>
        </p:spPr>
        <p:txBody>
          <a:bodyPr/>
          <a:lstStyle/>
          <a:p>
            <a:pPr lvl="1" indent="-457200" algn="l">
              <a:buFont typeface="Wingdings" pitchFamily="2" charset="2"/>
              <a:buChar char="q"/>
            </a:pPr>
            <a:r>
              <a:rPr lang="en-IN" b="1" dirty="0">
                <a:solidFill>
                  <a:srgbClr val="FFC000"/>
                </a:solidFill>
                <a:latin typeface="Times New Roman" pitchFamily="18" charset="0"/>
                <a:cs typeface="Times New Roman" pitchFamily="18" charset="0"/>
              </a:rPr>
              <a:t>ER Diagram</a:t>
            </a:r>
            <a:r>
              <a:rPr lang="en-IN" b="1" dirty="0" smtClean="0">
                <a:solidFill>
                  <a:srgbClr val="FFC000"/>
                </a:solidFill>
                <a:latin typeface="Times New Roman" pitchFamily="18" charset="0"/>
                <a:cs typeface="Times New Roman" pitchFamily="18" charset="0"/>
              </a:rPr>
              <a:t>:</a:t>
            </a:r>
          </a:p>
          <a:p>
            <a:pPr marL="0" lvl="1" algn="l"/>
            <a:r>
              <a:rPr lang="en-US" sz="1800" b="1" dirty="0">
                <a:solidFill>
                  <a:srgbClr val="FFC000"/>
                </a:solidFill>
              </a:rPr>
              <a:t>	</a:t>
            </a:r>
            <a:endParaRPr lang="en-IN" sz="1800" dirty="0">
              <a:solidFill>
                <a:srgbClr val="FFC000"/>
              </a:solidFill>
            </a:endParaRPr>
          </a:p>
          <a:p>
            <a:pPr algn="l"/>
            <a:endParaRPr lang="en-IN" dirty="0">
              <a:solidFill>
                <a:srgbClr val="FFC000"/>
              </a:solidFill>
            </a:endParaRPr>
          </a:p>
        </p:txBody>
      </p:sp>
      <p:sp>
        <p:nvSpPr>
          <p:cNvPr id="6" name="Oval 5"/>
          <p:cNvSpPr/>
          <p:nvPr/>
        </p:nvSpPr>
        <p:spPr>
          <a:xfrm>
            <a:off x="1428728" y="1142984"/>
            <a:ext cx="1571636" cy="5000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E-mail</a:t>
            </a:r>
            <a:endParaRPr lang="en-US" dirty="0"/>
          </a:p>
        </p:txBody>
      </p:sp>
      <p:sp>
        <p:nvSpPr>
          <p:cNvPr id="7" name="Oval 6"/>
          <p:cNvSpPr/>
          <p:nvPr/>
        </p:nvSpPr>
        <p:spPr>
          <a:xfrm>
            <a:off x="3286116" y="1142984"/>
            <a:ext cx="1571636" cy="5000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Password</a:t>
            </a:r>
            <a:endParaRPr lang="en-US" dirty="0"/>
          </a:p>
        </p:txBody>
      </p:sp>
      <p:sp>
        <p:nvSpPr>
          <p:cNvPr id="8" name="Oval 7"/>
          <p:cNvSpPr/>
          <p:nvPr/>
        </p:nvSpPr>
        <p:spPr>
          <a:xfrm>
            <a:off x="2428860" y="2428868"/>
            <a:ext cx="1500198" cy="6429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US" dirty="0"/>
          </a:p>
        </p:txBody>
      </p:sp>
      <p:sp>
        <p:nvSpPr>
          <p:cNvPr id="9" name="Flowchart: Decision 8"/>
          <p:cNvSpPr/>
          <p:nvPr/>
        </p:nvSpPr>
        <p:spPr>
          <a:xfrm>
            <a:off x="2500298" y="4071942"/>
            <a:ext cx="1285884" cy="1357322"/>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Add</a:t>
            </a:r>
            <a:endParaRPr lang="en-US" dirty="0"/>
          </a:p>
        </p:txBody>
      </p:sp>
      <p:sp>
        <p:nvSpPr>
          <p:cNvPr id="10" name="Rectangle 9"/>
          <p:cNvSpPr/>
          <p:nvPr/>
        </p:nvSpPr>
        <p:spPr>
          <a:xfrm>
            <a:off x="4572000" y="4286256"/>
            <a:ext cx="1428760" cy="571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Note</a:t>
            </a:r>
            <a:endParaRPr lang="en-US" dirty="0"/>
          </a:p>
        </p:txBody>
      </p:sp>
      <p:sp>
        <p:nvSpPr>
          <p:cNvPr id="11" name="Oval 10"/>
          <p:cNvSpPr/>
          <p:nvPr/>
        </p:nvSpPr>
        <p:spPr>
          <a:xfrm>
            <a:off x="7358082" y="2928934"/>
            <a:ext cx="1285884" cy="42862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Slno</a:t>
            </a:r>
            <a:endParaRPr lang="en-US" dirty="0"/>
          </a:p>
        </p:txBody>
      </p:sp>
      <p:sp>
        <p:nvSpPr>
          <p:cNvPr id="12" name="Oval 11"/>
          <p:cNvSpPr/>
          <p:nvPr/>
        </p:nvSpPr>
        <p:spPr>
          <a:xfrm>
            <a:off x="7358082" y="3714752"/>
            <a:ext cx="1285884" cy="42862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Title</a:t>
            </a:r>
            <a:endParaRPr lang="en-US" dirty="0"/>
          </a:p>
        </p:txBody>
      </p:sp>
      <p:sp>
        <p:nvSpPr>
          <p:cNvPr id="13" name="Oval 12"/>
          <p:cNvSpPr/>
          <p:nvPr/>
        </p:nvSpPr>
        <p:spPr>
          <a:xfrm>
            <a:off x="7358082" y="4286256"/>
            <a:ext cx="1357322" cy="50006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Description</a:t>
            </a:r>
            <a:endParaRPr lang="en-US" dirty="0"/>
          </a:p>
        </p:txBody>
      </p:sp>
      <p:sp>
        <p:nvSpPr>
          <p:cNvPr id="14" name="Oval 13"/>
          <p:cNvSpPr/>
          <p:nvPr/>
        </p:nvSpPr>
        <p:spPr>
          <a:xfrm>
            <a:off x="7429520" y="5000636"/>
            <a:ext cx="1285884" cy="57150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TimeStamp</a:t>
            </a:r>
            <a:endParaRPr lang="en-US" dirty="0"/>
          </a:p>
        </p:txBody>
      </p:sp>
      <p:sp>
        <p:nvSpPr>
          <p:cNvPr id="15" name="Oval 14"/>
          <p:cNvSpPr/>
          <p:nvPr/>
        </p:nvSpPr>
        <p:spPr>
          <a:xfrm>
            <a:off x="7429520" y="5786454"/>
            <a:ext cx="1285884" cy="57150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nemail</a:t>
            </a:r>
            <a:r>
              <a:rPr lang="en-IN" dirty="0" smtClean="0"/>
              <a:t>-id</a:t>
            </a:r>
            <a:endParaRPr lang="en-US" dirty="0"/>
          </a:p>
        </p:txBody>
      </p:sp>
      <p:cxnSp>
        <p:nvCxnSpPr>
          <p:cNvPr id="17" name="Straight Connector 16"/>
          <p:cNvCxnSpPr>
            <a:stCxn id="6" idx="4"/>
            <a:endCxn id="8" idx="0"/>
          </p:cNvCxnSpPr>
          <p:nvPr/>
        </p:nvCxnSpPr>
        <p:spPr>
          <a:xfrm rot="16200000" flipH="1">
            <a:off x="2303843" y="1553752"/>
            <a:ext cx="785818" cy="964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0"/>
            <a:endCxn id="7" idx="4"/>
          </p:cNvCxnSpPr>
          <p:nvPr/>
        </p:nvCxnSpPr>
        <p:spPr>
          <a:xfrm rot="5400000" flipH="1" flipV="1">
            <a:off x="3232537" y="1589472"/>
            <a:ext cx="785818" cy="892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4"/>
            <a:endCxn id="9" idx="0"/>
          </p:cNvCxnSpPr>
          <p:nvPr/>
        </p:nvCxnSpPr>
        <p:spPr>
          <a:xfrm rot="5400000">
            <a:off x="2661034" y="3554017"/>
            <a:ext cx="1000132"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3"/>
            <a:endCxn id="10" idx="1"/>
          </p:cNvCxnSpPr>
          <p:nvPr/>
        </p:nvCxnSpPr>
        <p:spPr>
          <a:xfrm flipV="1">
            <a:off x="3786182" y="4572008"/>
            <a:ext cx="785818" cy="17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a:endCxn id="10" idx="3"/>
          </p:cNvCxnSpPr>
          <p:nvPr/>
        </p:nvCxnSpPr>
        <p:spPr>
          <a:xfrm rot="10800000" flipV="1">
            <a:off x="6000760" y="3143248"/>
            <a:ext cx="1357322" cy="142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2"/>
            <a:endCxn id="10" idx="3"/>
          </p:cNvCxnSpPr>
          <p:nvPr/>
        </p:nvCxnSpPr>
        <p:spPr>
          <a:xfrm rot="10800000" flipV="1">
            <a:off x="6000760" y="3929066"/>
            <a:ext cx="1357322" cy="642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3" idx="2"/>
            <a:endCxn id="10" idx="3"/>
          </p:cNvCxnSpPr>
          <p:nvPr/>
        </p:nvCxnSpPr>
        <p:spPr>
          <a:xfrm rot="10800000" flipV="1">
            <a:off x="6000760" y="4536288"/>
            <a:ext cx="1357322"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2"/>
            <a:endCxn id="10" idx="3"/>
          </p:cNvCxnSpPr>
          <p:nvPr/>
        </p:nvCxnSpPr>
        <p:spPr>
          <a:xfrm rot="10800000">
            <a:off x="6000760" y="4572008"/>
            <a:ext cx="1428760" cy="714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2"/>
            <a:endCxn id="10" idx="3"/>
          </p:cNvCxnSpPr>
          <p:nvPr/>
        </p:nvCxnSpPr>
        <p:spPr>
          <a:xfrm rot="10800000">
            <a:off x="6000760" y="4572008"/>
            <a:ext cx="1428760" cy="1500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8694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664"/>
            <a:ext cx="7992888" cy="5904656"/>
          </a:xfrm>
        </p:spPr>
        <p:txBody>
          <a:bodyPr/>
          <a:lstStyle/>
          <a:p>
            <a:pPr marL="457200" indent="-457200" algn="l">
              <a:buFont typeface="Wingdings" pitchFamily="2" charset="2"/>
              <a:buChar char="q"/>
            </a:pPr>
            <a:r>
              <a:rPr lang="en-IN" b="1" dirty="0" smtClean="0">
                <a:ln w="11430"/>
                <a:solidFill>
                  <a:srgbClr val="FFC000"/>
                </a:solidFill>
                <a:latin typeface="Times New Roman" pitchFamily="18" charset="0"/>
                <a:cs typeface="Times New Roman" pitchFamily="18" charset="0"/>
              </a:rPr>
              <a:t>User login page</a:t>
            </a:r>
            <a:r>
              <a:rPr lang="en-IN" b="1" dirty="0" smtClean="0">
                <a:ln w="11430"/>
                <a:solidFill>
                  <a:srgbClr val="FFC000"/>
                </a:solidFill>
              </a:rPr>
              <a:t>:</a:t>
            </a:r>
          </a:p>
          <a:p>
            <a:pPr marL="457200" indent="-457200" algn="l">
              <a:buFont typeface="Wingdings" pitchFamily="2" charset="2"/>
              <a:buChar char="q"/>
            </a:pPr>
            <a:endParaRPr lang="en-IN" b="1" dirty="0" smtClean="0">
              <a:ln w="11430"/>
              <a:solidFill>
                <a:srgbClr val="FFC000"/>
              </a:solidFill>
            </a:endParaRPr>
          </a:p>
          <a:p>
            <a:pPr algn="l"/>
            <a:endParaRPr lang="en-IN" dirty="0">
              <a:solidFill>
                <a:srgbClr val="FFC000"/>
              </a:solidFill>
            </a:endParaRPr>
          </a:p>
        </p:txBody>
      </p:sp>
      <p:pic>
        <p:nvPicPr>
          <p:cNvPr id="1026" name="Picture 2"/>
          <p:cNvPicPr>
            <a:picLocks noChangeAspect="1" noChangeArrowheads="1"/>
          </p:cNvPicPr>
          <p:nvPr/>
        </p:nvPicPr>
        <p:blipFill>
          <a:blip r:embed="rId2"/>
          <a:srcRect/>
          <a:stretch>
            <a:fillRect/>
          </a:stretch>
        </p:blipFill>
        <p:spPr bwMode="auto">
          <a:xfrm>
            <a:off x="1142976" y="1071546"/>
            <a:ext cx="7767748" cy="5357850"/>
          </a:xfrm>
          <a:prstGeom prst="rect">
            <a:avLst/>
          </a:prstGeom>
          <a:noFill/>
          <a:ln w="9525">
            <a:noFill/>
            <a:miter lim="800000"/>
            <a:headEnd/>
            <a:tailEnd/>
          </a:ln>
          <a:effectLst/>
        </p:spPr>
      </p:pic>
    </p:spTree>
    <p:extLst>
      <p:ext uri="{BB962C8B-B14F-4D97-AF65-F5344CB8AC3E}">
        <p14:creationId xmlns="" xmlns:p14="http://schemas.microsoft.com/office/powerpoint/2010/main" val="3111283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404664"/>
            <a:ext cx="8024936" cy="5882208"/>
          </a:xfrm>
        </p:spPr>
        <p:txBody>
          <a:bodyPr/>
          <a:lstStyle/>
          <a:p>
            <a:pPr marL="457200" indent="-457200" algn="l">
              <a:buFont typeface="Wingdings" pitchFamily="2" charset="2"/>
              <a:buChar char="q"/>
            </a:pPr>
            <a:r>
              <a:rPr lang="en-US" b="1" dirty="0" smtClean="0">
                <a:solidFill>
                  <a:srgbClr val="FFC000"/>
                </a:solidFill>
                <a:latin typeface="Times New Roman" pitchFamily="18" charset="0"/>
                <a:cs typeface="Times New Roman" pitchFamily="18" charset="0"/>
              </a:rPr>
              <a:t>User Home Page:</a:t>
            </a:r>
            <a:endParaRPr lang="en-IN" b="1" dirty="0">
              <a:solidFill>
                <a:srgbClr val="FFC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214414" y="1000108"/>
            <a:ext cx="7715304" cy="5572164"/>
          </a:xfrm>
          <a:prstGeom prst="rect">
            <a:avLst/>
          </a:prstGeom>
          <a:noFill/>
          <a:ln w="9525">
            <a:noFill/>
            <a:miter lim="800000"/>
            <a:headEnd/>
            <a:tailEnd/>
          </a:ln>
          <a:effectLst/>
        </p:spPr>
      </p:pic>
    </p:spTree>
    <p:extLst>
      <p:ext uri="{BB962C8B-B14F-4D97-AF65-F5344CB8AC3E}">
        <p14:creationId xmlns="" xmlns:p14="http://schemas.microsoft.com/office/powerpoint/2010/main" val="3746133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76672"/>
            <a:ext cx="7704856" cy="5688632"/>
          </a:xfrm>
        </p:spPr>
        <p:txBody>
          <a:bodyPr/>
          <a:lstStyle/>
          <a:p>
            <a:pPr marL="457200" indent="-457200" algn="l">
              <a:buFont typeface="Wingdings" pitchFamily="2" charset="2"/>
              <a:buChar char="q"/>
            </a:pPr>
            <a:r>
              <a:rPr lang="en-US" b="1" dirty="0" smtClean="0">
                <a:solidFill>
                  <a:srgbClr val="FFC000"/>
                </a:solidFill>
              </a:rPr>
              <a:t>User Registration Page:</a:t>
            </a:r>
            <a:endParaRPr lang="en-IN" b="1" dirty="0" smtClean="0">
              <a:solidFill>
                <a:srgbClr val="FFC000"/>
              </a:solidFill>
            </a:endParaRPr>
          </a:p>
          <a:p>
            <a:pPr marL="457200" indent="-457200" algn="l">
              <a:buFont typeface="Wingdings" pitchFamily="2" charset="2"/>
              <a:buChar char="q"/>
            </a:pPr>
            <a:endParaRPr lang="en-US" b="1" dirty="0">
              <a:solidFill>
                <a:srgbClr val="FFC000"/>
              </a:solidFill>
            </a:endParaRPr>
          </a:p>
          <a:p>
            <a:pPr algn="l"/>
            <a:endParaRPr lang="en-US" b="1" dirty="0" smtClean="0">
              <a:solidFill>
                <a:srgbClr val="FFC000"/>
              </a:solidFill>
            </a:endParaRPr>
          </a:p>
        </p:txBody>
      </p:sp>
      <p:pic>
        <p:nvPicPr>
          <p:cNvPr id="3074" name="Picture 2"/>
          <p:cNvPicPr>
            <a:picLocks noChangeAspect="1" noChangeArrowheads="1"/>
          </p:cNvPicPr>
          <p:nvPr/>
        </p:nvPicPr>
        <p:blipFill>
          <a:blip r:embed="rId2"/>
          <a:srcRect/>
          <a:stretch>
            <a:fillRect/>
          </a:stretch>
        </p:blipFill>
        <p:spPr bwMode="auto">
          <a:xfrm>
            <a:off x="1214414" y="990600"/>
            <a:ext cx="7694636" cy="5510234"/>
          </a:xfrm>
          <a:prstGeom prst="rect">
            <a:avLst/>
          </a:prstGeom>
          <a:noFill/>
          <a:ln w="9525">
            <a:noFill/>
            <a:miter lim="800000"/>
            <a:headEnd/>
            <a:tailEnd/>
          </a:ln>
          <a:effectLst/>
        </p:spPr>
      </p:pic>
    </p:spTree>
    <p:extLst>
      <p:ext uri="{BB962C8B-B14F-4D97-AF65-F5344CB8AC3E}">
        <p14:creationId xmlns="" xmlns:p14="http://schemas.microsoft.com/office/powerpoint/2010/main" val="272700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692696"/>
            <a:ext cx="3312368" cy="461665"/>
          </a:xfrm>
          <a:prstGeom prst="rect">
            <a:avLst/>
          </a:prstGeom>
        </p:spPr>
        <p:txBody>
          <a:bodyPr wrap="square">
            <a:spAutoFit/>
          </a:bodyPr>
          <a:lstStyle/>
          <a:p>
            <a:r>
              <a:rPr lang="en-IN" sz="2400" b="1" cap="all" dirty="0" smtClean="0">
                <a:ln w="0"/>
                <a:solidFill>
                  <a:srgbClr val="00B0F0"/>
                </a:solidFill>
                <a:effectLst>
                  <a:reflection blurRad="12700" stA="50000" endPos="50000" dist="5000" dir="5400000" sy="-100000" rotWithShape="0"/>
                </a:effectLst>
                <a:latin typeface="Times New Roman" pitchFamily="18" charset="0"/>
                <a:cs typeface="Times New Roman" pitchFamily="18" charset="0"/>
              </a:rPr>
              <a:t>   Bca PROGRAME</a:t>
            </a:r>
            <a:endParaRPr lang="en-IN" sz="2400" dirty="0">
              <a:latin typeface="Times New Roman" pitchFamily="18" charset="0"/>
              <a:cs typeface="Times New Roman" pitchFamily="18" charset="0"/>
            </a:endParaRPr>
          </a:p>
        </p:txBody>
      </p:sp>
      <p:sp>
        <p:nvSpPr>
          <p:cNvPr id="7" name="Rectangle 6"/>
          <p:cNvSpPr/>
          <p:nvPr/>
        </p:nvSpPr>
        <p:spPr>
          <a:xfrm>
            <a:off x="1188784" y="1772816"/>
            <a:ext cx="7309309" cy="3970318"/>
          </a:xfrm>
          <a:prstGeom prst="rect">
            <a:avLst/>
          </a:prstGeom>
        </p:spPr>
        <p:txBody>
          <a:bodyPr wrap="none">
            <a:spAutoFit/>
          </a:bodyPr>
          <a:lstStyle/>
          <a:p>
            <a:pPr marL="36576" indent="0">
              <a:buNone/>
            </a:pPr>
            <a:r>
              <a:rPr lang="en-IN" sz="3600" b="1" cap="all" dirty="0" smtClean="0">
                <a:ln w="0"/>
                <a:effectLst>
                  <a:reflection blurRad="12700" stA="50000" endPos="50000" dist="5000" dir="5400000" sy="-100000" rotWithShape="0"/>
                </a:effectLst>
                <a:latin typeface="Times New Roman" pitchFamily="18" charset="0"/>
                <a:cs typeface="Times New Roman" pitchFamily="18" charset="0"/>
              </a:rPr>
              <a:t>A PROJECT ON </a:t>
            </a:r>
            <a:r>
              <a:rPr lang="en-IN" sz="3600" b="1" cap="all" dirty="0" err="1" smtClean="0">
                <a:ln w="0"/>
                <a:effectLst>
                  <a:reflection blurRad="12700" stA="50000" endPos="50000" dist="5000" dir="5400000" sy="-100000" rotWithShape="0"/>
                </a:effectLst>
                <a:latin typeface="Times New Roman" pitchFamily="18" charset="0"/>
                <a:cs typeface="Times New Roman" pitchFamily="18" charset="0"/>
              </a:rPr>
              <a:t>i</a:t>
            </a:r>
            <a:r>
              <a:rPr lang="en-IN" sz="3600" b="1" cap="all" dirty="0" smtClean="0">
                <a:ln w="0"/>
                <a:effectLst>
                  <a:reflection blurRad="12700" stA="50000" endPos="50000" dist="5000" dir="5400000" sy="-100000" rotWithShape="0"/>
                </a:effectLst>
                <a:latin typeface="Times New Roman" pitchFamily="18" charset="0"/>
                <a:cs typeface="Times New Roman" pitchFamily="18" charset="0"/>
              </a:rPr>
              <a:t>-notes</a:t>
            </a:r>
            <a:r>
              <a:rPr lang="en-IN" sz="3600" b="1" cap="all" dirty="0" smtClean="0">
                <a:ln w="0"/>
                <a:solidFill>
                  <a:schemeClr val="accent2">
                    <a:lumMod val="60000"/>
                    <a:lumOff val="40000"/>
                  </a:schemeClr>
                </a:solidFill>
                <a:effectLst>
                  <a:reflection blurRad="12700" stA="50000" endPos="50000" dist="5000" dir="5400000" sy="-100000" rotWithShape="0"/>
                </a:effectLst>
                <a:latin typeface="Times New Roman" pitchFamily="18" charset="0"/>
                <a:cs typeface="Times New Roman" pitchFamily="18" charset="0"/>
              </a:rPr>
              <a:t>:</a:t>
            </a:r>
          </a:p>
          <a:p>
            <a:pPr marL="36576"/>
            <a:r>
              <a:rPr lang="en-IN" sz="36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Submitted By</a:t>
            </a:r>
            <a:r>
              <a:rPr lang="en-IN" sz="3600" b="1" cap="all" dirty="0" smtClean="0">
                <a:ln w="0"/>
                <a:solidFill>
                  <a:srgbClr val="FFFF00"/>
                </a:solidFill>
                <a:effectLst>
                  <a:reflection blurRad="12700" stA="50000" endPos="50000" dist="5000" dir="5400000" sy="-100000" rotWithShape="0"/>
                </a:effectLst>
                <a:latin typeface="Times New Roman" pitchFamily="18" charset="0"/>
                <a:cs typeface="Times New Roman" pitchFamily="18" charset="0"/>
              </a:rPr>
              <a:t>:</a:t>
            </a:r>
          </a:p>
          <a:p>
            <a:pPr marL="608076" indent="-571500">
              <a:buFont typeface="Wingdings" pitchFamily="2" charset="2"/>
              <a:buChar char="Ø"/>
            </a:pPr>
            <a:r>
              <a:rPr lang="en-US"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Linganagouda .R. patil(M1816428)</a:t>
            </a:r>
            <a:endParaRPr lang="en-IN"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endParaRPr>
          </a:p>
          <a:p>
            <a:pPr marL="608076" indent="-571500">
              <a:buFont typeface="Wingdings" pitchFamily="2" charset="2"/>
              <a:buChar char="Ø"/>
            </a:pPr>
            <a:r>
              <a:rPr lang="en-IN"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Harish </a:t>
            </a:r>
            <a:r>
              <a:rPr lang="en-IN" sz="2800" b="1" cap="all" dirty="0" err="1"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kalyani</a:t>
            </a:r>
            <a:r>
              <a:rPr lang="en-IN"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(m1816416)</a:t>
            </a:r>
          </a:p>
          <a:p>
            <a:pPr marL="608076" indent="-571500">
              <a:buFont typeface="Wingdings" pitchFamily="2" charset="2"/>
              <a:buChar char="Ø"/>
            </a:pPr>
            <a:r>
              <a:rPr lang="en-IN" sz="2800" b="1" cap="all" dirty="0" err="1"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Rohit</a:t>
            </a:r>
            <a:r>
              <a:rPr lang="en-IN"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 </a:t>
            </a:r>
            <a:r>
              <a:rPr lang="en-IN" sz="2800" b="1" cap="all" dirty="0" err="1"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shirol</a:t>
            </a:r>
            <a:r>
              <a:rPr lang="en-IN"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rPr>
              <a:t>(m1816439)</a:t>
            </a:r>
            <a:endParaRPr lang="en-US" sz="28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endParaRPr>
          </a:p>
          <a:p>
            <a:pPr marL="36576"/>
            <a:endParaRPr lang="en-IN" sz="2400" b="1" cap="all" dirty="0" smtClean="0">
              <a:ln w="0"/>
              <a:solidFill>
                <a:schemeClr val="bg2">
                  <a:lumMod val="10000"/>
                </a:schemeClr>
              </a:solidFill>
              <a:effectLst>
                <a:reflection blurRad="12700" stA="50000" endPos="50000" dist="5000" dir="5400000" sy="-100000" rotWithShape="0"/>
              </a:effectLst>
              <a:latin typeface="Times New Roman" pitchFamily="18" charset="0"/>
              <a:cs typeface="Times New Roman" pitchFamily="18" charset="0"/>
            </a:endParaRPr>
          </a:p>
          <a:p>
            <a:pPr marL="36576" indent="0">
              <a:buNone/>
            </a:pPr>
            <a:endParaRPr lang="en-IN" sz="3600" b="1" cap="all" dirty="0" smtClean="0">
              <a:ln w="0"/>
              <a:solidFill>
                <a:schemeClr val="accent2">
                  <a:lumMod val="60000"/>
                  <a:lumOff val="40000"/>
                </a:schemeClr>
              </a:solidFill>
              <a:effectLst>
                <a:reflection blurRad="12700" stA="50000" endPos="50000" dist="5000" dir="5400000" sy="-100000" rotWithShape="0"/>
              </a:effectLst>
              <a:latin typeface="Times New Roman" pitchFamily="18" charset="0"/>
              <a:cs typeface="Times New Roman" pitchFamily="18" charset="0"/>
            </a:endParaRPr>
          </a:p>
          <a:p>
            <a:pPr marL="36576" indent="0">
              <a:buNone/>
            </a:pPr>
            <a:endParaRPr lang="en-US" sz="3600" b="1" cap="all" dirty="0">
              <a:ln w="0"/>
              <a:solidFill>
                <a:schemeClr val="accent2">
                  <a:lumMod val="60000"/>
                  <a:lumOff val="40000"/>
                </a:schemeClr>
              </a:soli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773131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404664"/>
            <a:ext cx="7560840" cy="5760640"/>
          </a:xfrm>
        </p:spPr>
        <p:txBody>
          <a:bodyPr/>
          <a:lstStyle/>
          <a:p>
            <a:pPr marL="457200" indent="-457200" algn="l">
              <a:buFont typeface="Wingdings" pitchFamily="2" charset="2"/>
              <a:buChar char="q"/>
            </a:pPr>
            <a:r>
              <a:rPr lang="en-US" b="1" dirty="0" smtClean="0">
                <a:solidFill>
                  <a:srgbClr val="FFC000"/>
                </a:solidFill>
                <a:latin typeface="Times New Roman" pitchFamily="18" charset="0"/>
                <a:cs typeface="Times New Roman" pitchFamily="18" charset="0"/>
              </a:rPr>
              <a:t>Notes DB:</a:t>
            </a:r>
            <a:endParaRPr lang="en-IN" b="1" dirty="0">
              <a:solidFill>
                <a:srgbClr val="FFC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071538" y="1071546"/>
            <a:ext cx="8072462" cy="5357850"/>
          </a:xfrm>
          <a:prstGeom prst="rect">
            <a:avLst/>
          </a:prstGeom>
          <a:noFill/>
          <a:ln w="9525">
            <a:noFill/>
            <a:miter lim="800000"/>
            <a:headEnd/>
            <a:tailEnd/>
          </a:ln>
          <a:effectLst/>
        </p:spPr>
      </p:pic>
    </p:spTree>
    <p:extLst>
      <p:ext uri="{BB962C8B-B14F-4D97-AF65-F5344CB8AC3E}">
        <p14:creationId xmlns="" xmlns:p14="http://schemas.microsoft.com/office/powerpoint/2010/main" val="309698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548680"/>
            <a:ext cx="7704856" cy="5976664"/>
          </a:xfrm>
        </p:spPr>
        <p:txBody>
          <a:bodyPr/>
          <a:lstStyle/>
          <a:p>
            <a:r>
              <a:rPr lang="en-US" dirty="0" smtClean="0"/>
              <a:t>																								</a:t>
            </a:r>
            <a:r>
              <a:rPr lang="en-IN" sz="2400" b="1" u="sng" dirty="0" smtClean="0">
                <a:solidFill>
                  <a:srgbClr val="FF0000"/>
                </a:solidFill>
                <a:latin typeface="Times New Roman" pitchFamily="18" charset="0"/>
                <a:cs typeface="Times New Roman" pitchFamily="18" charset="0"/>
              </a:rPr>
              <a:t>Test Conducted of the USER module for login:</a:t>
            </a:r>
            <a:endParaRPr lang="en-IN" dirty="0" smtClean="0">
              <a:latin typeface="Times New Roman" pitchFamily="18" charset="0"/>
              <a:cs typeface="Times New Roman" pitchFamily="18" charset="0"/>
            </a:endParaRPr>
          </a:p>
          <a:p>
            <a:pPr algn="l"/>
            <a:r>
              <a:rPr lang="en-US" dirty="0" smtClean="0"/>
              <a:t>	</a:t>
            </a:r>
          </a:p>
          <a:p>
            <a:pPr algn="l"/>
            <a:endParaRPr lang="en-US" dirty="0" smtClean="0"/>
          </a:p>
        </p:txBody>
      </p:sp>
      <p:graphicFrame>
        <p:nvGraphicFramePr>
          <p:cNvPr id="13" name="Table 12"/>
          <p:cNvGraphicFramePr>
            <a:graphicFrameLocks noGrp="1"/>
          </p:cNvGraphicFramePr>
          <p:nvPr>
            <p:extLst>
              <p:ext uri="{D42A27DB-BD31-4B8C-83A1-F6EECF244321}">
                <p14:modId xmlns="" xmlns:p14="http://schemas.microsoft.com/office/powerpoint/2010/main" val="1325520404"/>
              </p:ext>
            </p:extLst>
          </p:nvPr>
        </p:nvGraphicFramePr>
        <p:xfrm>
          <a:off x="1619672" y="2786060"/>
          <a:ext cx="5359400" cy="3471860"/>
        </p:xfrm>
        <a:graphic>
          <a:graphicData uri="http://schemas.openxmlformats.org/drawingml/2006/table">
            <a:tbl>
              <a:tblPr firstRow="1" firstCol="1" bandRow="1">
                <a:tableStyleId>{5C22544A-7EE6-4342-B048-85BDC9FD1C3A}</a:tableStyleId>
              </a:tblPr>
              <a:tblGrid>
                <a:gridCol w="2678430"/>
                <a:gridCol w="2680970"/>
              </a:tblGrid>
              <a:tr h="385762">
                <a:tc>
                  <a:txBody>
                    <a:bodyPr/>
                    <a:lstStyle/>
                    <a:p>
                      <a:pPr algn="ctr">
                        <a:lnSpc>
                          <a:spcPct val="150000"/>
                        </a:lnSpc>
                        <a:spcAft>
                          <a:spcPts val="0"/>
                        </a:spcAft>
                      </a:pPr>
                      <a:r>
                        <a:rPr lang="en-IN" sz="1200" dirty="0">
                          <a:effectLst/>
                          <a:latin typeface="Times New Roman" pitchFamily="18" charset="0"/>
                          <a:cs typeface="Times New Roman" pitchFamily="18" charset="0"/>
                        </a:rPr>
                        <a:t>Test Case No</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US" sz="1200" dirty="0" smtClean="0">
                          <a:effectLst/>
                          <a:latin typeface="Times New Roman" pitchFamily="18" charset="0"/>
                          <a:ea typeface="+mn-ea"/>
                          <a:cs typeface="Times New Roman" pitchFamily="18" charset="0"/>
                        </a:rPr>
                        <a:t>1</a:t>
                      </a:r>
                      <a:endParaRPr lang="en-IN" sz="1100" dirty="0">
                        <a:effectLst/>
                        <a:latin typeface="Times New Roman" pitchFamily="18" charset="0"/>
                        <a:ea typeface="Arial"/>
                        <a:cs typeface="Times New Roman" pitchFamily="18" charset="0"/>
                      </a:endParaRPr>
                    </a:p>
                  </a:txBody>
                  <a:tcPr marL="68580" marR="68580" marT="0" marB="0"/>
                </a:tc>
              </a:tr>
              <a:tr h="385762">
                <a:tc>
                  <a:txBody>
                    <a:bodyPr/>
                    <a:lstStyle/>
                    <a:p>
                      <a:pPr algn="ctr">
                        <a:lnSpc>
                          <a:spcPct val="150000"/>
                        </a:lnSpc>
                        <a:spcAft>
                          <a:spcPts val="0"/>
                        </a:spcAft>
                      </a:pPr>
                      <a:r>
                        <a:rPr lang="en-IN" sz="1200" dirty="0">
                          <a:effectLst/>
                          <a:latin typeface="Times New Roman" pitchFamily="18" charset="0"/>
                          <a:cs typeface="Times New Roman" pitchFamily="18" charset="0"/>
                        </a:rPr>
                        <a:t>Module</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User</a:t>
                      </a:r>
                      <a:endParaRPr lang="en-IN" sz="1100">
                        <a:effectLst/>
                        <a:latin typeface="Times New Roman" pitchFamily="18" charset="0"/>
                        <a:ea typeface="Arial"/>
                        <a:cs typeface="Times New Roman" pitchFamily="18" charset="0"/>
                      </a:endParaRPr>
                    </a:p>
                  </a:txBody>
                  <a:tcPr marL="68580" marR="68580" marT="0" marB="0"/>
                </a:tc>
              </a:tr>
              <a:tr h="385762">
                <a:tc>
                  <a:txBody>
                    <a:bodyPr/>
                    <a:lstStyle/>
                    <a:p>
                      <a:pPr algn="ctr">
                        <a:lnSpc>
                          <a:spcPct val="150000"/>
                        </a:lnSpc>
                        <a:spcAft>
                          <a:spcPts val="0"/>
                        </a:spcAft>
                      </a:pPr>
                      <a:r>
                        <a:rPr lang="en-IN" sz="1200" dirty="0">
                          <a:effectLst/>
                          <a:latin typeface="Times New Roman" pitchFamily="18" charset="0"/>
                          <a:cs typeface="Times New Roman" pitchFamily="18" charset="0"/>
                        </a:rPr>
                        <a:t>User Form</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Login Form</a:t>
                      </a:r>
                      <a:endParaRPr lang="en-IN" sz="1100" dirty="0">
                        <a:effectLst/>
                        <a:latin typeface="Times New Roman" pitchFamily="18" charset="0"/>
                        <a:ea typeface="Arial"/>
                        <a:cs typeface="Times New Roman" pitchFamily="18" charset="0"/>
                      </a:endParaRPr>
                    </a:p>
                  </a:txBody>
                  <a:tcPr marL="68580" marR="68580" marT="0" marB="0"/>
                </a:tc>
              </a:tr>
              <a:tr h="1543050">
                <a:tc>
                  <a:txBody>
                    <a:bodyPr/>
                    <a:lstStyle/>
                    <a:p>
                      <a:pPr algn="ctr">
                        <a:lnSpc>
                          <a:spcPct val="150000"/>
                        </a:lnSpc>
                        <a:spcAft>
                          <a:spcPts val="0"/>
                        </a:spcAft>
                      </a:pPr>
                      <a:r>
                        <a:rPr lang="en-IN" sz="1200">
                          <a:effectLst/>
                          <a:latin typeface="Times New Roman" pitchFamily="18" charset="0"/>
                          <a:cs typeface="Times New Roman" pitchFamily="18" charset="0"/>
                        </a:rPr>
                        <a:t>Input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Enter E-mail and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a:effectLst/>
                          <a:latin typeface="Times New Roman" pitchFamily="18" charset="0"/>
                          <a:cs typeface="Times New Roman" pitchFamily="18" charset="0"/>
                        </a:rPr>
                        <a:t> </a:t>
                      </a:r>
                      <a:r>
                        <a:rPr lang="en-IN" sz="1100" dirty="0">
                          <a:effectLst/>
                          <a:latin typeface="Times New Roman" pitchFamily="18" charset="0"/>
                          <a:cs typeface="Times New Roman" pitchFamily="18" charset="0"/>
                        </a:rPr>
                        <a:t/>
                      </a:r>
                      <a:br>
                        <a:rPr lang="en-IN" sz="1100" dirty="0">
                          <a:effectLst/>
                          <a:latin typeface="Times New Roman" pitchFamily="18" charset="0"/>
                          <a:cs typeface="Times New Roman" pitchFamily="18" charset="0"/>
                        </a:rPr>
                      </a:br>
                      <a:r>
                        <a:rPr lang="en-IN" sz="1200" dirty="0">
                          <a:effectLst/>
                          <a:latin typeface="Times New Roman" pitchFamily="18" charset="0"/>
                          <a:cs typeface="Times New Roman" pitchFamily="18" charset="0"/>
                        </a:rPr>
                        <a:t>Admin E-mail           Admin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smtClean="0">
                          <a:effectLst/>
                          <a:latin typeface="Times New Roman" pitchFamily="18" charset="0"/>
                          <a:cs typeface="Times New Roman" pitchFamily="18" charset="0"/>
                        </a:rPr>
                        <a:t>Correct                       </a:t>
                      </a:r>
                      <a:r>
                        <a:rPr lang="en-IN" sz="1200" dirty="0">
                          <a:effectLst/>
                          <a:latin typeface="Times New Roman" pitchFamily="18" charset="0"/>
                          <a:cs typeface="Times New Roman" pitchFamily="18" charset="0"/>
                        </a:rPr>
                        <a:t>Correct</a:t>
                      </a:r>
                      <a:endParaRPr lang="en-IN" sz="1100" dirty="0">
                        <a:effectLst/>
                        <a:latin typeface="Times New Roman" pitchFamily="18" charset="0"/>
                        <a:ea typeface="Arial"/>
                        <a:cs typeface="Times New Roman" pitchFamily="18" charset="0"/>
                      </a:endParaRPr>
                    </a:p>
                  </a:txBody>
                  <a:tcPr marL="68580" marR="68580" marT="0" marB="0"/>
                </a:tc>
              </a:tr>
              <a:tr h="385762">
                <a:tc>
                  <a:txBody>
                    <a:bodyPr/>
                    <a:lstStyle/>
                    <a:p>
                      <a:pPr algn="ctr">
                        <a:lnSpc>
                          <a:spcPct val="150000"/>
                        </a:lnSpc>
                        <a:spcAft>
                          <a:spcPts val="0"/>
                        </a:spcAft>
                      </a:pPr>
                      <a:r>
                        <a:rPr lang="en-IN" sz="1200">
                          <a:effectLst/>
                          <a:latin typeface="Times New Roman" pitchFamily="18" charset="0"/>
                          <a:cs typeface="Times New Roman" pitchFamily="18" charset="0"/>
                        </a:rPr>
                        <a:t>Excepted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smtClean="0">
                          <a:effectLst/>
                          <a:latin typeface="Times New Roman" pitchFamily="18" charset="0"/>
                          <a:cs typeface="Times New Roman" pitchFamily="18" charset="0"/>
                        </a:rPr>
                        <a:t>Login</a:t>
                      </a:r>
                      <a:r>
                        <a:rPr lang="en-IN" sz="1200" baseline="0" dirty="0" smtClean="0">
                          <a:effectLst/>
                          <a:latin typeface="Times New Roman" pitchFamily="18" charset="0"/>
                          <a:cs typeface="Times New Roman" pitchFamily="18" charset="0"/>
                        </a:rPr>
                        <a:t> </a:t>
                      </a:r>
                      <a:r>
                        <a:rPr lang="en-IN" sz="1200" dirty="0" err="1" smtClean="0">
                          <a:effectLst/>
                          <a:latin typeface="Times New Roman" pitchFamily="18" charset="0"/>
                          <a:cs typeface="Times New Roman" pitchFamily="18" charset="0"/>
                        </a:rPr>
                        <a:t>Successfull</a:t>
                      </a:r>
                      <a:endParaRPr lang="en-IN" sz="1100" dirty="0">
                        <a:effectLst/>
                        <a:latin typeface="Times New Roman" pitchFamily="18" charset="0"/>
                        <a:ea typeface="Arial"/>
                        <a:cs typeface="Times New Roman" pitchFamily="18" charset="0"/>
                      </a:endParaRPr>
                    </a:p>
                  </a:txBody>
                  <a:tcPr marL="68580" marR="68580" marT="0" marB="0"/>
                </a:tc>
              </a:tr>
              <a:tr h="385762">
                <a:tc>
                  <a:txBody>
                    <a:bodyPr/>
                    <a:lstStyle/>
                    <a:p>
                      <a:pPr algn="ctr">
                        <a:lnSpc>
                          <a:spcPct val="150000"/>
                        </a:lnSpc>
                        <a:spcAft>
                          <a:spcPts val="0"/>
                        </a:spcAft>
                      </a:pPr>
                      <a:r>
                        <a:rPr lang="en-IN" sz="1200">
                          <a:effectLst/>
                          <a:latin typeface="Times New Roman" pitchFamily="18" charset="0"/>
                          <a:cs typeface="Times New Roman" pitchFamily="18" charset="0"/>
                        </a:rPr>
                        <a:t>Test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Tested-Ok</a:t>
                      </a:r>
                      <a:endParaRPr lang="en-IN" sz="1100" dirty="0">
                        <a:effectLst/>
                        <a:latin typeface="Times New Roman" pitchFamily="18" charset="0"/>
                        <a:ea typeface="Arial"/>
                        <a:cs typeface="Times New Roman" pitchFamily="18" charset="0"/>
                      </a:endParaRPr>
                    </a:p>
                  </a:txBody>
                  <a:tcPr marL="68580" marR="68580" marT="0" marB="0"/>
                </a:tc>
              </a:tr>
            </a:tbl>
          </a:graphicData>
        </a:graphic>
      </p:graphicFrame>
      <p:cxnSp>
        <p:nvCxnSpPr>
          <p:cNvPr id="14" name="Straight Connector 13"/>
          <p:cNvCxnSpPr/>
          <p:nvPr/>
        </p:nvCxnSpPr>
        <p:spPr>
          <a:xfrm>
            <a:off x="4283968" y="4858092"/>
            <a:ext cx="266429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283968" y="5373216"/>
            <a:ext cx="266429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616116" y="4869160"/>
            <a:ext cx="0" cy="7159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538152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04664"/>
            <a:ext cx="8280920" cy="6192688"/>
          </a:xfrm>
        </p:spPr>
        <p:txBody>
          <a:bodyPr/>
          <a:lstStyle/>
          <a:p>
            <a:pPr algn="l"/>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3050089555"/>
              </p:ext>
            </p:extLst>
          </p:nvPr>
        </p:nvGraphicFramePr>
        <p:xfrm>
          <a:off x="1835696" y="764704"/>
          <a:ext cx="5359400" cy="2468880"/>
        </p:xfrm>
        <a:graphic>
          <a:graphicData uri="http://schemas.openxmlformats.org/drawingml/2006/table">
            <a:tbl>
              <a:tblPr firstRow="1" firstCol="1" bandRow="1">
                <a:tableStyleId>{5C22544A-7EE6-4342-B048-85BDC9FD1C3A}</a:tableStyleId>
              </a:tblPr>
              <a:tblGrid>
                <a:gridCol w="2678430"/>
                <a:gridCol w="2680970"/>
              </a:tblGrid>
              <a:tr h="0">
                <a:tc>
                  <a:txBody>
                    <a:bodyPr/>
                    <a:lstStyle/>
                    <a:p>
                      <a:pPr algn="ctr">
                        <a:lnSpc>
                          <a:spcPct val="150000"/>
                        </a:lnSpc>
                        <a:spcAft>
                          <a:spcPts val="0"/>
                        </a:spcAft>
                      </a:pPr>
                      <a:r>
                        <a:rPr lang="en-IN" sz="1200" dirty="0">
                          <a:effectLst/>
                          <a:latin typeface="Times New Roman" pitchFamily="18" charset="0"/>
                          <a:cs typeface="Times New Roman" pitchFamily="18" charset="0"/>
                        </a:rPr>
                        <a:t>Test Case No</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2</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Module</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User</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User Form</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Login Form</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Input</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Enter E-mail and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a:effectLst/>
                          <a:latin typeface="Times New Roman" pitchFamily="18" charset="0"/>
                          <a:cs typeface="Times New Roman" pitchFamily="18" charset="0"/>
                        </a:rPr>
                        <a:t> </a:t>
                      </a:r>
                      <a:r>
                        <a:rPr lang="en-IN" sz="1100" dirty="0">
                          <a:effectLst/>
                          <a:latin typeface="Times New Roman" pitchFamily="18" charset="0"/>
                          <a:cs typeface="Times New Roman" pitchFamily="18" charset="0"/>
                        </a:rPr>
                        <a:t/>
                      </a:r>
                      <a:br>
                        <a:rPr lang="en-IN" sz="1100" dirty="0">
                          <a:effectLst/>
                          <a:latin typeface="Times New Roman" pitchFamily="18" charset="0"/>
                          <a:cs typeface="Times New Roman" pitchFamily="18" charset="0"/>
                        </a:rPr>
                      </a:br>
                      <a:r>
                        <a:rPr lang="en-IN" sz="1200" dirty="0">
                          <a:effectLst/>
                          <a:latin typeface="Times New Roman" pitchFamily="18" charset="0"/>
                          <a:cs typeface="Times New Roman" pitchFamily="18" charset="0"/>
                        </a:rPr>
                        <a:t>Admin E-mail           Admin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a:effectLst/>
                          <a:latin typeface="Times New Roman" pitchFamily="18" charset="0"/>
                          <a:cs typeface="Times New Roman" pitchFamily="18" charset="0"/>
                        </a:rPr>
                        <a:t>wrong                        Correct</a:t>
                      </a:r>
                      <a:endParaRPr lang="en-IN" sz="1100" dirty="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a:effectLst/>
                          <a:latin typeface="Times New Roman" pitchFamily="18" charset="0"/>
                          <a:cs typeface="Times New Roman" pitchFamily="18" charset="0"/>
                        </a:rPr>
                        <a:t>Excepted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Email-id or password were wrong</a:t>
                      </a:r>
                      <a:endParaRPr lang="en-IN" sz="1100" dirty="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a:effectLst/>
                          <a:latin typeface="Times New Roman" pitchFamily="18" charset="0"/>
                          <a:cs typeface="Times New Roman" pitchFamily="18" charset="0"/>
                        </a:rPr>
                        <a:t>Test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Tested-Ok</a:t>
                      </a:r>
                      <a:endParaRPr lang="en-IN" sz="1100" dirty="0">
                        <a:effectLst/>
                        <a:latin typeface="Times New Roman" pitchFamily="18" charset="0"/>
                        <a:ea typeface="Arial"/>
                        <a:cs typeface="Times New Roman" pitchFamily="18" charset="0"/>
                      </a:endParaRPr>
                    </a:p>
                  </a:txBody>
                  <a:tcPr marL="68580" marR="68580" marT="0" marB="0"/>
                </a:tc>
              </a:tr>
            </a:tbl>
          </a:graphicData>
        </a:graphic>
      </p:graphicFrame>
      <p:cxnSp>
        <p:nvCxnSpPr>
          <p:cNvPr id="5" name="Straight Connector 4"/>
          <p:cNvCxnSpPr/>
          <p:nvPr/>
        </p:nvCxnSpPr>
        <p:spPr>
          <a:xfrm>
            <a:off x="4499992" y="1916832"/>
            <a:ext cx="266429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499992" y="2348880"/>
            <a:ext cx="266429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832140" y="1916832"/>
            <a:ext cx="0" cy="64807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extLst>
              <p:ext uri="{D42A27DB-BD31-4B8C-83A1-F6EECF244321}">
                <p14:modId xmlns="" xmlns:p14="http://schemas.microsoft.com/office/powerpoint/2010/main" val="3229877562"/>
              </p:ext>
            </p:extLst>
          </p:nvPr>
        </p:nvGraphicFramePr>
        <p:xfrm>
          <a:off x="1820292" y="3356992"/>
          <a:ext cx="5359400" cy="2468880"/>
        </p:xfrm>
        <a:graphic>
          <a:graphicData uri="http://schemas.openxmlformats.org/drawingml/2006/table">
            <a:tbl>
              <a:tblPr firstRow="1" firstCol="1" bandRow="1">
                <a:tableStyleId>{5C22544A-7EE6-4342-B048-85BDC9FD1C3A}</a:tableStyleId>
              </a:tblPr>
              <a:tblGrid>
                <a:gridCol w="2678430"/>
                <a:gridCol w="2680970"/>
              </a:tblGrid>
              <a:tr h="0">
                <a:tc>
                  <a:txBody>
                    <a:bodyPr/>
                    <a:lstStyle/>
                    <a:p>
                      <a:pPr algn="ctr">
                        <a:lnSpc>
                          <a:spcPct val="150000"/>
                        </a:lnSpc>
                        <a:spcAft>
                          <a:spcPts val="0"/>
                        </a:spcAft>
                      </a:pPr>
                      <a:r>
                        <a:rPr lang="en-IN" sz="1200" dirty="0">
                          <a:effectLst/>
                          <a:latin typeface="Times New Roman" pitchFamily="18" charset="0"/>
                          <a:cs typeface="Times New Roman" pitchFamily="18" charset="0"/>
                        </a:rPr>
                        <a:t>Test Case No</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2</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Module</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User</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User Form</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a:effectLst/>
                          <a:latin typeface="Times New Roman" pitchFamily="18" charset="0"/>
                          <a:cs typeface="Times New Roman" pitchFamily="18" charset="0"/>
                        </a:rPr>
                        <a:t>Login Form</a:t>
                      </a:r>
                      <a:endParaRPr lang="en-IN" sz="110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dirty="0">
                          <a:effectLst/>
                          <a:latin typeface="Times New Roman" pitchFamily="18" charset="0"/>
                          <a:cs typeface="Times New Roman" pitchFamily="18" charset="0"/>
                        </a:rPr>
                        <a:t>Input</a:t>
                      </a:r>
                      <a:endParaRPr lang="en-IN" sz="1100" dirty="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Enter E-mail and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a:effectLst/>
                          <a:latin typeface="Times New Roman" pitchFamily="18" charset="0"/>
                          <a:cs typeface="Times New Roman" pitchFamily="18" charset="0"/>
                        </a:rPr>
                        <a:t> </a:t>
                      </a:r>
                      <a:r>
                        <a:rPr lang="en-IN" sz="1100" dirty="0">
                          <a:effectLst/>
                          <a:latin typeface="Times New Roman" pitchFamily="18" charset="0"/>
                          <a:cs typeface="Times New Roman" pitchFamily="18" charset="0"/>
                        </a:rPr>
                        <a:t/>
                      </a:r>
                      <a:br>
                        <a:rPr lang="en-IN" sz="1100" dirty="0">
                          <a:effectLst/>
                          <a:latin typeface="Times New Roman" pitchFamily="18" charset="0"/>
                          <a:cs typeface="Times New Roman" pitchFamily="18" charset="0"/>
                        </a:rPr>
                      </a:br>
                      <a:r>
                        <a:rPr lang="en-IN" sz="1200" dirty="0">
                          <a:effectLst/>
                          <a:latin typeface="Times New Roman" pitchFamily="18" charset="0"/>
                          <a:cs typeface="Times New Roman" pitchFamily="18" charset="0"/>
                        </a:rPr>
                        <a:t>Admin E-mail           Admin Password</a:t>
                      </a:r>
                      <a:endParaRPr lang="en-IN" sz="1100" dirty="0">
                        <a:effectLst/>
                        <a:latin typeface="Times New Roman" pitchFamily="18" charset="0"/>
                        <a:cs typeface="Times New Roman" pitchFamily="18" charset="0"/>
                      </a:endParaRPr>
                    </a:p>
                    <a:p>
                      <a:pPr algn="ctr">
                        <a:lnSpc>
                          <a:spcPct val="150000"/>
                        </a:lnSpc>
                        <a:spcAft>
                          <a:spcPts val="0"/>
                        </a:spcAft>
                      </a:pPr>
                      <a:r>
                        <a:rPr lang="en-IN" sz="1200" dirty="0" smtClean="0">
                          <a:effectLst/>
                          <a:latin typeface="Times New Roman" pitchFamily="18" charset="0"/>
                          <a:cs typeface="Times New Roman" pitchFamily="18" charset="0"/>
                        </a:rPr>
                        <a:t>Correct                      wrong</a:t>
                      </a:r>
                      <a:endParaRPr lang="en-IN" sz="1100" dirty="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a:effectLst/>
                          <a:latin typeface="Times New Roman" pitchFamily="18" charset="0"/>
                          <a:cs typeface="Times New Roman" pitchFamily="18" charset="0"/>
                        </a:rPr>
                        <a:t>Excepted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Email-id or password were wrong</a:t>
                      </a:r>
                      <a:endParaRPr lang="en-IN" sz="1100" dirty="0">
                        <a:effectLst/>
                        <a:latin typeface="Times New Roman" pitchFamily="18" charset="0"/>
                        <a:ea typeface="Arial"/>
                        <a:cs typeface="Times New Roman" pitchFamily="18" charset="0"/>
                      </a:endParaRPr>
                    </a:p>
                  </a:txBody>
                  <a:tcPr marL="68580" marR="68580" marT="0" marB="0"/>
                </a:tc>
              </a:tr>
              <a:tr h="0">
                <a:tc>
                  <a:txBody>
                    <a:bodyPr/>
                    <a:lstStyle/>
                    <a:p>
                      <a:pPr algn="ctr">
                        <a:lnSpc>
                          <a:spcPct val="150000"/>
                        </a:lnSpc>
                        <a:spcAft>
                          <a:spcPts val="0"/>
                        </a:spcAft>
                      </a:pPr>
                      <a:r>
                        <a:rPr lang="en-IN" sz="1200">
                          <a:effectLst/>
                          <a:latin typeface="Times New Roman" pitchFamily="18" charset="0"/>
                          <a:cs typeface="Times New Roman" pitchFamily="18" charset="0"/>
                        </a:rPr>
                        <a:t>Test Result</a:t>
                      </a:r>
                      <a:endParaRPr lang="en-IN" sz="1100">
                        <a:effectLst/>
                        <a:latin typeface="Times New Roman" pitchFamily="18" charset="0"/>
                        <a:ea typeface="Arial"/>
                        <a:cs typeface="Times New Roman" pitchFamily="18" charset="0"/>
                      </a:endParaRPr>
                    </a:p>
                  </a:txBody>
                  <a:tcPr marL="68580" marR="68580" marT="0" marB="0"/>
                </a:tc>
                <a:tc>
                  <a:txBody>
                    <a:bodyPr/>
                    <a:lstStyle/>
                    <a:p>
                      <a:pPr algn="ctr">
                        <a:lnSpc>
                          <a:spcPct val="150000"/>
                        </a:lnSpc>
                        <a:spcAft>
                          <a:spcPts val="0"/>
                        </a:spcAft>
                      </a:pPr>
                      <a:r>
                        <a:rPr lang="en-IN" sz="1200" dirty="0">
                          <a:effectLst/>
                          <a:latin typeface="Times New Roman" pitchFamily="18" charset="0"/>
                          <a:cs typeface="Times New Roman" pitchFamily="18" charset="0"/>
                        </a:rPr>
                        <a:t>Tested-Ok</a:t>
                      </a:r>
                      <a:endParaRPr lang="en-IN" sz="1100" dirty="0">
                        <a:effectLst/>
                        <a:latin typeface="Times New Roman" pitchFamily="18" charset="0"/>
                        <a:ea typeface="Arial"/>
                        <a:cs typeface="Times New Roman" pitchFamily="18" charset="0"/>
                      </a:endParaRPr>
                    </a:p>
                  </a:txBody>
                  <a:tcPr marL="68580" marR="68580" marT="0" marB="0"/>
                </a:tc>
              </a:tr>
            </a:tbl>
          </a:graphicData>
        </a:graphic>
      </p:graphicFrame>
      <p:cxnSp>
        <p:nvCxnSpPr>
          <p:cNvPr id="12" name="Straight Connector 11"/>
          <p:cNvCxnSpPr>
            <a:endCxn id="11" idx="3"/>
          </p:cNvCxnSpPr>
          <p:nvPr/>
        </p:nvCxnSpPr>
        <p:spPr>
          <a:xfrm>
            <a:off x="4499992" y="4509121"/>
            <a:ext cx="2679700" cy="823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499992" y="4941168"/>
            <a:ext cx="26797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832140" y="4502851"/>
            <a:ext cx="0" cy="6543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133516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404664"/>
            <a:ext cx="7560840" cy="6048672"/>
          </a:xfrm>
        </p:spPr>
        <p:txBody>
          <a:bodyPr/>
          <a:lstStyle/>
          <a:p>
            <a:pPr marL="457200" indent="-457200" algn="l">
              <a:buFont typeface="Wingdings" pitchFamily="2" charset="2"/>
              <a:buChar char="q"/>
            </a:pPr>
            <a:r>
              <a:rPr lang="en-IN" b="1" dirty="0" smtClean="0">
                <a:solidFill>
                  <a:srgbClr val="FFC000"/>
                </a:solidFill>
                <a:latin typeface="Times New Roman" pitchFamily="18" charset="0"/>
                <a:cs typeface="Times New Roman" pitchFamily="18" charset="0"/>
              </a:rPr>
              <a:t>System Requirements:</a:t>
            </a:r>
          </a:p>
          <a:p>
            <a:pPr marL="914400" lvl="1" indent="-457200" algn="l">
              <a:buFont typeface="Wingdings" pitchFamily="2" charset="2"/>
              <a:buChar char="q"/>
            </a:pPr>
            <a:r>
              <a:rPr lang="en-US" b="1" u="sng" dirty="0" smtClean="0">
                <a:solidFill>
                  <a:srgbClr val="FFC000"/>
                </a:solidFill>
                <a:latin typeface="Times New Roman" pitchFamily="18" charset="0"/>
                <a:cs typeface="Times New Roman" pitchFamily="18" charset="0"/>
              </a:rPr>
              <a:t>Software Requirement:</a:t>
            </a:r>
          </a:p>
          <a:p>
            <a:pPr lvl="1" algn="l"/>
            <a:r>
              <a:rPr lang="en-US" b="1" dirty="0" smtClean="0">
                <a:latin typeface="Times New Roman" pitchFamily="18" charset="0"/>
                <a:cs typeface="Times New Roman" pitchFamily="18" charset="0"/>
              </a:rPr>
              <a:t>		</a:t>
            </a:r>
            <a:r>
              <a:rPr lang="en-IN" b="1" dirty="0">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TOOLS</a:t>
            </a:r>
            <a:r>
              <a:rPr lang="en-IN" b="1" dirty="0" smtClean="0">
                <a:solidFill>
                  <a:schemeClr val="tx1">
                    <a:lumMod val="95000"/>
                    <a:lumOff val="5000"/>
                  </a:schemeClr>
                </a:solidFill>
                <a:latin typeface="Times New Roman" pitchFamily="18" charset="0"/>
                <a:cs typeface="Times New Roman" pitchFamily="18" charset="0"/>
              </a:rPr>
              <a:t>:</a:t>
            </a:r>
            <a:r>
              <a:rPr lang="en-IN" b="1" dirty="0" smtClean="0">
                <a:latin typeface="Times New Roman" pitchFamily="18" charset="0"/>
                <a:cs typeface="Times New Roman" pitchFamily="18" charset="0"/>
              </a:rPr>
              <a:t>																																															</a:t>
            </a:r>
          </a:p>
          <a:p>
            <a:pPr lvl="1" algn="l"/>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615593089"/>
              </p:ext>
            </p:extLst>
          </p:nvPr>
        </p:nvGraphicFramePr>
        <p:xfrm>
          <a:off x="1524000" y="2060848"/>
          <a:ext cx="6144344" cy="1818048"/>
        </p:xfrm>
        <a:graphic>
          <a:graphicData uri="http://schemas.openxmlformats.org/drawingml/2006/table">
            <a:tbl>
              <a:tblPr firstRow="1" bandRow="1">
                <a:tableStyleId>{5C22544A-7EE6-4342-B048-85BDC9FD1C3A}</a:tableStyleId>
              </a:tblPr>
              <a:tblGrid>
                <a:gridCol w="3072172"/>
                <a:gridCol w="3072172"/>
              </a:tblGrid>
              <a:tr h="149736">
                <a:tc>
                  <a:txBody>
                    <a:bodyPr/>
                    <a:lstStyle/>
                    <a:p>
                      <a:pPr algn="ctr"/>
                      <a:r>
                        <a:rPr lang="en-IN" sz="1800" b="1" kern="1200" dirty="0" smtClean="0">
                          <a:solidFill>
                            <a:schemeClr val="tx1">
                              <a:lumMod val="95000"/>
                              <a:lumOff val="5000"/>
                            </a:schemeClr>
                          </a:solidFill>
                          <a:effectLst/>
                          <a:latin typeface="+mn-lt"/>
                          <a:ea typeface="+mn-ea"/>
                          <a:cs typeface="+mn-cs"/>
                        </a:rPr>
                        <a:t>Code Editors</a:t>
                      </a:r>
                      <a:endParaRPr lang="en-IN" sz="1800" dirty="0">
                        <a:solidFill>
                          <a:schemeClr val="tx1">
                            <a:lumMod val="95000"/>
                            <a:lumOff val="5000"/>
                          </a:schemeClr>
                        </a:solidFill>
                      </a:endParaRPr>
                    </a:p>
                  </a:txBody>
                  <a:tcPr/>
                </a:tc>
                <a:tc>
                  <a:txBody>
                    <a:bodyPr/>
                    <a:lstStyle/>
                    <a:p>
                      <a:pPr algn="ctr"/>
                      <a:r>
                        <a:rPr lang="en-IN" sz="1800" b="1" kern="1200" dirty="0" smtClean="0">
                          <a:solidFill>
                            <a:schemeClr val="tx1">
                              <a:lumMod val="95000"/>
                              <a:lumOff val="5000"/>
                            </a:schemeClr>
                          </a:solidFill>
                          <a:effectLst/>
                          <a:latin typeface="+mn-lt"/>
                          <a:ea typeface="+mn-ea"/>
                          <a:cs typeface="+mn-cs"/>
                        </a:rPr>
                        <a:t>Visual Studio Code</a:t>
                      </a:r>
                      <a:endParaRPr lang="en-IN" dirty="0">
                        <a:solidFill>
                          <a:schemeClr val="tx1">
                            <a:lumMod val="95000"/>
                            <a:lumOff val="5000"/>
                          </a:schemeClr>
                        </a:solidFill>
                      </a:endParaRPr>
                    </a:p>
                  </a:txBody>
                  <a:tcPr/>
                </a:tc>
              </a:tr>
              <a:tr h="629328">
                <a:tc>
                  <a:txBody>
                    <a:bodyPr/>
                    <a:lstStyle/>
                    <a:p>
                      <a:pPr algn="ctr">
                        <a:lnSpc>
                          <a:spcPct val="150000"/>
                        </a:lnSpc>
                        <a:spcAft>
                          <a:spcPts val="0"/>
                        </a:spcAft>
                      </a:pPr>
                      <a:r>
                        <a:rPr lang="en-IN" sz="1800" b="1" dirty="0">
                          <a:solidFill>
                            <a:schemeClr val="tx1">
                              <a:lumMod val="95000"/>
                              <a:lumOff val="5000"/>
                            </a:schemeClr>
                          </a:solidFill>
                          <a:effectLst/>
                          <a:latin typeface="+mj-lt"/>
                          <a:ea typeface="Arial"/>
                        </a:rPr>
                        <a:t>Output Software</a:t>
                      </a:r>
                    </a:p>
                  </a:txBody>
                  <a:tcPr marL="114300" marR="114300" marT="0" marB="0"/>
                </a:tc>
                <a:tc>
                  <a:txBody>
                    <a:bodyPr/>
                    <a:lstStyle/>
                    <a:p>
                      <a:pPr marL="342900" lvl="0" indent="-342900" algn="l">
                        <a:lnSpc>
                          <a:spcPct val="150000"/>
                        </a:lnSpc>
                        <a:spcAft>
                          <a:spcPts val="0"/>
                        </a:spcAft>
                        <a:buFont typeface="Wingdings"/>
                        <a:buChar char=""/>
                      </a:pPr>
                      <a:r>
                        <a:rPr lang="en-IN" sz="1800" b="1" dirty="0">
                          <a:solidFill>
                            <a:schemeClr val="tx1">
                              <a:lumMod val="95000"/>
                              <a:lumOff val="5000"/>
                            </a:schemeClr>
                          </a:solidFill>
                          <a:effectLst/>
                          <a:latin typeface="Times New Roman"/>
                          <a:ea typeface="Arial"/>
                        </a:rPr>
                        <a:t>Google </a:t>
                      </a:r>
                      <a:r>
                        <a:rPr lang="en-IN" sz="1800" b="1" dirty="0" smtClean="0">
                          <a:solidFill>
                            <a:schemeClr val="tx1">
                              <a:lumMod val="95000"/>
                              <a:lumOff val="5000"/>
                            </a:schemeClr>
                          </a:solidFill>
                          <a:effectLst/>
                          <a:latin typeface="Times New Roman"/>
                          <a:ea typeface="Arial"/>
                        </a:rPr>
                        <a:t>Chrome</a:t>
                      </a:r>
                    </a:p>
                    <a:p>
                      <a:pPr marL="342900" lvl="0" indent="-342900" algn="l">
                        <a:lnSpc>
                          <a:spcPct val="150000"/>
                        </a:lnSpc>
                        <a:spcAft>
                          <a:spcPts val="0"/>
                        </a:spcAft>
                        <a:buFont typeface="Wingdings"/>
                        <a:buChar char=""/>
                      </a:pPr>
                      <a:r>
                        <a:rPr lang="en-US" sz="1800" b="1" dirty="0" smtClean="0">
                          <a:solidFill>
                            <a:schemeClr val="tx1">
                              <a:lumMod val="95000"/>
                              <a:lumOff val="5000"/>
                            </a:schemeClr>
                          </a:solidFill>
                          <a:effectLst/>
                          <a:latin typeface="Times New Roman"/>
                          <a:ea typeface="Arial"/>
                        </a:rPr>
                        <a:t>Firefox</a:t>
                      </a:r>
                      <a:endParaRPr lang="en-IN" sz="1800" b="1" dirty="0">
                        <a:solidFill>
                          <a:schemeClr val="tx1">
                            <a:lumMod val="95000"/>
                            <a:lumOff val="5000"/>
                          </a:schemeClr>
                        </a:solidFill>
                        <a:effectLst/>
                        <a:latin typeface="Arial"/>
                        <a:ea typeface="Arial"/>
                      </a:endParaRPr>
                    </a:p>
                  </a:txBody>
                  <a:tcPr marL="114300" marR="114300" marT="0" marB="0"/>
                </a:tc>
              </a:tr>
              <a:tr h="629328">
                <a:tc>
                  <a:txBody>
                    <a:bodyPr/>
                    <a:lstStyle/>
                    <a:p>
                      <a:pPr algn="ctr"/>
                      <a:r>
                        <a:rPr lang="en-IN" sz="1800" b="1" kern="1200" dirty="0" smtClean="0">
                          <a:solidFill>
                            <a:schemeClr val="tx1">
                              <a:lumMod val="95000"/>
                              <a:lumOff val="5000"/>
                            </a:schemeClr>
                          </a:solidFill>
                          <a:effectLst/>
                          <a:latin typeface="Times New Roman" pitchFamily="18" charset="0"/>
                          <a:ea typeface="+mn-ea"/>
                          <a:cs typeface="Times New Roman" pitchFamily="18" charset="0"/>
                        </a:rPr>
                        <a:t>Server software</a:t>
                      </a:r>
                      <a:endParaRPr lang="en-IN" b="1" dirty="0">
                        <a:solidFill>
                          <a:schemeClr val="tx1">
                            <a:lumMod val="95000"/>
                            <a:lumOff val="5000"/>
                          </a:schemeClr>
                        </a:solidFill>
                        <a:latin typeface="Times New Roman" pitchFamily="18" charset="0"/>
                        <a:cs typeface="Times New Roman" pitchFamily="18" charset="0"/>
                      </a:endParaRPr>
                    </a:p>
                  </a:txBody>
                  <a:tcPr/>
                </a:tc>
                <a:tc>
                  <a:txBody>
                    <a:bodyPr/>
                    <a:lstStyle/>
                    <a:p>
                      <a:pPr algn="ctr"/>
                      <a:r>
                        <a:rPr lang="en-IN" sz="1800" b="1" kern="1200" dirty="0" smtClean="0">
                          <a:solidFill>
                            <a:schemeClr val="tx1">
                              <a:lumMod val="95000"/>
                              <a:lumOff val="5000"/>
                            </a:schemeClr>
                          </a:solidFill>
                          <a:effectLst/>
                          <a:latin typeface="Times New Roman" pitchFamily="18" charset="0"/>
                          <a:ea typeface="+mn-ea"/>
                          <a:cs typeface="Times New Roman" pitchFamily="18" charset="0"/>
                        </a:rPr>
                        <a:t>XAMPP</a:t>
                      </a:r>
                      <a:endParaRPr lang="en-IN" b="1" dirty="0">
                        <a:solidFill>
                          <a:schemeClr val="tx1">
                            <a:lumMod val="95000"/>
                            <a:lumOff val="5000"/>
                          </a:schemeClr>
                        </a:solidFill>
                        <a:latin typeface="Times New Roman" pitchFamily="18" charset="0"/>
                        <a:cs typeface="Times New Roman" pitchFamily="18" charset="0"/>
                      </a:endParaRPr>
                    </a:p>
                  </a:txBody>
                  <a:tcPr/>
                </a:tc>
              </a:tr>
            </a:tbl>
          </a:graphicData>
        </a:graphic>
      </p:graphicFrame>
      <p:sp>
        <p:nvSpPr>
          <p:cNvPr id="6" name="Rectangle 5"/>
          <p:cNvSpPr/>
          <p:nvPr/>
        </p:nvSpPr>
        <p:spPr>
          <a:xfrm>
            <a:off x="2483768" y="4005064"/>
            <a:ext cx="1997663" cy="461665"/>
          </a:xfrm>
          <a:prstGeom prst="rect">
            <a:avLst/>
          </a:prstGeom>
        </p:spPr>
        <p:txBody>
          <a:bodyPr wrap="none">
            <a:spAutoFit/>
          </a:bodyPr>
          <a:lstStyle/>
          <a:p>
            <a:r>
              <a:rPr lang="en-IN" sz="2400" b="1" dirty="0">
                <a:latin typeface="Times New Roman" pitchFamily="18" charset="0"/>
                <a:cs typeface="Times New Roman" pitchFamily="18" charset="0"/>
              </a:rPr>
              <a:t>FRONTEND</a:t>
            </a:r>
            <a:r>
              <a:rPr lang="en-IN" sz="2400" dirty="0">
                <a:latin typeface="Times New Roman" pitchFamily="18" charset="0"/>
                <a:cs typeface="Times New Roman" pitchFamily="18" charset="0"/>
              </a:rPr>
              <a:t>:</a:t>
            </a:r>
          </a:p>
        </p:txBody>
      </p:sp>
      <p:graphicFrame>
        <p:nvGraphicFramePr>
          <p:cNvPr id="7" name="Table 6"/>
          <p:cNvGraphicFramePr>
            <a:graphicFrameLocks noGrp="1"/>
          </p:cNvGraphicFramePr>
          <p:nvPr>
            <p:extLst>
              <p:ext uri="{D42A27DB-BD31-4B8C-83A1-F6EECF244321}">
                <p14:modId xmlns="" xmlns:p14="http://schemas.microsoft.com/office/powerpoint/2010/main" val="2935991726"/>
              </p:ext>
            </p:extLst>
          </p:nvPr>
        </p:nvGraphicFramePr>
        <p:xfrm>
          <a:off x="1547664" y="4581128"/>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sz="1800" b="1" kern="1200" dirty="0" smtClean="0">
                          <a:solidFill>
                            <a:schemeClr val="tx1">
                              <a:lumMod val="95000"/>
                              <a:lumOff val="5000"/>
                            </a:schemeClr>
                          </a:solidFill>
                          <a:effectLst/>
                          <a:latin typeface="Times New Roman" pitchFamily="18" charset="0"/>
                          <a:ea typeface="+mn-ea"/>
                          <a:cs typeface="Times New Roman" pitchFamily="18" charset="0"/>
                        </a:rPr>
                        <a:t>Layout</a:t>
                      </a:r>
                      <a:r>
                        <a:rPr lang="en-IN" sz="1800" b="1" kern="1200" dirty="0" smtClean="0">
                          <a:solidFill>
                            <a:schemeClr val="lt1"/>
                          </a:solidFill>
                          <a:effectLst/>
                          <a:latin typeface="Times New Roman" pitchFamily="18" charset="0"/>
                          <a:ea typeface="+mn-ea"/>
                          <a:cs typeface="Times New Roman" pitchFamily="18" charset="0"/>
                        </a:rPr>
                        <a:t> </a:t>
                      </a:r>
                      <a:r>
                        <a:rPr lang="en-IN" sz="1800" b="1" kern="1200" dirty="0" smtClean="0">
                          <a:solidFill>
                            <a:schemeClr val="tx1">
                              <a:lumMod val="95000"/>
                              <a:lumOff val="5000"/>
                            </a:schemeClr>
                          </a:solidFill>
                          <a:effectLst/>
                          <a:latin typeface="Times New Roman" pitchFamily="18" charset="0"/>
                          <a:ea typeface="+mn-ea"/>
                          <a:cs typeface="Times New Roman" pitchFamily="18" charset="0"/>
                        </a:rPr>
                        <a:t>Languages</a:t>
                      </a:r>
                      <a:endParaRPr lang="en-IN" dirty="0">
                        <a:solidFill>
                          <a:schemeClr val="tx1">
                            <a:lumMod val="95000"/>
                            <a:lumOff val="5000"/>
                          </a:schemeClr>
                        </a:solidFill>
                        <a:latin typeface="Times New Roman" pitchFamily="18" charset="0"/>
                        <a:cs typeface="Times New Roman" pitchFamily="18" charset="0"/>
                      </a:endParaRPr>
                    </a:p>
                  </a:txBody>
                  <a:tcPr/>
                </a:tc>
                <a:tc>
                  <a:txBody>
                    <a:bodyPr/>
                    <a:lstStyle/>
                    <a:p>
                      <a:pPr algn="ctr"/>
                      <a:r>
                        <a:rPr lang="en-IN" sz="1800" b="1" kern="1200" dirty="0" smtClean="0">
                          <a:solidFill>
                            <a:schemeClr val="tx1">
                              <a:lumMod val="95000"/>
                              <a:lumOff val="5000"/>
                            </a:schemeClr>
                          </a:solidFill>
                          <a:effectLst/>
                          <a:latin typeface="Times New Roman" pitchFamily="18" charset="0"/>
                          <a:ea typeface="+mn-ea"/>
                          <a:cs typeface="Times New Roman" pitchFamily="18" charset="0"/>
                        </a:rPr>
                        <a:t>HTML</a:t>
                      </a:r>
                      <a:endParaRPr lang="en-IN" dirty="0">
                        <a:solidFill>
                          <a:schemeClr val="tx1">
                            <a:lumMod val="95000"/>
                            <a:lumOff val="5000"/>
                          </a:schemeClr>
                        </a:solidFill>
                        <a:latin typeface="Times New Roman" pitchFamily="18" charset="0"/>
                        <a:cs typeface="Times New Roman" pitchFamily="18" charset="0"/>
                      </a:endParaRPr>
                    </a:p>
                  </a:txBody>
                  <a:tcPr/>
                </a:tc>
              </a:tr>
              <a:tr h="370840">
                <a:tc>
                  <a:txBody>
                    <a:bodyPr/>
                    <a:lstStyle/>
                    <a:p>
                      <a:pPr algn="ctr"/>
                      <a:r>
                        <a:rPr lang="en-IN" sz="1800" kern="1200" dirty="0" smtClean="0">
                          <a:solidFill>
                            <a:schemeClr val="dk1"/>
                          </a:solidFill>
                          <a:effectLst/>
                          <a:latin typeface="Times New Roman" pitchFamily="18" charset="0"/>
                          <a:ea typeface="+mn-ea"/>
                          <a:cs typeface="Times New Roman" pitchFamily="18" charset="0"/>
                        </a:rPr>
                        <a:t>Designing Languages</a:t>
                      </a:r>
                      <a:endParaRPr lang="en-IN" dirty="0">
                        <a:solidFill>
                          <a:schemeClr val="tx1">
                            <a:lumMod val="95000"/>
                            <a:lumOff val="5000"/>
                          </a:schemeClr>
                        </a:solidFill>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CSS</a:t>
                      </a:r>
                      <a:endParaRPr lang="en-IN" dirty="0">
                        <a:latin typeface="Times New Roman" pitchFamily="18" charset="0"/>
                        <a:cs typeface="Times New Roman" pitchFamily="18" charset="0"/>
                      </a:endParaRPr>
                    </a:p>
                  </a:txBody>
                  <a:tcPr/>
                </a:tc>
              </a:tr>
              <a:tr h="370840">
                <a:tc>
                  <a:txBody>
                    <a:bodyPr/>
                    <a:lstStyle/>
                    <a:p>
                      <a:pPr algn="ctr"/>
                      <a:r>
                        <a:rPr lang="en-IN" sz="1800" kern="1200" dirty="0" smtClean="0">
                          <a:solidFill>
                            <a:schemeClr val="dk1"/>
                          </a:solidFill>
                          <a:effectLst/>
                          <a:latin typeface="Times New Roman" pitchFamily="18" charset="0"/>
                          <a:ea typeface="+mn-ea"/>
                          <a:cs typeface="Times New Roman" pitchFamily="18" charset="0"/>
                        </a:rPr>
                        <a:t>Browser Scripting Languages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Java Script</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4181304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714356"/>
            <a:ext cx="7389464" cy="5450948"/>
          </a:xfrm>
        </p:spPr>
        <p:txBody>
          <a:bodyPr>
            <a:normAutofit lnSpcReduction="10000"/>
          </a:bodyPr>
          <a:lstStyle/>
          <a:p>
            <a:pPr algn="l"/>
            <a:r>
              <a:rPr lang="en-US" b="1" dirty="0" smtClean="0">
                <a:solidFill>
                  <a:schemeClr val="tx1">
                    <a:lumMod val="95000"/>
                    <a:lumOff val="5000"/>
                  </a:schemeClr>
                </a:solidFill>
                <a:latin typeface="Times New Roman" pitchFamily="18" charset="0"/>
                <a:cs typeface="Times New Roman" pitchFamily="18" charset="0"/>
              </a:rPr>
              <a:t>	</a:t>
            </a:r>
            <a:r>
              <a:rPr lang="en-US" sz="2400" b="1" dirty="0" smtClean="0">
                <a:solidFill>
                  <a:schemeClr val="tx1">
                    <a:lumMod val="95000"/>
                    <a:lumOff val="5000"/>
                  </a:schemeClr>
                </a:solidFill>
                <a:latin typeface="Times New Roman" pitchFamily="18" charset="0"/>
                <a:cs typeface="Times New Roman" pitchFamily="18" charset="0"/>
              </a:rPr>
              <a:t>Backend:</a:t>
            </a:r>
          </a:p>
          <a:p>
            <a:pPr algn="l"/>
            <a:r>
              <a:rPr lang="en-US" sz="2400" b="1" dirty="0">
                <a:solidFill>
                  <a:schemeClr val="tx1">
                    <a:lumMod val="95000"/>
                    <a:lumOff val="5000"/>
                  </a:schemeClr>
                </a:solidFill>
                <a:latin typeface="Times New Roman" pitchFamily="18" charset="0"/>
                <a:cs typeface="Times New Roman" pitchFamily="18" charset="0"/>
              </a:rPr>
              <a:t>	</a:t>
            </a:r>
            <a:r>
              <a:rPr lang="en-US" sz="2400" b="1" dirty="0" smtClean="0">
                <a:solidFill>
                  <a:schemeClr val="tx1">
                    <a:lumMod val="95000"/>
                    <a:lumOff val="5000"/>
                  </a:schemeClr>
                </a:solidFill>
                <a:latin typeface="Times New Roman" pitchFamily="18" charset="0"/>
                <a:cs typeface="Times New Roman" pitchFamily="18" charset="0"/>
              </a:rPr>
              <a:t>	</a:t>
            </a:r>
            <a:r>
              <a:rPr lang="en-IN" sz="2400" dirty="0">
                <a:solidFill>
                  <a:schemeClr val="tx1">
                    <a:lumMod val="95000"/>
                    <a:lumOff val="5000"/>
                  </a:schemeClr>
                </a:solidFill>
              </a:rPr>
              <a:t> </a:t>
            </a:r>
            <a:r>
              <a:rPr lang="en-IN" sz="2400" dirty="0" smtClean="0">
                <a:solidFill>
                  <a:schemeClr val="tx1">
                    <a:lumMod val="95000"/>
                    <a:lumOff val="5000"/>
                  </a:schemeClr>
                </a:solidFill>
                <a:latin typeface="Times New Roman" pitchFamily="18" charset="0"/>
                <a:cs typeface="Times New Roman" pitchFamily="18" charset="0"/>
              </a:rPr>
              <a:t>Backend Database used for this project is </a:t>
            </a:r>
            <a:r>
              <a:rPr lang="en-IN" sz="2400" dirty="0" err="1" smtClean="0">
                <a:solidFill>
                  <a:schemeClr val="tx1">
                    <a:lumMod val="95000"/>
                    <a:lumOff val="5000"/>
                  </a:schemeClr>
                </a:solidFill>
                <a:latin typeface="Times New Roman" pitchFamily="18" charset="0"/>
                <a:cs typeface="Times New Roman" pitchFamily="18" charset="0"/>
              </a:rPr>
              <a:t>MySQL</a:t>
            </a:r>
            <a:r>
              <a:rPr lang="en-IN" sz="2400" dirty="0" smtClean="0">
                <a:solidFill>
                  <a:schemeClr val="tx1">
                    <a:lumMod val="95000"/>
                    <a:lumOff val="5000"/>
                  </a:schemeClr>
                </a:solidFill>
                <a:latin typeface="Times New Roman" pitchFamily="18" charset="0"/>
                <a:cs typeface="Times New Roman" pitchFamily="18" charset="0"/>
              </a:rPr>
              <a:t> and PHP. It is an open source relational database management system. It is combination of ‘My’ which is name of co-founder and the ‘SQL’ stands for the Structured Query Language.</a:t>
            </a:r>
            <a:endParaRPr lang="en-IN" sz="2400" dirty="0">
              <a:solidFill>
                <a:schemeClr val="tx1">
                  <a:lumMod val="95000"/>
                  <a:lumOff val="5000"/>
                </a:schemeClr>
              </a:solidFill>
              <a:latin typeface="Times New Roman" pitchFamily="18" charset="0"/>
              <a:cs typeface="Times New Roman" pitchFamily="18" charset="0"/>
            </a:endParaRPr>
          </a:p>
          <a:p>
            <a:pPr lvl="2" indent="-457200" algn="l">
              <a:buFont typeface="Wingdings" pitchFamily="2" charset="2"/>
              <a:buChar char="q"/>
            </a:pPr>
            <a:r>
              <a:rPr lang="en-US" sz="2800" b="1" u="sng" dirty="0" err="1" smtClean="0">
                <a:solidFill>
                  <a:srgbClr val="FFC000"/>
                </a:solidFill>
              </a:rPr>
              <a:t>Harware</a:t>
            </a:r>
            <a:r>
              <a:rPr lang="en-US" sz="2800" b="1" u="sng" dirty="0" smtClean="0">
                <a:solidFill>
                  <a:srgbClr val="FFC000"/>
                </a:solidFill>
              </a:rPr>
              <a:t> Requirement:</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Processor </a:t>
            </a:r>
            <a:r>
              <a:rPr lang="en-IN" sz="2400" dirty="0">
                <a:solidFill>
                  <a:schemeClr val="tx1">
                    <a:lumMod val="95000"/>
                    <a:lumOff val="5000"/>
                  </a:schemeClr>
                </a:solidFill>
                <a:latin typeface="Times New Roman" pitchFamily="18" charset="0"/>
                <a:cs typeface="Times New Roman" pitchFamily="18" charset="0"/>
              </a:rPr>
              <a:t>: Intel CORE </a:t>
            </a:r>
            <a:r>
              <a:rPr lang="en-IN" sz="2400" dirty="0" smtClean="0">
                <a:solidFill>
                  <a:schemeClr val="tx1">
                    <a:lumMod val="95000"/>
                    <a:lumOff val="5000"/>
                  </a:schemeClr>
                </a:solidFill>
                <a:latin typeface="Times New Roman" pitchFamily="18" charset="0"/>
                <a:cs typeface="Times New Roman" pitchFamily="18" charset="0"/>
              </a:rPr>
              <a:t>i3</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RAM</a:t>
            </a:r>
            <a:r>
              <a:rPr lang="en-IN" sz="2400" dirty="0">
                <a:solidFill>
                  <a:schemeClr val="tx1">
                    <a:lumMod val="95000"/>
                    <a:lumOff val="5000"/>
                  </a:schemeClr>
                </a:solidFill>
                <a:latin typeface="Times New Roman" pitchFamily="18" charset="0"/>
                <a:cs typeface="Times New Roman" pitchFamily="18" charset="0"/>
              </a:rPr>
              <a:t>: </a:t>
            </a:r>
            <a:r>
              <a:rPr lang="en-IN" sz="2400" dirty="0" smtClean="0">
                <a:solidFill>
                  <a:schemeClr val="tx1">
                    <a:lumMod val="95000"/>
                    <a:lumOff val="5000"/>
                  </a:schemeClr>
                </a:solidFill>
                <a:latin typeface="Times New Roman" pitchFamily="18" charset="0"/>
                <a:cs typeface="Times New Roman" pitchFamily="18" charset="0"/>
              </a:rPr>
              <a:t>4GB</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Space</a:t>
            </a:r>
            <a:r>
              <a:rPr lang="en-IN" sz="2400" dirty="0">
                <a:solidFill>
                  <a:schemeClr val="tx1">
                    <a:lumMod val="95000"/>
                    <a:lumOff val="5000"/>
                  </a:schemeClr>
                </a:solidFill>
                <a:latin typeface="Times New Roman" pitchFamily="18" charset="0"/>
                <a:cs typeface="Times New Roman" pitchFamily="18" charset="0"/>
              </a:rPr>
              <a:t>: 500GB and </a:t>
            </a:r>
            <a:r>
              <a:rPr lang="en-IN" sz="2400" dirty="0" smtClean="0">
                <a:solidFill>
                  <a:schemeClr val="tx1">
                    <a:lumMod val="95000"/>
                    <a:lumOff val="5000"/>
                  </a:schemeClr>
                </a:solidFill>
                <a:latin typeface="Times New Roman" pitchFamily="18" charset="0"/>
                <a:cs typeface="Times New Roman" pitchFamily="18" charset="0"/>
              </a:rPr>
              <a:t>above</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CPU</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MONITER</a:t>
            </a: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MOUSE</a:t>
            </a:r>
            <a:r>
              <a:rPr lang="en-IN" sz="2400" dirty="0">
                <a:solidFill>
                  <a:schemeClr val="tx1">
                    <a:lumMod val="95000"/>
                    <a:lumOff val="5000"/>
                  </a:schemeClr>
                </a:solidFill>
                <a:latin typeface="Times New Roman" pitchFamily="18" charset="0"/>
                <a:cs typeface="Times New Roman" pitchFamily="18" charset="0"/>
              </a:rPr>
              <a:t>	</a:t>
            </a:r>
            <a:endParaRPr lang="en-IN" sz="2400" dirty="0" smtClean="0">
              <a:solidFill>
                <a:schemeClr val="tx1">
                  <a:lumMod val="95000"/>
                  <a:lumOff val="5000"/>
                </a:schemeClr>
              </a:solidFill>
              <a:latin typeface="Times New Roman" pitchFamily="18" charset="0"/>
              <a:cs typeface="Times New Roman" pitchFamily="18" charset="0"/>
            </a:endParaRPr>
          </a:p>
          <a:p>
            <a:pPr marL="914400" lvl="1" indent="-457200" algn="l">
              <a:buFont typeface="Wingdings" pitchFamily="2" charset="2"/>
              <a:buChar char="ü"/>
            </a:pPr>
            <a:r>
              <a:rPr lang="en-IN" sz="2400" dirty="0" smtClean="0">
                <a:solidFill>
                  <a:schemeClr val="tx1">
                    <a:lumMod val="95000"/>
                    <a:lumOff val="5000"/>
                  </a:schemeClr>
                </a:solidFill>
                <a:latin typeface="Times New Roman" pitchFamily="18" charset="0"/>
                <a:cs typeface="Times New Roman" pitchFamily="18" charset="0"/>
              </a:rPr>
              <a:t>KEYBOARD</a:t>
            </a:r>
            <a:endParaRPr lang="en-IN" sz="2400" dirty="0">
              <a:solidFill>
                <a:schemeClr val="tx1">
                  <a:lumMod val="95000"/>
                  <a:lumOff val="5000"/>
                </a:schemeClr>
              </a:solidFill>
              <a:latin typeface="Times New Roman" pitchFamily="18" charset="0"/>
              <a:cs typeface="Times New Roman" pitchFamily="18" charset="0"/>
            </a:endParaRPr>
          </a:p>
          <a:p>
            <a:pPr algn="l"/>
            <a:endParaRPr lang="en-US" b="1" dirty="0" smtClean="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41343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414" y="1142984"/>
            <a:ext cx="7498080" cy="4800600"/>
          </a:xfrm>
        </p:spPr>
        <p:txBody>
          <a:bodyPr>
            <a:normAutofit/>
          </a:bodyPr>
          <a:lstStyle/>
          <a:p>
            <a:pPr algn="ctr">
              <a:buNone/>
            </a:pPr>
            <a:endParaRPr lang="en-IN" sz="4800" b="1" dirty="0" smtClean="0">
              <a:latin typeface="Times New Roman" pitchFamily="18" charset="0"/>
              <a:cs typeface="Times New Roman" pitchFamily="18" charset="0"/>
            </a:endParaRPr>
          </a:p>
          <a:p>
            <a:pPr algn="ctr">
              <a:buNone/>
            </a:pPr>
            <a:endParaRPr lang="en-IN" sz="4800" b="1" dirty="0" smtClean="0">
              <a:latin typeface="Times New Roman" pitchFamily="18" charset="0"/>
              <a:cs typeface="Times New Roman" pitchFamily="18" charset="0"/>
            </a:endParaRPr>
          </a:p>
          <a:p>
            <a:pPr algn="ctr">
              <a:buNone/>
            </a:pPr>
            <a:r>
              <a:rPr lang="en-IN" sz="4800" b="1" dirty="0" smtClean="0">
                <a:latin typeface="Times New Roman" pitchFamily="18" charset="0"/>
                <a:cs typeface="Times New Roman" pitchFamily="18" charset="0"/>
              </a:rPr>
              <a:t>Thank</a:t>
            </a:r>
            <a:r>
              <a:rPr lang="en-IN" sz="4800" dirty="0" smtClean="0">
                <a:latin typeface="Times New Roman" pitchFamily="18" charset="0"/>
                <a:cs typeface="Times New Roman" pitchFamily="18" charset="0"/>
              </a:rPr>
              <a:t> </a:t>
            </a:r>
            <a:r>
              <a:rPr lang="en-IN" sz="4800" b="1" dirty="0" smtClean="0">
                <a:latin typeface="Times New Roman" pitchFamily="18" charset="0"/>
                <a:cs typeface="Times New Roman" pitchFamily="18" charset="0"/>
              </a:rPr>
              <a:t>you</a:t>
            </a:r>
            <a:endParaRPr lang="en-US" sz="4800" b="1" dirty="0" smtClean="0">
              <a:latin typeface="Times New Roman" pitchFamily="18" charset="0"/>
              <a:cs typeface="Times New Roman" pitchFamily="18" charset="0"/>
            </a:endParaRPr>
          </a:p>
          <a:p>
            <a:pPr algn="ctr">
              <a:buNone/>
            </a:pPr>
            <a:endParaRPr lang="en-US" sz="48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3080" y="0"/>
            <a:ext cx="8280920" cy="6480720"/>
          </a:xfrm>
        </p:spPr>
        <p:txBody>
          <a:bodyPr/>
          <a:lstStyle/>
          <a:p>
            <a:pPr marL="457200" indent="-457200" algn="l">
              <a:buFont typeface="Wingdings" pitchFamily="2" charset="2"/>
              <a:buChar char="q"/>
            </a:pPr>
            <a:r>
              <a:rPr lang="en-IN" sz="2200" b="1" u="sng" dirty="0" smtClean="0">
                <a:solidFill>
                  <a:srgbClr val="FFC000"/>
                </a:solidFill>
                <a:latin typeface="Times New Roman" pitchFamily="18" charset="0"/>
                <a:cs typeface="Times New Roman" pitchFamily="18" charset="0"/>
              </a:rPr>
              <a:t> Project Title</a:t>
            </a:r>
            <a:r>
              <a:rPr lang="en-IN" b="1" u="sng" dirty="0" smtClean="0">
                <a:solidFill>
                  <a:srgbClr val="FFC000"/>
                </a:solidFill>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l"/>
            <a:r>
              <a:rPr lang="en-IN"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i</a:t>
            </a:r>
            <a:r>
              <a:rPr lang="en-US" sz="2400" b="1" dirty="0" smtClean="0">
                <a:solidFill>
                  <a:schemeClr val="tx1"/>
                </a:solidFill>
                <a:latin typeface="Times New Roman" pitchFamily="18" charset="0"/>
                <a:cs typeface="Times New Roman" pitchFamily="18" charset="0"/>
              </a:rPr>
              <a:t>-Notes</a:t>
            </a:r>
          </a:p>
          <a:p>
            <a:pPr algn="l"/>
            <a:endParaRPr lang="en-US" sz="2400" b="1" dirty="0">
              <a:solidFill>
                <a:schemeClr val="tx1"/>
              </a:solidFill>
              <a:latin typeface="Times New Roman" pitchFamily="18" charset="0"/>
              <a:cs typeface="Times New Roman" pitchFamily="18" charset="0"/>
            </a:endParaRPr>
          </a:p>
          <a:p>
            <a:pPr marL="342900" indent="-342900" algn="l">
              <a:buFont typeface="Wingdings" pitchFamily="2" charset="2"/>
              <a:buChar char="q"/>
            </a:pPr>
            <a:r>
              <a:rPr lang="en-IN" sz="2400" b="1" u="sng" dirty="0" smtClean="0">
                <a:solidFill>
                  <a:srgbClr val="FFC000"/>
                </a:solidFill>
                <a:latin typeface="Times New Roman" pitchFamily="18" charset="0"/>
                <a:cs typeface="Times New Roman" pitchFamily="18" charset="0"/>
              </a:rPr>
              <a:t> Objectives Of Project:</a:t>
            </a:r>
          </a:p>
          <a:p>
            <a:pPr marL="342900" indent="-342900" algn="l">
              <a:buFont typeface="Wingdings" pitchFamily="2" charset="2"/>
              <a:buChar char="§"/>
            </a:pPr>
            <a:r>
              <a:rPr lang="en-US" sz="2400" dirty="0" smtClean="0">
                <a:solidFill>
                  <a:schemeClr val="tx1">
                    <a:lumMod val="95000"/>
                    <a:lumOff val="5000"/>
                  </a:schemeClr>
                </a:solidFill>
                <a:latin typeface="Times New Roman" pitchFamily="18" charset="0"/>
                <a:cs typeface="Times New Roman" pitchFamily="18" charset="0"/>
              </a:rPr>
              <a:t>iNotes is a web application where users can add and save their notes. It performs CRUD (Create Read Update Delete) operations.  Nowadays students carrying bags and books is too heavy. For that we are made a web application called iNotes.</a:t>
            </a:r>
            <a:r>
              <a:rPr lang="en-US" sz="2400" dirty="0" smtClean="0">
                <a:solidFill>
                  <a:schemeClr val="tx1">
                    <a:lumMod val="95000"/>
                    <a:lumOff val="5000"/>
                  </a:schemeClr>
                </a:solidFill>
              </a:rPr>
              <a:t> </a:t>
            </a:r>
          </a:p>
          <a:p>
            <a:pPr marL="342900" lvl="0" indent="-342900" algn="l">
              <a:buFont typeface="Wingdings" pitchFamily="2" charset="2"/>
              <a:buChar char="§"/>
            </a:pPr>
            <a:r>
              <a:rPr lang="en-IN" sz="2400" b="1" dirty="0" smtClean="0">
                <a:solidFill>
                  <a:schemeClr val="tx1"/>
                </a:solidFill>
                <a:latin typeface="Times New Roman" pitchFamily="18" charset="0"/>
                <a:cs typeface="Times New Roman" pitchFamily="18" charset="0"/>
              </a:rPr>
              <a:t>Time reducing.</a:t>
            </a:r>
          </a:p>
          <a:p>
            <a:pPr marL="342900" lvl="0" indent="-342900" algn="l">
              <a:buFont typeface="Wingdings" pitchFamily="2" charset="2"/>
              <a:buChar char="§"/>
            </a:pPr>
            <a:r>
              <a:rPr lang="en-IN" sz="2400" b="1" dirty="0" smtClean="0">
                <a:solidFill>
                  <a:schemeClr val="tx1"/>
                </a:solidFill>
                <a:latin typeface="Times New Roman" pitchFamily="18" charset="0"/>
                <a:cs typeface="Times New Roman" pitchFamily="18" charset="0"/>
              </a:rPr>
              <a:t>Free of Cost.</a:t>
            </a:r>
          </a:p>
          <a:p>
            <a:pPr marL="342900" lvl="0" indent="-342900" algn="l">
              <a:buFont typeface="Wingdings" pitchFamily="2" charset="2"/>
              <a:buChar char="§"/>
            </a:pPr>
            <a:r>
              <a:rPr lang="en-IN" sz="2400" b="1" dirty="0" smtClean="0">
                <a:solidFill>
                  <a:schemeClr val="tx1"/>
                </a:solidFill>
                <a:latin typeface="Times New Roman" pitchFamily="18" charset="0"/>
                <a:cs typeface="Times New Roman" pitchFamily="18" charset="0"/>
              </a:rPr>
              <a:t>Reduce </a:t>
            </a:r>
            <a:r>
              <a:rPr lang="en-IN" sz="2400" b="1" dirty="0">
                <a:solidFill>
                  <a:schemeClr val="tx1"/>
                </a:solidFill>
                <a:latin typeface="Times New Roman" pitchFamily="18" charset="0"/>
                <a:cs typeface="Times New Roman" pitchFamily="18" charset="0"/>
              </a:rPr>
              <a:t>paper </a:t>
            </a:r>
            <a:r>
              <a:rPr lang="en-IN" sz="2400" b="1" dirty="0" smtClean="0">
                <a:solidFill>
                  <a:schemeClr val="tx1"/>
                </a:solidFill>
                <a:latin typeface="Times New Roman" pitchFamily="18" charset="0"/>
                <a:cs typeface="Times New Roman" pitchFamily="18" charset="0"/>
              </a:rPr>
              <a:t>Work.</a:t>
            </a:r>
          </a:p>
          <a:p>
            <a:pPr marL="342900" lvl="0" indent="-342900" algn="l">
              <a:buFont typeface="Wingdings" pitchFamily="2" charset="2"/>
              <a:buChar char="§"/>
            </a:pPr>
            <a:r>
              <a:rPr lang="en-IN" sz="2400" b="1" dirty="0" smtClean="0">
                <a:solidFill>
                  <a:schemeClr val="tx1"/>
                </a:solidFill>
                <a:latin typeface="Times New Roman" pitchFamily="18" charset="0"/>
                <a:cs typeface="Times New Roman" pitchFamily="18" charset="0"/>
              </a:rPr>
              <a:t>Handling </a:t>
            </a:r>
            <a:r>
              <a:rPr lang="en-IN" sz="2400" b="1" dirty="0">
                <a:solidFill>
                  <a:schemeClr val="tx1"/>
                </a:solidFill>
                <a:latin typeface="Times New Roman" pitchFamily="18" charset="0"/>
                <a:cs typeface="Times New Roman" pitchFamily="18" charset="0"/>
              </a:rPr>
              <a:t>is </a:t>
            </a:r>
            <a:r>
              <a:rPr lang="en-IN" sz="2400" b="1" dirty="0" smtClean="0">
                <a:solidFill>
                  <a:schemeClr val="tx1"/>
                </a:solidFill>
                <a:latin typeface="Times New Roman" pitchFamily="18" charset="0"/>
                <a:cs typeface="Times New Roman" pitchFamily="18" charset="0"/>
              </a:rPr>
              <a:t>easy.</a:t>
            </a:r>
          </a:p>
        </p:txBody>
      </p:sp>
    </p:spTree>
    <p:extLst>
      <p:ext uri="{BB962C8B-B14F-4D97-AF65-F5344CB8AC3E}">
        <p14:creationId xmlns="" xmlns:p14="http://schemas.microsoft.com/office/powerpoint/2010/main" val="288337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9104" y="357166"/>
            <a:ext cx="8064896" cy="6192688"/>
          </a:xfrm>
        </p:spPr>
        <p:txBody>
          <a:bodyPr>
            <a:normAutofit/>
          </a:bodyPr>
          <a:lstStyle/>
          <a:p>
            <a:pPr marL="457200" indent="-457200" algn="l">
              <a:buFont typeface="Wingdings" pitchFamily="2" charset="2"/>
              <a:buChar char="q"/>
            </a:pPr>
            <a:r>
              <a:rPr lang="en-IN" b="1" u="sng" dirty="0" smtClean="0">
                <a:solidFill>
                  <a:srgbClr val="FFC000"/>
                </a:solidFill>
                <a:latin typeface="Times New Roman" pitchFamily="18" charset="0"/>
                <a:cs typeface="Times New Roman" pitchFamily="18" charset="0"/>
              </a:rPr>
              <a:t> Project Category:</a:t>
            </a:r>
            <a:r>
              <a:rPr lang="en-IN" dirty="0" smtClean="0">
                <a:solidFill>
                  <a:srgbClr val="FFC000"/>
                </a:solidFill>
                <a:latin typeface="Times New Roman" pitchFamily="18" charset="0"/>
                <a:cs typeface="Times New Roman" pitchFamily="18" charset="0"/>
              </a:rPr>
              <a:t>  </a:t>
            </a:r>
            <a:r>
              <a:rPr lang="en-IN" dirty="0" smtClean="0">
                <a:solidFill>
                  <a:schemeClr val="tx1">
                    <a:lumMod val="95000"/>
                  </a:schemeClr>
                </a:solidFill>
                <a:latin typeface="Times New Roman" pitchFamily="18" charset="0"/>
                <a:cs typeface="Times New Roman" pitchFamily="18" charset="0"/>
              </a:rPr>
              <a:t>Web Application</a:t>
            </a:r>
          </a:p>
          <a:p>
            <a:pPr algn="l"/>
            <a:endParaRPr lang="en-IN" b="1" u="sng" dirty="0" smtClean="0">
              <a:solidFill>
                <a:srgbClr val="FFC000"/>
              </a:solidFill>
              <a:latin typeface="Times New Roman" pitchFamily="18" charset="0"/>
              <a:cs typeface="Times New Roman" pitchFamily="18" charset="0"/>
            </a:endParaRPr>
          </a:p>
          <a:p>
            <a:pPr marL="457200" indent="-457200" algn="l">
              <a:buFont typeface="Wingdings" pitchFamily="2" charset="2"/>
              <a:buChar char="q"/>
            </a:pPr>
            <a:r>
              <a:rPr lang="en-IN" b="1" u="sng" dirty="0">
                <a:solidFill>
                  <a:srgbClr val="FFC000"/>
                </a:solidFill>
                <a:latin typeface="Times New Roman" pitchFamily="18" charset="0"/>
                <a:cs typeface="Times New Roman" pitchFamily="18" charset="0"/>
              </a:rPr>
              <a:t>Why to choose this </a:t>
            </a:r>
            <a:r>
              <a:rPr lang="en-IN" b="1" u="sng" dirty="0" smtClean="0">
                <a:solidFill>
                  <a:srgbClr val="FFC000"/>
                </a:solidFill>
                <a:latin typeface="Times New Roman" pitchFamily="18" charset="0"/>
                <a:cs typeface="Times New Roman" pitchFamily="18" charset="0"/>
              </a:rPr>
              <a:t>project:</a:t>
            </a:r>
          </a:p>
          <a:p>
            <a:pPr algn="l"/>
            <a:r>
              <a:rPr lang="en-US" dirty="0">
                <a:solidFill>
                  <a:srgbClr val="FFC000"/>
                </a:solidFill>
                <a:latin typeface="Times New Roman" pitchFamily="18" charset="0"/>
                <a:cs typeface="Times New Roman" pitchFamily="18" charset="0"/>
              </a:rPr>
              <a:t>	</a:t>
            </a:r>
            <a:r>
              <a:rPr lang="en-US" dirty="0" smtClean="0">
                <a:solidFill>
                  <a:srgbClr val="FFC000"/>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iNote</a:t>
            </a:r>
            <a:r>
              <a:rPr lang="en-US" dirty="0" smtClean="0">
                <a:solidFill>
                  <a:schemeClr val="tx1">
                    <a:lumMod val="95000"/>
                    <a:lumOff val="5000"/>
                  </a:schemeClr>
                </a:solidFill>
                <a:latin typeface="Times New Roman" pitchFamily="18" charset="0"/>
                <a:cs typeface="Times New Roman" pitchFamily="18" charset="0"/>
              </a:rPr>
              <a:t> is one of the web application.</a:t>
            </a:r>
          </a:p>
          <a:p>
            <a:pPr algn="l"/>
            <a:r>
              <a:rPr lang="en-IN" dirty="0" smtClean="0">
                <a:solidFill>
                  <a:schemeClr val="tx1">
                    <a:lumMod val="95000"/>
                    <a:lumOff val="5000"/>
                  </a:schemeClr>
                </a:solidFill>
                <a:latin typeface="Times New Roman" pitchFamily="18" charset="0"/>
                <a:cs typeface="Times New Roman" pitchFamily="18" charset="0"/>
              </a:rPr>
              <a:t>This web application helps us in making self notes, it reduces the carrying bags and books,</a:t>
            </a:r>
            <a:r>
              <a:rPr lang="en-US" dirty="0" smtClean="0"/>
              <a:t> </a:t>
            </a:r>
            <a:r>
              <a:rPr lang="en-US" dirty="0" smtClean="0">
                <a:solidFill>
                  <a:schemeClr val="tx1">
                    <a:lumMod val="95000"/>
                    <a:lumOff val="5000"/>
                  </a:schemeClr>
                </a:solidFill>
                <a:latin typeface="Times New Roman" pitchFamily="18" charset="0"/>
                <a:cs typeface="Times New Roman" pitchFamily="18" charset="0"/>
              </a:rPr>
              <a:t>iNotes is very easy to save the notes and we can fetch it anywhere using internet. It requires user must be registered after that he should login then he can insert notes and access his notes anywhere using this web application.</a:t>
            </a:r>
            <a:r>
              <a:rPr lang="en-IN" dirty="0" smtClean="0">
                <a:solidFill>
                  <a:schemeClr val="tx1">
                    <a:lumMod val="95000"/>
                    <a:lumOff val="5000"/>
                  </a:schemeClr>
                </a:solidFill>
                <a:latin typeface="Times New Roman" pitchFamily="18" charset="0"/>
                <a:cs typeface="Times New Roman" pitchFamily="18" charset="0"/>
              </a:rPr>
              <a:t>  </a:t>
            </a:r>
            <a:endParaRPr lang="en-US" dirty="0" smtClean="0">
              <a:solidFill>
                <a:schemeClr val="tx1">
                  <a:lumMod val="95000"/>
                  <a:lumOff val="5000"/>
                </a:schemeClr>
              </a:solidFill>
              <a:latin typeface="Times New Roman" pitchFamily="18" charset="0"/>
              <a:cs typeface="Times New Roman" pitchFamily="18" charset="0"/>
            </a:endParaRPr>
          </a:p>
          <a:p>
            <a:pPr algn="l"/>
            <a:endParaRPr lang="en-IN" sz="2800" b="1" dirty="0" smtClean="0">
              <a:solidFill>
                <a:schemeClr val="tx1"/>
              </a:solidFill>
              <a:latin typeface="Times New Roman" pitchFamily="18" charset="0"/>
              <a:cs typeface="Times New Roman" pitchFamily="18" charset="0"/>
            </a:endParaRPr>
          </a:p>
          <a:p>
            <a:pPr algn="l"/>
            <a:endParaRPr lang="en-IN" sz="2800" b="1" dirty="0">
              <a:solidFill>
                <a:schemeClr val="tx1"/>
              </a:solidFill>
            </a:endParaRPr>
          </a:p>
          <a:p>
            <a:pPr algn="l"/>
            <a:endParaRPr lang="en-IN" dirty="0" smtClean="0">
              <a:solidFill>
                <a:srgbClr val="FFC000"/>
              </a:solidFill>
            </a:endParaRPr>
          </a:p>
        </p:txBody>
      </p:sp>
    </p:spTree>
    <p:extLst>
      <p:ext uri="{BB962C8B-B14F-4D97-AF65-F5344CB8AC3E}">
        <p14:creationId xmlns="" xmlns:p14="http://schemas.microsoft.com/office/powerpoint/2010/main" val="318639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7096" y="428604"/>
            <a:ext cx="8136904" cy="5976664"/>
          </a:xfrm>
        </p:spPr>
        <p:txBody>
          <a:bodyPr/>
          <a:lstStyle/>
          <a:p>
            <a:pPr marL="457200" indent="-457200" algn="l">
              <a:buFont typeface="Wingdings" pitchFamily="2" charset="2"/>
              <a:buChar char="q"/>
            </a:pPr>
            <a:r>
              <a:rPr lang="en-IN" dirty="0" smtClean="0">
                <a:solidFill>
                  <a:srgbClr val="FFC000"/>
                </a:solidFill>
                <a:latin typeface="Times New Roman" pitchFamily="18" charset="0"/>
                <a:cs typeface="Times New Roman" pitchFamily="18" charset="0"/>
              </a:rPr>
              <a:t>Existing System:</a:t>
            </a:r>
          </a:p>
          <a:p>
            <a:pPr algn="l"/>
            <a:r>
              <a:rPr lang="en-US" dirty="0">
                <a:solidFill>
                  <a:srgbClr val="FFC000"/>
                </a:solidFill>
                <a:latin typeface="Times New Roman" pitchFamily="18" charset="0"/>
                <a:cs typeface="Times New Roman" pitchFamily="18" charset="0"/>
              </a:rPr>
              <a:t>	</a:t>
            </a:r>
            <a:r>
              <a:rPr lang="en-US" dirty="0" smtClean="0">
                <a:solidFill>
                  <a:srgbClr val="FFC000"/>
                </a:solidFill>
                <a:latin typeface="Times New Roman" pitchFamily="18" charset="0"/>
                <a:cs typeface="Times New Roman" pitchFamily="18" charset="0"/>
              </a:rPr>
              <a:t>		</a:t>
            </a:r>
            <a:r>
              <a:rPr lang="en-IN" b="1" dirty="0">
                <a:solidFill>
                  <a:schemeClr val="tx1"/>
                </a:solidFill>
                <a:latin typeface="Times New Roman" pitchFamily="18" charset="0"/>
                <a:cs typeface="Times New Roman" pitchFamily="18" charset="0"/>
              </a:rPr>
              <a:t> </a:t>
            </a:r>
            <a:r>
              <a:rPr lang="en-IN" sz="2800" dirty="0" smtClean="0">
                <a:solidFill>
                  <a:schemeClr val="tx1"/>
                </a:solidFill>
                <a:latin typeface="Times New Roman" pitchFamily="18" charset="0"/>
                <a:cs typeface="Times New Roman" pitchFamily="18" charset="0"/>
              </a:rPr>
              <a:t>In this existing system It provides</a:t>
            </a:r>
          </a:p>
          <a:p>
            <a:pPr algn="l"/>
            <a:r>
              <a:rPr lang="en-IN" sz="2800" dirty="0" smtClean="0">
                <a:solidFill>
                  <a:schemeClr val="tx1"/>
                </a:solidFill>
                <a:latin typeface="Times New Roman" pitchFamily="18" charset="0"/>
                <a:cs typeface="Times New Roman" pitchFamily="18" charset="0"/>
              </a:rPr>
              <a:t>Creating the Notes and Taking the notes, and it provides Delete, and Updating the notes. It won’t give any service until registering  the application. And user must save his notes and all.</a:t>
            </a:r>
            <a:endParaRPr lang="en-US" dirty="0" smtClean="0">
              <a:latin typeface="Times New Roman" pitchFamily="18" charset="0"/>
              <a:cs typeface="Times New Roman" pitchFamily="18" charset="0"/>
            </a:endParaRPr>
          </a:p>
          <a:p>
            <a:pPr marL="800100" lvl="1" indent="-342900" algn="l">
              <a:buFont typeface="Wingdings" pitchFamily="2" charset="2"/>
              <a:buChar char="q"/>
            </a:pPr>
            <a:r>
              <a:rPr lang="en-US" sz="2400" b="1" dirty="0" smtClean="0">
                <a:solidFill>
                  <a:srgbClr val="FFC000"/>
                </a:solidFill>
                <a:latin typeface="Times New Roman" pitchFamily="18" charset="0"/>
                <a:cs typeface="Times New Roman" pitchFamily="18" charset="0"/>
              </a:rPr>
              <a:t>	</a:t>
            </a:r>
            <a:r>
              <a:rPr lang="en-IN" sz="2400" b="1" dirty="0">
                <a:solidFill>
                  <a:srgbClr val="FFC000"/>
                </a:solidFill>
                <a:latin typeface="Times New Roman" pitchFamily="18" charset="0"/>
                <a:cs typeface="Times New Roman" pitchFamily="18" charset="0"/>
              </a:rPr>
              <a:t> </a:t>
            </a:r>
            <a:r>
              <a:rPr lang="en-IN" sz="2400" b="1" dirty="0" smtClean="0">
                <a:solidFill>
                  <a:srgbClr val="FFC000"/>
                </a:solidFill>
                <a:latin typeface="Times New Roman" pitchFamily="18" charset="0"/>
                <a:cs typeface="Times New Roman" pitchFamily="18" charset="0"/>
              </a:rPr>
              <a:t>Drawbacks:</a:t>
            </a:r>
          </a:p>
          <a:p>
            <a:pPr marL="800100" lvl="1" indent="-342900" algn="l">
              <a:buFont typeface="Wingdings" pitchFamily="2" charset="2"/>
              <a:buChar char="§"/>
            </a:pPr>
            <a:r>
              <a:rPr lang="en-IN" sz="2400" dirty="0" smtClean="0">
                <a:solidFill>
                  <a:schemeClr val="tx1">
                    <a:lumMod val="95000"/>
                    <a:lumOff val="5000"/>
                  </a:schemeClr>
                </a:solidFill>
                <a:latin typeface="Times New Roman" pitchFamily="18" charset="0"/>
                <a:cs typeface="Times New Roman" pitchFamily="18" charset="0"/>
              </a:rPr>
              <a:t>In </a:t>
            </a:r>
            <a:r>
              <a:rPr lang="en-IN" sz="2400" dirty="0">
                <a:solidFill>
                  <a:schemeClr val="tx1">
                    <a:lumMod val="95000"/>
                    <a:lumOff val="5000"/>
                  </a:schemeClr>
                </a:solidFill>
                <a:latin typeface="Times New Roman" pitchFamily="18" charset="0"/>
                <a:cs typeface="Times New Roman" pitchFamily="18" charset="0"/>
              </a:rPr>
              <a:t>The Emergency Situation, You may didn’t </a:t>
            </a:r>
            <a:r>
              <a:rPr lang="en-IN" sz="2400" dirty="0" smtClean="0">
                <a:solidFill>
                  <a:schemeClr val="tx1">
                    <a:lumMod val="95000"/>
                    <a:lumOff val="5000"/>
                  </a:schemeClr>
                </a:solidFill>
                <a:latin typeface="Times New Roman" pitchFamily="18" charset="0"/>
                <a:cs typeface="Times New Roman" pitchFamily="18" charset="0"/>
              </a:rPr>
              <a:t>get any books and cheats in your hand.</a:t>
            </a:r>
          </a:p>
          <a:p>
            <a:pPr marL="800100" lvl="1" indent="-342900" algn="l">
              <a:buFont typeface="Wingdings" pitchFamily="2" charset="2"/>
              <a:buChar char="§"/>
            </a:pPr>
            <a:r>
              <a:rPr lang="en-IN" sz="2400" dirty="0" smtClean="0">
                <a:solidFill>
                  <a:schemeClr val="tx1">
                    <a:lumMod val="95000"/>
                    <a:lumOff val="5000"/>
                  </a:schemeClr>
                </a:solidFill>
                <a:latin typeface="Times New Roman" pitchFamily="18" charset="0"/>
                <a:cs typeface="Times New Roman" pitchFamily="18" charset="0"/>
              </a:rPr>
              <a:t>Some people are have less memory power.</a:t>
            </a:r>
            <a:endParaRPr lang="en-IN" sz="2400" dirty="0" smtClean="0">
              <a:latin typeface="Times New Roman" pitchFamily="18" charset="0"/>
              <a:cs typeface="Times New Roman" pitchFamily="18" charset="0"/>
            </a:endParaRPr>
          </a:p>
          <a:p>
            <a:pPr marL="800100" lvl="1" indent="-342900" algn="l">
              <a:buFont typeface="Wingdings" pitchFamily="2" charset="2"/>
              <a:buChar char="§"/>
            </a:pPr>
            <a:r>
              <a:rPr lang="en-IN" sz="2400" dirty="0" smtClean="0">
                <a:latin typeface="Times New Roman" pitchFamily="18" charset="0"/>
                <a:cs typeface="Times New Roman" pitchFamily="18" charset="0"/>
              </a:rPr>
              <a:t>At any time we won’t write things somewhere we should remember the things. </a:t>
            </a:r>
            <a:endParaRPr lang="en-IN" sz="2400" dirty="0">
              <a:solidFill>
                <a:schemeClr val="tx1">
                  <a:lumMod val="95000"/>
                  <a:lumOff val="5000"/>
                </a:schemeClr>
              </a:solidFill>
            </a:endParaRPr>
          </a:p>
        </p:txBody>
      </p:sp>
    </p:spTree>
    <p:extLst>
      <p:ext uri="{BB962C8B-B14F-4D97-AF65-F5344CB8AC3E}">
        <p14:creationId xmlns="" xmlns:p14="http://schemas.microsoft.com/office/powerpoint/2010/main" val="82545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976" y="428604"/>
            <a:ext cx="7776864" cy="6048672"/>
          </a:xfrm>
        </p:spPr>
        <p:txBody>
          <a:bodyPr>
            <a:normAutofit lnSpcReduction="10000"/>
          </a:bodyPr>
          <a:lstStyle/>
          <a:p>
            <a:pPr marL="457200" indent="-457200" algn="l">
              <a:buFont typeface="Wingdings" pitchFamily="2" charset="2"/>
              <a:buChar char="q"/>
            </a:pPr>
            <a:r>
              <a:rPr lang="en-IN" dirty="0">
                <a:solidFill>
                  <a:srgbClr val="FFC000"/>
                </a:solidFill>
                <a:latin typeface="Times New Roman" pitchFamily="18" charset="0"/>
                <a:cs typeface="Times New Roman" pitchFamily="18" charset="0"/>
              </a:rPr>
              <a:t>Proposed System</a:t>
            </a:r>
            <a:r>
              <a:rPr lang="en-IN" dirty="0" smtClean="0">
                <a:solidFill>
                  <a:srgbClr val="FFC000"/>
                </a:solidFill>
                <a:latin typeface="Times New Roman" pitchFamily="18" charset="0"/>
                <a:cs typeface="Times New Roman" pitchFamily="18" charset="0"/>
              </a:rPr>
              <a:t>:</a:t>
            </a:r>
          </a:p>
          <a:p>
            <a:r>
              <a:rPr lang="en-US" dirty="0">
                <a:solidFill>
                  <a:srgbClr val="FFC000"/>
                </a:solidFill>
                <a:latin typeface="Times New Roman" pitchFamily="18" charset="0"/>
                <a:cs typeface="Times New Roman" pitchFamily="18" charset="0"/>
              </a:rPr>
              <a:t>	</a:t>
            </a:r>
            <a:r>
              <a:rPr lang="en-US" dirty="0" smtClean="0">
                <a:solidFill>
                  <a:srgbClr val="FFC000"/>
                </a:solidFill>
                <a:latin typeface="Times New Roman" pitchFamily="18" charset="0"/>
                <a:cs typeface="Times New Roman" pitchFamily="18" charset="0"/>
              </a:rPr>
              <a:t>	</a:t>
            </a:r>
            <a:r>
              <a:rPr lang="en-IN" sz="2800" b="1" dirty="0" smtClean="0">
                <a:solidFill>
                  <a:schemeClr val="tx1">
                    <a:lumMod val="95000"/>
                    <a:lumOff val="5000"/>
                  </a:schemeClr>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Note taking is an essential learning skill for college students to implement during and outside of class time. The notes recorded during a class lecture should be compiled of the important facts or ideas presented by the professor.           			Implementing a system of note taking is important for several reasons. First, the faculty member may be presenting supplemental material not found in your text book but critical for you to learn in order to make a connection to prior knowledge or introduce new material within your textbook. Secondly, the information presented within a lecture may be used for future assessments (quizzes, exams, reflection papers).</a:t>
            </a:r>
          </a:p>
          <a:p>
            <a:pPr algn="l"/>
            <a:endParaRPr lang="en-IN" sz="2800" b="1" dirty="0" smtClean="0">
              <a:solidFill>
                <a:schemeClr val="tx1"/>
              </a:solidFill>
              <a:latin typeface="Times New Roman" pitchFamily="18" charset="0"/>
              <a:cs typeface="Times New Roman" pitchFamily="18" charset="0"/>
            </a:endParaRPr>
          </a:p>
          <a:p>
            <a:pPr algn="l"/>
            <a:endParaRPr lang="en-IN"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161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9104" y="500042"/>
            <a:ext cx="8064896" cy="5832648"/>
          </a:xfrm>
        </p:spPr>
        <p:txBody>
          <a:bodyPr>
            <a:normAutofit fontScale="92500" lnSpcReduction="10000"/>
          </a:bodyPr>
          <a:lstStyle/>
          <a:p>
            <a:pPr marL="914400" lvl="1" indent="-457200" algn="l">
              <a:buFont typeface="Wingdings" pitchFamily="2" charset="2"/>
              <a:buChar char="q"/>
            </a:pPr>
            <a:r>
              <a:rPr lang="en-IN" dirty="0" smtClean="0">
                <a:solidFill>
                  <a:srgbClr val="FFC000"/>
                </a:solidFill>
                <a:latin typeface="Times New Roman" pitchFamily="18" charset="0"/>
                <a:cs typeface="Times New Roman" pitchFamily="18" charset="0"/>
              </a:rPr>
              <a:t>Benefits:</a:t>
            </a:r>
          </a:p>
          <a:p>
            <a:pPr>
              <a:buFont typeface="Wingdings" pitchFamily="2" charset="2"/>
              <a:buChar char="ü"/>
            </a:pPr>
            <a:r>
              <a:rPr lang="en-US" sz="2800" dirty="0" smtClean="0"/>
              <a:t>   </a:t>
            </a:r>
            <a:r>
              <a:rPr lang="en-US" dirty="0" smtClean="0">
                <a:latin typeface="Times New Roman" pitchFamily="18" charset="0"/>
                <a:cs typeface="Times New Roman" pitchFamily="18" charset="0"/>
              </a:rPr>
              <a:t>Date your notes</a:t>
            </a:r>
          </a:p>
          <a:p>
            <a:pPr>
              <a:buFont typeface="Wingdings" pitchFamily="2" charset="2"/>
              <a:buChar char="ü"/>
            </a:pPr>
            <a:r>
              <a:rPr lang="en-US" dirty="0" smtClean="0">
                <a:latin typeface="Times New Roman" pitchFamily="18" charset="0"/>
                <a:cs typeface="Times New Roman" pitchFamily="18" charset="0"/>
              </a:rPr>
              <a:t>    Keep the objective/theme of the class in mind </a:t>
            </a:r>
          </a:p>
          <a:p>
            <a:pPr>
              <a:buFont typeface="Wingdings" pitchFamily="2" charset="2"/>
              <a:buChar char="ü"/>
            </a:pPr>
            <a:r>
              <a:rPr lang="en-US" dirty="0" smtClean="0">
                <a:latin typeface="Times New Roman" pitchFamily="18" charset="0"/>
                <a:cs typeface="Times New Roman" pitchFamily="18" charset="0"/>
              </a:rPr>
              <a:t>   Record notes in your own words</a:t>
            </a:r>
          </a:p>
          <a:p>
            <a:pPr>
              <a:buFont typeface="Wingdings" pitchFamily="2" charset="2"/>
              <a:buChar char="ü"/>
            </a:pPr>
            <a:r>
              <a:rPr lang="en-US" dirty="0" smtClean="0">
                <a:latin typeface="Times New Roman" pitchFamily="18" charset="0"/>
                <a:cs typeface="Times New Roman" pitchFamily="18" charset="0"/>
              </a:rPr>
              <a:t>   Make your notes brief </a:t>
            </a:r>
          </a:p>
          <a:p>
            <a:endParaRPr lang="en-US" dirty="0" smtClean="0">
              <a:latin typeface="Times New Roman" pitchFamily="18" charset="0"/>
              <a:cs typeface="Times New Roman" pitchFamily="18" charset="0"/>
            </a:endParaRPr>
          </a:p>
          <a:p>
            <a:pPr lvl="1" algn="l"/>
            <a:endParaRPr lang="en-IN" dirty="0" smtClean="0">
              <a:latin typeface="Times New Roman" pitchFamily="18" charset="0"/>
              <a:cs typeface="Times New Roman" pitchFamily="18" charset="0"/>
            </a:endParaRPr>
          </a:p>
          <a:p>
            <a:pPr marL="914400" lvl="1" indent="-457200" algn="l">
              <a:buFont typeface="Wingdings" pitchFamily="2" charset="2"/>
              <a:buChar char="q"/>
            </a:pPr>
            <a:r>
              <a:rPr lang="en-IN" b="1" dirty="0" smtClean="0">
                <a:solidFill>
                  <a:srgbClr val="FFC000"/>
                </a:solidFill>
                <a:latin typeface="Times New Roman" pitchFamily="18" charset="0"/>
                <a:cs typeface="Times New Roman" pitchFamily="18" charset="0"/>
              </a:rPr>
              <a:t>Features:</a:t>
            </a:r>
            <a:endParaRPr lang="en-IN" dirty="0" smtClean="0">
              <a:solidFill>
                <a:srgbClr val="FFC000"/>
              </a:solidFill>
              <a:latin typeface="Times New Roman" pitchFamily="18" charset="0"/>
              <a:cs typeface="Times New Roman" pitchFamily="18" charset="0"/>
            </a:endParaRPr>
          </a:p>
          <a:p>
            <a:pPr lvl="0">
              <a:buFont typeface="Wingdings" pitchFamily="2" charset="2"/>
              <a:buChar char="ü"/>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Add the note</a:t>
            </a:r>
          </a:p>
          <a:p>
            <a:pPr lvl="0">
              <a:buFont typeface="Wingdings" pitchFamily="2" charset="2"/>
              <a:buChar char="ü"/>
            </a:pPr>
            <a:r>
              <a:rPr lang="en-US" dirty="0" smtClean="0">
                <a:latin typeface="Times New Roman" pitchFamily="18" charset="0"/>
                <a:cs typeface="Times New Roman" pitchFamily="18" charset="0"/>
              </a:rPr>
              <a:t>    Edit the previous note</a:t>
            </a:r>
          </a:p>
          <a:p>
            <a:pPr lvl="0">
              <a:buFont typeface="Wingdings" pitchFamily="2" charset="2"/>
              <a:buChar char="ü"/>
            </a:pPr>
            <a:r>
              <a:rPr lang="en-US" dirty="0" smtClean="0">
                <a:latin typeface="Times New Roman" pitchFamily="18" charset="0"/>
                <a:cs typeface="Times New Roman" pitchFamily="18" charset="0"/>
              </a:rPr>
              <a:t>    Delete the note</a:t>
            </a:r>
          </a:p>
          <a:p>
            <a:pPr lvl="0">
              <a:buFont typeface="Wingdings" pitchFamily="2" charset="2"/>
              <a:buChar char="ü"/>
            </a:pPr>
            <a:r>
              <a:rPr lang="en-US" dirty="0" smtClean="0">
                <a:latin typeface="Times New Roman" pitchFamily="18" charset="0"/>
                <a:cs typeface="Times New Roman" pitchFamily="18" charset="0"/>
              </a:rPr>
              <a:t>    Search the note</a:t>
            </a:r>
          </a:p>
          <a:p>
            <a:pPr lvl="0">
              <a:buFont typeface="Wingdings" pitchFamily="2" charset="2"/>
              <a:buChar char="ü"/>
            </a:pPr>
            <a:r>
              <a:rPr lang="en-US" dirty="0" smtClean="0">
                <a:latin typeface="Times New Roman" pitchFamily="18" charset="0"/>
                <a:cs typeface="Times New Roman" pitchFamily="18" charset="0"/>
              </a:rPr>
              <a:t>    Save the note</a:t>
            </a:r>
          </a:p>
          <a:p>
            <a:pPr lvl="1" algn="l"/>
            <a:endParaRPr lang="en-IN" dirty="0"/>
          </a:p>
        </p:txBody>
      </p:sp>
    </p:spTree>
    <p:extLst>
      <p:ext uri="{BB962C8B-B14F-4D97-AF65-F5344CB8AC3E}">
        <p14:creationId xmlns="" xmlns:p14="http://schemas.microsoft.com/office/powerpoint/2010/main" val="104202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571480"/>
            <a:ext cx="7920880" cy="5832648"/>
          </a:xfrm>
        </p:spPr>
        <p:txBody>
          <a:bodyPr>
            <a:normAutofit/>
          </a:bodyPr>
          <a:lstStyle/>
          <a:p>
            <a:pPr marL="457200" indent="-457200" algn="l">
              <a:buFont typeface="Wingdings" pitchFamily="2" charset="2"/>
              <a:buChar char="q"/>
            </a:pPr>
            <a:r>
              <a:rPr lang="en-IN" dirty="0">
                <a:solidFill>
                  <a:srgbClr val="FFC000"/>
                </a:solidFill>
                <a:latin typeface="Times New Roman" pitchFamily="18" charset="0"/>
                <a:cs typeface="Times New Roman" pitchFamily="18" charset="0"/>
              </a:rPr>
              <a:t>Modules of the </a:t>
            </a:r>
            <a:r>
              <a:rPr lang="en-IN" dirty="0" smtClean="0">
                <a:solidFill>
                  <a:srgbClr val="FFC000"/>
                </a:solidFill>
                <a:latin typeface="Times New Roman" pitchFamily="18" charset="0"/>
                <a:cs typeface="Times New Roman" pitchFamily="18" charset="0"/>
              </a:rPr>
              <a:t>project:</a:t>
            </a:r>
            <a:endParaRPr lang="en-IN" sz="2400" b="1" dirty="0" smtClean="0">
              <a:solidFill>
                <a:schemeClr val="tx1">
                  <a:lumMod val="95000"/>
                  <a:lumOff val="5000"/>
                </a:schemeClr>
              </a:solidFill>
              <a:latin typeface="Times New Roman" pitchFamily="18" charset="0"/>
              <a:cs typeface="Times New Roman" pitchFamily="18" charset="0"/>
            </a:endParaRPr>
          </a:p>
          <a:p>
            <a:pPr marL="914400" lvl="1" indent="-457200" algn="l">
              <a:buFont typeface="Wingdings" pitchFamily="2" charset="2"/>
              <a:buChar char="q"/>
            </a:pPr>
            <a:r>
              <a:rPr lang="en-IN" u="sng" dirty="0" smtClean="0">
                <a:solidFill>
                  <a:srgbClr val="FFC000"/>
                </a:solidFill>
                <a:latin typeface="Times New Roman" pitchFamily="18" charset="0"/>
                <a:cs typeface="Times New Roman" pitchFamily="18" charset="0"/>
              </a:rPr>
              <a:t>User Module</a:t>
            </a:r>
            <a:r>
              <a:rPr lang="en-IN" sz="2400" dirty="0" smtClean="0">
                <a:solidFill>
                  <a:srgbClr val="FFC000"/>
                </a:solidFill>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Users simply have to register and then have to login. After successful login they will be redirected to a new page where they can insert notes. And this application provides user to:</a:t>
            </a:r>
          </a:p>
          <a:p>
            <a:pPr lvl="1" algn="l">
              <a:buFont typeface="Wingdings" pitchFamily="2" charset="2"/>
              <a:buChar char="ü"/>
            </a:pPr>
            <a:r>
              <a:rPr lang="en-US" dirty="0" smtClean="0">
                <a:latin typeface="Times New Roman" pitchFamily="18" charset="0"/>
                <a:cs typeface="Times New Roman" pitchFamily="18" charset="0"/>
              </a:rPr>
              <a:t>Add the note</a:t>
            </a:r>
          </a:p>
          <a:p>
            <a:pPr lvl="1" algn="l">
              <a:buFont typeface="Wingdings" pitchFamily="2" charset="2"/>
              <a:buChar char="ü"/>
            </a:pPr>
            <a:r>
              <a:rPr lang="en-US" dirty="0" smtClean="0">
                <a:latin typeface="Times New Roman" pitchFamily="18" charset="0"/>
                <a:cs typeface="Times New Roman" pitchFamily="18" charset="0"/>
              </a:rPr>
              <a:t>Edit the previous note</a:t>
            </a:r>
          </a:p>
          <a:p>
            <a:pPr lvl="1" algn="l">
              <a:buFont typeface="Wingdings" pitchFamily="2" charset="2"/>
              <a:buChar char="ü"/>
            </a:pPr>
            <a:r>
              <a:rPr lang="en-US" dirty="0" smtClean="0">
                <a:latin typeface="Times New Roman" pitchFamily="18" charset="0"/>
                <a:cs typeface="Times New Roman" pitchFamily="18" charset="0"/>
              </a:rPr>
              <a:t>Delete the note</a:t>
            </a:r>
          </a:p>
          <a:p>
            <a:pPr lvl="1" algn="l">
              <a:buFont typeface="Wingdings" pitchFamily="2" charset="2"/>
              <a:buChar char="ü"/>
            </a:pPr>
            <a:r>
              <a:rPr lang="en-US" dirty="0" smtClean="0">
                <a:latin typeface="Times New Roman" pitchFamily="18" charset="0"/>
                <a:cs typeface="Times New Roman" pitchFamily="18" charset="0"/>
              </a:rPr>
              <a:t>Search the note</a:t>
            </a:r>
          </a:p>
          <a:p>
            <a:pPr lvl="1" algn="l">
              <a:buFont typeface="Wingdings" pitchFamily="2" charset="2"/>
              <a:buChar char="ü"/>
            </a:pPr>
            <a:r>
              <a:rPr lang="en-US" dirty="0" smtClean="0">
                <a:latin typeface="Times New Roman" pitchFamily="18" charset="0"/>
                <a:cs typeface="Times New Roman" pitchFamily="18" charset="0"/>
              </a:rPr>
              <a:t>Save the note</a:t>
            </a:r>
            <a:endParaRPr lang="en-US" sz="3000" dirty="0" smtClean="0">
              <a:latin typeface="Times New Roman" pitchFamily="18" charset="0"/>
              <a:cs typeface="Times New Roman" pitchFamily="18" charset="0"/>
            </a:endParaRPr>
          </a:p>
          <a:p>
            <a:pPr lvl="1" algn="l">
              <a:buFont typeface="Wingdings" pitchFamily="2" charset="2"/>
              <a:buChar char="ü"/>
            </a:pPr>
            <a:endParaRPr lang="en-US" sz="3000" dirty="0" smtClean="0"/>
          </a:p>
          <a:p>
            <a:pPr marL="914400" lvl="1" indent="-457200" algn="l">
              <a:buFont typeface="Wingdings" pitchFamily="2" charset="2"/>
              <a:buChar char="q"/>
            </a:pPr>
            <a:endParaRPr lang="en-IN" sz="2400" dirty="0" smtClean="0">
              <a:solidFill>
                <a:srgbClr val="FFC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4360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76672"/>
            <a:ext cx="7992888" cy="6048672"/>
          </a:xfrm>
        </p:spPr>
        <p:txBody>
          <a:bodyPr>
            <a:normAutofit/>
          </a:bodyPr>
          <a:lstStyle/>
          <a:p>
            <a:pPr marL="571500" indent="-571500" algn="l">
              <a:buFont typeface="Wingdings" pitchFamily="2" charset="2"/>
              <a:buChar char="q"/>
            </a:pPr>
            <a:r>
              <a:rPr lang="en-IN" sz="3600" b="1" u="sng" dirty="0" smtClean="0">
                <a:solidFill>
                  <a:srgbClr val="FFC000"/>
                </a:solidFill>
              </a:rPr>
              <a:t> </a:t>
            </a:r>
            <a:r>
              <a:rPr lang="en-IN" sz="3600" b="1" u="sng" dirty="0" smtClean="0">
                <a:solidFill>
                  <a:srgbClr val="FFC000"/>
                </a:solidFill>
                <a:latin typeface="Times New Roman" pitchFamily="18" charset="0"/>
                <a:cs typeface="Times New Roman" pitchFamily="18" charset="0"/>
              </a:rPr>
              <a:t>USE CASE DIAGRAMS</a:t>
            </a:r>
            <a:r>
              <a:rPr lang="en-IN" sz="4400" dirty="0" smtClean="0">
                <a:solidFill>
                  <a:srgbClr val="FFC000"/>
                </a:solidFill>
                <a:latin typeface="Times New Roman" pitchFamily="18" charset="0"/>
                <a:cs typeface="Times New Roman" pitchFamily="18" charset="0"/>
              </a:rPr>
              <a:t>:</a:t>
            </a:r>
          </a:p>
          <a:p>
            <a:pPr marL="1028700" lvl="1" indent="-571500" algn="l">
              <a:buFont typeface="Wingdings" pitchFamily="2" charset="2"/>
              <a:buChar char="ü"/>
            </a:pPr>
            <a:r>
              <a:rPr lang="en-IN" dirty="0" smtClean="0">
                <a:solidFill>
                  <a:schemeClr val="tx1">
                    <a:lumMod val="95000"/>
                    <a:lumOff val="5000"/>
                  </a:schemeClr>
                </a:solidFill>
                <a:latin typeface="Times New Roman" pitchFamily="18" charset="0"/>
                <a:cs typeface="Times New Roman" pitchFamily="18" charset="0"/>
              </a:rPr>
              <a:t>It is the representation of a user’s interaction with the system that shows the relationship between the user and the different use cases in which the user is involved.</a:t>
            </a:r>
          </a:p>
          <a:p>
            <a:pPr marL="1028700" lvl="1" indent="-571500" algn="l">
              <a:buFont typeface="Wingdings" pitchFamily="2" charset="2"/>
              <a:buChar char="ü"/>
            </a:pPr>
            <a:r>
              <a:rPr lang="en-US" sz="2400" dirty="0">
                <a:solidFill>
                  <a:schemeClr val="tx1">
                    <a:lumMod val="95000"/>
                    <a:lumOff val="5000"/>
                  </a:schemeClr>
                </a:solidFill>
                <a:latin typeface="Times New Roman" pitchFamily="18" charset="0"/>
                <a:cs typeface="Times New Roman" pitchFamily="18" charset="0"/>
              </a:rPr>
              <a:t> </a:t>
            </a:r>
            <a:r>
              <a:rPr lang="en-IN" dirty="0" smtClean="0">
                <a:solidFill>
                  <a:schemeClr val="tx1">
                    <a:lumMod val="95000"/>
                    <a:lumOff val="5000"/>
                  </a:schemeClr>
                </a:solidFill>
                <a:latin typeface="Times New Roman" pitchFamily="18" charset="0"/>
                <a:cs typeface="Times New Roman" pitchFamily="18" charset="0"/>
              </a:rPr>
              <a:t>Two use modules are there in                                “</a:t>
            </a:r>
            <a:r>
              <a:rPr lang="en-IN" dirty="0" err="1" smtClean="0">
                <a:solidFill>
                  <a:schemeClr val="tx1">
                    <a:lumMod val="95000"/>
                    <a:lumOff val="5000"/>
                  </a:schemeClr>
                </a:solidFill>
                <a:latin typeface="Times New Roman" pitchFamily="18" charset="0"/>
                <a:cs typeface="Times New Roman" pitchFamily="18" charset="0"/>
              </a:rPr>
              <a:t>i</a:t>
            </a:r>
            <a:r>
              <a:rPr lang="en-IN" dirty="0" smtClean="0">
                <a:solidFill>
                  <a:schemeClr val="tx1">
                    <a:lumMod val="95000"/>
                    <a:lumOff val="5000"/>
                  </a:schemeClr>
                </a:solidFill>
                <a:latin typeface="Times New Roman" pitchFamily="18" charset="0"/>
                <a:cs typeface="Times New Roman" pitchFamily="18" charset="0"/>
              </a:rPr>
              <a:t>-Notes”</a:t>
            </a:r>
          </a:p>
          <a:p>
            <a:pPr marL="1371600" lvl="2" indent="-457200" algn="l">
              <a:buFont typeface="+mj-lt"/>
              <a:buAutoNum type="arabicPeriod"/>
            </a:pPr>
            <a:r>
              <a:rPr lang="en-US" sz="2800" dirty="0" smtClean="0">
                <a:solidFill>
                  <a:schemeClr val="tx1">
                    <a:lumMod val="95000"/>
                    <a:lumOff val="5000"/>
                  </a:schemeClr>
                </a:solidFill>
                <a:latin typeface="Times New Roman" pitchFamily="18" charset="0"/>
                <a:cs typeface="Times New Roman" pitchFamily="18" charset="0"/>
              </a:rPr>
              <a:t>User Model.</a:t>
            </a:r>
            <a:endParaRPr lang="en-IN" sz="2800" dirty="0" smtClean="0">
              <a:solidFill>
                <a:schemeClr val="tx1">
                  <a:lumMod val="95000"/>
                  <a:lumOff val="5000"/>
                </a:schemeClr>
              </a:solidFill>
              <a:latin typeface="Times New Roman" pitchFamily="18" charset="0"/>
              <a:cs typeface="Times New Roman" pitchFamily="18" charset="0"/>
            </a:endParaRPr>
          </a:p>
          <a:p>
            <a:pPr lvl="1" algn="l"/>
            <a:endParaRPr lang="en-IN" sz="4000" dirty="0" smtClean="0">
              <a:solidFill>
                <a:schemeClr val="tx1">
                  <a:lumMod val="95000"/>
                  <a:lumOff val="5000"/>
                </a:schemeClr>
              </a:solidFill>
              <a:latin typeface="Times New Roman" pitchFamily="18" charset="0"/>
              <a:cs typeface="Times New Roman" pitchFamily="18" charset="0"/>
            </a:endParaRPr>
          </a:p>
          <a:p>
            <a:pPr algn="l"/>
            <a:endParaRPr lang="en-IN" sz="4400" dirty="0">
              <a:solidFill>
                <a:srgbClr val="FFC000"/>
              </a:solidFill>
            </a:endParaRPr>
          </a:p>
        </p:txBody>
      </p:sp>
    </p:spTree>
    <p:extLst>
      <p:ext uri="{BB962C8B-B14F-4D97-AF65-F5344CB8AC3E}">
        <p14:creationId xmlns="" xmlns:p14="http://schemas.microsoft.com/office/powerpoint/2010/main" val="654881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397</TotalTime>
  <Words>496</Words>
  <Application>Microsoft Office PowerPoint</Application>
  <PresentationFormat>On-screen Show (4:3)</PresentationFormat>
  <Paragraphs>187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RANI CHANNAMMA UNIVERSITY,BELAGAVI</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RANI CHANNAMMA UNIVERSITY,BELAGAVI</dc:title>
  <dc:creator>Admin</dc:creator>
  <cp:lastModifiedBy>Windows User</cp:lastModifiedBy>
  <cp:revision>56</cp:revision>
  <dcterms:created xsi:type="dcterms:W3CDTF">2021-09-07T06:07:17Z</dcterms:created>
  <dcterms:modified xsi:type="dcterms:W3CDTF">2021-09-08T10:12:41Z</dcterms:modified>
</cp:coreProperties>
</file>