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3" r:id="rId3"/>
    <p:sldId id="257" r:id="rId4"/>
    <p:sldId id="258" r:id="rId5"/>
    <p:sldId id="259" r:id="rId6"/>
    <p:sldId id="260" r:id="rId7"/>
    <p:sldId id="266" r:id="rId8"/>
    <p:sldId id="261" r:id="rId9"/>
    <p:sldId id="262" r:id="rId10"/>
    <p:sldId id="263" r:id="rId11"/>
    <p:sldId id="274" r:id="rId12"/>
    <p:sldId id="264" r:id="rId13"/>
    <p:sldId id="267" r:id="rId14"/>
    <p:sldId id="268" r:id="rId15"/>
    <p:sldId id="26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22" autoAdjust="0"/>
    <p:restoredTop sz="94660" autoAdjust="0"/>
  </p:normalViewPr>
  <p:slideViewPr>
    <p:cSldViewPr>
      <p:cViewPr varScale="1">
        <p:scale>
          <a:sx n="73" d="100"/>
          <a:sy n="73"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7/13/2020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7/13/2020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7/13/2020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7/13/2020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7/13/2020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7/13/2020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8-reasons-why-python-is-good-for-artificial-intelligence-and-machine-learning-4a23f6bed2e6" TargetMode="External"/><Relationship Id="rId2" Type="http://schemas.openxmlformats.org/officeDocument/2006/relationships/hyperlink" Target="https://www.edureka.co/blog/introduction-to-machine-learning/" TargetMode="External"/><Relationship Id="rId1" Type="http://schemas.openxmlformats.org/officeDocument/2006/relationships/slideLayout" Target="../slideLayouts/slideLayout2.xml"/><Relationship Id="rId4" Type="http://schemas.openxmlformats.org/officeDocument/2006/relationships/hyperlink" Target="https://towardsdatascience.com/the-7-steps-of-machine-learning-2877d7e5548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09800"/>
            <a:ext cx="6172200" cy="1894362"/>
          </a:xfrm>
        </p:spPr>
        <p:txBody>
          <a:bodyPr/>
          <a:lstStyle/>
          <a:p>
            <a:r>
              <a:rPr lang="en-US" dirty="0" smtClean="0"/>
              <a:t>Introduction To ML</a:t>
            </a:r>
            <a:endParaRPr lang="en-US" dirty="0"/>
          </a:p>
        </p:txBody>
      </p:sp>
      <p:sp>
        <p:nvSpPr>
          <p:cNvPr id="3" name="Subtitle 2"/>
          <p:cNvSpPr>
            <a:spLocks noGrp="1"/>
          </p:cNvSpPr>
          <p:nvPr>
            <p:ph type="subTitle" idx="1"/>
          </p:nvPr>
        </p:nvSpPr>
        <p:spPr>
          <a:xfrm>
            <a:off x="2286000" y="4038600"/>
            <a:ext cx="6172200" cy="1371600"/>
          </a:xfrm>
        </p:spPr>
        <p:txBody>
          <a:bodyPr/>
          <a:lstStyle/>
          <a:p>
            <a:r>
              <a:rPr lang="en-US" dirty="0" smtClean="0"/>
              <a:t>-</a:t>
            </a:r>
            <a:r>
              <a:rPr lang="en-US" dirty="0" err="1" smtClean="0"/>
              <a:t>Rushikesh</a:t>
            </a:r>
            <a:r>
              <a:rPr lang="en-US" dirty="0" smtClean="0"/>
              <a:t> </a:t>
            </a:r>
            <a:r>
              <a:rPr lang="en-US" dirty="0" err="1" smtClean="0"/>
              <a:t>dhande</a:t>
            </a:r>
            <a:endParaRPr lang="en-US" dirty="0"/>
          </a:p>
        </p:txBody>
      </p:sp>
    </p:spTree>
    <p:extLst>
      <p:ext uri="{BB962C8B-B14F-4D97-AF65-F5344CB8AC3E}">
        <p14:creationId xmlns:p14="http://schemas.microsoft.com/office/powerpoint/2010/main" xmlns="" val="865224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2514600"/>
          </a:xfrm>
        </p:spPr>
        <p:txBody>
          <a:bodyPr>
            <a:normAutofit/>
          </a:bodyPr>
          <a:lstStyle/>
          <a:p>
            <a:pPr marL="0" indent="0">
              <a:buNone/>
            </a:pPr>
            <a:r>
              <a:rPr lang="en-US" b="1" i="1" u="sng" dirty="0"/>
              <a:t>Reinforcement Learning</a:t>
            </a:r>
            <a:endParaRPr lang="en-US" i="1" u="sng" dirty="0"/>
          </a:p>
          <a:p>
            <a:r>
              <a:rPr lang="en-US" dirty="0"/>
              <a:t> Reinforcement Learning is a part of Machine learning where an agent is put in an environment and he learns to behave in this environment by performing certain actions and observing the rewards which it gets from those actions. </a:t>
            </a:r>
          </a:p>
          <a:p>
            <a:endParaRPr lang="en-US" dirty="0"/>
          </a:p>
        </p:txBody>
      </p:sp>
      <p:pic>
        <p:nvPicPr>
          <p:cNvPr id="7170" name="Picture 2" descr="Three Things to Know About Reinforcement Learn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048000"/>
            <a:ext cx="9143999" cy="4052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xmlns="" val="26847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bigdata-madesimple.com/wp-content/uploads/2018/02/Machine-Learning-Explained3.png"/>
          <p:cNvPicPr>
            <a:picLocks noChangeAspect="1" noChangeArrowheads="1"/>
          </p:cNvPicPr>
          <p:nvPr/>
        </p:nvPicPr>
        <p:blipFill>
          <a:blip r:embed="rId2"/>
          <a:srcRect/>
          <a:stretch>
            <a:fillRect/>
          </a:stretch>
        </p:blipFill>
        <p:spPr bwMode="auto">
          <a:xfrm>
            <a:off x="1" y="1"/>
            <a:ext cx="914400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705600" cy="715962"/>
          </a:xfrm>
        </p:spPr>
        <p:txBody>
          <a:bodyPr/>
          <a:lstStyle/>
          <a:p>
            <a:pPr algn="ctr"/>
            <a:r>
              <a:rPr lang="en-US" dirty="0" smtClean="0"/>
              <a:t>Application of Ml</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150000"/>
              </a:lnSpc>
            </a:pPr>
            <a:r>
              <a:rPr lang="en-US" dirty="0"/>
              <a:t>Spam filtering </a:t>
            </a:r>
            <a:endParaRPr lang="en-US" dirty="0" smtClean="0"/>
          </a:p>
          <a:p>
            <a:pPr>
              <a:lnSpc>
                <a:spcPct val="150000"/>
              </a:lnSpc>
            </a:pPr>
            <a:r>
              <a:rPr lang="en-US" dirty="0" smtClean="0"/>
              <a:t> </a:t>
            </a:r>
            <a:r>
              <a:rPr lang="en-US" dirty="0"/>
              <a:t>Credit card fraud detection </a:t>
            </a:r>
            <a:endParaRPr lang="en-US" dirty="0" smtClean="0"/>
          </a:p>
          <a:p>
            <a:pPr>
              <a:lnSpc>
                <a:spcPct val="150000"/>
              </a:lnSpc>
            </a:pPr>
            <a:r>
              <a:rPr lang="en-US" dirty="0" smtClean="0"/>
              <a:t>Digit </a:t>
            </a:r>
            <a:r>
              <a:rPr lang="en-US" dirty="0"/>
              <a:t>recognition on checks, zip codes </a:t>
            </a:r>
            <a:endParaRPr lang="en-US" dirty="0" smtClean="0"/>
          </a:p>
          <a:p>
            <a:pPr>
              <a:lnSpc>
                <a:spcPct val="150000"/>
              </a:lnSpc>
            </a:pPr>
            <a:r>
              <a:rPr lang="en-US" dirty="0" smtClean="0"/>
              <a:t>Detecting </a:t>
            </a:r>
            <a:r>
              <a:rPr lang="en-US" dirty="0"/>
              <a:t>faces in images </a:t>
            </a:r>
            <a:endParaRPr lang="en-US" dirty="0" smtClean="0"/>
          </a:p>
          <a:p>
            <a:pPr>
              <a:lnSpc>
                <a:spcPct val="150000"/>
              </a:lnSpc>
            </a:pPr>
            <a:r>
              <a:rPr lang="en-US" dirty="0" smtClean="0"/>
              <a:t>MRI </a:t>
            </a:r>
            <a:r>
              <a:rPr lang="en-US" dirty="0"/>
              <a:t>image analysis </a:t>
            </a:r>
            <a:endParaRPr lang="en-US" dirty="0" smtClean="0"/>
          </a:p>
          <a:p>
            <a:pPr>
              <a:lnSpc>
                <a:spcPct val="150000"/>
              </a:lnSpc>
            </a:pPr>
            <a:r>
              <a:rPr lang="en-US" dirty="0" smtClean="0"/>
              <a:t>Recommendation </a:t>
            </a:r>
            <a:r>
              <a:rPr lang="en-US" dirty="0"/>
              <a:t>system </a:t>
            </a:r>
            <a:endParaRPr lang="en-US" dirty="0" smtClean="0"/>
          </a:p>
          <a:p>
            <a:pPr>
              <a:lnSpc>
                <a:spcPct val="150000"/>
              </a:lnSpc>
            </a:pPr>
            <a:r>
              <a:rPr lang="en-US" dirty="0" smtClean="0"/>
              <a:t>Search </a:t>
            </a:r>
            <a:r>
              <a:rPr lang="en-US" dirty="0"/>
              <a:t>engines </a:t>
            </a:r>
            <a:endParaRPr lang="en-US" dirty="0" smtClean="0"/>
          </a:p>
          <a:p>
            <a:pPr>
              <a:lnSpc>
                <a:spcPct val="150000"/>
              </a:lnSpc>
            </a:pPr>
            <a:r>
              <a:rPr lang="en-US" dirty="0" smtClean="0"/>
              <a:t> </a:t>
            </a:r>
            <a:r>
              <a:rPr lang="en-US" dirty="0"/>
              <a:t>Handwriting recognition </a:t>
            </a:r>
            <a:endParaRPr lang="en-US" dirty="0" smtClean="0"/>
          </a:p>
          <a:p>
            <a:pPr>
              <a:lnSpc>
                <a:spcPct val="150000"/>
              </a:lnSpc>
            </a:pPr>
            <a:r>
              <a:rPr lang="en-US" dirty="0" smtClean="0"/>
              <a:t>Scene classification</a:t>
            </a:r>
            <a:endParaRPr lang="en-US" dirty="0"/>
          </a:p>
        </p:txBody>
      </p:sp>
    </p:spTree>
    <p:extLst>
      <p:ext uri="{BB962C8B-B14F-4D97-AF65-F5344CB8AC3E}">
        <p14:creationId xmlns:p14="http://schemas.microsoft.com/office/powerpoint/2010/main" xmlns="" val="261230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Why python for ml is used?</a:t>
            </a:r>
            <a:endParaRPr lang="en-US" dirty="0"/>
          </a:p>
        </p:txBody>
      </p:sp>
      <p:sp>
        <p:nvSpPr>
          <p:cNvPr id="3" name="Content Placeholder 2"/>
          <p:cNvSpPr>
            <a:spLocks noGrp="1"/>
          </p:cNvSpPr>
          <p:nvPr>
            <p:ph sz="quarter" idx="1"/>
          </p:nvPr>
        </p:nvSpPr>
        <p:spPr>
          <a:xfrm>
            <a:off x="457200" y="1371600"/>
            <a:ext cx="7467600" cy="4873752"/>
          </a:xfrm>
        </p:spPr>
        <p:txBody>
          <a:bodyPr>
            <a:normAutofit lnSpcReduction="10000"/>
          </a:bodyPr>
          <a:lstStyle/>
          <a:p>
            <a:pPr marL="0" indent="0">
              <a:lnSpc>
                <a:spcPct val="150000"/>
              </a:lnSpc>
              <a:buNone/>
            </a:pPr>
            <a:r>
              <a:rPr lang="en-US" b="1" dirty="0"/>
              <a:t>1. A great library ecosystem</a:t>
            </a:r>
          </a:p>
          <a:p>
            <a:pPr marL="0" indent="0">
              <a:lnSpc>
                <a:spcPct val="150000"/>
              </a:lnSpc>
              <a:buNone/>
            </a:pPr>
            <a:r>
              <a:rPr lang="en-US" b="1" dirty="0"/>
              <a:t>2. A low entry barrier</a:t>
            </a:r>
          </a:p>
          <a:p>
            <a:pPr marL="0" indent="0">
              <a:lnSpc>
                <a:spcPct val="150000"/>
              </a:lnSpc>
              <a:buNone/>
            </a:pPr>
            <a:r>
              <a:rPr lang="en-US" b="1" dirty="0"/>
              <a:t>3. Flexibility</a:t>
            </a:r>
          </a:p>
          <a:p>
            <a:pPr marL="0" indent="0">
              <a:lnSpc>
                <a:spcPct val="150000"/>
              </a:lnSpc>
              <a:buNone/>
            </a:pPr>
            <a:r>
              <a:rPr lang="en-US" b="1" dirty="0"/>
              <a:t>4. Platform independence</a:t>
            </a:r>
          </a:p>
          <a:p>
            <a:pPr marL="0" indent="0">
              <a:lnSpc>
                <a:spcPct val="150000"/>
              </a:lnSpc>
              <a:buNone/>
            </a:pPr>
            <a:r>
              <a:rPr lang="en-US" b="1" dirty="0"/>
              <a:t>5. Readability</a:t>
            </a:r>
          </a:p>
          <a:p>
            <a:pPr marL="0" indent="0">
              <a:lnSpc>
                <a:spcPct val="150000"/>
              </a:lnSpc>
              <a:buNone/>
            </a:pPr>
            <a:r>
              <a:rPr lang="en-US" b="1" dirty="0"/>
              <a:t>6. Good visualization options</a:t>
            </a:r>
          </a:p>
          <a:p>
            <a:pPr marL="0" indent="0">
              <a:lnSpc>
                <a:spcPct val="150000"/>
              </a:lnSpc>
              <a:buNone/>
            </a:pPr>
            <a:r>
              <a:rPr lang="en-US" b="1" dirty="0"/>
              <a:t>7. Community support</a:t>
            </a:r>
          </a:p>
          <a:p>
            <a:pPr marL="0" indent="0">
              <a:lnSpc>
                <a:spcPct val="150000"/>
              </a:lnSpc>
              <a:buNone/>
            </a:pPr>
            <a:r>
              <a:rPr lang="en-US" b="1" dirty="0"/>
              <a:t>8. Growing popularity</a:t>
            </a:r>
          </a:p>
          <a:p>
            <a:endParaRPr lang="en-US" dirty="0"/>
          </a:p>
        </p:txBody>
      </p:sp>
    </p:spTree>
    <p:extLst>
      <p:ext uri="{BB962C8B-B14F-4D97-AF65-F5344CB8AC3E}">
        <p14:creationId xmlns:p14="http://schemas.microsoft.com/office/powerpoint/2010/main" xmlns="" val="68591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dirty="0" smtClean="0"/>
              <a:t>Python lib for Ml</a:t>
            </a:r>
            <a:endParaRPr lang="en-US" dirty="0"/>
          </a:p>
        </p:txBody>
      </p:sp>
      <p:sp>
        <p:nvSpPr>
          <p:cNvPr id="3" name="Content Placeholder 2"/>
          <p:cNvSpPr>
            <a:spLocks noGrp="1"/>
          </p:cNvSpPr>
          <p:nvPr>
            <p:ph sz="quarter" idx="1"/>
          </p:nvPr>
        </p:nvSpPr>
        <p:spPr/>
        <p:txBody>
          <a:bodyPr>
            <a:normAutofit lnSpcReduction="10000"/>
          </a:bodyPr>
          <a:lstStyle/>
          <a:p>
            <a:r>
              <a:rPr lang="en-US" dirty="0" err="1"/>
              <a:t>Scikit</a:t>
            </a:r>
            <a:r>
              <a:rPr lang="en-US" dirty="0"/>
              <a:t>-learn  </a:t>
            </a:r>
            <a:endParaRPr lang="en-US" dirty="0" smtClean="0"/>
          </a:p>
          <a:p>
            <a:r>
              <a:rPr lang="en-US" dirty="0" err="1" smtClean="0"/>
              <a:t>Numpy</a:t>
            </a:r>
            <a:endParaRPr lang="en-US" dirty="0"/>
          </a:p>
          <a:p>
            <a:r>
              <a:rPr lang="en-US" dirty="0"/>
              <a:t>Pandas  </a:t>
            </a:r>
          </a:p>
          <a:p>
            <a:r>
              <a:rPr lang="en-US" dirty="0" err="1"/>
              <a:t>Keras</a:t>
            </a:r>
            <a:r>
              <a:rPr lang="en-US" dirty="0"/>
              <a:t>  </a:t>
            </a:r>
          </a:p>
          <a:p>
            <a:r>
              <a:rPr lang="en-US" dirty="0" err="1"/>
              <a:t>TensorFlow</a:t>
            </a:r>
            <a:r>
              <a:rPr lang="en-US" dirty="0"/>
              <a:t>  </a:t>
            </a:r>
          </a:p>
          <a:p>
            <a:r>
              <a:rPr lang="en-US" dirty="0" err="1"/>
              <a:t>Matplotlib</a:t>
            </a:r>
            <a:r>
              <a:rPr lang="en-US" dirty="0"/>
              <a:t>  </a:t>
            </a:r>
          </a:p>
          <a:p>
            <a:r>
              <a:rPr lang="en-US" dirty="0"/>
              <a:t>NLTK  </a:t>
            </a:r>
          </a:p>
          <a:p>
            <a:r>
              <a:rPr lang="en-US" dirty="0" err="1"/>
              <a:t>Scikit</a:t>
            </a:r>
            <a:r>
              <a:rPr lang="en-US" dirty="0"/>
              <a:t>-image  </a:t>
            </a:r>
          </a:p>
          <a:p>
            <a:r>
              <a:rPr lang="en-US" dirty="0" err="1"/>
              <a:t>PyBrain</a:t>
            </a:r>
            <a:r>
              <a:rPr lang="en-US" dirty="0"/>
              <a:t>  </a:t>
            </a:r>
          </a:p>
          <a:p>
            <a:r>
              <a:rPr lang="en-US" dirty="0" err="1"/>
              <a:t>Caffe</a:t>
            </a:r>
            <a:r>
              <a:rPr lang="en-US" dirty="0"/>
              <a:t>  </a:t>
            </a:r>
          </a:p>
          <a:p>
            <a:r>
              <a:rPr lang="en-US" dirty="0" err="1"/>
              <a:t>StatsModels</a:t>
            </a:r>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xmlns="" val="25042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52400"/>
            <a:ext cx="3048000" cy="792162"/>
          </a:xfrm>
        </p:spPr>
        <p:txBody>
          <a:bodyPr/>
          <a:lstStyle/>
          <a:p>
            <a:pPr algn="ctr"/>
            <a:r>
              <a:rPr lang="en-US" dirty="0" smtClean="0"/>
              <a:t>Algorithm</a:t>
            </a:r>
            <a:endParaRPr lang="en-US" dirty="0"/>
          </a:p>
        </p:txBody>
      </p:sp>
      <p:sp>
        <p:nvSpPr>
          <p:cNvPr id="3" name="Content Placeholder 2"/>
          <p:cNvSpPr>
            <a:spLocks noGrp="1"/>
          </p:cNvSpPr>
          <p:nvPr>
            <p:ph sz="quarter" idx="1"/>
          </p:nvPr>
        </p:nvSpPr>
        <p:spPr/>
        <p:txBody>
          <a:bodyPr/>
          <a:lstStyle/>
          <a:p>
            <a:r>
              <a:rPr lang="en-US" dirty="0" smtClean="0"/>
              <a:t>KNN</a:t>
            </a:r>
          </a:p>
          <a:p>
            <a:r>
              <a:rPr lang="en-US" dirty="0" smtClean="0"/>
              <a:t>K mean</a:t>
            </a:r>
          </a:p>
          <a:p>
            <a:r>
              <a:rPr lang="en-US" dirty="0" smtClean="0"/>
              <a:t>Logistic Regression</a:t>
            </a:r>
          </a:p>
          <a:p>
            <a:r>
              <a:rPr lang="en-US" dirty="0" smtClean="0"/>
              <a:t>Linear </a:t>
            </a:r>
            <a:r>
              <a:rPr lang="en-US" dirty="0" smtClean="0"/>
              <a:t>Regression</a:t>
            </a:r>
          </a:p>
          <a:p>
            <a:r>
              <a:rPr lang="en-US" dirty="0" smtClean="0"/>
              <a:t>NB</a:t>
            </a:r>
            <a:endParaRPr lang="en-US" dirty="0" smtClean="0"/>
          </a:p>
          <a:p>
            <a:r>
              <a:rPr lang="en-US" dirty="0" smtClean="0"/>
              <a:t>SVM</a:t>
            </a:r>
          </a:p>
          <a:p>
            <a:r>
              <a:rPr lang="en-US" dirty="0" smtClean="0"/>
              <a:t>Decision Tree</a:t>
            </a:r>
          </a:p>
          <a:p>
            <a:endParaRPr lang="en-US" dirty="0"/>
          </a:p>
        </p:txBody>
      </p:sp>
    </p:spTree>
    <p:extLst>
      <p:ext uri="{BB962C8B-B14F-4D97-AF65-F5344CB8AC3E}">
        <p14:creationId xmlns:p14="http://schemas.microsoft.com/office/powerpoint/2010/main" xmlns="" val="132561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quarter" idx="1"/>
          </p:nvPr>
        </p:nvSpPr>
        <p:spPr/>
        <p:txBody>
          <a:bodyPr/>
          <a:lstStyle/>
          <a:p>
            <a:pPr>
              <a:buFont typeface="Arial" pitchFamily="34" charset="0"/>
              <a:buChar char="•"/>
            </a:pPr>
            <a:r>
              <a:rPr lang="en-US" dirty="0">
                <a:hlinkClick r:id="rId2"/>
              </a:rPr>
              <a:t>https://www.edureka.co/blog/introduction-to-machine-learning</a:t>
            </a:r>
            <a:r>
              <a:rPr lang="en-US" dirty="0" smtClean="0">
                <a:hlinkClick r:id="rId2"/>
              </a:rPr>
              <a:t>/</a:t>
            </a:r>
            <a:endParaRPr lang="en-US" dirty="0" smtClean="0"/>
          </a:p>
          <a:p>
            <a:pPr>
              <a:buFont typeface="Arial" pitchFamily="34" charset="0"/>
              <a:buChar char="•"/>
            </a:pPr>
            <a:endParaRPr lang="en-US" dirty="0" smtClean="0"/>
          </a:p>
          <a:p>
            <a:pPr>
              <a:buFont typeface="Arial" pitchFamily="34" charset="0"/>
              <a:buChar char="•"/>
            </a:pPr>
            <a:r>
              <a:rPr lang="en-US" dirty="0">
                <a:hlinkClick r:id="rId3"/>
              </a:rPr>
              <a:t>https://</a:t>
            </a:r>
            <a:r>
              <a:rPr lang="en-US" dirty="0" smtClean="0">
                <a:hlinkClick r:id="rId3"/>
              </a:rPr>
              <a:t>towardsdatascience.com/8-reasons-why-python-is-good-for-artificial-intelligence-and-machine-learning-4a23f6bed2e6</a:t>
            </a:r>
            <a:endParaRPr lang="en-US" dirty="0" smtClean="0"/>
          </a:p>
          <a:p>
            <a:pPr>
              <a:buFont typeface="Arial" pitchFamily="34" charset="0"/>
              <a:buChar char="•"/>
            </a:pPr>
            <a:endParaRPr lang="en-US" dirty="0"/>
          </a:p>
          <a:p>
            <a:pPr>
              <a:buFont typeface="Arial" pitchFamily="34" charset="0"/>
              <a:buChar char="•"/>
            </a:pPr>
            <a:r>
              <a:rPr lang="en-US" dirty="0">
                <a:hlinkClick r:id="rId4"/>
              </a:rPr>
              <a:t>https://towardsdatascience.com/the-7-steps-of-machine-learning-2877d7e5548e</a:t>
            </a:r>
            <a:endParaRPr lang="en-US" dirty="0"/>
          </a:p>
        </p:txBody>
      </p:sp>
    </p:spTree>
    <p:extLst>
      <p:ext uri="{BB962C8B-B14F-4D97-AF65-F5344CB8AC3E}">
        <p14:creationId xmlns:p14="http://schemas.microsoft.com/office/powerpoint/2010/main" xmlns="" val="220769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t>AI,ML,DL,DS</a:t>
            </a:r>
            <a:endParaRPr lang="en-US" dirty="0"/>
          </a:p>
        </p:txBody>
      </p:sp>
      <p:sp>
        <p:nvSpPr>
          <p:cNvPr id="4" name="AutoShape 2" descr="Distinguishing DS, ML, DL, AI and Big Data – mc.a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istinguishing DS, ML, DL, AI and Big Data – mc.a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2" name="Picture 6" descr="How are AI, Machine Learning, Deep Learning &amp; Data Science Relate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524000"/>
            <a:ext cx="8382000"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485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520940" cy="548640"/>
          </a:xfrm>
        </p:spPr>
        <p:txBody>
          <a:bodyPr>
            <a:normAutofit/>
          </a:bodyPr>
          <a:lstStyle/>
          <a:p>
            <a:pPr algn="ctr"/>
            <a:r>
              <a:rPr lang="en-US" dirty="0" smtClean="0"/>
              <a:t>What is ml…..?</a:t>
            </a:r>
            <a:endParaRPr lang="en-US" dirty="0"/>
          </a:p>
        </p:txBody>
      </p:sp>
      <p:sp>
        <p:nvSpPr>
          <p:cNvPr id="3" name="Content Placeholder 2"/>
          <p:cNvSpPr>
            <a:spLocks noGrp="1"/>
          </p:cNvSpPr>
          <p:nvPr>
            <p:ph sz="quarter" idx="1"/>
          </p:nvPr>
        </p:nvSpPr>
        <p:spPr>
          <a:xfrm>
            <a:off x="304800" y="457200"/>
            <a:ext cx="8534400" cy="1752600"/>
          </a:xfrm>
        </p:spPr>
        <p:txBody>
          <a:bodyPr>
            <a:normAutofit lnSpcReduction="10000"/>
          </a:bodyPr>
          <a:lstStyle/>
          <a:p>
            <a:pPr algn="ctr"/>
            <a:r>
              <a:rPr lang="en-US" b="0" dirty="0"/>
              <a:t>“A computer program is said to learn from experience E with respect to some class of tasks T and performance measure P if its performance at tasks in T, as measured by P, improves with experience E.” </a:t>
            </a:r>
            <a:r>
              <a:rPr lang="en-US" b="0" i="1" dirty="0"/>
              <a:t> Tom Mitchell, Carnegie Mellon University</a:t>
            </a:r>
            <a:endParaRPr lang="en-US" b="0" dirty="0" smtClean="0"/>
          </a:p>
          <a:p>
            <a:pPr algn="ctr"/>
            <a:endParaRPr lang="en-US" b="0" dirty="0"/>
          </a:p>
          <a:p>
            <a:pPr algn="ctr"/>
            <a:endParaRPr lang="en-US" dirty="0"/>
          </a:p>
        </p:txBody>
      </p:sp>
      <p:pic>
        <p:nvPicPr>
          <p:cNvPr id="4" name="Picture 2" descr="ML | What is Machine Learning ? - GeeksforGeek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38400"/>
            <a:ext cx="91440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495800"/>
            <a:ext cx="91440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421704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0" y="37774"/>
            <a:ext cx="9144000" cy="6820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5618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609600"/>
          </a:xfrm>
        </p:spPr>
        <p:txBody>
          <a:bodyPr/>
          <a:lstStyle/>
          <a:p>
            <a:pPr algn="ctr"/>
            <a:r>
              <a:rPr lang="en-US" b="1" dirty="0"/>
              <a:t>Machine Learning </a:t>
            </a:r>
            <a:r>
              <a:rPr lang="en-US" b="1" dirty="0" smtClean="0"/>
              <a:t>Process</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52400" y="914400"/>
            <a:ext cx="8534400" cy="5943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0310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487362"/>
          </a:xfrm>
        </p:spPr>
        <p:txBody>
          <a:bodyPr>
            <a:normAutofit fontScale="90000"/>
          </a:bodyPr>
          <a:lstStyle/>
          <a:p>
            <a:pPr algn="ctr"/>
            <a:r>
              <a:rPr lang="en-US" b="1" dirty="0"/>
              <a:t>Machine Learning Process</a:t>
            </a:r>
            <a:endParaRPr lang="en-US" dirty="0"/>
          </a:p>
        </p:txBody>
      </p:sp>
      <p:sp>
        <p:nvSpPr>
          <p:cNvPr id="3" name="Content Placeholder 2"/>
          <p:cNvSpPr>
            <a:spLocks noGrp="1"/>
          </p:cNvSpPr>
          <p:nvPr>
            <p:ph sz="quarter" idx="1"/>
          </p:nvPr>
        </p:nvSpPr>
        <p:spPr>
          <a:xfrm>
            <a:off x="457200" y="1066800"/>
            <a:ext cx="8001000" cy="4873752"/>
          </a:xfrm>
        </p:spPr>
        <p:txBody>
          <a:bodyPr/>
          <a:lstStyle/>
          <a:p>
            <a:pPr marL="0" indent="0">
              <a:lnSpc>
                <a:spcPct val="150000"/>
              </a:lnSpc>
              <a:buNone/>
            </a:pPr>
            <a:r>
              <a:rPr lang="en-US" b="1" dirty="0"/>
              <a:t>Step 1:</a:t>
            </a:r>
            <a:r>
              <a:rPr lang="en-US" dirty="0"/>
              <a:t> Define the objective of the Problem </a:t>
            </a:r>
            <a:r>
              <a:rPr lang="en-US" dirty="0" smtClean="0"/>
              <a:t>Statement</a:t>
            </a:r>
          </a:p>
          <a:p>
            <a:pPr marL="0" indent="0">
              <a:lnSpc>
                <a:spcPct val="150000"/>
              </a:lnSpc>
              <a:buNone/>
            </a:pPr>
            <a:r>
              <a:rPr lang="en-US" b="1" dirty="0"/>
              <a:t>Step 2: </a:t>
            </a:r>
            <a:r>
              <a:rPr lang="en-US" dirty="0"/>
              <a:t>Data </a:t>
            </a:r>
            <a:r>
              <a:rPr lang="en-US" dirty="0" smtClean="0"/>
              <a:t>Gathering</a:t>
            </a:r>
          </a:p>
          <a:p>
            <a:pPr marL="0" indent="0">
              <a:lnSpc>
                <a:spcPct val="150000"/>
              </a:lnSpc>
              <a:buNone/>
            </a:pPr>
            <a:r>
              <a:rPr lang="en-US" b="1" dirty="0"/>
              <a:t>Step 3</a:t>
            </a:r>
            <a:r>
              <a:rPr lang="en-US" dirty="0"/>
              <a:t>: Data </a:t>
            </a:r>
            <a:r>
              <a:rPr lang="en-US" dirty="0" smtClean="0"/>
              <a:t>Preparation</a:t>
            </a:r>
          </a:p>
          <a:p>
            <a:pPr marL="0" indent="0">
              <a:lnSpc>
                <a:spcPct val="150000"/>
              </a:lnSpc>
              <a:buNone/>
            </a:pPr>
            <a:r>
              <a:rPr lang="en-US" b="1" dirty="0"/>
              <a:t>Step 4:</a:t>
            </a:r>
            <a:r>
              <a:rPr lang="en-US" dirty="0"/>
              <a:t> Exploratory Data </a:t>
            </a:r>
            <a:r>
              <a:rPr lang="en-US" dirty="0" smtClean="0"/>
              <a:t>Analysis</a:t>
            </a:r>
          </a:p>
          <a:p>
            <a:pPr marL="0" indent="0">
              <a:lnSpc>
                <a:spcPct val="150000"/>
              </a:lnSpc>
              <a:buNone/>
            </a:pPr>
            <a:r>
              <a:rPr lang="en-US" b="1" dirty="0"/>
              <a:t>Step 5:</a:t>
            </a:r>
            <a:r>
              <a:rPr lang="en-US" dirty="0"/>
              <a:t> Building </a:t>
            </a:r>
            <a:r>
              <a:rPr lang="en-US" dirty="0" smtClean="0"/>
              <a:t>	a </a:t>
            </a:r>
            <a:r>
              <a:rPr lang="en-US" dirty="0"/>
              <a:t>Machine Learning </a:t>
            </a:r>
            <a:r>
              <a:rPr lang="en-US" dirty="0" smtClean="0"/>
              <a:t>Model</a:t>
            </a:r>
          </a:p>
          <a:p>
            <a:pPr marL="0" indent="0">
              <a:lnSpc>
                <a:spcPct val="150000"/>
              </a:lnSpc>
              <a:buNone/>
            </a:pPr>
            <a:r>
              <a:rPr lang="en-US" b="1" dirty="0"/>
              <a:t>Step 6:</a:t>
            </a:r>
            <a:r>
              <a:rPr lang="en-US" dirty="0"/>
              <a:t> Model Evaluation &amp; </a:t>
            </a:r>
            <a:r>
              <a:rPr lang="en-US" dirty="0" smtClean="0"/>
              <a:t>Optimization</a:t>
            </a:r>
          </a:p>
          <a:p>
            <a:pPr marL="0" indent="0">
              <a:lnSpc>
                <a:spcPct val="150000"/>
              </a:lnSpc>
              <a:buNone/>
            </a:pPr>
            <a:r>
              <a:rPr lang="en-US" b="1" dirty="0"/>
              <a:t>Step 7:</a:t>
            </a:r>
            <a:r>
              <a:rPr lang="en-US" dirty="0"/>
              <a:t> Predictions</a:t>
            </a:r>
          </a:p>
        </p:txBody>
      </p:sp>
    </p:spTree>
    <p:extLst>
      <p:ext uri="{BB962C8B-B14F-4D97-AF65-F5344CB8AC3E}">
        <p14:creationId xmlns:p14="http://schemas.microsoft.com/office/powerpoint/2010/main" xmlns="" val="297946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fontScale="90000"/>
          </a:bodyPr>
          <a:lstStyle/>
          <a:p>
            <a:pPr algn="ctr"/>
            <a:r>
              <a:rPr lang="en-US" b="1" dirty="0"/>
              <a:t>Type Of Problems In Machine </a:t>
            </a:r>
            <a:r>
              <a:rPr lang="en-US" b="1" dirty="0" smtClean="0"/>
              <a:t>Learning</a:t>
            </a:r>
            <a:endParaRPr lang="en-US" dirty="0"/>
          </a:p>
        </p:txBody>
      </p:sp>
      <p:pic>
        <p:nvPicPr>
          <p:cNvPr id="8194" name="Picture 2" descr="Type of Problems Solved Using Machine Learning - Introduction To Machine Learning - Edurek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990600"/>
            <a:ext cx="8610600" cy="56823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8902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467600" cy="609600"/>
          </a:xfrm>
        </p:spPr>
        <p:txBody>
          <a:bodyPr>
            <a:normAutofit/>
          </a:bodyPr>
          <a:lstStyle/>
          <a:p>
            <a:pPr algn="ctr"/>
            <a:r>
              <a:rPr lang="en-US" b="1" dirty="0"/>
              <a:t>Machine Learning </a:t>
            </a:r>
            <a:r>
              <a:rPr lang="en-US" b="1" dirty="0" smtClean="0"/>
              <a:t>Types</a:t>
            </a:r>
            <a:endParaRPr lang="en-US" dirty="0"/>
          </a:p>
        </p:txBody>
      </p:sp>
      <p:sp>
        <p:nvSpPr>
          <p:cNvPr id="3" name="Content Placeholder 2"/>
          <p:cNvSpPr>
            <a:spLocks noGrp="1"/>
          </p:cNvSpPr>
          <p:nvPr>
            <p:ph sz="quarter" idx="1"/>
          </p:nvPr>
        </p:nvSpPr>
        <p:spPr>
          <a:xfrm>
            <a:off x="457200" y="990600"/>
            <a:ext cx="8229600" cy="1447800"/>
          </a:xfrm>
        </p:spPr>
        <p:txBody>
          <a:bodyPr/>
          <a:lstStyle/>
          <a:p>
            <a:pPr marL="0" indent="0">
              <a:buNone/>
            </a:pPr>
            <a:r>
              <a:rPr lang="en-US" b="1" i="1" u="sng" dirty="0"/>
              <a:t>Supervised </a:t>
            </a:r>
            <a:r>
              <a:rPr lang="en-US" b="1" i="1" u="sng" dirty="0" smtClean="0"/>
              <a:t>Learning</a:t>
            </a:r>
            <a:endParaRPr lang="en-US" i="1" u="sng" dirty="0"/>
          </a:p>
          <a:p>
            <a:pPr marL="0" indent="0">
              <a:buNone/>
            </a:pPr>
            <a:r>
              <a:rPr lang="en-US" dirty="0" smtClean="0"/>
              <a:t>Supervised </a:t>
            </a:r>
            <a:r>
              <a:rPr lang="en-US" dirty="0"/>
              <a:t>learning is a technique in which we teach or train the machine </a:t>
            </a:r>
            <a:r>
              <a:rPr lang="en-US" dirty="0" smtClean="0"/>
              <a:t>using </a:t>
            </a:r>
            <a:r>
              <a:rPr lang="en-US" dirty="0"/>
              <a:t>data which is well labeled. </a:t>
            </a:r>
          </a:p>
        </p:txBody>
      </p:sp>
      <p:pic>
        <p:nvPicPr>
          <p:cNvPr id="5122" name="Picture 2" descr="Supervised Learning - Introduction To Machine Learning - Edurek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438400"/>
            <a:ext cx="8610600"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368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077200" cy="2133600"/>
          </a:xfrm>
        </p:spPr>
        <p:txBody>
          <a:bodyPr/>
          <a:lstStyle/>
          <a:p>
            <a:pPr marL="0" indent="0">
              <a:buNone/>
            </a:pPr>
            <a:r>
              <a:rPr lang="en-US" b="1" i="1" u="sng" dirty="0"/>
              <a:t>Unsupervised Learning</a:t>
            </a:r>
          </a:p>
          <a:p>
            <a:pPr marL="0" indent="0" algn="just">
              <a:buNone/>
            </a:pPr>
            <a:r>
              <a:rPr lang="en-US" dirty="0" smtClean="0"/>
              <a:t>Unsupervised </a:t>
            </a:r>
            <a:r>
              <a:rPr lang="en-US" dirty="0"/>
              <a:t>learning involves training by using unlabeled data and allowing the model to act on that information without guidance. </a:t>
            </a:r>
          </a:p>
          <a:p>
            <a:endParaRPr lang="en-US" dirty="0"/>
          </a:p>
        </p:txBody>
      </p:sp>
      <p:pic>
        <p:nvPicPr>
          <p:cNvPr id="6146" name="Picture 2" descr="Unsupervised Learning - Introduction To Machine Learning - Edurek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905000"/>
            <a:ext cx="8763000"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3109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carnival club</Template>
  <TotalTime>249</TotalTime>
  <Words>220</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Introduction To ML</vt:lpstr>
      <vt:lpstr>AI,ML,DL,DS</vt:lpstr>
      <vt:lpstr>What is ml…..?</vt:lpstr>
      <vt:lpstr>ML</vt:lpstr>
      <vt:lpstr>Machine Learning Process</vt:lpstr>
      <vt:lpstr>Machine Learning Process</vt:lpstr>
      <vt:lpstr>Type Of Problems In Machine Learning</vt:lpstr>
      <vt:lpstr>Machine Learning Types</vt:lpstr>
      <vt:lpstr>Slide 9</vt:lpstr>
      <vt:lpstr>Slide 10</vt:lpstr>
      <vt:lpstr>Slide 11</vt:lpstr>
      <vt:lpstr>Application of Ml</vt:lpstr>
      <vt:lpstr>Why python for ml is used?</vt:lpstr>
      <vt:lpstr>Python lib for Ml</vt:lpstr>
      <vt:lpstr>Algorithm</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GAURAV</dc:creator>
  <cp:lastModifiedBy>Rushikesh Dhande</cp:lastModifiedBy>
  <cp:revision>19</cp:revision>
  <dcterms:created xsi:type="dcterms:W3CDTF">2006-08-16T00:00:00Z</dcterms:created>
  <dcterms:modified xsi:type="dcterms:W3CDTF">2020-07-13T12:25:05Z</dcterms:modified>
</cp:coreProperties>
</file>