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3" r:id="rId3"/>
    <p:sldId id="268" r:id="rId4"/>
    <p:sldId id="277" r:id="rId5"/>
    <p:sldId id="270" r:id="rId6"/>
    <p:sldId id="271" r:id="rId7"/>
    <p:sldId id="272" r:id="rId8"/>
    <p:sldId id="274" r:id="rId9"/>
    <p:sldId id="275" r:id="rId10"/>
    <p:sldId id="281" r:id="rId11"/>
    <p:sldId id="278" r:id="rId12"/>
    <p:sldId id="280" r:id="rId13"/>
    <p:sldId id="276" r:id="rId14"/>
    <p:sldId id="279" r:id="rId15"/>
    <p:sldId id="282" r:id="rId16"/>
    <p:sldId id="283"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2" autoAdjust="0"/>
    <p:restoredTop sz="94660" autoAdjust="0"/>
  </p:normalViewPr>
  <p:slideViewPr>
    <p:cSldViewPr>
      <p:cViewPr>
        <p:scale>
          <a:sx n="66" d="100"/>
          <a:sy n="66" d="100"/>
        </p:scale>
        <p:origin x="-1531" y="-2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18-Jun-20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18-Jun-20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18-Jun-20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18-Jun-20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18-Jun-20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18-Jun-20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18-Jun-20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18-Jun-20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Iris_flower_data_set" TargetMode="External"/><Relationship Id="rId2" Type="http://schemas.openxmlformats.org/officeDocument/2006/relationships/hyperlink" Target="https://www.ritchieng.com/machine-learning-k-nearest-neighbors-knn/" TargetMode="External"/><Relationship Id="rId1" Type="http://schemas.openxmlformats.org/officeDocument/2006/relationships/slideLayout" Target="../slideLayouts/slideLayout2.xml"/><Relationship Id="rId4" Type="http://schemas.openxmlformats.org/officeDocument/2006/relationships/hyperlink" Target="https://www.analyticsvidhya.com/blog/2018/03/introduction-k-neighbours-algorithm-cluste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209800"/>
            <a:ext cx="6172200" cy="1894362"/>
          </a:xfrm>
        </p:spPr>
        <p:txBody>
          <a:bodyPr/>
          <a:lstStyle/>
          <a:p>
            <a:r>
              <a:rPr lang="en-US" dirty="0" smtClean="0"/>
              <a:t>Introduction To ML – 2</a:t>
            </a:r>
            <a:br>
              <a:rPr lang="en-US" dirty="0" smtClean="0"/>
            </a:br>
            <a:endParaRPr lang="en-US" dirty="0"/>
          </a:p>
        </p:txBody>
      </p:sp>
      <p:sp>
        <p:nvSpPr>
          <p:cNvPr id="3" name="Subtitle 2"/>
          <p:cNvSpPr>
            <a:spLocks noGrp="1"/>
          </p:cNvSpPr>
          <p:nvPr>
            <p:ph type="subTitle" idx="1"/>
          </p:nvPr>
        </p:nvSpPr>
        <p:spPr>
          <a:xfrm>
            <a:off x="2286000" y="4038600"/>
            <a:ext cx="6172200" cy="1371600"/>
          </a:xfrm>
        </p:spPr>
        <p:txBody>
          <a:bodyPr/>
          <a:lstStyle/>
          <a:p>
            <a:r>
              <a:rPr lang="en-US" dirty="0" smtClean="0"/>
              <a:t>-</a:t>
            </a:r>
            <a:r>
              <a:rPr lang="en-US" dirty="0" err="1" smtClean="0"/>
              <a:t>Rushikesh</a:t>
            </a:r>
            <a:r>
              <a:rPr lang="en-US" dirty="0" smtClean="0"/>
              <a:t> </a:t>
            </a:r>
            <a:r>
              <a:rPr lang="en-US" dirty="0" err="1" smtClean="0"/>
              <a:t>dhande</a:t>
            </a:r>
            <a:endParaRPr lang="en-US" dirty="0"/>
          </a:p>
        </p:txBody>
      </p:sp>
    </p:spTree>
    <p:extLst>
      <p:ext uri="{BB962C8B-B14F-4D97-AF65-F5344CB8AC3E}">
        <p14:creationId xmlns:p14="http://schemas.microsoft.com/office/powerpoint/2010/main" val="865224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562/1*AuXDgGrr0wbCoF6KDXXSZ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734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67600" cy="639762"/>
          </a:xfrm>
        </p:spPr>
        <p:txBody>
          <a:bodyPr>
            <a:normAutofit fontScale="90000"/>
          </a:bodyPr>
          <a:lstStyle/>
          <a:p>
            <a:r>
              <a:rPr lang="en-US" b="1" dirty="0"/>
              <a:t>How does the KNN algorithm work</a:t>
            </a:r>
            <a:r>
              <a:rPr lang="en-US" b="1" dirty="0" smtClean="0"/>
              <a: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3738879" cy="4954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905000"/>
            <a:ext cx="4262120" cy="49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4600" y="838200"/>
            <a:ext cx="3429000" cy="646331"/>
          </a:xfrm>
          <a:prstGeom prst="rect">
            <a:avLst/>
          </a:prstGeom>
          <a:noFill/>
        </p:spPr>
        <p:txBody>
          <a:bodyPr wrap="square" rtlCol="0">
            <a:spAutoFit/>
          </a:bodyPr>
          <a:lstStyle/>
          <a:p>
            <a:pPr algn="ctr"/>
            <a:r>
              <a:rPr lang="en-US" sz="3600" b="1" dirty="0" smtClean="0"/>
              <a:t>Let K=3</a:t>
            </a:r>
            <a:endParaRPr lang="en-US" sz="3600" b="1" dirty="0"/>
          </a:p>
        </p:txBody>
      </p:sp>
    </p:spTree>
    <p:extLst>
      <p:ext uri="{BB962C8B-B14F-4D97-AF65-F5344CB8AC3E}">
        <p14:creationId xmlns:p14="http://schemas.microsoft.com/office/powerpoint/2010/main" val="625254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67600" cy="639762"/>
          </a:xfrm>
        </p:spPr>
        <p:txBody>
          <a:bodyPr>
            <a:normAutofit fontScale="90000"/>
          </a:bodyPr>
          <a:lstStyle/>
          <a:p>
            <a:r>
              <a:rPr lang="en-US" b="1" dirty="0"/>
              <a:t>How does the KNN algorithm work</a:t>
            </a:r>
            <a:r>
              <a:rPr lang="en-US" b="1" dirty="0" smtClean="0"/>
              <a:t>?</a:t>
            </a:r>
            <a:endParaRPr lang="en-US" dirty="0"/>
          </a:p>
        </p:txBody>
      </p:sp>
      <p:sp>
        <p:nvSpPr>
          <p:cNvPr id="5" name="TextBox 4"/>
          <p:cNvSpPr txBox="1"/>
          <p:nvPr/>
        </p:nvSpPr>
        <p:spPr>
          <a:xfrm>
            <a:off x="2514600" y="838200"/>
            <a:ext cx="3429000" cy="646331"/>
          </a:xfrm>
          <a:prstGeom prst="rect">
            <a:avLst/>
          </a:prstGeom>
          <a:noFill/>
        </p:spPr>
        <p:txBody>
          <a:bodyPr wrap="square" rtlCol="0">
            <a:spAutoFit/>
          </a:bodyPr>
          <a:lstStyle/>
          <a:p>
            <a:pPr algn="ctr"/>
            <a:r>
              <a:rPr lang="en-US" sz="3600" b="1" smtClean="0"/>
              <a:t>Let </a:t>
            </a:r>
            <a:r>
              <a:rPr lang="en-US" sz="3600" b="1" smtClean="0"/>
              <a:t>K=3</a:t>
            </a:r>
            <a:endParaRPr lang="en-US" sz="3600" b="1" dirty="0"/>
          </a:p>
        </p:txBody>
      </p:sp>
      <p:pic>
        <p:nvPicPr>
          <p:cNvPr id="3074" name="Picture 2" descr="Concept of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42545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NN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828800"/>
            <a:ext cx="419100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ncept of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 y="1752600"/>
            <a:ext cx="42545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00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715962"/>
          </a:xfrm>
        </p:spPr>
        <p:txBody>
          <a:bodyPr/>
          <a:lstStyle/>
          <a:p>
            <a:pPr algn="ctr"/>
            <a:r>
              <a:rPr lang="en-US" b="1" dirty="0"/>
              <a:t>Pseudo Code of </a:t>
            </a:r>
            <a:r>
              <a:rPr lang="en-US" b="1" dirty="0" smtClean="0"/>
              <a:t>KNN</a:t>
            </a:r>
            <a:endParaRPr lang="en-US" dirty="0"/>
          </a:p>
        </p:txBody>
      </p:sp>
      <p:sp>
        <p:nvSpPr>
          <p:cNvPr id="3" name="Content Placeholder 2"/>
          <p:cNvSpPr>
            <a:spLocks noGrp="1"/>
          </p:cNvSpPr>
          <p:nvPr>
            <p:ph sz="quarter" idx="1"/>
          </p:nvPr>
        </p:nvSpPr>
        <p:spPr>
          <a:xfrm>
            <a:off x="457200" y="1066800"/>
            <a:ext cx="7467600" cy="5407152"/>
          </a:xfrm>
        </p:spPr>
        <p:txBody>
          <a:bodyPr>
            <a:normAutofit/>
          </a:bodyPr>
          <a:lstStyle/>
          <a:p>
            <a:r>
              <a:rPr lang="en-US" dirty="0"/>
              <a:t>Load the </a:t>
            </a:r>
            <a:r>
              <a:rPr lang="en-US" dirty="0" smtClean="0"/>
              <a:t>data</a:t>
            </a:r>
          </a:p>
          <a:p>
            <a:endParaRPr lang="en-US" dirty="0"/>
          </a:p>
          <a:p>
            <a:r>
              <a:rPr lang="en-US" dirty="0" smtClean="0"/>
              <a:t>Initialize </a:t>
            </a:r>
            <a:r>
              <a:rPr lang="en-US" dirty="0"/>
              <a:t>the value of </a:t>
            </a:r>
            <a:r>
              <a:rPr lang="en-US" dirty="0" smtClean="0"/>
              <a:t>k</a:t>
            </a:r>
          </a:p>
          <a:p>
            <a:endParaRPr lang="en-US" dirty="0"/>
          </a:p>
          <a:p>
            <a:r>
              <a:rPr lang="en-US" dirty="0"/>
              <a:t>For getting the predicted class, iterate from 1 to total number of training data points</a:t>
            </a:r>
          </a:p>
          <a:p>
            <a:pPr lvl="1"/>
            <a:r>
              <a:rPr lang="en-US" dirty="0"/>
              <a:t>Calculate the distance between test data and each row of training data. </a:t>
            </a:r>
            <a:endParaRPr lang="en-US" dirty="0" smtClean="0"/>
          </a:p>
          <a:p>
            <a:pPr lvl="1"/>
            <a:r>
              <a:rPr lang="en-US" dirty="0" smtClean="0"/>
              <a:t>Sort </a:t>
            </a:r>
            <a:r>
              <a:rPr lang="en-US" dirty="0"/>
              <a:t>the calculated distances in ascending order based on distance values</a:t>
            </a:r>
          </a:p>
          <a:p>
            <a:pPr lvl="1"/>
            <a:r>
              <a:rPr lang="en-US" dirty="0"/>
              <a:t>Get top k rows from the sorted array</a:t>
            </a:r>
          </a:p>
          <a:p>
            <a:pPr lvl="1"/>
            <a:r>
              <a:rPr lang="en-US" dirty="0"/>
              <a:t>Get the most frequent class of these rows</a:t>
            </a:r>
          </a:p>
          <a:p>
            <a:pPr lvl="1"/>
            <a:r>
              <a:rPr lang="en-US" dirty="0"/>
              <a:t>Return the predicted class</a:t>
            </a:r>
          </a:p>
          <a:p>
            <a:endParaRPr lang="en-US" dirty="0"/>
          </a:p>
        </p:txBody>
      </p:sp>
    </p:spTree>
    <p:extLst>
      <p:ext uri="{BB962C8B-B14F-4D97-AF65-F5344CB8AC3E}">
        <p14:creationId xmlns:p14="http://schemas.microsoft.com/office/powerpoint/2010/main" val="256698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077200" cy="6477000"/>
          </a:xfrm>
        </p:spPr>
        <p:txBody>
          <a:bodyPr>
            <a:normAutofit/>
          </a:bodyPr>
          <a:lstStyle/>
          <a:p>
            <a:pPr algn="just"/>
            <a:r>
              <a:rPr lang="en-US" b="1" dirty="0" smtClean="0"/>
              <a:t>Advantages</a:t>
            </a:r>
          </a:p>
          <a:p>
            <a:pPr lvl="1" algn="just"/>
            <a:r>
              <a:rPr lang="en-US" sz="2800" dirty="0" smtClean="0"/>
              <a:t>The algorithm is simple and easy to implement.</a:t>
            </a:r>
          </a:p>
          <a:p>
            <a:pPr lvl="1" algn="just"/>
            <a:r>
              <a:rPr lang="en-US" sz="2800" dirty="0" smtClean="0"/>
              <a:t>There’s no need to build a model, tune several parameters, or make additional assumptions.</a:t>
            </a:r>
          </a:p>
          <a:p>
            <a:pPr lvl="1" algn="just"/>
            <a:r>
              <a:rPr lang="en-US" sz="2800" dirty="0" smtClean="0"/>
              <a:t>The algorithm is versatile. It can be used for classification, regression, and search (as we will see in the next section).</a:t>
            </a:r>
          </a:p>
          <a:p>
            <a:pPr algn="just"/>
            <a:endParaRPr lang="en-US" dirty="0" smtClean="0"/>
          </a:p>
          <a:p>
            <a:pPr algn="just"/>
            <a:r>
              <a:rPr lang="en-US" b="1" dirty="0" smtClean="0"/>
              <a:t>Disadvantages</a:t>
            </a:r>
          </a:p>
          <a:p>
            <a:pPr lvl="1" algn="just"/>
            <a:r>
              <a:rPr lang="en-US" sz="2800" dirty="0" smtClean="0"/>
              <a:t>The algorithm gets significantly slower as the number of examples and/or predictors/independent variables increase.</a:t>
            </a:r>
          </a:p>
          <a:p>
            <a:pPr lvl="1" algn="just"/>
            <a:endParaRPr lang="en-US" dirty="0"/>
          </a:p>
        </p:txBody>
      </p:sp>
    </p:spTree>
    <p:extLst>
      <p:ext uri="{BB962C8B-B14F-4D97-AF65-F5344CB8AC3E}">
        <p14:creationId xmlns:p14="http://schemas.microsoft.com/office/powerpoint/2010/main" val="416641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609600"/>
          </a:xfrm>
        </p:spPr>
        <p:txBody>
          <a:bodyPr/>
          <a:lstStyle/>
          <a:p>
            <a:pPr algn="ctr"/>
            <a:r>
              <a:rPr lang="en-US" dirty="0" smtClean="0"/>
              <a:t>Application of KNN</a:t>
            </a:r>
            <a:endParaRPr lang="en-US" dirty="0"/>
          </a:p>
        </p:txBody>
      </p:sp>
      <p:sp>
        <p:nvSpPr>
          <p:cNvPr id="3" name="Content Placeholder 2"/>
          <p:cNvSpPr>
            <a:spLocks noGrp="1"/>
          </p:cNvSpPr>
          <p:nvPr>
            <p:ph sz="quarter" idx="1"/>
          </p:nvPr>
        </p:nvSpPr>
        <p:spPr>
          <a:xfrm>
            <a:off x="457200" y="914400"/>
            <a:ext cx="8153400" cy="5638800"/>
          </a:xfrm>
        </p:spPr>
        <p:txBody>
          <a:bodyPr>
            <a:normAutofit/>
          </a:bodyPr>
          <a:lstStyle/>
          <a:p>
            <a:pPr algn="just"/>
            <a:r>
              <a:rPr lang="en-US" dirty="0"/>
              <a:t>Banking System</a:t>
            </a:r>
          </a:p>
          <a:p>
            <a:pPr lvl="1" algn="just"/>
            <a:r>
              <a:rPr lang="en-US" dirty="0"/>
              <a:t>KNN can be used in banking system to predict weather an individual is fit for loan approval? Does that individual have the characteristics similar to the defaulters one</a:t>
            </a:r>
            <a:r>
              <a:rPr lang="en-US" dirty="0" smtClean="0"/>
              <a:t>?</a:t>
            </a:r>
          </a:p>
          <a:p>
            <a:pPr lvl="1" algn="just"/>
            <a:endParaRPr lang="en-US" dirty="0"/>
          </a:p>
          <a:p>
            <a:pPr algn="just"/>
            <a:r>
              <a:rPr lang="en-US" dirty="0"/>
              <a:t>Calculating Credit Ratings</a:t>
            </a:r>
          </a:p>
          <a:p>
            <a:pPr lvl="1" algn="just"/>
            <a:r>
              <a:rPr lang="en-US" dirty="0"/>
              <a:t>KNN algorithms can be used to find an individual’s credit rating by comparing with the persons having similar traits</a:t>
            </a:r>
            <a:r>
              <a:rPr lang="en-US" dirty="0" smtClean="0"/>
              <a:t>.</a:t>
            </a:r>
          </a:p>
          <a:p>
            <a:pPr lvl="1" algn="just"/>
            <a:endParaRPr lang="en-US" dirty="0"/>
          </a:p>
          <a:p>
            <a:pPr algn="just"/>
            <a:r>
              <a:rPr lang="en-US" dirty="0"/>
              <a:t>Politics</a:t>
            </a:r>
          </a:p>
          <a:p>
            <a:pPr lvl="1" algn="just"/>
            <a:r>
              <a:rPr lang="en-US" dirty="0"/>
              <a:t>With the help of KNN algorithms, we can classify a potential voter into various classes like “Will Vote”, “Will not Vote”, “Will Vote to Party ‘Congress’, “Will Vote to Party ‘BJP’.</a:t>
            </a:r>
          </a:p>
          <a:p>
            <a:pPr algn="just"/>
            <a:endParaRPr lang="en-US" dirty="0"/>
          </a:p>
        </p:txBody>
      </p:sp>
    </p:spTree>
    <p:extLst>
      <p:ext uri="{BB962C8B-B14F-4D97-AF65-F5344CB8AC3E}">
        <p14:creationId xmlns:p14="http://schemas.microsoft.com/office/powerpoint/2010/main" val="257969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Autofit/>
          </a:bodyPr>
          <a:lstStyle/>
          <a:p>
            <a:pPr algn="ctr"/>
            <a:r>
              <a:rPr lang="en-US" sz="2800" dirty="0" smtClean="0"/>
              <a:t>Project On KNN FOR CLASSIFICATION</a:t>
            </a:r>
            <a:br>
              <a:rPr lang="en-US" sz="2800" dirty="0" smtClean="0"/>
            </a:br>
            <a:r>
              <a:rPr lang="en-US" sz="2800" dirty="0" smtClean="0"/>
              <a:t>Iris Dataset</a:t>
            </a:r>
            <a:endParaRPr lang="en-US" sz="2800" dirty="0"/>
          </a:p>
        </p:txBody>
      </p:sp>
      <p:sp>
        <p:nvSpPr>
          <p:cNvPr id="3" name="Content Placeholder 2"/>
          <p:cNvSpPr>
            <a:spLocks noGrp="1"/>
          </p:cNvSpPr>
          <p:nvPr>
            <p:ph sz="quarter" idx="1"/>
          </p:nvPr>
        </p:nvSpPr>
        <p:spPr>
          <a:xfrm>
            <a:off x="457200" y="1143000"/>
            <a:ext cx="8229600" cy="5638800"/>
          </a:xfrm>
        </p:spPr>
        <p:txBody>
          <a:bodyPr/>
          <a:lstStyle/>
          <a:p>
            <a:r>
              <a:rPr lang="en-US" dirty="0"/>
              <a:t>The data set </a:t>
            </a:r>
            <a:r>
              <a:rPr lang="en-US" dirty="0" smtClean="0"/>
              <a:t>consists </a:t>
            </a:r>
            <a:r>
              <a:rPr lang="en-US" dirty="0"/>
              <a:t>4-Dimention </a:t>
            </a:r>
            <a:r>
              <a:rPr lang="en-US" dirty="0" smtClean="0"/>
              <a:t>data and  </a:t>
            </a:r>
            <a:r>
              <a:rPr lang="en-US" dirty="0"/>
              <a:t>50 samples from each of three species of Iris (Iris </a:t>
            </a:r>
            <a:r>
              <a:rPr lang="en-US" dirty="0" err="1"/>
              <a:t>setosa</a:t>
            </a:r>
            <a:r>
              <a:rPr lang="en-US" dirty="0"/>
              <a:t>, Iris </a:t>
            </a:r>
            <a:r>
              <a:rPr lang="en-US" dirty="0" err="1"/>
              <a:t>virginica</a:t>
            </a:r>
            <a:r>
              <a:rPr lang="en-US" dirty="0"/>
              <a:t> and Iris </a:t>
            </a:r>
            <a:r>
              <a:rPr lang="en-US" dirty="0" err="1"/>
              <a:t>versicolor</a:t>
            </a:r>
            <a:r>
              <a:rPr lang="en-US" dirty="0" smtClean="0"/>
              <a:t>)</a:t>
            </a:r>
          </a:p>
          <a:p>
            <a:endParaRPr lang="en-US" dirty="0"/>
          </a:p>
          <a:p>
            <a:r>
              <a:rPr lang="en-US" dirty="0"/>
              <a:t>Given that '</a:t>
            </a:r>
            <a:r>
              <a:rPr lang="en-US" dirty="0" err="1"/>
              <a:t>sepal_length</a:t>
            </a:r>
            <a:r>
              <a:rPr lang="en-US" dirty="0"/>
              <a:t>', '</a:t>
            </a:r>
            <a:r>
              <a:rPr lang="en-US" dirty="0" err="1"/>
              <a:t>sepal_width</a:t>
            </a:r>
            <a:r>
              <a:rPr lang="en-US" dirty="0"/>
              <a:t>', '</a:t>
            </a:r>
            <a:r>
              <a:rPr lang="en-US" dirty="0" err="1"/>
              <a:t>petal_length</a:t>
            </a:r>
            <a:r>
              <a:rPr lang="en-US" dirty="0"/>
              <a:t>', </a:t>
            </a:r>
            <a:r>
              <a:rPr lang="en-US" dirty="0" smtClean="0"/>
              <a:t>'</a:t>
            </a:r>
            <a:r>
              <a:rPr lang="en-US" dirty="0" err="1" smtClean="0"/>
              <a:t>petal_width</a:t>
            </a:r>
            <a:r>
              <a:rPr lang="en-US" dirty="0" smtClean="0"/>
              <a:t>‘ you have to predict the species of flower.</a:t>
            </a:r>
          </a:p>
          <a:p>
            <a:pPr marL="0" indent="0">
              <a:buNone/>
            </a:pPr>
            <a:endParaRPr lang="en-US" dirty="0"/>
          </a:p>
        </p:txBody>
      </p:sp>
    </p:spTree>
    <p:extLst>
      <p:ext uri="{BB962C8B-B14F-4D97-AF65-F5344CB8AC3E}">
        <p14:creationId xmlns:p14="http://schemas.microsoft.com/office/powerpoint/2010/main" val="2029677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sz="quarter" idx="1"/>
          </p:nvPr>
        </p:nvSpPr>
        <p:spPr>
          <a:xfrm>
            <a:off x="457200" y="1600200"/>
            <a:ext cx="8458200" cy="4873752"/>
          </a:xfrm>
        </p:spPr>
        <p:txBody>
          <a:bodyPr/>
          <a:lstStyle/>
          <a:p>
            <a:pPr>
              <a:buFont typeface="Arial" pitchFamily="34" charset="0"/>
              <a:buChar char="•"/>
            </a:pPr>
            <a:r>
              <a:rPr lang="en-US" dirty="0">
                <a:hlinkClick r:id="rId2"/>
              </a:rPr>
              <a:t>https://www.ritchieng.com/machine-learning-k-nearest-neighbors-knn</a:t>
            </a:r>
            <a:r>
              <a:rPr lang="en-US" dirty="0" smtClean="0">
                <a:hlinkClick r:id="rId2"/>
              </a:rPr>
              <a:t>/</a:t>
            </a:r>
            <a:endParaRPr lang="en-US" dirty="0" smtClean="0"/>
          </a:p>
          <a:p>
            <a:pPr>
              <a:buFont typeface="Arial" pitchFamily="34" charset="0"/>
              <a:buChar char="•"/>
            </a:pPr>
            <a:endParaRPr lang="en-US" dirty="0"/>
          </a:p>
          <a:p>
            <a:pPr>
              <a:buFont typeface="Arial" pitchFamily="34" charset="0"/>
              <a:buChar char="•"/>
            </a:pPr>
            <a:r>
              <a:rPr lang="en-US" dirty="0">
                <a:hlinkClick r:id="rId3"/>
              </a:rPr>
              <a:t>https://</a:t>
            </a:r>
            <a:r>
              <a:rPr lang="en-US" dirty="0" smtClean="0">
                <a:hlinkClick r:id="rId3"/>
              </a:rPr>
              <a:t>en.wikipedia.org/wiki/Iris_flower_data_set</a:t>
            </a:r>
            <a:endParaRPr lang="en-US" dirty="0" smtClean="0"/>
          </a:p>
          <a:p>
            <a:pPr>
              <a:buFont typeface="Arial" pitchFamily="34" charset="0"/>
              <a:buChar char="•"/>
            </a:pPr>
            <a:endParaRPr lang="en-US" dirty="0"/>
          </a:p>
          <a:p>
            <a:pPr>
              <a:buFont typeface="Arial" pitchFamily="34" charset="0"/>
              <a:buChar char="•"/>
            </a:pPr>
            <a:r>
              <a:rPr lang="en-US">
                <a:hlinkClick r:id="rId4"/>
              </a:rPr>
              <a:t>https://www.analyticsvidhya.com/blog/2018/03/introduction-k-neighbours-algorithm-clustering/</a:t>
            </a:r>
            <a:endParaRPr lang="en-US" dirty="0"/>
          </a:p>
        </p:txBody>
      </p:sp>
    </p:spTree>
    <p:extLst>
      <p:ext uri="{BB962C8B-B14F-4D97-AF65-F5344CB8AC3E}">
        <p14:creationId xmlns:p14="http://schemas.microsoft.com/office/powerpoint/2010/main" val="220769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67600" cy="685800"/>
          </a:xfrm>
        </p:spPr>
        <p:txBody>
          <a:bodyPr/>
          <a:lstStyle/>
          <a:p>
            <a:pPr algn="ctr"/>
            <a:r>
              <a:rPr lang="en-US" dirty="0" smtClean="0"/>
              <a:t>Python Lib for ML	</a:t>
            </a:r>
            <a:endParaRPr lang="en-US" dirty="0"/>
          </a:p>
        </p:txBody>
      </p:sp>
      <p:sp>
        <p:nvSpPr>
          <p:cNvPr id="3" name="Content Placeholder 2"/>
          <p:cNvSpPr>
            <a:spLocks noGrp="1"/>
          </p:cNvSpPr>
          <p:nvPr>
            <p:ph sz="quarter" idx="1"/>
          </p:nvPr>
        </p:nvSpPr>
        <p:spPr>
          <a:xfrm>
            <a:off x="533400" y="1295400"/>
            <a:ext cx="7467600" cy="4873752"/>
          </a:xfrm>
        </p:spPr>
        <p:txBody>
          <a:bodyPr>
            <a:normAutofit lnSpcReduction="10000"/>
          </a:bodyPr>
          <a:lstStyle/>
          <a:p>
            <a:r>
              <a:rPr lang="en-US" dirty="0" err="1" smtClean="0"/>
              <a:t>Numpy</a:t>
            </a:r>
            <a:endParaRPr lang="en-US" dirty="0" smtClean="0"/>
          </a:p>
          <a:p>
            <a:r>
              <a:rPr lang="en-US" dirty="0" err="1"/>
              <a:t>Scikit</a:t>
            </a:r>
            <a:r>
              <a:rPr lang="en-US" dirty="0"/>
              <a:t>-learn  </a:t>
            </a:r>
          </a:p>
          <a:p>
            <a:r>
              <a:rPr lang="en-US" dirty="0"/>
              <a:t>Pandas  </a:t>
            </a:r>
          </a:p>
          <a:p>
            <a:r>
              <a:rPr lang="en-US" dirty="0" err="1"/>
              <a:t>Keras</a:t>
            </a:r>
            <a:r>
              <a:rPr lang="en-US" dirty="0"/>
              <a:t>  </a:t>
            </a:r>
          </a:p>
          <a:p>
            <a:r>
              <a:rPr lang="en-US" dirty="0" err="1"/>
              <a:t>TensorFlow</a:t>
            </a:r>
            <a:r>
              <a:rPr lang="en-US" dirty="0"/>
              <a:t>  </a:t>
            </a:r>
          </a:p>
          <a:p>
            <a:r>
              <a:rPr lang="en-US" dirty="0" err="1"/>
              <a:t>Matplotlib</a:t>
            </a:r>
            <a:r>
              <a:rPr lang="en-US" dirty="0"/>
              <a:t>  </a:t>
            </a:r>
          </a:p>
          <a:p>
            <a:r>
              <a:rPr lang="en-US" dirty="0"/>
              <a:t>NLTK  </a:t>
            </a:r>
          </a:p>
          <a:p>
            <a:r>
              <a:rPr lang="en-US" dirty="0" err="1"/>
              <a:t>Scikit</a:t>
            </a:r>
            <a:r>
              <a:rPr lang="en-US" dirty="0"/>
              <a:t>-image  </a:t>
            </a:r>
          </a:p>
          <a:p>
            <a:r>
              <a:rPr lang="en-US" dirty="0" err="1"/>
              <a:t>PyBrain</a:t>
            </a:r>
            <a:r>
              <a:rPr lang="en-US" dirty="0"/>
              <a:t>  </a:t>
            </a:r>
          </a:p>
          <a:p>
            <a:r>
              <a:rPr lang="en-US" dirty="0" err="1"/>
              <a:t>Caffe</a:t>
            </a:r>
            <a:r>
              <a:rPr lang="en-US" dirty="0"/>
              <a:t>  </a:t>
            </a:r>
          </a:p>
          <a:p>
            <a:r>
              <a:rPr lang="en-US" dirty="0" err="1"/>
              <a:t>StatsModels</a:t>
            </a:r>
            <a:r>
              <a:rPr lang="en-US" dirty="0"/>
              <a:t>  </a:t>
            </a:r>
          </a:p>
          <a:p>
            <a:pPr marL="0" indent="0">
              <a:buNone/>
            </a:pPr>
            <a:endParaRPr lang="en-US" dirty="0"/>
          </a:p>
        </p:txBody>
      </p:sp>
    </p:spTree>
    <p:extLst>
      <p:ext uri="{BB962C8B-B14F-4D97-AF65-F5344CB8AC3E}">
        <p14:creationId xmlns:p14="http://schemas.microsoft.com/office/powerpoint/2010/main" val="63637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a:bodyPr>
          <a:lstStyle/>
          <a:p>
            <a:pPr algn="ctr"/>
            <a:r>
              <a:rPr lang="en-US" dirty="0" err="1" smtClean="0"/>
              <a:t>Scikit</a:t>
            </a:r>
            <a:r>
              <a:rPr lang="en-US" dirty="0" smtClean="0"/>
              <a:t>-learn</a:t>
            </a:r>
            <a:endParaRPr lang="en-US" dirty="0"/>
          </a:p>
        </p:txBody>
      </p:sp>
      <p:sp>
        <p:nvSpPr>
          <p:cNvPr id="3" name="Content Placeholder 2"/>
          <p:cNvSpPr>
            <a:spLocks noGrp="1"/>
          </p:cNvSpPr>
          <p:nvPr>
            <p:ph sz="quarter" idx="1"/>
          </p:nvPr>
        </p:nvSpPr>
        <p:spPr>
          <a:xfrm>
            <a:off x="457200" y="1600200"/>
            <a:ext cx="8077200" cy="4873752"/>
          </a:xfrm>
        </p:spPr>
        <p:txBody>
          <a:bodyPr>
            <a:normAutofit/>
          </a:bodyPr>
          <a:lstStyle/>
          <a:p>
            <a:r>
              <a:rPr lang="en-US" dirty="0" err="1"/>
              <a:t>Scikit</a:t>
            </a:r>
            <a:r>
              <a:rPr lang="en-US" dirty="0"/>
              <a:t>-learn was initially developed by David </a:t>
            </a:r>
            <a:r>
              <a:rPr lang="en-US" dirty="0" smtClean="0"/>
              <a:t>as </a:t>
            </a:r>
            <a:r>
              <a:rPr lang="en-US" dirty="0"/>
              <a:t>a Google summer of code project in 2007</a:t>
            </a:r>
            <a:r>
              <a:rPr lang="en-US" dirty="0" smtClean="0"/>
              <a:t>.</a:t>
            </a:r>
          </a:p>
          <a:p>
            <a:endParaRPr lang="en-US" dirty="0"/>
          </a:p>
          <a:p>
            <a:r>
              <a:rPr lang="en-US" dirty="0" err="1"/>
              <a:t>Scikit</a:t>
            </a:r>
            <a:r>
              <a:rPr lang="en-US" dirty="0"/>
              <a:t>-learn provides a range of supervised and unsupervised learning algorithms via a consistent interface in Python</a:t>
            </a:r>
            <a:r>
              <a:rPr lang="en-US" dirty="0" smtClean="0"/>
              <a:t>.</a:t>
            </a:r>
          </a:p>
          <a:p>
            <a:endParaRPr lang="en-US" dirty="0"/>
          </a:p>
          <a:p>
            <a:r>
              <a:rPr lang="en-US" dirty="0"/>
              <a:t>This library, which is largely written in Python, is built upon </a:t>
            </a:r>
            <a:r>
              <a:rPr lang="en-US" b="1" dirty="0" err="1"/>
              <a:t>NumPy</a:t>
            </a:r>
            <a:r>
              <a:rPr lang="en-US" b="1" dirty="0"/>
              <a:t>, </a:t>
            </a:r>
            <a:r>
              <a:rPr lang="en-US" b="1" dirty="0" err="1"/>
              <a:t>SciPy</a:t>
            </a:r>
            <a:r>
              <a:rPr lang="en-US" dirty="0"/>
              <a:t> and </a:t>
            </a:r>
            <a:r>
              <a:rPr lang="en-US" b="1" dirty="0" err="1"/>
              <a:t>Matplotlib</a:t>
            </a:r>
            <a:r>
              <a:rPr lang="en-US" dirty="0"/>
              <a:t>.</a:t>
            </a:r>
            <a:endParaRPr lang="en-US" dirty="0" smtClean="0"/>
          </a:p>
          <a:p>
            <a:endParaRPr lang="en-US" dirty="0"/>
          </a:p>
        </p:txBody>
      </p:sp>
    </p:spTree>
    <p:extLst>
      <p:ext uri="{BB962C8B-B14F-4D97-AF65-F5344CB8AC3E}">
        <p14:creationId xmlns:p14="http://schemas.microsoft.com/office/powerpoint/2010/main" val="25042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Autofit/>
          </a:bodyPr>
          <a:lstStyle/>
          <a:p>
            <a:pPr algn="ctr"/>
            <a:r>
              <a:rPr lang="en-US" sz="3200" dirty="0" smtClean="0"/>
              <a:t>SPLITTING THE DATASET</a:t>
            </a:r>
            <a:endParaRPr lang="en-US" sz="3200" dirty="0"/>
          </a:p>
        </p:txBody>
      </p:sp>
      <p:pic>
        <p:nvPicPr>
          <p:cNvPr id="1026" name="Picture 2" descr="3. Offline Evaluation Mechanisms: Hold-Out Validation, Cros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91440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44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6248400" cy="411162"/>
          </a:xfrm>
        </p:spPr>
        <p:txBody>
          <a:bodyPr>
            <a:noAutofit/>
          </a:bodyPr>
          <a:lstStyle/>
          <a:p>
            <a:pPr algn="ctr"/>
            <a:r>
              <a:rPr lang="en-US" sz="3600" dirty="0"/>
              <a:t>Splitting the </a:t>
            </a:r>
            <a:r>
              <a:rPr lang="en-US" sz="3600" dirty="0" smtClean="0"/>
              <a:t>dataset</a:t>
            </a:r>
            <a:endParaRPr lang="en-US" sz="3600" dirty="0"/>
          </a:p>
        </p:txBody>
      </p:sp>
      <p:sp>
        <p:nvSpPr>
          <p:cNvPr id="3" name="Content Placeholder 2"/>
          <p:cNvSpPr>
            <a:spLocks noGrp="1"/>
          </p:cNvSpPr>
          <p:nvPr>
            <p:ph sz="quarter" idx="1"/>
          </p:nvPr>
        </p:nvSpPr>
        <p:spPr>
          <a:xfrm>
            <a:off x="533400" y="1143000"/>
            <a:ext cx="8077200" cy="5029200"/>
          </a:xfrm>
        </p:spPr>
        <p:txBody>
          <a:bodyPr/>
          <a:lstStyle/>
          <a:p>
            <a:r>
              <a:rPr lang="en-US" dirty="0"/>
              <a:t>To check the accuracy of our model, we can split the dataset into two pieces-</a:t>
            </a:r>
            <a:r>
              <a:rPr lang="en-US" b="1" dirty="0"/>
              <a:t>a training set</a:t>
            </a:r>
            <a:r>
              <a:rPr lang="en-US" dirty="0"/>
              <a:t> and </a:t>
            </a:r>
            <a:r>
              <a:rPr lang="en-US" b="1" dirty="0"/>
              <a:t>a testing </a:t>
            </a:r>
            <a:r>
              <a:rPr lang="en-US" b="1" dirty="0" smtClean="0"/>
              <a:t>set.</a:t>
            </a:r>
          </a:p>
          <a:p>
            <a:endParaRPr lang="en-US" b="1" dirty="0" smtClean="0"/>
          </a:p>
          <a:p>
            <a:r>
              <a:rPr lang="en-US" b="1" u="sng" dirty="0" err="1"/>
              <a:t>train_test_split</a:t>
            </a:r>
            <a:r>
              <a:rPr lang="en-US" b="1" u="sng" dirty="0"/>
              <a:t>()</a:t>
            </a:r>
            <a:r>
              <a:rPr lang="en-US" dirty="0"/>
              <a:t> </a:t>
            </a:r>
            <a:r>
              <a:rPr lang="en-US" dirty="0" smtClean="0"/>
              <a:t> function </a:t>
            </a:r>
            <a:r>
              <a:rPr lang="en-US" dirty="0"/>
              <a:t>of </a:t>
            </a:r>
            <a:r>
              <a:rPr lang="en-US" dirty="0" err="1"/>
              <a:t>scikit</a:t>
            </a:r>
            <a:r>
              <a:rPr lang="en-US" dirty="0"/>
              <a:t>-learn to split the dataset</a:t>
            </a:r>
            <a:r>
              <a:rPr lang="en-US" dirty="0" smtClean="0"/>
              <a:t>.</a:t>
            </a:r>
          </a:p>
          <a:p>
            <a:endParaRPr lang="en-US" dirty="0" smtClean="0"/>
          </a:p>
          <a:p>
            <a:r>
              <a:rPr lang="en-US" dirty="0" smtClean="0"/>
              <a:t>Training data is used for model training.</a:t>
            </a:r>
          </a:p>
          <a:p>
            <a:endParaRPr lang="en-US" dirty="0"/>
          </a:p>
          <a:p>
            <a:r>
              <a:rPr lang="en-US" dirty="0" smtClean="0"/>
              <a:t>Testing data is used to check accuracy of the model.</a:t>
            </a:r>
            <a:endParaRPr lang="en-US" dirty="0"/>
          </a:p>
        </p:txBody>
      </p:sp>
    </p:spTree>
    <p:extLst>
      <p:ext uri="{BB962C8B-B14F-4D97-AF65-F5344CB8AC3E}">
        <p14:creationId xmlns:p14="http://schemas.microsoft.com/office/powerpoint/2010/main" val="113113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t>Fit()</a:t>
            </a:r>
            <a:endParaRPr lang="en-US" dirty="0"/>
          </a:p>
        </p:txBody>
      </p:sp>
      <p:sp>
        <p:nvSpPr>
          <p:cNvPr id="3" name="Content Placeholder 2"/>
          <p:cNvSpPr>
            <a:spLocks noGrp="1"/>
          </p:cNvSpPr>
          <p:nvPr>
            <p:ph sz="quarter" idx="1"/>
          </p:nvPr>
        </p:nvSpPr>
        <p:spPr>
          <a:xfrm>
            <a:off x="304800" y="1295400"/>
            <a:ext cx="8382000" cy="4873752"/>
          </a:xfrm>
        </p:spPr>
        <p:txBody>
          <a:bodyPr>
            <a:normAutofit/>
          </a:bodyPr>
          <a:lstStyle/>
          <a:p>
            <a:pPr marL="0" indent="0" algn="just" fontAlgn="base">
              <a:buNone/>
            </a:pPr>
            <a:endParaRPr lang="en-US" dirty="0"/>
          </a:p>
          <a:p>
            <a:pPr algn="just" fontAlgn="base"/>
            <a:r>
              <a:rPr lang="en-US" b="1" dirty="0"/>
              <a:t>In a nutshell</a:t>
            </a:r>
            <a:r>
              <a:rPr lang="en-US" dirty="0"/>
              <a:t>: </a:t>
            </a:r>
            <a:r>
              <a:rPr lang="en-US" i="1" dirty="0"/>
              <a:t>fitting</a:t>
            </a:r>
            <a:r>
              <a:rPr lang="en-US" dirty="0"/>
              <a:t> is equal to </a:t>
            </a:r>
            <a:r>
              <a:rPr lang="en-US" i="1" dirty="0"/>
              <a:t>training</a:t>
            </a:r>
            <a:r>
              <a:rPr lang="en-US" dirty="0"/>
              <a:t>. Then, after it is trained, the model can be used to make predictions, usually with a .predict</a:t>
            </a:r>
            <a:r>
              <a:rPr lang="en-US" dirty="0" smtClean="0"/>
              <a:t>()</a:t>
            </a:r>
            <a:r>
              <a:rPr lang="en-US" dirty="0"/>
              <a:t> method call</a:t>
            </a:r>
            <a:r>
              <a:rPr lang="en-US" dirty="0" smtClean="0"/>
              <a:t>.</a:t>
            </a:r>
          </a:p>
          <a:p>
            <a:pPr algn="just" fontAlgn="base"/>
            <a:endParaRPr lang="en-US" dirty="0"/>
          </a:p>
          <a:p>
            <a:pPr algn="just" fontAlgn="base"/>
            <a:r>
              <a:rPr lang="en-US" dirty="0"/>
              <a:t> Fitting your model to (i.e. using the .fit() method on) the training data is essentially the training part of the modeling process. It finds the coefficients for the equation specified via the algorithm being </a:t>
            </a:r>
            <a:r>
              <a:rPr lang="en-US" dirty="0" smtClean="0"/>
              <a:t>used.</a:t>
            </a:r>
          </a:p>
          <a:p>
            <a:pPr algn="just" fontAlgn="base"/>
            <a:endParaRPr lang="en-US" dirty="0"/>
          </a:p>
          <a:p>
            <a:pPr marL="0" indent="0" algn="just" fontAlgn="base">
              <a:buNone/>
            </a:pPr>
            <a:r>
              <a:rPr lang="en-US" b="1" u="sng" dirty="0" smtClean="0"/>
              <a:t>Syntax:</a:t>
            </a:r>
            <a:r>
              <a:rPr lang="en-US" b="1" dirty="0" smtClean="0"/>
              <a:t>    </a:t>
            </a:r>
            <a:r>
              <a:rPr lang="en-US" dirty="0" err="1" smtClean="0"/>
              <a:t>Model.fit</a:t>
            </a:r>
            <a:r>
              <a:rPr lang="en-US" dirty="0" smtClean="0"/>
              <a:t>(</a:t>
            </a:r>
            <a:r>
              <a:rPr lang="en-US" dirty="0" err="1" smtClean="0"/>
              <a:t>X_train,y_train</a:t>
            </a:r>
            <a:r>
              <a:rPr lang="en-US" dirty="0" smtClean="0"/>
              <a:t>)</a:t>
            </a:r>
            <a:endParaRPr lang="en-US" dirty="0"/>
          </a:p>
        </p:txBody>
      </p:sp>
    </p:spTree>
    <p:extLst>
      <p:ext uri="{BB962C8B-B14F-4D97-AF65-F5344CB8AC3E}">
        <p14:creationId xmlns:p14="http://schemas.microsoft.com/office/powerpoint/2010/main" val="419779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609600"/>
          </a:xfrm>
        </p:spPr>
        <p:txBody>
          <a:bodyPr/>
          <a:lstStyle/>
          <a:p>
            <a:pPr algn="ctr"/>
            <a:r>
              <a:rPr lang="en-US" dirty="0" smtClean="0"/>
              <a:t>Predict()</a:t>
            </a:r>
            <a:endParaRPr lang="en-US" dirty="0"/>
          </a:p>
        </p:txBody>
      </p:sp>
      <p:sp>
        <p:nvSpPr>
          <p:cNvPr id="3" name="Content Placeholder 2"/>
          <p:cNvSpPr>
            <a:spLocks noGrp="1"/>
          </p:cNvSpPr>
          <p:nvPr>
            <p:ph sz="quarter" idx="1"/>
          </p:nvPr>
        </p:nvSpPr>
        <p:spPr>
          <a:xfrm>
            <a:off x="533400" y="990600"/>
            <a:ext cx="8077200" cy="2895600"/>
          </a:xfrm>
        </p:spPr>
        <p:txBody>
          <a:bodyPr/>
          <a:lstStyle/>
          <a:p>
            <a:pPr marL="0" indent="0">
              <a:buNone/>
            </a:pPr>
            <a:r>
              <a:rPr lang="en-US" dirty="0" smtClean="0"/>
              <a:t>Given </a:t>
            </a:r>
            <a:r>
              <a:rPr lang="en-US" dirty="0"/>
              <a:t>a trained model, predict the label of a new set of data. This method accepts one argument, the new data </a:t>
            </a:r>
            <a:r>
              <a:rPr lang="en-US" dirty="0" err="1" smtClean="0"/>
              <a:t>X_test</a:t>
            </a:r>
            <a:r>
              <a:rPr lang="en-US" dirty="0" smtClean="0"/>
              <a:t>.</a:t>
            </a:r>
          </a:p>
          <a:p>
            <a:pPr marL="0" indent="0">
              <a:buNone/>
            </a:pPr>
            <a:endParaRPr lang="en-US" dirty="0"/>
          </a:p>
          <a:p>
            <a:pPr marL="0" indent="0">
              <a:buNone/>
            </a:pPr>
            <a:r>
              <a:rPr lang="en-US" b="1" dirty="0"/>
              <a:t>S</a:t>
            </a:r>
            <a:r>
              <a:rPr lang="en-US" b="1" dirty="0" smtClean="0"/>
              <a:t>yntax: </a:t>
            </a:r>
            <a:r>
              <a:rPr lang="en-US" dirty="0" err="1" smtClean="0"/>
              <a:t>Model.predict</a:t>
            </a:r>
            <a:r>
              <a:rPr lang="en-US" dirty="0" smtClean="0"/>
              <a:t>(</a:t>
            </a:r>
            <a:r>
              <a:rPr lang="en-US" dirty="0" err="1" smtClean="0"/>
              <a:t>X_test</a:t>
            </a:r>
            <a:r>
              <a:rPr lang="en-US" dirty="0" smtClean="0"/>
              <a:t>)</a:t>
            </a:r>
          </a:p>
          <a:p>
            <a:pPr marL="0" indent="0">
              <a:buNone/>
            </a:pPr>
            <a:r>
              <a:rPr lang="en-US" dirty="0" smtClean="0"/>
              <a:t>It returns </a:t>
            </a:r>
            <a:r>
              <a:rPr lang="en-US" dirty="0"/>
              <a:t>the learned label for each object in the array.</a:t>
            </a:r>
          </a:p>
        </p:txBody>
      </p:sp>
    </p:spTree>
    <p:extLst>
      <p:ext uri="{BB962C8B-B14F-4D97-AF65-F5344CB8AC3E}">
        <p14:creationId xmlns:p14="http://schemas.microsoft.com/office/powerpoint/2010/main" val="330423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533400"/>
          </a:xfrm>
        </p:spPr>
        <p:txBody>
          <a:bodyPr>
            <a:normAutofit fontScale="90000"/>
          </a:bodyPr>
          <a:lstStyle/>
          <a:p>
            <a:pPr algn="ctr"/>
            <a:r>
              <a:rPr lang="en-US" dirty="0" smtClean="0"/>
              <a:t>Accuracy</a:t>
            </a:r>
            <a:endParaRPr lang="en-US" dirty="0"/>
          </a:p>
        </p:txBody>
      </p:sp>
      <p:sp>
        <p:nvSpPr>
          <p:cNvPr id="3" name="Content Placeholder 2"/>
          <p:cNvSpPr>
            <a:spLocks noGrp="1"/>
          </p:cNvSpPr>
          <p:nvPr>
            <p:ph sz="quarter" idx="1"/>
          </p:nvPr>
        </p:nvSpPr>
        <p:spPr>
          <a:xfrm>
            <a:off x="381000" y="1676400"/>
            <a:ext cx="8229600" cy="5029200"/>
          </a:xfrm>
        </p:spPr>
        <p:txBody>
          <a:bodyPr/>
          <a:lstStyle/>
          <a:p>
            <a:r>
              <a:rPr lang="en-US" dirty="0"/>
              <a:t>Finding accuracy by comparing actual response values(</a:t>
            </a:r>
            <a:r>
              <a:rPr lang="en-US" dirty="0" err="1"/>
              <a:t>y_test</a:t>
            </a:r>
            <a:r>
              <a:rPr lang="en-US" dirty="0"/>
              <a:t>)with predicted response value(</a:t>
            </a:r>
            <a:r>
              <a:rPr lang="en-US" dirty="0" err="1"/>
              <a:t>y_pred</a:t>
            </a:r>
            <a:r>
              <a:rPr lang="en-US" dirty="0"/>
              <a:t>)</a:t>
            </a:r>
            <a:r>
              <a:rPr lang="en-US" dirty="0" smtClean="0"/>
              <a:t/>
            </a:r>
            <a:br>
              <a:rPr lang="en-US" dirty="0" smtClean="0"/>
            </a:br>
            <a:endParaRPr lang="en-US" dirty="0"/>
          </a:p>
          <a:p>
            <a:r>
              <a:rPr lang="en-US" dirty="0" smtClean="0"/>
              <a:t>from </a:t>
            </a:r>
            <a:r>
              <a:rPr lang="en-US" dirty="0" err="1"/>
              <a:t>sklearn</a:t>
            </a:r>
            <a:r>
              <a:rPr lang="en-US" dirty="0"/>
              <a:t> import </a:t>
            </a:r>
            <a:r>
              <a:rPr lang="en-US" dirty="0" smtClean="0"/>
              <a:t>metrics</a:t>
            </a:r>
          </a:p>
          <a:p>
            <a:endParaRPr lang="en-US" dirty="0" smtClean="0"/>
          </a:p>
          <a:p>
            <a:r>
              <a:rPr lang="en-US" dirty="0" err="1" smtClean="0"/>
              <a:t>metrics.accuracy_score</a:t>
            </a:r>
            <a:r>
              <a:rPr lang="en-US" dirty="0" smtClean="0"/>
              <a:t>(</a:t>
            </a:r>
            <a:r>
              <a:rPr lang="en-US" dirty="0" err="1" smtClean="0"/>
              <a:t>y_test</a:t>
            </a:r>
            <a:r>
              <a:rPr lang="en-US" dirty="0"/>
              <a:t>, </a:t>
            </a:r>
            <a:r>
              <a:rPr lang="en-US" dirty="0" err="1" smtClean="0"/>
              <a:t>y_pred</a:t>
            </a:r>
            <a:r>
              <a:rPr lang="en-US" dirty="0" smtClean="0"/>
              <a:t>)</a:t>
            </a:r>
          </a:p>
          <a:p>
            <a:endParaRPr lang="en-US" dirty="0"/>
          </a:p>
          <a:p>
            <a:r>
              <a:rPr lang="en-US" dirty="0"/>
              <a:t> It may be defined as the number of </a:t>
            </a:r>
            <a:r>
              <a:rPr lang="en-US" dirty="0" smtClean="0"/>
              <a:t>correct predictions </a:t>
            </a:r>
            <a:r>
              <a:rPr lang="en-US" dirty="0"/>
              <a:t>made as a ratio of all predictions made</a:t>
            </a:r>
            <a:r>
              <a:rPr lang="en-US" dirty="0" smtClean="0"/>
              <a:t>.</a:t>
            </a:r>
          </a:p>
          <a:p>
            <a:endParaRPr lang="en-US" dirty="0"/>
          </a:p>
          <a:p>
            <a:pPr marL="0" indent="0">
              <a:buNone/>
            </a:pPr>
            <a:endParaRPr lang="en-US" dirty="0"/>
          </a:p>
        </p:txBody>
      </p:sp>
    </p:spTree>
    <p:extLst>
      <p:ext uri="{BB962C8B-B14F-4D97-AF65-F5344CB8AC3E}">
        <p14:creationId xmlns:p14="http://schemas.microsoft.com/office/powerpoint/2010/main" val="208017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dirty="0"/>
              <a:t>K-nearest neighbors (KNN</a:t>
            </a:r>
            <a:r>
              <a:rPr lang="en-US" dirty="0" smtClean="0"/>
              <a:t>)</a:t>
            </a:r>
            <a:endParaRPr lang="en-US" dirty="0"/>
          </a:p>
        </p:txBody>
      </p:sp>
      <p:sp>
        <p:nvSpPr>
          <p:cNvPr id="3" name="Content Placeholder 2"/>
          <p:cNvSpPr>
            <a:spLocks noGrp="1"/>
          </p:cNvSpPr>
          <p:nvPr>
            <p:ph sz="quarter" idx="1"/>
          </p:nvPr>
        </p:nvSpPr>
        <p:spPr>
          <a:xfrm>
            <a:off x="457200" y="1600200"/>
            <a:ext cx="8001000" cy="5029200"/>
          </a:xfrm>
        </p:spPr>
        <p:txBody>
          <a:bodyPr/>
          <a:lstStyle/>
          <a:p>
            <a:pPr algn="just"/>
            <a:r>
              <a:rPr lang="en-US" dirty="0"/>
              <a:t>K-nearest neighbors (KNN) algorithm is a type of supervised ML algorithm which can be used for both classification as well as regression predictive </a:t>
            </a:r>
            <a:r>
              <a:rPr lang="en-US" dirty="0" smtClean="0"/>
              <a:t>problems.</a:t>
            </a:r>
          </a:p>
          <a:p>
            <a:pPr algn="just"/>
            <a:endParaRPr lang="en-US" dirty="0"/>
          </a:p>
          <a:p>
            <a:pPr algn="just"/>
            <a:r>
              <a:rPr lang="en-US" dirty="0"/>
              <a:t>To evaluate any technique we generally look at 3 important aspects:</a:t>
            </a:r>
          </a:p>
          <a:p>
            <a:pPr lvl="2" algn="just"/>
            <a:r>
              <a:rPr lang="en-US" sz="2400" dirty="0"/>
              <a:t>1. Ease to interpret output</a:t>
            </a:r>
          </a:p>
          <a:p>
            <a:pPr lvl="2" algn="just"/>
            <a:r>
              <a:rPr lang="en-US" sz="2400" dirty="0"/>
              <a:t>2. Calculation time</a:t>
            </a:r>
          </a:p>
          <a:p>
            <a:pPr lvl="2" algn="just"/>
            <a:r>
              <a:rPr lang="en-US" sz="2400" dirty="0"/>
              <a:t>3. Predictive Power</a:t>
            </a:r>
          </a:p>
          <a:p>
            <a:pPr algn="just"/>
            <a:endParaRPr lang="en-US" dirty="0"/>
          </a:p>
        </p:txBody>
      </p:sp>
    </p:spTree>
    <p:extLst>
      <p:ext uri="{BB962C8B-B14F-4D97-AF65-F5344CB8AC3E}">
        <p14:creationId xmlns:p14="http://schemas.microsoft.com/office/powerpoint/2010/main" val="6608278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carnival club</Template>
  <TotalTime>3295</TotalTime>
  <Words>496</Words>
  <Application>Microsoft Office PowerPoint</Application>
  <PresentationFormat>On-screen Show (4:3)</PresentationFormat>
  <Paragraphs>96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Introduction To ML – 2 </vt:lpstr>
      <vt:lpstr>Python Lib for ML </vt:lpstr>
      <vt:lpstr>Scikit-learn</vt:lpstr>
      <vt:lpstr>SPLITTING THE DATASET</vt:lpstr>
      <vt:lpstr>Splitting the dataset</vt:lpstr>
      <vt:lpstr>Fit()</vt:lpstr>
      <vt:lpstr>Predict()</vt:lpstr>
      <vt:lpstr>Accuracy</vt:lpstr>
      <vt:lpstr>K-nearest neighbors (KNN)</vt:lpstr>
      <vt:lpstr>PowerPoint Presentation</vt:lpstr>
      <vt:lpstr>How does the KNN algorithm work?</vt:lpstr>
      <vt:lpstr>How does the KNN algorithm work?</vt:lpstr>
      <vt:lpstr>Pseudo Code of KNN</vt:lpstr>
      <vt:lpstr>PowerPoint Presentation</vt:lpstr>
      <vt:lpstr>Application of KNN</vt:lpstr>
      <vt:lpstr>Project On KNN FOR CLASSIFICATION Iris Dataset</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GAURAV</dc:creator>
  <cp:lastModifiedBy>lenovo</cp:lastModifiedBy>
  <cp:revision>27</cp:revision>
  <dcterms:created xsi:type="dcterms:W3CDTF">2006-08-16T00:00:00Z</dcterms:created>
  <dcterms:modified xsi:type="dcterms:W3CDTF">2020-06-18T12:36:23Z</dcterms:modified>
</cp:coreProperties>
</file>