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9" r:id="rId1"/>
  </p:sldMasterIdLst>
  <p:notesMasterIdLst>
    <p:notesMasterId r:id="rId22"/>
  </p:notesMasterIdLst>
  <p:sldIdLst>
    <p:sldId id="256" r:id="rId2"/>
    <p:sldId id="257" r:id="rId3"/>
    <p:sldId id="258" r:id="rId4"/>
    <p:sldId id="261" r:id="rId5"/>
    <p:sldId id="281" r:id="rId6"/>
    <p:sldId id="263" r:id="rId7"/>
    <p:sldId id="264" r:id="rId8"/>
    <p:sldId id="265" r:id="rId9"/>
    <p:sldId id="266" r:id="rId10"/>
    <p:sldId id="267" r:id="rId11"/>
    <p:sldId id="268" r:id="rId12"/>
    <p:sldId id="269" r:id="rId13"/>
    <p:sldId id="285" r:id="rId14"/>
    <p:sldId id="273" r:id="rId15"/>
    <p:sldId id="283" r:id="rId16"/>
    <p:sldId id="286" r:id="rId17"/>
    <p:sldId id="275" r:id="rId18"/>
    <p:sldId id="278" r:id="rId19"/>
    <p:sldId id="279"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925" autoAdjust="0"/>
  </p:normalViewPr>
  <p:slideViewPr>
    <p:cSldViewPr>
      <p:cViewPr>
        <p:scale>
          <a:sx n="87" d="100"/>
          <a:sy n="87" d="100"/>
        </p:scale>
        <p:origin x="133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3F98AE-9719-4C0E-A7DD-A1F0B84BF8B7}" type="datetimeFigureOut">
              <a:rPr lang="en-IN" smtClean="0"/>
              <a:t>03-11-2023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F744C7-44A5-40F9-8497-E7FAA16F1E18}" type="slidenum">
              <a:rPr lang="en-IN" smtClean="0"/>
              <a:t>‹#›</a:t>
            </a:fld>
            <a:endParaRPr lang="en-IN"/>
          </a:p>
        </p:txBody>
      </p:sp>
    </p:spTree>
    <p:extLst>
      <p:ext uri="{BB962C8B-B14F-4D97-AF65-F5344CB8AC3E}">
        <p14:creationId xmlns:p14="http://schemas.microsoft.com/office/powerpoint/2010/main" val="234729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F744C7-44A5-40F9-8497-E7FAA16F1E18}" type="slidenum">
              <a:rPr lang="en-IN" smtClean="0"/>
              <a:t>2</a:t>
            </a:fld>
            <a:endParaRPr lang="en-IN"/>
          </a:p>
        </p:txBody>
      </p:sp>
    </p:spTree>
    <p:extLst>
      <p:ext uri="{BB962C8B-B14F-4D97-AF65-F5344CB8AC3E}">
        <p14:creationId xmlns:p14="http://schemas.microsoft.com/office/powerpoint/2010/main" val="3812126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8FBA9F-E337-486A-8D0C-1F2A05E1AF6E}"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3D403-AEEC-45A0-BE7A-3E9BD1B32EB1}" type="slidenum">
              <a:rPr lang="en-IN" smtClean="0"/>
              <a:t>‹#›</a:t>
            </a:fld>
            <a:endParaRPr lang="en-IN"/>
          </a:p>
        </p:txBody>
      </p:sp>
    </p:spTree>
    <p:extLst>
      <p:ext uri="{BB962C8B-B14F-4D97-AF65-F5344CB8AC3E}">
        <p14:creationId xmlns:p14="http://schemas.microsoft.com/office/powerpoint/2010/main" val="1570403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8FBA9F-E337-486A-8D0C-1F2A05E1AF6E}"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F3D403-AEEC-45A0-BE7A-3E9BD1B32EB1}" type="slidenum">
              <a:rPr lang="en-IN" smtClean="0"/>
              <a:t>‹#›</a:t>
            </a:fld>
            <a:endParaRPr lang="en-IN"/>
          </a:p>
        </p:txBody>
      </p:sp>
    </p:spTree>
    <p:extLst>
      <p:ext uri="{BB962C8B-B14F-4D97-AF65-F5344CB8AC3E}">
        <p14:creationId xmlns:p14="http://schemas.microsoft.com/office/powerpoint/2010/main" val="263367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4A8FBA9F-E337-486A-8D0C-1F2A05E1AF6E}"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3D403-AEEC-45A0-BE7A-3E9BD1B32EB1}" type="slidenum">
              <a:rPr lang="en-IN" smtClean="0"/>
              <a:t>‹#›</a:t>
            </a:fld>
            <a:endParaRPr lang="en-IN"/>
          </a:p>
        </p:txBody>
      </p:sp>
    </p:spTree>
    <p:extLst>
      <p:ext uri="{BB962C8B-B14F-4D97-AF65-F5344CB8AC3E}">
        <p14:creationId xmlns:p14="http://schemas.microsoft.com/office/powerpoint/2010/main" val="379337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4A8FBA9F-E337-486A-8D0C-1F2A05E1AF6E}" type="datetimeFigureOut">
              <a:rPr lang="en-IN" smtClean="0"/>
              <a:t>03-11-2023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F3D403-AEEC-45A0-BE7A-3E9BD1B32EB1}" type="slidenum">
              <a:rPr lang="en-IN" smtClean="0"/>
              <a:t>‹#›</a:t>
            </a:fld>
            <a:endParaRPr lang="en-IN"/>
          </a:p>
        </p:txBody>
      </p:sp>
    </p:spTree>
    <p:extLst>
      <p:ext uri="{BB962C8B-B14F-4D97-AF65-F5344CB8AC3E}">
        <p14:creationId xmlns:p14="http://schemas.microsoft.com/office/powerpoint/2010/main" val="221754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8FBA9F-E337-486A-8D0C-1F2A05E1AF6E}"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3D403-AEEC-45A0-BE7A-3E9BD1B32EB1}" type="slidenum">
              <a:rPr lang="en-IN" smtClean="0"/>
              <a:t>‹#›</a:t>
            </a:fld>
            <a:endParaRPr lang="en-IN"/>
          </a:p>
        </p:txBody>
      </p:sp>
    </p:spTree>
    <p:extLst>
      <p:ext uri="{BB962C8B-B14F-4D97-AF65-F5344CB8AC3E}">
        <p14:creationId xmlns:p14="http://schemas.microsoft.com/office/powerpoint/2010/main" val="836483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8FBA9F-E337-486A-8D0C-1F2A05E1AF6E}"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3D403-AEEC-45A0-BE7A-3E9BD1B32EB1}" type="slidenum">
              <a:rPr lang="en-IN" smtClean="0"/>
              <a:t>‹#›</a:t>
            </a:fld>
            <a:endParaRPr lang="en-IN"/>
          </a:p>
        </p:txBody>
      </p:sp>
    </p:spTree>
    <p:extLst>
      <p:ext uri="{BB962C8B-B14F-4D97-AF65-F5344CB8AC3E}">
        <p14:creationId xmlns:p14="http://schemas.microsoft.com/office/powerpoint/2010/main" val="299747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8FBA9F-E337-486A-8D0C-1F2A05E1AF6E}"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3D403-AEEC-45A0-BE7A-3E9BD1B32EB1}" type="slidenum">
              <a:rPr lang="en-IN" smtClean="0"/>
              <a:t>‹#›</a:t>
            </a:fld>
            <a:endParaRPr lang="en-IN"/>
          </a:p>
        </p:txBody>
      </p:sp>
    </p:spTree>
    <p:extLst>
      <p:ext uri="{BB962C8B-B14F-4D97-AF65-F5344CB8AC3E}">
        <p14:creationId xmlns:p14="http://schemas.microsoft.com/office/powerpoint/2010/main" val="37505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8FBA9F-E337-486A-8D0C-1F2A05E1AF6E}" type="datetimeFigureOut">
              <a:rPr lang="en-IN" smtClean="0"/>
              <a:t>03-11-2023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3D403-AEEC-45A0-BE7A-3E9BD1B32EB1}" type="slidenum">
              <a:rPr lang="en-IN" smtClean="0"/>
              <a:t>‹#›</a:t>
            </a:fld>
            <a:endParaRPr lang="en-IN"/>
          </a:p>
        </p:txBody>
      </p:sp>
    </p:spTree>
    <p:extLst>
      <p:ext uri="{BB962C8B-B14F-4D97-AF65-F5344CB8AC3E}">
        <p14:creationId xmlns:p14="http://schemas.microsoft.com/office/powerpoint/2010/main" val="287198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8FBA9F-E337-486A-8D0C-1F2A05E1AF6E}"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F3D403-AEEC-45A0-BE7A-3E9BD1B32EB1}" type="slidenum">
              <a:rPr lang="en-IN" smtClean="0"/>
              <a:t>‹#›</a:t>
            </a:fld>
            <a:endParaRPr lang="en-IN"/>
          </a:p>
        </p:txBody>
      </p:sp>
    </p:spTree>
    <p:extLst>
      <p:ext uri="{BB962C8B-B14F-4D97-AF65-F5344CB8AC3E}">
        <p14:creationId xmlns:p14="http://schemas.microsoft.com/office/powerpoint/2010/main" val="3288128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8FBA9F-E337-486A-8D0C-1F2A05E1AF6E}" type="datetimeFigureOut">
              <a:rPr lang="en-IN" smtClean="0"/>
              <a:t>03-11-2023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F3D403-AEEC-45A0-BE7A-3E9BD1B32EB1}" type="slidenum">
              <a:rPr lang="en-IN" smtClean="0"/>
              <a:t>‹#›</a:t>
            </a:fld>
            <a:endParaRPr lang="en-IN"/>
          </a:p>
        </p:txBody>
      </p:sp>
    </p:spTree>
    <p:extLst>
      <p:ext uri="{BB962C8B-B14F-4D97-AF65-F5344CB8AC3E}">
        <p14:creationId xmlns:p14="http://schemas.microsoft.com/office/powerpoint/2010/main" val="197262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8FBA9F-E337-486A-8D0C-1F2A05E1AF6E}" type="datetimeFigureOut">
              <a:rPr lang="en-IN" smtClean="0"/>
              <a:t>03-11-2023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F3D403-AEEC-45A0-BE7A-3E9BD1B32EB1}" type="slidenum">
              <a:rPr lang="en-IN" smtClean="0"/>
              <a:t>‹#›</a:t>
            </a:fld>
            <a:endParaRPr lang="en-IN"/>
          </a:p>
        </p:txBody>
      </p:sp>
    </p:spTree>
    <p:extLst>
      <p:ext uri="{BB962C8B-B14F-4D97-AF65-F5344CB8AC3E}">
        <p14:creationId xmlns:p14="http://schemas.microsoft.com/office/powerpoint/2010/main" val="40070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FBA9F-E337-486A-8D0C-1F2A05E1AF6E}" type="datetimeFigureOut">
              <a:rPr lang="en-IN" smtClean="0"/>
              <a:t>03-11-2023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F3D403-AEEC-45A0-BE7A-3E9BD1B32EB1}" type="slidenum">
              <a:rPr lang="en-IN" smtClean="0"/>
              <a:t>‹#›</a:t>
            </a:fld>
            <a:endParaRPr lang="en-IN"/>
          </a:p>
        </p:txBody>
      </p:sp>
    </p:spTree>
    <p:extLst>
      <p:ext uri="{BB962C8B-B14F-4D97-AF65-F5344CB8AC3E}">
        <p14:creationId xmlns:p14="http://schemas.microsoft.com/office/powerpoint/2010/main" val="412418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8FBA9F-E337-486A-8D0C-1F2A05E1AF6E}" type="datetimeFigureOut">
              <a:rPr lang="en-IN" smtClean="0"/>
              <a:t>03-11-2023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F3D403-AEEC-45A0-BE7A-3E9BD1B32EB1}" type="slidenum">
              <a:rPr lang="en-IN" smtClean="0"/>
              <a:t>‹#›</a:t>
            </a:fld>
            <a:endParaRPr lang="en-IN"/>
          </a:p>
        </p:txBody>
      </p:sp>
    </p:spTree>
    <p:extLst>
      <p:ext uri="{BB962C8B-B14F-4D97-AF65-F5344CB8AC3E}">
        <p14:creationId xmlns:p14="http://schemas.microsoft.com/office/powerpoint/2010/main" val="2527323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2914357" y="6041361"/>
            <a:ext cx="732659" cy="365125"/>
          </a:xfrm>
        </p:spPr>
        <p:txBody>
          <a:bodyPr/>
          <a:lstStyle/>
          <a:p>
            <a:fld id="{4A8FBA9F-E337-486A-8D0C-1F2A05E1AF6E}" type="datetimeFigureOut">
              <a:rPr lang="en-IN" smtClean="0"/>
              <a:t>03-11-2023</a:t>
            </a:fld>
            <a:endParaRPr lang="en-IN"/>
          </a:p>
        </p:txBody>
      </p:sp>
      <p:sp>
        <p:nvSpPr>
          <p:cNvPr id="6" name="Footer Placeholder 5"/>
          <p:cNvSpPr>
            <a:spLocks noGrp="1"/>
          </p:cNvSpPr>
          <p:nvPr>
            <p:ph type="ftr" sz="quarter" idx="11"/>
          </p:nvPr>
        </p:nvSpPr>
        <p:spPr>
          <a:xfrm>
            <a:off x="442797" y="6041361"/>
            <a:ext cx="2471560" cy="365125"/>
          </a:xfrm>
        </p:spPr>
        <p:txBody>
          <a:bodyPr/>
          <a:lstStyle/>
          <a:p>
            <a:endParaRPr lang="en-IN"/>
          </a:p>
        </p:txBody>
      </p:sp>
      <p:sp>
        <p:nvSpPr>
          <p:cNvPr id="7" name="Slide Number Placeholder 6"/>
          <p:cNvSpPr>
            <a:spLocks noGrp="1"/>
          </p:cNvSpPr>
          <p:nvPr>
            <p:ph type="sldNum" sz="quarter" idx="12"/>
          </p:nvPr>
        </p:nvSpPr>
        <p:spPr>
          <a:xfrm>
            <a:off x="3647017" y="5915887"/>
            <a:ext cx="796616" cy="490599"/>
          </a:xfrm>
        </p:spPr>
        <p:txBody>
          <a:bodyPr/>
          <a:lstStyle/>
          <a:p>
            <a:fld id="{F1F3D403-AEEC-45A0-BE7A-3E9BD1B32EB1}" type="slidenum">
              <a:rPr lang="en-IN" smtClean="0"/>
              <a:t>‹#›</a:t>
            </a:fld>
            <a:endParaRPr lang="en-IN"/>
          </a:p>
        </p:txBody>
      </p:sp>
    </p:spTree>
    <p:extLst>
      <p:ext uri="{BB962C8B-B14F-4D97-AF65-F5344CB8AC3E}">
        <p14:creationId xmlns:p14="http://schemas.microsoft.com/office/powerpoint/2010/main" val="318426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4A8FBA9F-E337-486A-8D0C-1F2A05E1AF6E}" type="datetimeFigureOut">
              <a:rPr lang="en-IN" smtClean="0"/>
              <a:t>03-11-2023</a:t>
            </a:fld>
            <a:endParaRPr lang="en-IN"/>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F1F3D403-AEEC-45A0-BE7A-3E9BD1B32EB1}" type="slidenum">
              <a:rPr lang="en-IN" smtClean="0"/>
              <a:t>‹#›</a:t>
            </a:fld>
            <a:endParaRPr lang="en-IN"/>
          </a:p>
        </p:txBody>
      </p:sp>
    </p:spTree>
    <p:extLst>
      <p:ext uri="{BB962C8B-B14F-4D97-AF65-F5344CB8AC3E}">
        <p14:creationId xmlns:p14="http://schemas.microsoft.com/office/powerpoint/2010/main" val="702370603"/>
      </p:ext>
    </p:extLst>
  </p:cSld>
  <p:clrMap bg1="dk1" tx1="lt1" bg2="dk2" tx2="lt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 id="2147484201" r:id="rId12"/>
    <p:sldLayoutId id="2147484202" r:id="rId13"/>
    <p:sldLayoutId id="2147484203"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4869160"/>
            <a:ext cx="5184576" cy="1513892"/>
          </a:xfrm>
        </p:spPr>
        <p:txBody>
          <a:bodyPr numCol="2">
            <a:normAutofit/>
          </a:bodyPr>
          <a:lstStyle/>
          <a:p>
            <a:pPr algn="ctr"/>
            <a:r>
              <a:rPr lang="en-US" sz="3600" dirty="0">
                <a:solidFill>
                  <a:schemeClr val="tx1"/>
                </a:solidFill>
                <a:latin typeface="Algerian" pitchFamily="82" charset="0"/>
              </a:rPr>
              <a:t>"Diabetes Dataset Analysis"</a:t>
            </a:r>
            <a:endParaRPr lang="en-IN" sz="3600" dirty="0">
              <a:solidFill>
                <a:schemeClr val="tx1"/>
              </a:solidFill>
              <a:latin typeface="Algerian" pitchFamily="82" charset="0"/>
            </a:endParaRPr>
          </a:p>
        </p:txBody>
      </p:sp>
      <p:sp>
        <p:nvSpPr>
          <p:cNvPr id="3" name="Subtitle 2"/>
          <p:cNvSpPr>
            <a:spLocks noGrp="1"/>
          </p:cNvSpPr>
          <p:nvPr>
            <p:ph type="subTitle" idx="1"/>
          </p:nvPr>
        </p:nvSpPr>
        <p:spPr>
          <a:xfrm>
            <a:off x="5580112" y="4940306"/>
            <a:ext cx="3528392" cy="1371600"/>
          </a:xfrm>
        </p:spPr>
        <p:txBody>
          <a:bodyPr>
            <a:normAutofit/>
          </a:bodyPr>
          <a:lstStyle/>
          <a:p>
            <a:r>
              <a:rPr lang="en-US" sz="2400" dirty="0" smtClean="0">
                <a:solidFill>
                  <a:schemeClr val="tx1"/>
                </a:solidFill>
                <a:latin typeface="Algerian" pitchFamily="82" charset="0"/>
              </a:rPr>
              <a:t>By:</a:t>
            </a:r>
            <a:endParaRPr lang="en-US" dirty="0">
              <a:solidFill>
                <a:schemeClr val="tx1"/>
              </a:solidFill>
              <a:latin typeface="Algerian" pitchFamily="82" charset="0"/>
            </a:endParaRPr>
          </a:p>
          <a:p>
            <a:pPr algn="just"/>
            <a:r>
              <a:rPr lang="en-US" sz="2400" dirty="0" err="1" smtClean="0">
                <a:solidFill>
                  <a:schemeClr val="tx1"/>
                </a:solidFill>
                <a:latin typeface="Algerian" pitchFamily="82" charset="0"/>
              </a:rPr>
              <a:t>Rushabh</a:t>
            </a:r>
            <a:r>
              <a:rPr lang="en-US" dirty="0" smtClean="0">
                <a:solidFill>
                  <a:schemeClr val="tx1"/>
                </a:solidFill>
                <a:latin typeface="Algerian" pitchFamily="82" charset="0"/>
              </a:rPr>
              <a:t> </a:t>
            </a:r>
            <a:r>
              <a:rPr lang="en-US" sz="2400" dirty="0" smtClean="0">
                <a:solidFill>
                  <a:schemeClr val="tx1"/>
                </a:solidFill>
                <a:latin typeface="Algerian" pitchFamily="82" charset="0"/>
              </a:rPr>
              <a:t>Gaikwad</a:t>
            </a:r>
            <a:endParaRPr lang="en-IN" sz="2400" dirty="0">
              <a:solidFill>
                <a:schemeClr val="tx1"/>
              </a:solidFill>
              <a:latin typeface="Algerian"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76672"/>
            <a:ext cx="7917432" cy="3958716"/>
          </a:xfrm>
          <a:prstGeom prst="rect">
            <a:avLst/>
          </a:prstGeom>
        </p:spPr>
      </p:pic>
    </p:spTree>
    <p:extLst>
      <p:ext uri="{BB962C8B-B14F-4D97-AF65-F5344CB8AC3E}">
        <p14:creationId xmlns:p14="http://schemas.microsoft.com/office/powerpoint/2010/main" val="273044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88640"/>
            <a:ext cx="4248472" cy="461665"/>
          </a:xfrm>
          <a:prstGeom prst="rect">
            <a:avLst/>
          </a:prstGeom>
          <a:noFill/>
        </p:spPr>
        <p:txBody>
          <a:bodyPr wrap="square" rtlCol="0">
            <a:spAutoFit/>
          </a:bodyPr>
          <a:lstStyle/>
          <a:p>
            <a:r>
              <a:rPr lang="en-US" sz="2400" b="1" dirty="0" smtClean="0"/>
              <a:t>3. Treatment of outliers</a:t>
            </a:r>
            <a:endParaRPr lang="en-IN" sz="2400" b="1" dirty="0"/>
          </a:p>
        </p:txBody>
      </p:sp>
      <p:sp>
        <p:nvSpPr>
          <p:cNvPr id="5" name="TextBox 4"/>
          <p:cNvSpPr txBox="1"/>
          <p:nvPr/>
        </p:nvSpPr>
        <p:spPr>
          <a:xfrm>
            <a:off x="755576" y="5350196"/>
            <a:ext cx="6480720" cy="646331"/>
          </a:xfrm>
          <a:prstGeom prst="rect">
            <a:avLst/>
          </a:prstGeom>
          <a:noFill/>
        </p:spPr>
        <p:txBody>
          <a:bodyPr wrap="square" rtlCol="0">
            <a:spAutoFit/>
          </a:bodyPr>
          <a:lstStyle/>
          <a:p>
            <a:r>
              <a:rPr lang="en-US" dirty="0" smtClean="0"/>
              <a:t>Here </a:t>
            </a:r>
            <a:r>
              <a:rPr lang="en-US" dirty="0" smtClean="0"/>
              <a:t>we checked outliers, there is outliers in data and we Treat outliers Using </a:t>
            </a:r>
            <a:r>
              <a:rPr lang="en-US" dirty="0" err="1" smtClean="0"/>
              <a:t>Winsorizing</a:t>
            </a:r>
            <a:r>
              <a:rPr lang="en-US" dirty="0" smtClean="0"/>
              <a:t> </a:t>
            </a:r>
            <a:r>
              <a:rPr lang="en-US" dirty="0" smtClean="0"/>
              <a:t>Technique.</a:t>
            </a:r>
            <a:endParaRPr lang="en-IN" dirty="0"/>
          </a:p>
        </p:txBody>
      </p:sp>
      <p:pic>
        <p:nvPicPr>
          <p:cNvPr id="2" name="Picture 1"/>
          <p:cNvPicPr>
            <a:picLocks noChangeAspect="1"/>
          </p:cNvPicPr>
          <p:nvPr/>
        </p:nvPicPr>
        <p:blipFill>
          <a:blip r:embed="rId2"/>
          <a:stretch>
            <a:fillRect/>
          </a:stretch>
        </p:blipFill>
        <p:spPr>
          <a:xfrm>
            <a:off x="179512" y="1087080"/>
            <a:ext cx="4209974" cy="4057174"/>
          </a:xfrm>
          <a:prstGeom prst="rect">
            <a:avLst/>
          </a:prstGeom>
        </p:spPr>
      </p:pic>
      <p:pic>
        <p:nvPicPr>
          <p:cNvPr id="6" name="Picture 5"/>
          <p:cNvPicPr>
            <a:picLocks noChangeAspect="1"/>
          </p:cNvPicPr>
          <p:nvPr/>
        </p:nvPicPr>
        <p:blipFill>
          <a:blip r:embed="rId3"/>
          <a:stretch>
            <a:fillRect/>
          </a:stretch>
        </p:blipFill>
        <p:spPr>
          <a:xfrm>
            <a:off x="4572000" y="1087080"/>
            <a:ext cx="4464496" cy="4057174"/>
          </a:xfrm>
          <a:prstGeom prst="rect">
            <a:avLst/>
          </a:prstGeom>
        </p:spPr>
      </p:pic>
    </p:spTree>
    <p:extLst>
      <p:ext uri="{BB962C8B-B14F-4D97-AF65-F5344CB8AC3E}">
        <p14:creationId xmlns:p14="http://schemas.microsoft.com/office/powerpoint/2010/main" val="1523881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2656"/>
            <a:ext cx="4896544" cy="369332"/>
          </a:xfrm>
          <a:prstGeom prst="rect">
            <a:avLst/>
          </a:prstGeom>
          <a:noFill/>
        </p:spPr>
        <p:txBody>
          <a:bodyPr wrap="square" rtlCol="0">
            <a:spAutoFit/>
          </a:bodyPr>
          <a:lstStyle/>
          <a:p>
            <a:r>
              <a:rPr lang="en-US" b="1" dirty="0" smtClean="0"/>
              <a:t>4. </a:t>
            </a:r>
            <a:r>
              <a:rPr lang="en-US" b="1" dirty="0" smtClean="0"/>
              <a:t>Pie Chart</a:t>
            </a:r>
            <a:endParaRPr lang="en-IN" b="1" dirty="0"/>
          </a:p>
        </p:txBody>
      </p:sp>
      <p:sp>
        <p:nvSpPr>
          <p:cNvPr id="3" name="TextBox 2"/>
          <p:cNvSpPr txBox="1"/>
          <p:nvPr/>
        </p:nvSpPr>
        <p:spPr>
          <a:xfrm>
            <a:off x="4499992" y="4152112"/>
            <a:ext cx="2664296" cy="1200329"/>
          </a:xfrm>
          <a:prstGeom prst="rect">
            <a:avLst/>
          </a:prstGeom>
          <a:noFill/>
        </p:spPr>
        <p:txBody>
          <a:bodyPr wrap="square" rtlCol="0">
            <a:spAutoFit/>
          </a:bodyPr>
          <a:lstStyle/>
          <a:p>
            <a:endParaRPr lang="en-US" dirty="0"/>
          </a:p>
          <a:p>
            <a:pPr marL="285750" indent="-285750">
              <a:buFont typeface="Wingdings" pitchFamily="2" charset="2"/>
              <a:buChar char="v"/>
            </a:pPr>
            <a:endParaRPr lang="en-US" dirty="0" smtClean="0"/>
          </a:p>
          <a:p>
            <a:pPr marL="285750" indent="-285750">
              <a:buFont typeface="Wingdings" pitchFamily="2" charset="2"/>
              <a:buChar char="v"/>
            </a:pPr>
            <a:endParaRPr lang="en-US" dirty="0"/>
          </a:p>
          <a:p>
            <a:pPr marL="285750" indent="-285750">
              <a:buFont typeface="Wingdings" pitchFamily="2" charset="2"/>
              <a:buChar char="v"/>
            </a:pPr>
            <a:endParaRPr lang="en-US" dirty="0" smtClean="0"/>
          </a:p>
        </p:txBody>
      </p:sp>
      <p:pic>
        <p:nvPicPr>
          <p:cNvPr id="4" name="Picture 3"/>
          <p:cNvPicPr>
            <a:picLocks noChangeAspect="1"/>
          </p:cNvPicPr>
          <p:nvPr/>
        </p:nvPicPr>
        <p:blipFill>
          <a:blip r:embed="rId2"/>
          <a:stretch>
            <a:fillRect/>
          </a:stretch>
        </p:blipFill>
        <p:spPr>
          <a:xfrm>
            <a:off x="467544" y="793866"/>
            <a:ext cx="7766223" cy="4558575"/>
          </a:xfrm>
          <a:prstGeom prst="rect">
            <a:avLst/>
          </a:prstGeom>
        </p:spPr>
      </p:pic>
      <p:sp>
        <p:nvSpPr>
          <p:cNvPr id="6" name="TextBox 5"/>
          <p:cNvSpPr txBox="1"/>
          <p:nvPr/>
        </p:nvSpPr>
        <p:spPr>
          <a:xfrm>
            <a:off x="1403648" y="5589240"/>
            <a:ext cx="6336704" cy="646331"/>
          </a:xfrm>
          <a:prstGeom prst="rect">
            <a:avLst/>
          </a:prstGeom>
          <a:noFill/>
        </p:spPr>
        <p:txBody>
          <a:bodyPr wrap="square" rtlCol="0">
            <a:spAutoFit/>
          </a:bodyPr>
          <a:lstStyle/>
          <a:p>
            <a:r>
              <a:rPr lang="en-US" dirty="0"/>
              <a:t>“Outcome” is the feature we are going to predict, 0 means No diabetes, 1 means diabetes.</a:t>
            </a:r>
            <a:endParaRPr lang="en-IN" dirty="0"/>
          </a:p>
        </p:txBody>
      </p:sp>
    </p:spTree>
    <p:extLst>
      <p:ext uri="{BB962C8B-B14F-4D97-AF65-F5344CB8AC3E}">
        <p14:creationId xmlns:p14="http://schemas.microsoft.com/office/powerpoint/2010/main" val="2865748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3306" y="327814"/>
            <a:ext cx="6480720" cy="523220"/>
          </a:xfrm>
          <a:prstGeom prst="rect">
            <a:avLst/>
          </a:prstGeom>
          <a:noFill/>
        </p:spPr>
        <p:txBody>
          <a:bodyPr wrap="square" rtlCol="0">
            <a:spAutoFit/>
          </a:bodyPr>
          <a:lstStyle/>
          <a:p>
            <a:pPr algn="ctr"/>
            <a:r>
              <a:rPr lang="en-US" sz="2800" b="1" u="sng" dirty="0" smtClean="0"/>
              <a:t>DATA VISUALIZATION</a:t>
            </a:r>
            <a:endParaRPr lang="en-IN" sz="2800" b="1" u="sng" dirty="0"/>
          </a:p>
        </p:txBody>
      </p:sp>
      <p:pic>
        <p:nvPicPr>
          <p:cNvPr id="3" name="Picture 2"/>
          <p:cNvPicPr>
            <a:picLocks noChangeAspect="1"/>
          </p:cNvPicPr>
          <p:nvPr/>
        </p:nvPicPr>
        <p:blipFill>
          <a:blip r:embed="rId2"/>
          <a:stretch>
            <a:fillRect/>
          </a:stretch>
        </p:blipFill>
        <p:spPr>
          <a:xfrm>
            <a:off x="1475656" y="1124744"/>
            <a:ext cx="5755740" cy="4464496"/>
          </a:xfrm>
          <a:prstGeom prst="rect">
            <a:avLst/>
          </a:prstGeom>
        </p:spPr>
      </p:pic>
      <p:sp>
        <p:nvSpPr>
          <p:cNvPr id="4" name="TextBox 3"/>
          <p:cNvSpPr txBox="1"/>
          <p:nvPr/>
        </p:nvSpPr>
        <p:spPr>
          <a:xfrm>
            <a:off x="1453952" y="5733256"/>
            <a:ext cx="1709379" cy="369332"/>
          </a:xfrm>
          <a:prstGeom prst="rect">
            <a:avLst/>
          </a:prstGeom>
          <a:noFill/>
        </p:spPr>
        <p:txBody>
          <a:bodyPr wrap="none" rtlCol="0">
            <a:spAutoFit/>
          </a:bodyPr>
          <a:lstStyle/>
          <a:p>
            <a:r>
              <a:rPr lang="en-US" b="1" dirty="0" smtClean="0">
                <a:latin typeface="Arial Black" panose="020B0A04020102020204" pitchFamily="34" charset="0"/>
              </a:rPr>
              <a:t>Donut Chart</a:t>
            </a:r>
            <a:endParaRPr lang="en-IN" b="1" dirty="0">
              <a:latin typeface="Arial Black" panose="020B0A04020102020204" pitchFamily="34" charset="0"/>
            </a:endParaRPr>
          </a:p>
        </p:txBody>
      </p:sp>
    </p:spTree>
    <p:extLst>
      <p:ext uri="{BB962C8B-B14F-4D97-AF65-F5344CB8AC3E}">
        <p14:creationId xmlns:p14="http://schemas.microsoft.com/office/powerpoint/2010/main" val="1277114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2051" y="1173284"/>
            <a:ext cx="8519898" cy="4511431"/>
          </a:xfrm>
          <a:prstGeom prst="rect">
            <a:avLst/>
          </a:prstGeom>
        </p:spPr>
      </p:pic>
      <p:sp>
        <p:nvSpPr>
          <p:cNvPr id="3" name="TextBox 2"/>
          <p:cNvSpPr txBox="1"/>
          <p:nvPr/>
        </p:nvSpPr>
        <p:spPr>
          <a:xfrm>
            <a:off x="395536" y="5805264"/>
            <a:ext cx="1401602" cy="369332"/>
          </a:xfrm>
          <a:prstGeom prst="rect">
            <a:avLst/>
          </a:prstGeom>
          <a:noFill/>
        </p:spPr>
        <p:txBody>
          <a:bodyPr wrap="none" rtlCol="0">
            <a:spAutoFit/>
          </a:bodyPr>
          <a:lstStyle/>
          <a:p>
            <a:r>
              <a:rPr lang="en-US" b="1" dirty="0" smtClean="0">
                <a:latin typeface="Arial Black" panose="020B0A04020102020204" pitchFamily="34" charset="0"/>
              </a:rPr>
              <a:t>Bar Chart</a:t>
            </a:r>
            <a:endParaRPr lang="en-IN" b="1" dirty="0">
              <a:latin typeface="Arial Black" panose="020B0A04020102020204" pitchFamily="34" charset="0"/>
            </a:endParaRPr>
          </a:p>
        </p:txBody>
      </p:sp>
      <p:sp>
        <p:nvSpPr>
          <p:cNvPr id="4" name="Rectangle 3"/>
          <p:cNvSpPr/>
          <p:nvPr/>
        </p:nvSpPr>
        <p:spPr>
          <a:xfrm>
            <a:off x="3717310" y="3244334"/>
            <a:ext cx="1709379" cy="369332"/>
          </a:xfrm>
          <a:prstGeom prst="rect">
            <a:avLst/>
          </a:prstGeom>
        </p:spPr>
        <p:txBody>
          <a:bodyPr wrap="none">
            <a:spAutoFit/>
          </a:bodyPr>
          <a:lstStyle/>
          <a:p>
            <a:r>
              <a:rPr lang="en-US" b="1" dirty="0">
                <a:latin typeface="Arial Black" panose="020B0A04020102020204" pitchFamily="34" charset="0"/>
              </a:rPr>
              <a:t>Donut Chart</a:t>
            </a:r>
            <a:endParaRPr lang="en-IN" b="1" dirty="0">
              <a:latin typeface="Arial Black" panose="020B0A04020102020204" pitchFamily="34" charset="0"/>
            </a:endParaRPr>
          </a:p>
        </p:txBody>
      </p:sp>
      <p:sp>
        <p:nvSpPr>
          <p:cNvPr id="5" name="Rectangle 4"/>
          <p:cNvSpPr/>
          <p:nvPr/>
        </p:nvSpPr>
        <p:spPr>
          <a:xfrm>
            <a:off x="5652120" y="5814084"/>
            <a:ext cx="1709379" cy="369332"/>
          </a:xfrm>
          <a:prstGeom prst="rect">
            <a:avLst/>
          </a:prstGeom>
        </p:spPr>
        <p:txBody>
          <a:bodyPr wrap="none">
            <a:spAutoFit/>
          </a:bodyPr>
          <a:lstStyle/>
          <a:p>
            <a:r>
              <a:rPr lang="en-US" b="1" dirty="0">
                <a:latin typeface="Arial Black" panose="020B0A04020102020204" pitchFamily="34" charset="0"/>
              </a:rPr>
              <a:t>Donut Chart</a:t>
            </a:r>
            <a:endParaRPr lang="en-IN" b="1" dirty="0">
              <a:latin typeface="Arial Black" panose="020B0A04020102020204" pitchFamily="34" charset="0"/>
            </a:endParaRPr>
          </a:p>
        </p:txBody>
      </p:sp>
    </p:spTree>
    <p:extLst>
      <p:ext uri="{BB962C8B-B14F-4D97-AF65-F5344CB8AC3E}">
        <p14:creationId xmlns:p14="http://schemas.microsoft.com/office/powerpoint/2010/main" val="499382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720052"/>
            <a:ext cx="5400600" cy="523220"/>
          </a:xfrm>
          <a:prstGeom prst="rect">
            <a:avLst/>
          </a:prstGeom>
          <a:noFill/>
        </p:spPr>
        <p:txBody>
          <a:bodyPr wrap="square" rtlCol="0">
            <a:spAutoFit/>
          </a:bodyPr>
          <a:lstStyle/>
          <a:p>
            <a:pPr algn="ctr"/>
            <a:r>
              <a:rPr lang="en-US" sz="2800" b="1" u="sng" dirty="0" smtClean="0"/>
              <a:t>Data Partition</a:t>
            </a:r>
            <a:endParaRPr lang="en-IN" sz="2800" b="1" u="sng" dirty="0"/>
          </a:p>
        </p:txBody>
      </p:sp>
      <p:sp>
        <p:nvSpPr>
          <p:cNvPr id="3" name="TextBox 2"/>
          <p:cNvSpPr txBox="1"/>
          <p:nvPr/>
        </p:nvSpPr>
        <p:spPr>
          <a:xfrm>
            <a:off x="467544" y="1484784"/>
            <a:ext cx="3528392" cy="369332"/>
          </a:xfrm>
          <a:prstGeom prst="rect">
            <a:avLst/>
          </a:prstGeom>
          <a:noFill/>
        </p:spPr>
        <p:txBody>
          <a:bodyPr wrap="square" rtlCol="0">
            <a:spAutoFit/>
          </a:bodyPr>
          <a:lstStyle/>
          <a:p>
            <a:r>
              <a:rPr lang="en-US" b="1" dirty="0" smtClean="0"/>
              <a:t>Train-test split</a:t>
            </a:r>
            <a:endParaRPr lang="en-IN" b="1" dirty="0"/>
          </a:p>
        </p:txBody>
      </p:sp>
      <p:sp>
        <p:nvSpPr>
          <p:cNvPr id="4" name="Rectangle 3"/>
          <p:cNvSpPr/>
          <p:nvPr/>
        </p:nvSpPr>
        <p:spPr>
          <a:xfrm>
            <a:off x="899592" y="2564904"/>
            <a:ext cx="4032448" cy="720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dataset(70%)</a:t>
            </a:r>
            <a:endParaRPr lang="en-IN" dirty="0"/>
          </a:p>
        </p:txBody>
      </p:sp>
      <p:sp>
        <p:nvSpPr>
          <p:cNvPr id="5" name="Rectangle 4"/>
          <p:cNvSpPr/>
          <p:nvPr/>
        </p:nvSpPr>
        <p:spPr>
          <a:xfrm>
            <a:off x="4932040" y="2564904"/>
            <a:ext cx="1656184" cy="72008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a:t>
            </a:r>
            <a:r>
              <a:rPr lang="en-US" dirty="0" smtClean="0">
                <a:solidFill>
                  <a:schemeClr val="bg1"/>
                </a:solidFill>
              </a:rPr>
              <a:t>dataset(30</a:t>
            </a:r>
            <a:r>
              <a:rPr lang="en-US" dirty="0" smtClean="0"/>
              <a:t>%)</a:t>
            </a:r>
            <a:endParaRPr lang="en-IN" dirty="0"/>
          </a:p>
        </p:txBody>
      </p:sp>
      <p:cxnSp>
        <p:nvCxnSpPr>
          <p:cNvPr id="12" name="Straight Arrow Connector 11"/>
          <p:cNvCxnSpPr/>
          <p:nvPr/>
        </p:nvCxnSpPr>
        <p:spPr>
          <a:xfrm>
            <a:off x="899592" y="3645024"/>
            <a:ext cx="568863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99792" y="3645024"/>
            <a:ext cx="1872208" cy="369332"/>
          </a:xfrm>
          <a:prstGeom prst="rect">
            <a:avLst/>
          </a:prstGeom>
          <a:noFill/>
        </p:spPr>
        <p:txBody>
          <a:bodyPr wrap="square" rtlCol="0">
            <a:spAutoFit/>
          </a:bodyPr>
          <a:lstStyle/>
          <a:p>
            <a:r>
              <a:rPr lang="en-US" dirty="0" smtClean="0"/>
              <a:t>Dataset </a:t>
            </a:r>
            <a:endParaRPr lang="en-IN" dirty="0"/>
          </a:p>
        </p:txBody>
      </p:sp>
      <p:sp>
        <p:nvSpPr>
          <p:cNvPr id="14" name="TextBox 13"/>
          <p:cNvSpPr txBox="1"/>
          <p:nvPr/>
        </p:nvSpPr>
        <p:spPr>
          <a:xfrm>
            <a:off x="899592" y="4797152"/>
            <a:ext cx="6984776" cy="923330"/>
          </a:xfrm>
          <a:prstGeom prst="rect">
            <a:avLst/>
          </a:prstGeom>
          <a:noFill/>
        </p:spPr>
        <p:txBody>
          <a:bodyPr wrap="square" rtlCol="0">
            <a:spAutoFit/>
          </a:bodyPr>
          <a:lstStyle/>
          <a:p>
            <a:pPr marL="285750" indent="-285750">
              <a:buFont typeface="Wingdings" pitchFamily="2" charset="2"/>
              <a:buChar char="v"/>
            </a:pPr>
            <a:r>
              <a:rPr lang="en-US" dirty="0" smtClean="0"/>
              <a:t> The data partition is done using train_test_split from sklearn library.</a:t>
            </a:r>
          </a:p>
          <a:p>
            <a:pPr marL="285750" indent="-285750">
              <a:buFont typeface="Wingdings" pitchFamily="2" charset="2"/>
              <a:buChar char="v"/>
            </a:pPr>
            <a:r>
              <a:rPr lang="en-US" dirty="0"/>
              <a:t> </a:t>
            </a:r>
            <a:r>
              <a:rPr lang="en-US" dirty="0" smtClean="0"/>
              <a:t>70% data is kept in train, whereas 30% is used for test.</a:t>
            </a:r>
            <a:endParaRPr lang="en-IN" dirty="0"/>
          </a:p>
        </p:txBody>
      </p:sp>
    </p:spTree>
    <p:extLst>
      <p:ext uri="{BB962C8B-B14F-4D97-AF65-F5344CB8AC3E}">
        <p14:creationId xmlns:p14="http://schemas.microsoft.com/office/powerpoint/2010/main" val="632368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2"/>
            <a:ext cx="7859216" cy="833600"/>
          </a:xfrm>
        </p:spPr>
        <p:txBody>
          <a:bodyPr>
            <a:noAutofit/>
          </a:bodyPr>
          <a:lstStyle/>
          <a:p>
            <a:pPr algn="ctr"/>
            <a:r>
              <a:rPr lang="en-US" sz="3600" b="1" u="sng" dirty="0" smtClean="0">
                <a:solidFill>
                  <a:schemeClr val="tx1">
                    <a:lumMod val="95000"/>
                    <a:lumOff val="5000"/>
                  </a:schemeClr>
                </a:solidFill>
                <a:latin typeface="Algerian" panose="04020705040A02060702" pitchFamily="82" charset="0"/>
              </a:rPr>
              <a:t>Model train and test accuracy</a:t>
            </a:r>
            <a:endParaRPr lang="en-IN" sz="3600" b="1" u="sng" dirty="0">
              <a:solidFill>
                <a:schemeClr val="tx1">
                  <a:lumMod val="95000"/>
                  <a:lumOff val="5000"/>
                </a:schemeClr>
              </a:solidFill>
              <a:latin typeface="Algerian" panose="04020705040A02060702" pitchFamily="82" charset="0"/>
            </a:endParaRPr>
          </a:p>
        </p:txBody>
      </p:sp>
      <p:sp>
        <p:nvSpPr>
          <p:cNvPr id="3" name="Content Placeholder 2"/>
          <p:cNvSpPr>
            <a:spLocks noGrp="1"/>
          </p:cNvSpPr>
          <p:nvPr>
            <p:ph idx="1"/>
          </p:nvPr>
        </p:nvSpPr>
        <p:spPr>
          <a:xfrm>
            <a:off x="457200" y="980728"/>
            <a:ext cx="7467600" cy="5421216"/>
          </a:xfrm>
        </p:spPr>
        <p:txBody>
          <a:bodyPr/>
          <a:lstStyle/>
          <a:p>
            <a:pPr>
              <a:buFont typeface="Wingdings" pitchFamily="2" charset="2"/>
              <a:buChar char="v"/>
            </a:pPr>
            <a:r>
              <a:rPr lang="en-US" dirty="0" smtClean="0"/>
              <a:t> </a:t>
            </a:r>
            <a:r>
              <a:rPr lang="en-US" sz="2000" dirty="0" smtClean="0"/>
              <a:t>We performed various machine learning models in this dataset.</a:t>
            </a:r>
          </a:p>
          <a:p>
            <a:pPr>
              <a:buFont typeface="Wingdings" pitchFamily="2" charset="2"/>
              <a:buChar char="v"/>
            </a:pPr>
            <a:r>
              <a:rPr lang="en-US" sz="2000" dirty="0"/>
              <a:t> </a:t>
            </a:r>
            <a:r>
              <a:rPr lang="en-US" sz="2000" dirty="0" smtClean="0"/>
              <a:t>As the accuracy of Random Forest model is satisfactory for both train and test data, we chose results of that model to present.</a:t>
            </a:r>
          </a:p>
          <a:p>
            <a:pPr>
              <a:buFont typeface="Wingdings" pitchFamily="2" charset="2"/>
              <a:buChar char="v"/>
            </a:pPr>
            <a:r>
              <a:rPr lang="en-US" sz="2000" dirty="0"/>
              <a:t> </a:t>
            </a:r>
            <a:r>
              <a:rPr lang="en-US" sz="2000" dirty="0" smtClean="0"/>
              <a:t>the evaluation method is used for the project is confusion matrix.</a:t>
            </a:r>
          </a:p>
          <a:p>
            <a:pPr>
              <a:buFont typeface="Wingdings" pitchFamily="2" charset="2"/>
              <a:buChar char="v"/>
            </a:pPr>
            <a:endParaRPr lang="en-IN" dirty="0"/>
          </a:p>
        </p:txBody>
      </p:sp>
    </p:spTree>
    <p:extLst>
      <p:ext uri="{BB962C8B-B14F-4D97-AF65-F5344CB8AC3E}">
        <p14:creationId xmlns:p14="http://schemas.microsoft.com/office/powerpoint/2010/main" val="2465767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59532034"/>
              </p:ext>
            </p:extLst>
          </p:nvPr>
        </p:nvGraphicFramePr>
        <p:xfrm>
          <a:off x="1043608" y="2708920"/>
          <a:ext cx="6624735" cy="2967574"/>
        </p:xfrm>
        <a:graphic>
          <a:graphicData uri="http://schemas.openxmlformats.org/drawingml/2006/table">
            <a:tbl>
              <a:tblPr firstRow="1" bandRow="1">
                <a:tableStyleId>{073A0DAA-6AF3-43AB-8588-CEC1D06C72B9}</a:tableStyleId>
              </a:tblPr>
              <a:tblGrid>
                <a:gridCol w="2208245">
                  <a:extLst>
                    <a:ext uri="{9D8B030D-6E8A-4147-A177-3AD203B41FA5}">
                      <a16:colId xmlns:a16="http://schemas.microsoft.com/office/drawing/2014/main" val="753977171"/>
                    </a:ext>
                  </a:extLst>
                </a:gridCol>
                <a:gridCol w="2208245">
                  <a:extLst>
                    <a:ext uri="{9D8B030D-6E8A-4147-A177-3AD203B41FA5}">
                      <a16:colId xmlns:a16="http://schemas.microsoft.com/office/drawing/2014/main" val="2537898179"/>
                    </a:ext>
                  </a:extLst>
                </a:gridCol>
                <a:gridCol w="2208245">
                  <a:extLst>
                    <a:ext uri="{9D8B030D-6E8A-4147-A177-3AD203B41FA5}">
                      <a16:colId xmlns:a16="http://schemas.microsoft.com/office/drawing/2014/main" val="6325180"/>
                    </a:ext>
                  </a:extLst>
                </a:gridCol>
              </a:tblGrid>
              <a:tr h="491252">
                <a:tc>
                  <a:txBody>
                    <a:bodyPr/>
                    <a:lstStyle/>
                    <a:p>
                      <a:pPr algn="ctr"/>
                      <a:r>
                        <a:rPr lang="en-US" dirty="0" smtClean="0"/>
                        <a:t>Models</a:t>
                      </a:r>
                      <a:r>
                        <a:rPr lang="en-US" baseline="0" dirty="0" smtClean="0"/>
                        <a:t> </a:t>
                      </a:r>
                      <a:endParaRPr lang="en-IN" dirty="0">
                        <a:solidFill>
                          <a:schemeClr val="tx1"/>
                        </a:solidFill>
                      </a:endParaRPr>
                    </a:p>
                  </a:txBody>
                  <a:tcPr/>
                </a:tc>
                <a:tc>
                  <a:txBody>
                    <a:bodyPr/>
                    <a:lstStyle/>
                    <a:p>
                      <a:r>
                        <a:rPr lang="en-US" dirty="0" smtClean="0"/>
                        <a:t>Train</a:t>
                      </a:r>
                      <a:r>
                        <a:rPr lang="en-US" baseline="0" dirty="0" smtClean="0"/>
                        <a:t> Accuracy</a:t>
                      </a:r>
                      <a:endParaRPr lang="en-IN" dirty="0">
                        <a:solidFill>
                          <a:schemeClr val="tx1"/>
                        </a:solidFill>
                      </a:endParaRPr>
                    </a:p>
                  </a:txBody>
                  <a:tcPr/>
                </a:tc>
                <a:tc>
                  <a:txBody>
                    <a:bodyPr/>
                    <a:lstStyle/>
                    <a:p>
                      <a:r>
                        <a:rPr lang="en-US" dirty="0" smtClean="0"/>
                        <a:t>Test Accuracy</a:t>
                      </a:r>
                      <a:endParaRPr lang="en-IN" dirty="0">
                        <a:solidFill>
                          <a:schemeClr val="tx1"/>
                        </a:solidFill>
                      </a:endParaRPr>
                    </a:p>
                  </a:txBody>
                  <a:tcPr/>
                </a:tc>
                <a:extLst>
                  <a:ext uri="{0D108BD9-81ED-4DB2-BD59-A6C34878D82A}">
                    <a16:rowId xmlns:a16="http://schemas.microsoft.com/office/drawing/2014/main" val="429590299"/>
                  </a:ext>
                </a:extLst>
              </a:tr>
              <a:tr h="419522">
                <a:tc>
                  <a:txBody>
                    <a:bodyPr/>
                    <a:lstStyle/>
                    <a:p>
                      <a:pPr algn="ctr"/>
                      <a:r>
                        <a:rPr lang="en-US" dirty="0" smtClean="0"/>
                        <a:t>Logistic Regression</a:t>
                      </a:r>
                      <a:endParaRPr lang="en-IN" dirty="0"/>
                    </a:p>
                  </a:txBody>
                  <a:tcPr/>
                </a:tc>
                <a:tc>
                  <a:txBody>
                    <a:bodyPr/>
                    <a:lstStyle/>
                    <a:p>
                      <a:pPr algn="ctr"/>
                      <a:r>
                        <a:rPr lang="en-US" dirty="0" smtClean="0"/>
                        <a:t>76</a:t>
                      </a:r>
                      <a:endParaRPr lang="en-IN" dirty="0"/>
                    </a:p>
                  </a:txBody>
                  <a:tcPr/>
                </a:tc>
                <a:tc>
                  <a:txBody>
                    <a:bodyPr/>
                    <a:lstStyle/>
                    <a:p>
                      <a:pPr algn="ctr"/>
                      <a:r>
                        <a:rPr lang="en-US" dirty="0" smtClean="0"/>
                        <a:t>77</a:t>
                      </a:r>
                      <a:endParaRPr lang="en-IN" dirty="0"/>
                    </a:p>
                  </a:txBody>
                  <a:tcPr/>
                </a:tc>
                <a:extLst>
                  <a:ext uri="{0D108BD9-81ED-4DB2-BD59-A6C34878D82A}">
                    <a16:rowId xmlns:a16="http://schemas.microsoft.com/office/drawing/2014/main" val="1066919514"/>
                  </a:ext>
                </a:extLst>
              </a:tr>
              <a:tr h="425564">
                <a:tc>
                  <a:txBody>
                    <a:bodyPr/>
                    <a:lstStyle/>
                    <a:p>
                      <a:pPr algn="ctr"/>
                      <a:r>
                        <a:rPr lang="en-US" dirty="0" err="1" smtClean="0"/>
                        <a:t>KNeighbors</a:t>
                      </a:r>
                      <a:endParaRPr lang="en-IN" dirty="0"/>
                    </a:p>
                  </a:txBody>
                  <a:tcPr/>
                </a:tc>
                <a:tc>
                  <a:txBody>
                    <a:bodyPr/>
                    <a:lstStyle/>
                    <a:p>
                      <a:pPr algn="ctr"/>
                      <a:r>
                        <a:rPr lang="en-US" dirty="0" smtClean="0"/>
                        <a:t>72</a:t>
                      </a:r>
                      <a:endParaRPr lang="en-IN" dirty="0"/>
                    </a:p>
                  </a:txBody>
                  <a:tcPr/>
                </a:tc>
                <a:tc>
                  <a:txBody>
                    <a:bodyPr/>
                    <a:lstStyle/>
                    <a:p>
                      <a:pPr algn="ctr"/>
                      <a:r>
                        <a:rPr lang="en-US" dirty="0" smtClean="0"/>
                        <a:t>76</a:t>
                      </a:r>
                      <a:endParaRPr lang="en-IN" dirty="0"/>
                    </a:p>
                  </a:txBody>
                  <a:tcPr/>
                </a:tc>
                <a:extLst>
                  <a:ext uri="{0D108BD9-81ED-4DB2-BD59-A6C34878D82A}">
                    <a16:rowId xmlns:a16="http://schemas.microsoft.com/office/drawing/2014/main" val="536462936"/>
                  </a:ext>
                </a:extLst>
              </a:tr>
              <a:tr h="470226">
                <a:tc>
                  <a:txBody>
                    <a:bodyPr/>
                    <a:lstStyle/>
                    <a:p>
                      <a:pPr algn="ctr"/>
                      <a:r>
                        <a:rPr lang="en-US" dirty="0" err="1" smtClean="0"/>
                        <a:t>DecisionTree</a:t>
                      </a:r>
                      <a:endParaRPr lang="en-IN" dirty="0">
                        <a:solidFill>
                          <a:srgbClr val="FF0000"/>
                        </a:solidFill>
                      </a:endParaRPr>
                    </a:p>
                  </a:txBody>
                  <a:tcPr/>
                </a:tc>
                <a:tc>
                  <a:txBody>
                    <a:bodyPr/>
                    <a:lstStyle/>
                    <a:p>
                      <a:pPr algn="ctr"/>
                      <a:r>
                        <a:rPr lang="en-US" dirty="0" smtClean="0">
                          <a:solidFill>
                            <a:schemeClr val="dk1"/>
                          </a:solidFill>
                        </a:rPr>
                        <a:t>69</a:t>
                      </a:r>
                      <a:endParaRPr lang="en-IN" dirty="0">
                        <a:solidFill>
                          <a:srgbClr val="FF0000"/>
                        </a:solidFill>
                      </a:endParaRPr>
                    </a:p>
                  </a:txBody>
                  <a:tcPr/>
                </a:tc>
                <a:tc>
                  <a:txBody>
                    <a:bodyPr/>
                    <a:lstStyle/>
                    <a:p>
                      <a:pPr algn="ctr"/>
                      <a:r>
                        <a:rPr lang="en-US" dirty="0" smtClean="0"/>
                        <a:t>75</a:t>
                      </a:r>
                      <a:endParaRPr lang="en-IN" dirty="0">
                        <a:solidFill>
                          <a:srgbClr val="FF0000"/>
                        </a:solidFill>
                      </a:endParaRPr>
                    </a:p>
                  </a:txBody>
                  <a:tcPr/>
                </a:tc>
                <a:extLst>
                  <a:ext uri="{0D108BD9-81ED-4DB2-BD59-A6C34878D82A}">
                    <a16:rowId xmlns:a16="http://schemas.microsoft.com/office/drawing/2014/main" val="2922346728"/>
                  </a:ext>
                </a:extLst>
              </a:tr>
              <a:tr h="470226">
                <a:tc>
                  <a:txBody>
                    <a:bodyPr/>
                    <a:lstStyle/>
                    <a:p>
                      <a:pPr algn="ctr"/>
                      <a:r>
                        <a:rPr lang="en-IN" dirty="0" smtClean="0">
                          <a:solidFill>
                            <a:schemeClr val="bg2"/>
                          </a:solidFill>
                        </a:rPr>
                        <a:t>Random Forest</a:t>
                      </a:r>
                      <a:endParaRPr lang="en-IN" dirty="0">
                        <a:solidFill>
                          <a:schemeClr val="bg2"/>
                        </a:solidFill>
                      </a:endParaRPr>
                    </a:p>
                  </a:txBody>
                  <a:tcPr/>
                </a:tc>
                <a:tc>
                  <a:txBody>
                    <a:bodyPr/>
                    <a:lstStyle/>
                    <a:p>
                      <a:pPr algn="ctr"/>
                      <a:r>
                        <a:rPr lang="en-US" dirty="0" smtClean="0">
                          <a:solidFill>
                            <a:schemeClr val="bg2"/>
                          </a:solidFill>
                        </a:rPr>
                        <a:t>75</a:t>
                      </a:r>
                      <a:endParaRPr lang="en-IN" dirty="0">
                        <a:solidFill>
                          <a:schemeClr val="bg2"/>
                        </a:solidFill>
                      </a:endParaRPr>
                    </a:p>
                  </a:txBody>
                  <a:tcPr/>
                </a:tc>
                <a:tc>
                  <a:txBody>
                    <a:bodyPr/>
                    <a:lstStyle/>
                    <a:p>
                      <a:pPr algn="ctr"/>
                      <a:r>
                        <a:rPr lang="en-US" dirty="0" smtClean="0">
                          <a:solidFill>
                            <a:schemeClr val="bg2"/>
                          </a:solidFill>
                        </a:rPr>
                        <a:t>84</a:t>
                      </a:r>
                      <a:endParaRPr lang="en-IN" dirty="0">
                        <a:solidFill>
                          <a:schemeClr val="bg2"/>
                        </a:solidFill>
                      </a:endParaRPr>
                    </a:p>
                  </a:txBody>
                  <a:tcPr/>
                </a:tc>
                <a:extLst>
                  <a:ext uri="{0D108BD9-81ED-4DB2-BD59-A6C34878D82A}">
                    <a16:rowId xmlns:a16="http://schemas.microsoft.com/office/drawing/2014/main" val="3163644123"/>
                  </a:ext>
                </a:extLst>
              </a:tr>
              <a:tr h="470226">
                <a:tc>
                  <a:txBody>
                    <a:bodyPr/>
                    <a:lstStyle/>
                    <a:p>
                      <a:pPr algn="ctr"/>
                      <a:r>
                        <a:rPr lang="en-IN" dirty="0" smtClean="0">
                          <a:solidFill>
                            <a:schemeClr val="bg2"/>
                          </a:solidFill>
                        </a:rPr>
                        <a:t>Gradient Boosting</a:t>
                      </a:r>
                      <a:endParaRPr lang="en-IN" dirty="0">
                        <a:solidFill>
                          <a:schemeClr val="bg2"/>
                        </a:solidFill>
                      </a:endParaRPr>
                    </a:p>
                  </a:txBody>
                  <a:tcPr/>
                </a:tc>
                <a:tc>
                  <a:txBody>
                    <a:bodyPr/>
                    <a:lstStyle/>
                    <a:p>
                      <a:pPr algn="ctr"/>
                      <a:r>
                        <a:rPr lang="en-US" dirty="0" smtClean="0">
                          <a:solidFill>
                            <a:schemeClr val="bg2"/>
                          </a:solidFill>
                        </a:rPr>
                        <a:t>73</a:t>
                      </a:r>
                      <a:endParaRPr lang="en-IN" dirty="0">
                        <a:solidFill>
                          <a:schemeClr val="bg2"/>
                        </a:solidFill>
                      </a:endParaRPr>
                    </a:p>
                  </a:txBody>
                  <a:tcPr/>
                </a:tc>
                <a:tc>
                  <a:txBody>
                    <a:bodyPr/>
                    <a:lstStyle/>
                    <a:p>
                      <a:pPr algn="ctr"/>
                      <a:r>
                        <a:rPr lang="en-US" dirty="0" smtClean="0">
                          <a:solidFill>
                            <a:schemeClr val="bg2"/>
                          </a:solidFill>
                        </a:rPr>
                        <a:t>99</a:t>
                      </a:r>
                      <a:endParaRPr lang="en-IN" dirty="0">
                        <a:solidFill>
                          <a:schemeClr val="bg2"/>
                        </a:solidFill>
                      </a:endParaRPr>
                    </a:p>
                  </a:txBody>
                  <a:tcPr/>
                </a:tc>
                <a:extLst>
                  <a:ext uri="{0D108BD9-81ED-4DB2-BD59-A6C34878D82A}">
                    <a16:rowId xmlns:a16="http://schemas.microsoft.com/office/drawing/2014/main" val="3749757816"/>
                  </a:ext>
                </a:extLst>
              </a:tr>
            </a:tbl>
          </a:graphicData>
        </a:graphic>
      </p:graphicFrame>
    </p:spTree>
    <p:extLst>
      <p:ext uri="{BB962C8B-B14F-4D97-AF65-F5344CB8AC3E}">
        <p14:creationId xmlns:p14="http://schemas.microsoft.com/office/powerpoint/2010/main" val="3435465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9392"/>
            <a:ext cx="7543800" cy="1450757"/>
          </a:xfrm>
        </p:spPr>
        <p:txBody>
          <a:bodyPr>
            <a:normAutofit/>
          </a:bodyPr>
          <a:lstStyle/>
          <a:p>
            <a:pPr algn="ctr"/>
            <a:r>
              <a:rPr lang="en-US"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Challenges in the project</a:t>
            </a:r>
            <a:endParaRPr lang="en-IN" sz="44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v"/>
            </a:pPr>
            <a:r>
              <a:rPr lang="en-US" dirty="0"/>
              <a:t> </a:t>
            </a:r>
            <a:r>
              <a:rPr lang="en-US" sz="2000" dirty="0" smtClean="0"/>
              <a:t>Dealing with missing values.</a:t>
            </a:r>
          </a:p>
          <a:p>
            <a:pPr>
              <a:buFont typeface="Wingdings" pitchFamily="2" charset="2"/>
              <a:buChar char="v"/>
            </a:pPr>
            <a:endParaRPr lang="en-US" sz="2000" dirty="0" smtClean="0"/>
          </a:p>
          <a:p>
            <a:pPr>
              <a:buFont typeface="Wingdings" pitchFamily="2" charset="2"/>
              <a:buChar char="v"/>
            </a:pPr>
            <a:r>
              <a:rPr lang="en-US" sz="2000" dirty="0"/>
              <a:t> </a:t>
            </a:r>
            <a:r>
              <a:rPr lang="en-US" sz="2000" dirty="0" smtClean="0"/>
              <a:t>Identify and treatment outliers.</a:t>
            </a:r>
          </a:p>
          <a:p>
            <a:pPr>
              <a:buFont typeface="Wingdings" pitchFamily="2" charset="2"/>
              <a:buChar char="v"/>
            </a:pPr>
            <a:endParaRPr lang="en-US" sz="2000" dirty="0" smtClean="0"/>
          </a:p>
          <a:p>
            <a:pPr>
              <a:buFont typeface="Wingdings" pitchFamily="2" charset="2"/>
              <a:buChar char="v"/>
            </a:pPr>
            <a:r>
              <a:rPr lang="en-US" sz="2000" dirty="0"/>
              <a:t> </a:t>
            </a:r>
            <a:r>
              <a:rPr lang="en-US" sz="2000" dirty="0" smtClean="0"/>
              <a:t>Dealing with hyper tuning parameters was one of the most challenging task.</a:t>
            </a:r>
          </a:p>
          <a:p>
            <a:pPr>
              <a:buFont typeface="Wingdings" pitchFamily="2" charset="2"/>
              <a:buChar char="v"/>
            </a:pPr>
            <a:endParaRPr lang="en-US" sz="2000" dirty="0" smtClean="0"/>
          </a:p>
          <a:p>
            <a:pPr>
              <a:buFont typeface="Wingdings" pitchFamily="2" charset="2"/>
              <a:buChar char="v"/>
            </a:pPr>
            <a:r>
              <a:rPr lang="en-US" sz="2000" dirty="0"/>
              <a:t> </a:t>
            </a:r>
            <a:r>
              <a:rPr lang="en-US" sz="2000" dirty="0" smtClean="0"/>
              <a:t>Dealing with over fitting and under fitting model accuracy.</a:t>
            </a:r>
          </a:p>
          <a:p>
            <a:pPr>
              <a:buFont typeface="Wingdings" pitchFamily="2" charset="2"/>
              <a:buChar char="v"/>
            </a:pPr>
            <a:endParaRPr lang="en-US" sz="2000" dirty="0" smtClean="0"/>
          </a:p>
          <a:p>
            <a:pPr>
              <a:buFont typeface="Wingdings" pitchFamily="2" charset="2"/>
              <a:buChar char="v"/>
            </a:pPr>
            <a:r>
              <a:rPr lang="en-US" sz="2000" dirty="0"/>
              <a:t> </a:t>
            </a:r>
            <a:r>
              <a:rPr lang="en-US" sz="2000" dirty="0" smtClean="0"/>
              <a:t>And the last but the least was selecting the best model among the all models.</a:t>
            </a:r>
            <a:endParaRPr lang="en-IN" sz="2000" dirty="0"/>
          </a:p>
        </p:txBody>
      </p:sp>
    </p:spTree>
    <p:extLst>
      <p:ext uri="{BB962C8B-B14F-4D97-AF65-F5344CB8AC3E}">
        <p14:creationId xmlns:p14="http://schemas.microsoft.com/office/powerpoint/2010/main" val="1114596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normAutofit fontScale="90000"/>
          </a:bodyPr>
          <a:lstStyle/>
          <a:p>
            <a:pPr algn="ctr"/>
            <a:r>
              <a:rPr lang="en-US" b="1" u="sng" dirty="0" smtClean="0">
                <a:solidFill>
                  <a:schemeClr val="tx1">
                    <a:lumMod val="95000"/>
                    <a:lumOff val="5000"/>
                  </a:schemeClr>
                </a:solidFill>
                <a:latin typeface="Algerian" panose="04020705040A02060702" pitchFamily="82" charset="0"/>
              </a:rPr>
              <a:t>conclusion</a:t>
            </a:r>
            <a:endParaRPr lang="en-IN" b="1" u="sng" dirty="0">
              <a:solidFill>
                <a:schemeClr val="tx1">
                  <a:lumMod val="95000"/>
                  <a:lumOff val="5000"/>
                </a:schemeClr>
              </a:solidFill>
              <a:latin typeface="Algerian" panose="04020705040A02060702" pitchFamily="82" charset="0"/>
            </a:endParaRPr>
          </a:p>
        </p:txBody>
      </p:sp>
      <p:sp>
        <p:nvSpPr>
          <p:cNvPr id="3" name="Content Placeholder 2"/>
          <p:cNvSpPr>
            <a:spLocks noGrp="1"/>
          </p:cNvSpPr>
          <p:nvPr>
            <p:ph idx="1"/>
          </p:nvPr>
        </p:nvSpPr>
        <p:spPr>
          <a:xfrm>
            <a:off x="448299" y="1340768"/>
            <a:ext cx="7467600" cy="5421216"/>
          </a:xfrm>
        </p:spPr>
        <p:txBody>
          <a:bodyPr>
            <a:normAutofit/>
          </a:bodyPr>
          <a:lstStyle/>
          <a:p>
            <a:pPr>
              <a:buFont typeface="Wingdings" pitchFamily="2" charset="2"/>
              <a:buChar char="v"/>
            </a:pPr>
            <a:r>
              <a:rPr lang="en-US" dirty="0" smtClean="0"/>
              <a:t>Glucose </a:t>
            </a:r>
            <a:r>
              <a:rPr lang="en-US" dirty="0"/>
              <a:t>levels and BMI appear to be significant predictors of diabetes. Higher glucose levels and elevated BMI are associated with an increased risk of diabetes, underscoring the importance of monitoring and managing these parameters. </a:t>
            </a:r>
            <a:r>
              <a:rPr lang="en-US" sz="2000" dirty="0" smtClean="0"/>
              <a:t> </a:t>
            </a:r>
            <a:endParaRPr lang="en-US" sz="2000" dirty="0" smtClean="0"/>
          </a:p>
          <a:p>
            <a:pPr>
              <a:buFont typeface="Wingdings" pitchFamily="2" charset="2"/>
              <a:buChar char="v"/>
            </a:pPr>
            <a:r>
              <a:rPr lang="en-US" sz="2000" dirty="0" smtClean="0"/>
              <a:t> </a:t>
            </a:r>
            <a:r>
              <a:rPr lang="en-US" sz="2000" dirty="0" smtClean="0"/>
              <a:t> </a:t>
            </a:r>
            <a:r>
              <a:rPr lang="en-US" dirty="0"/>
              <a:t>The dataset shows varying levels of insulin and skin thickness. While insulin levels are positively associated with diabetes risk, skin thickness may not be a strong predictor. Further investigation is required to understand their contributions fully</a:t>
            </a:r>
            <a:r>
              <a:rPr lang="en-US" dirty="0" smtClean="0"/>
              <a:t>.</a:t>
            </a:r>
          </a:p>
          <a:p>
            <a:pPr>
              <a:buFont typeface="Wingdings" pitchFamily="2" charset="2"/>
              <a:buChar char="v"/>
            </a:pPr>
            <a:r>
              <a:rPr lang="en-US" dirty="0"/>
              <a:t>Age and the number of pregnancies also play a role in diabetes risk. Older individuals and those with a higher number of pregnancies tend to have a higher likelihood of diabetes</a:t>
            </a:r>
            <a:r>
              <a:rPr lang="en-US" dirty="0" smtClean="0"/>
              <a:t>.</a:t>
            </a:r>
          </a:p>
          <a:p>
            <a:pPr>
              <a:buFont typeface="Wingdings" pitchFamily="2" charset="2"/>
              <a:buChar char="v"/>
            </a:pPr>
            <a:r>
              <a:rPr lang="en-US" dirty="0"/>
              <a:t>The dataset emphasizes the potential role of genetic factors, as indicated by the diabetes pedigree function, in determining diabetes risk. A family history of diabetes can significantly impact an individual's susceptibility</a:t>
            </a:r>
            <a:r>
              <a:rPr lang="en-US" dirty="0" smtClean="0"/>
              <a:t>.</a:t>
            </a:r>
            <a:endParaRPr lang="en-US" sz="2000" dirty="0" smtClean="0"/>
          </a:p>
        </p:txBody>
      </p:sp>
    </p:spTree>
    <p:extLst>
      <p:ext uri="{BB962C8B-B14F-4D97-AF65-F5344CB8AC3E}">
        <p14:creationId xmlns:p14="http://schemas.microsoft.com/office/powerpoint/2010/main" val="131569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7467600" cy="562074"/>
          </a:xfrm>
        </p:spPr>
        <p:txBody>
          <a:bodyPr>
            <a:normAutofit fontScale="90000"/>
          </a:bodyPr>
          <a:lstStyle/>
          <a:p>
            <a:pPr algn="ctr"/>
            <a:r>
              <a:rPr lang="en-US" b="1" u="sng" dirty="0" smtClean="0">
                <a:solidFill>
                  <a:schemeClr val="tx1">
                    <a:lumMod val="95000"/>
                    <a:lumOff val="5000"/>
                  </a:schemeClr>
                </a:solidFill>
                <a:latin typeface="Times New Roman" panose="02020603050405020304" pitchFamily="18" charset="0"/>
                <a:cs typeface="Times New Roman" panose="02020603050405020304" pitchFamily="18" charset="0"/>
              </a:rPr>
              <a:t>Future scope</a:t>
            </a:r>
            <a:endParaRPr lang="en-IN"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6712"/>
            <a:ext cx="7467600" cy="5493224"/>
          </a:xfrm>
        </p:spPr>
        <p:txBody>
          <a:bodyPr>
            <a:normAutofit/>
          </a:bodyPr>
          <a:lstStyle/>
          <a:p>
            <a:pPr>
              <a:buFont typeface="Wingdings" pitchFamily="2" charset="2"/>
              <a:buChar char="v"/>
            </a:pPr>
            <a:r>
              <a:rPr lang="en-US" dirty="0" smtClean="0"/>
              <a:t> </a:t>
            </a:r>
            <a:r>
              <a:rPr lang="en-US" dirty="0"/>
              <a:t>Continue refining and enhancing machine learning models for diabetes prediction. Consider using more advanced algorithms and incorporating additional relevant features.</a:t>
            </a:r>
            <a:r>
              <a:rPr lang="en-US" sz="2000" dirty="0" smtClean="0"/>
              <a:t>.</a:t>
            </a:r>
            <a:endParaRPr lang="en-US" sz="2000" dirty="0" smtClean="0"/>
          </a:p>
          <a:p>
            <a:pPr marL="0" indent="0">
              <a:buNone/>
            </a:pPr>
            <a:endParaRPr lang="en-US" sz="2000" dirty="0" smtClean="0"/>
          </a:p>
          <a:p>
            <a:pPr>
              <a:buFont typeface="Wingdings" pitchFamily="2" charset="2"/>
              <a:buChar char="v"/>
            </a:pPr>
            <a:r>
              <a:rPr lang="en-US" sz="2000" dirty="0"/>
              <a:t> </a:t>
            </a:r>
            <a:r>
              <a:rPr lang="en-US" dirty="0"/>
              <a:t>Explore the genetic aspects of diabetes by incorporating genetic data. Investigate specific genetic markers associated with diabetes risk.</a:t>
            </a:r>
            <a:endParaRPr lang="en-US" sz="2000" dirty="0" smtClean="0"/>
          </a:p>
          <a:p>
            <a:pPr>
              <a:buFont typeface="Wingdings" pitchFamily="2" charset="2"/>
              <a:buChar char="v"/>
            </a:pPr>
            <a:endParaRPr lang="en-US" sz="2000" dirty="0" smtClean="0"/>
          </a:p>
          <a:p>
            <a:pPr>
              <a:buFont typeface="Wingdings" pitchFamily="2" charset="2"/>
              <a:buChar char="v"/>
            </a:pPr>
            <a:r>
              <a:rPr lang="en-US" sz="2000" dirty="0"/>
              <a:t> </a:t>
            </a:r>
            <a:r>
              <a:rPr lang="en-US" sz="2000" dirty="0" smtClean="0"/>
              <a:t> </a:t>
            </a:r>
            <a:r>
              <a:rPr lang="en-US" dirty="0"/>
              <a:t>Conduct a longitudinal study to track individuals over time, allowing for a better understanding of how health parameters change and contribute to diabetes development</a:t>
            </a:r>
            <a:r>
              <a:rPr lang="en-US" dirty="0" smtClean="0"/>
              <a:t>.</a:t>
            </a:r>
          </a:p>
          <a:p>
            <a:pPr>
              <a:buFont typeface="Wingdings" pitchFamily="2" charset="2"/>
              <a:buChar char="v"/>
            </a:pPr>
            <a:endParaRPr lang="en-US" sz="2000" dirty="0"/>
          </a:p>
          <a:p>
            <a:pPr>
              <a:buFont typeface="Wingdings" pitchFamily="2" charset="2"/>
              <a:buChar char="v"/>
            </a:pPr>
            <a:r>
              <a:rPr lang="en-US" dirty="0"/>
              <a:t>Incorporate data related to lifestyle and behavior, such as physical activity, dietary habits, and stress levels, to better understand their roles in diabetes development.</a:t>
            </a:r>
            <a:endParaRPr lang="en-IN" sz="2000" dirty="0"/>
          </a:p>
        </p:txBody>
      </p:sp>
    </p:spTree>
    <p:extLst>
      <p:ext uri="{BB962C8B-B14F-4D97-AF65-F5344CB8AC3E}">
        <p14:creationId xmlns:p14="http://schemas.microsoft.com/office/powerpoint/2010/main" val="2800886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normAutofit fontScale="90000"/>
          </a:bodyPr>
          <a:lstStyle/>
          <a:p>
            <a:pPr algn="ctr"/>
            <a:r>
              <a:rPr lang="en-US" b="1" u="sng" dirty="0" smtClean="0">
                <a:solidFill>
                  <a:schemeClr val="tx1">
                    <a:lumMod val="95000"/>
                    <a:lumOff val="5000"/>
                  </a:schemeClr>
                </a:solidFill>
              </a:rPr>
              <a:t>Table of content</a:t>
            </a:r>
            <a:endParaRPr lang="en-IN" b="1" u="sng" dirty="0">
              <a:solidFill>
                <a:schemeClr val="tx1">
                  <a:lumMod val="95000"/>
                  <a:lumOff val="5000"/>
                </a:schemeClr>
              </a:solidFill>
            </a:endParaRPr>
          </a:p>
        </p:txBody>
      </p:sp>
      <p:sp>
        <p:nvSpPr>
          <p:cNvPr id="3" name="Content Placeholder 2"/>
          <p:cNvSpPr>
            <a:spLocks noGrp="1"/>
          </p:cNvSpPr>
          <p:nvPr>
            <p:ph idx="1"/>
          </p:nvPr>
        </p:nvSpPr>
        <p:spPr>
          <a:xfrm>
            <a:off x="457200" y="1340767"/>
            <a:ext cx="7467600" cy="5400601"/>
          </a:xfrm>
        </p:spPr>
        <p:txBody>
          <a:bodyPr>
            <a:normAutofit/>
          </a:bodyPr>
          <a:lstStyle/>
          <a:p>
            <a:pPr>
              <a:buFont typeface="Wingdings" pitchFamily="2" charset="2"/>
              <a:buChar char="v"/>
            </a:pPr>
            <a:r>
              <a:rPr lang="en-US" sz="1900" dirty="0" smtClean="0"/>
              <a:t> </a:t>
            </a:r>
            <a:r>
              <a:rPr lang="en-US" sz="1900" dirty="0" smtClean="0">
                <a:latin typeface="+mj-lt"/>
                <a:cs typeface="Arial" pitchFamily="34" charset="0"/>
              </a:rPr>
              <a:t>Introduction </a:t>
            </a:r>
            <a:endParaRPr lang="en-US" sz="1900" dirty="0" smtClean="0">
              <a:latin typeface="+mj-lt"/>
              <a:cs typeface="Arial" pitchFamily="34" charset="0"/>
            </a:endParaRP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Objectives</a:t>
            </a:r>
            <a:endParaRPr lang="en-US" sz="1900" dirty="0" smtClean="0">
              <a:latin typeface="+mj-lt"/>
              <a:cs typeface="Arial" pitchFamily="34" charset="0"/>
            </a:endParaRP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Work Flow</a:t>
            </a: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Tools and Algorithms used for project</a:t>
            </a:r>
          </a:p>
          <a:p>
            <a:pPr>
              <a:buFont typeface="Wingdings" pitchFamily="2" charset="2"/>
              <a:buChar char="v"/>
            </a:pPr>
            <a:r>
              <a:rPr lang="en-US" sz="1900" dirty="0">
                <a:latin typeface="+mj-lt"/>
                <a:cs typeface="Arial" pitchFamily="34" charset="0"/>
              </a:rPr>
              <a:t> Data </a:t>
            </a:r>
            <a:r>
              <a:rPr lang="en-US" sz="1900" dirty="0" smtClean="0">
                <a:latin typeface="+mj-lt"/>
                <a:cs typeface="Arial" pitchFamily="34" charset="0"/>
              </a:rPr>
              <a:t>Description</a:t>
            </a:r>
          </a:p>
          <a:p>
            <a:pPr>
              <a:buFont typeface="Wingdings" pitchFamily="2" charset="2"/>
              <a:buChar char="v"/>
            </a:pPr>
            <a:r>
              <a:rPr lang="en-US" sz="1900" dirty="0" smtClean="0">
                <a:latin typeface="+mj-lt"/>
                <a:cs typeface="Arial" pitchFamily="34" charset="0"/>
              </a:rPr>
              <a:t> Data Preprocessing</a:t>
            </a: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Data Visualization</a:t>
            </a: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Data Partition</a:t>
            </a: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Model Train and Test </a:t>
            </a:r>
            <a:r>
              <a:rPr lang="en-US" sz="1900" dirty="0" smtClean="0">
                <a:latin typeface="+mj-lt"/>
                <a:cs typeface="Arial" pitchFamily="34" charset="0"/>
              </a:rPr>
              <a:t>Accuracy</a:t>
            </a:r>
            <a:endParaRPr lang="en-US" sz="1900" dirty="0" smtClean="0">
              <a:latin typeface="+mj-lt"/>
              <a:cs typeface="Arial" pitchFamily="34" charset="0"/>
            </a:endParaRP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Challenges in the </a:t>
            </a:r>
            <a:r>
              <a:rPr lang="en-US" sz="1900" dirty="0" smtClean="0">
                <a:latin typeface="+mj-lt"/>
                <a:cs typeface="Arial" pitchFamily="34" charset="0"/>
              </a:rPr>
              <a:t>Project</a:t>
            </a:r>
            <a:endParaRPr lang="en-US" sz="1900" dirty="0" smtClean="0">
              <a:latin typeface="+mj-lt"/>
              <a:cs typeface="Arial" pitchFamily="34" charset="0"/>
            </a:endParaRP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Conclusion</a:t>
            </a: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Future </a:t>
            </a:r>
            <a:r>
              <a:rPr lang="en-US" sz="1900" dirty="0" smtClean="0">
                <a:latin typeface="+mj-lt"/>
                <a:cs typeface="Arial" pitchFamily="34" charset="0"/>
              </a:rPr>
              <a:t>Scope</a:t>
            </a:r>
            <a:endParaRPr lang="en-US" sz="1900" dirty="0" smtClean="0"/>
          </a:p>
        </p:txBody>
      </p:sp>
    </p:spTree>
    <p:extLst>
      <p:ext uri="{BB962C8B-B14F-4D97-AF65-F5344CB8AC3E}">
        <p14:creationId xmlns:p14="http://schemas.microsoft.com/office/powerpoint/2010/main" val="2540306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2482297"/>
            <a:ext cx="7488832" cy="830997"/>
          </a:xfrm>
          <a:prstGeom prst="rect">
            <a:avLst/>
          </a:prstGeom>
          <a:noFill/>
        </p:spPr>
        <p:txBody>
          <a:bodyPr wrap="square" rtlCol="0">
            <a:spAutoFit/>
          </a:bodyPr>
          <a:lstStyle/>
          <a:p>
            <a:pPr algn="ctr"/>
            <a:r>
              <a:rPr lang="en-US" sz="4800" dirty="0" smtClean="0">
                <a:latin typeface="Algerian" pitchFamily="82" charset="0"/>
              </a:rPr>
              <a:t>Thank you</a:t>
            </a:r>
            <a:endParaRPr lang="en-IN" sz="4800" dirty="0">
              <a:latin typeface="Algerian" pitchFamily="82" charset="0"/>
            </a:endParaRPr>
          </a:p>
        </p:txBody>
      </p:sp>
    </p:spTree>
    <p:extLst>
      <p:ext uri="{BB962C8B-B14F-4D97-AF65-F5344CB8AC3E}">
        <p14:creationId xmlns:p14="http://schemas.microsoft.com/office/powerpoint/2010/main" val="217458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normAutofit fontScale="90000"/>
          </a:bodyPr>
          <a:lstStyle/>
          <a:p>
            <a:pPr algn="ctr"/>
            <a:r>
              <a:rPr lang="en-US" b="1" u="sng" dirty="0">
                <a:solidFill>
                  <a:schemeClr val="tx1">
                    <a:lumMod val="95000"/>
                    <a:lumOff val="5000"/>
                  </a:schemeClr>
                </a:solidFill>
                <a:latin typeface="Algerian" panose="04020705040A02060702" pitchFamily="82" charset="0"/>
              </a:rPr>
              <a:t>I</a:t>
            </a:r>
            <a:r>
              <a:rPr lang="en-US" b="1" u="sng" dirty="0" smtClean="0">
                <a:solidFill>
                  <a:schemeClr val="tx1">
                    <a:lumMod val="95000"/>
                    <a:lumOff val="5000"/>
                  </a:schemeClr>
                </a:solidFill>
                <a:latin typeface="Algerian" panose="04020705040A02060702" pitchFamily="82" charset="0"/>
              </a:rPr>
              <a:t>ntroduction</a:t>
            </a:r>
            <a:endParaRPr lang="en-IN" b="1" u="sng" dirty="0">
              <a:solidFill>
                <a:schemeClr val="tx1">
                  <a:lumMod val="95000"/>
                  <a:lumOff val="5000"/>
                </a:schemeClr>
              </a:solidFill>
              <a:latin typeface="Algerian" panose="04020705040A02060702" pitchFamily="82" charset="0"/>
            </a:endParaRPr>
          </a:p>
        </p:txBody>
      </p:sp>
      <p:sp>
        <p:nvSpPr>
          <p:cNvPr id="3" name="Content Placeholder 2"/>
          <p:cNvSpPr>
            <a:spLocks noGrp="1"/>
          </p:cNvSpPr>
          <p:nvPr>
            <p:ph idx="1"/>
          </p:nvPr>
        </p:nvSpPr>
        <p:spPr>
          <a:xfrm>
            <a:off x="457200" y="1124745"/>
            <a:ext cx="7859216" cy="5349208"/>
          </a:xfrm>
        </p:spPr>
        <p:txBody>
          <a:bodyPr>
            <a:normAutofit/>
          </a:bodyPr>
          <a:lstStyle/>
          <a:p>
            <a:pPr>
              <a:buFont typeface="Wingdings" pitchFamily="2" charset="2"/>
              <a:buChar char="q"/>
            </a:pPr>
            <a:r>
              <a:rPr lang="en-US" sz="2000" dirty="0" smtClean="0"/>
              <a:t> </a:t>
            </a:r>
            <a:r>
              <a:rPr lang="en-US" dirty="0"/>
              <a:t>According to the report of Centers of Disease Control and Prevention about </a:t>
            </a:r>
            <a:r>
              <a:rPr lang="en-US" dirty="0" smtClean="0"/>
              <a:t>one in seven adults in the United States have Diabetes. </a:t>
            </a:r>
          </a:p>
          <a:p>
            <a:pPr marL="0" indent="0">
              <a:buNone/>
            </a:pPr>
            <a:endParaRPr lang="en-US" dirty="0"/>
          </a:p>
          <a:p>
            <a:pPr>
              <a:buFont typeface="Wingdings" pitchFamily="2" charset="2"/>
              <a:buChar char="q"/>
            </a:pPr>
            <a:r>
              <a:rPr lang="en-US" dirty="0"/>
              <a:t>"Our goal is to analyze and gain insights from this dataset to better understand the factors associated with diabetes</a:t>
            </a:r>
            <a:r>
              <a:rPr lang="en-US" dirty="0" smtClean="0"/>
              <a:t>.“</a:t>
            </a:r>
          </a:p>
          <a:p>
            <a:pPr>
              <a:buFont typeface="Wingdings" pitchFamily="2" charset="2"/>
              <a:buChar char="q"/>
            </a:pPr>
            <a:endParaRPr lang="en-US" dirty="0" smtClean="0"/>
          </a:p>
          <a:p>
            <a:pPr>
              <a:buFont typeface="Wingdings" pitchFamily="2" charset="2"/>
              <a:buChar char="q"/>
            </a:pPr>
            <a:r>
              <a:rPr lang="en-US" sz="2000" dirty="0"/>
              <a:t> </a:t>
            </a:r>
            <a:r>
              <a:rPr lang="en-US" dirty="0"/>
              <a:t>"Diabetes is a prevalent and serious health concern, and understanding the data can help us make informed decisions and interventions</a:t>
            </a:r>
            <a:r>
              <a:rPr lang="en-US" dirty="0" smtClean="0"/>
              <a:t>.“</a:t>
            </a:r>
          </a:p>
          <a:p>
            <a:pPr>
              <a:buFont typeface="Wingdings" pitchFamily="2" charset="2"/>
              <a:buChar char="q"/>
            </a:pPr>
            <a:endParaRPr lang="en-US" dirty="0" smtClean="0"/>
          </a:p>
          <a:p>
            <a:pPr>
              <a:buFont typeface="Wingdings" pitchFamily="2" charset="2"/>
              <a:buChar char="q"/>
            </a:pPr>
            <a:r>
              <a:rPr lang="en-IN" dirty="0"/>
              <a:t>The dataset encompasses information such as pregnancies, glucose levels, blood pressure, skin thickness, insulin levels, body mass index (BMI), diabetes pedigree function, and </a:t>
            </a:r>
            <a:r>
              <a:rPr lang="en-IN" dirty="0" smtClean="0"/>
              <a:t>age.</a:t>
            </a:r>
            <a:endParaRPr lang="en-US" sz="2000" dirty="0" smtClean="0"/>
          </a:p>
          <a:p>
            <a:pPr marL="0" indent="0">
              <a:buNone/>
            </a:pPr>
            <a:endParaRPr lang="en-US" sz="2000" dirty="0" smtClean="0"/>
          </a:p>
          <a:p>
            <a:pPr>
              <a:buFont typeface="Wingdings" pitchFamily="2" charset="2"/>
              <a:buChar char="q"/>
            </a:pPr>
            <a:endParaRPr lang="en-IN" sz="2000" dirty="0"/>
          </a:p>
        </p:txBody>
      </p:sp>
    </p:spTree>
    <p:extLst>
      <p:ext uri="{BB962C8B-B14F-4D97-AF65-F5344CB8AC3E}">
        <p14:creationId xmlns:p14="http://schemas.microsoft.com/office/powerpoint/2010/main" val="3208162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28" y="44624"/>
            <a:ext cx="7467600" cy="648072"/>
          </a:xfrm>
        </p:spPr>
        <p:txBody>
          <a:bodyPr>
            <a:normAutofit/>
          </a:bodyPr>
          <a:lstStyle/>
          <a:p>
            <a:pPr algn="ctr"/>
            <a:r>
              <a:rPr lang="en-US" sz="3300" b="1" u="sng" dirty="0" smtClean="0">
                <a:solidFill>
                  <a:schemeClr val="tx1">
                    <a:lumMod val="95000"/>
                    <a:lumOff val="5000"/>
                  </a:schemeClr>
                </a:solidFill>
                <a:latin typeface="Arial Black" panose="020B0A04020102020204" pitchFamily="34" charset="0"/>
              </a:rPr>
              <a:t>Objectives</a:t>
            </a:r>
            <a:endParaRPr lang="en-IN" dirty="0">
              <a:latin typeface="Arial Black" panose="020B0A04020102020204" pitchFamily="34" charset="0"/>
            </a:endParaRPr>
          </a:p>
        </p:txBody>
      </p:sp>
      <p:sp>
        <p:nvSpPr>
          <p:cNvPr id="3" name="Content Placeholder 2"/>
          <p:cNvSpPr>
            <a:spLocks noGrp="1"/>
          </p:cNvSpPr>
          <p:nvPr>
            <p:ph idx="1"/>
          </p:nvPr>
        </p:nvSpPr>
        <p:spPr>
          <a:xfrm>
            <a:off x="457200" y="764704"/>
            <a:ext cx="7467600" cy="5709248"/>
          </a:xfrm>
        </p:spPr>
        <p:txBody>
          <a:bodyPr>
            <a:normAutofit/>
          </a:bodyPr>
          <a:lstStyle/>
          <a:p>
            <a:pPr>
              <a:buFont typeface="Wingdings" pitchFamily="2" charset="2"/>
              <a:buChar char="q"/>
            </a:pPr>
            <a:r>
              <a:rPr lang="en-US" dirty="0"/>
              <a:t> </a:t>
            </a:r>
            <a:r>
              <a:rPr lang="en-US" dirty="0"/>
              <a:t>To develop predictive models that can estimate an individual's risk of developing diabetes based on their health-related parameters, such as glucose levels, BMI, and age</a:t>
            </a:r>
            <a:r>
              <a:rPr lang="en-US" dirty="0" smtClean="0"/>
              <a:t>.</a:t>
            </a:r>
            <a:endParaRPr lang="en-IN" b="1" dirty="0" smtClean="0"/>
          </a:p>
          <a:p>
            <a:pPr>
              <a:buFont typeface="Wingdings" pitchFamily="2" charset="2"/>
              <a:buChar char="q"/>
            </a:pPr>
            <a:endParaRPr lang="en-US" b="1" dirty="0"/>
          </a:p>
          <a:p>
            <a:pPr>
              <a:buFont typeface="Wingdings" pitchFamily="2" charset="2"/>
              <a:buChar char="q"/>
            </a:pPr>
            <a:r>
              <a:rPr lang="en-US" dirty="0"/>
              <a:t>To identify the most influential factors (features) that contribute to the occurrence of diabetes. This could help in better understanding the disease's underlying causes</a:t>
            </a:r>
            <a:r>
              <a:rPr lang="en-US" dirty="0" smtClean="0"/>
              <a:t>.</a:t>
            </a:r>
          </a:p>
          <a:p>
            <a:pPr>
              <a:buFont typeface="Wingdings" pitchFamily="2" charset="2"/>
              <a:buChar char="q"/>
            </a:pPr>
            <a:endParaRPr lang="en-US" b="1" dirty="0"/>
          </a:p>
          <a:p>
            <a:pPr>
              <a:buFont typeface="Wingdings" pitchFamily="2" charset="2"/>
              <a:buChar char="q"/>
            </a:pPr>
            <a:r>
              <a:rPr lang="en-US" dirty="0"/>
              <a:t>To assess and address data quality issues, such as missing values, outliers, or inconsistencies in the dataset</a:t>
            </a:r>
            <a:r>
              <a:rPr lang="en-US" dirty="0" smtClean="0"/>
              <a:t>.</a:t>
            </a:r>
          </a:p>
          <a:p>
            <a:pPr>
              <a:buFont typeface="Wingdings" pitchFamily="2" charset="2"/>
              <a:buChar char="q"/>
            </a:pPr>
            <a:endParaRPr lang="en-US" sz="2000" dirty="0"/>
          </a:p>
          <a:p>
            <a:pPr>
              <a:buFont typeface="Wingdings" pitchFamily="2" charset="2"/>
              <a:buChar char="q"/>
            </a:pPr>
            <a:r>
              <a:rPr lang="en-US" dirty="0"/>
              <a:t>To uncover patterns, trends, and relationships within the dataset, which could provide valuable insights into the prevalence of diabetes and potential risk factors.</a:t>
            </a:r>
            <a:endParaRPr lang="en-US" sz="2000" dirty="0"/>
          </a:p>
        </p:txBody>
      </p:sp>
    </p:spTree>
    <p:extLst>
      <p:ext uri="{BB962C8B-B14F-4D97-AF65-F5344CB8AC3E}">
        <p14:creationId xmlns:p14="http://schemas.microsoft.com/office/powerpoint/2010/main" val="633465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27124" y="993629"/>
            <a:ext cx="1296144" cy="72008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Data Collection</a:t>
            </a:r>
            <a:endParaRPr lang="en-IN" b="1"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2542676" y="1007305"/>
            <a:ext cx="1425758" cy="72008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Data import </a:t>
            </a:r>
            <a:endParaRPr lang="en-IN" b="1"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4612338" y="993629"/>
            <a:ext cx="1691449" cy="72008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Data Preprocessing</a:t>
            </a:r>
            <a:endParaRPr lang="en-IN" b="1"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6623561" y="2614099"/>
            <a:ext cx="1620180" cy="72008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Data Visualization </a:t>
            </a:r>
            <a:endParaRPr lang="en-IN" b="1"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4698021" y="3699981"/>
            <a:ext cx="1605765" cy="750031"/>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Model Building</a:t>
            </a:r>
            <a:endParaRPr lang="en-IN" b="1" dirty="0">
              <a:latin typeface="Times New Roman" panose="02020603050405020304" pitchFamily="18" charset="0"/>
              <a:cs typeface="Times New Roman" panose="02020603050405020304" pitchFamily="18" charset="0"/>
            </a:endParaRPr>
          </a:p>
        </p:txBody>
      </p:sp>
      <p:sp>
        <p:nvSpPr>
          <p:cNvPr id="7" name="Rounded Rectangle 6"/>
          <p:cNvSpPr/>
          <p:nvPr/>
        </p:nvSpPr>
        <p:spPr>
          <a:xfrm>
            <a:off x="2580974" y="3730351"/>
            <a:ext cx="1490566" cy="750031"/>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Checking Accuracy </a:t>
            </a:r>
            <a:endParaRPr lang="en-IN" b="1"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331213" y="3729932"/>
            <a:ext cx="1490566" cy="72008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Select best model</a:t>
            </a:r>
            <a:endParaRPr lang="en-IN" b="1" dirty="0">
              <a:latin typeface="Times New Roman" panose="02020603050405020304" pitchFamily="18" charset="0"/>
              <a:cs typeface="Times New Roman" panose="02020603050405020304" pitchFamily="18" charset="0"/>
            </a:endParaRPr>
          </a:p>
        </p:txBody>
      </p:sp>
      <p:sp>
        <p:nvSpPr>
          <p:cNvPr id="9" name="Right Arrow 8"/>
          <p:cNvSpPr/>
          <p:nvPr/>
        </p:nvSpPr>
        <p:spPr>
          <a:xfrm>
            <a:off x="1917950" y="1173479"/>
            <a:ext cx="453650" cy="3877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1" name="Right Arrow 10"/>
          <p:cNvSpPr/>
          <p:nvPr/>
        </p:nvSpPr>
        <p:spPr>
          <a:xfrm flipV="1">
            <a:off x="4071540" y="1166107"/>
            <a:ext cx="478529" cy="3877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0" name="Left Arrow 19"/>
          <p:cNvSpPr/>
          <p:nvPr/>
        </p:nvSpPr>
        <p:spPr>
          <a:xfrm>
            <a:off x="4181667" y="3907211"/>
            <a:ext cx="404203" cy="352158"/>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1" name="Left Arrow 20"/>
          <p:cNvSpPr/>
          <p:nvPr/>
        </p:nvSpPr>
        <p:spPr>
          <a:xfrm>
            <a:off x="1981940" y="3920575"/>
            <a:ext cx="389660" cy="33879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2" name="TextBox 21"/>
          <p:cNvSpPr txBox="1"/>
          <p:nvPr/>
        </p:nvSpPr>
        <p:spPr>
          <a:xfrm>
            <a:off x="2831571" y="114887"/>
            <a:ext cx="3233180" cy="523220"/>
          </a:xfrm>
          <a:prstGeom prst="rect">
            <a:avLst/>
          </a:prstGeom>
          <a:noFill/>
        </p:spPr>
        <p:txBody>
          <a:bodyPr wrap="square" rtlCol="0">
            <a:spAutoFit/>
          </a:bodyPr>
          <a:lstStyle/>
          <a:p>
            <a:pPr algn="ctr"/>
            <a:r>
              <a:rPr lang="en-US" sz="2800" b="1" u="sng" dirty="0" smtClean="0">
                <a:latin typeface="Times New Roman" panose="02020603050405020304" pitchFamily="18" charset="0"/>
                <a:cs typeface="Times New Roman" panose="02020603050405020304" pitchFamily="18" charset="0"/>
              </a:rPr>
              <a:t>WORK FLOW</a:t>
            </a:r>
            <a:endParaRPr lang="en-IN" sz="2800" b="1" u="sng"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402732" y="2244767"/>
            <a:ext cx="1186739"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latin typeface="Times New Roman" panose="02020603050405020304" pitchFamily="18" charset="0"/>
                <a:cs typeface="Times New Roman" panose="02020603050405020304" pitchFamily="18" charset="0"/>
              </a:rPr>
              <a:t>Collecting dataset from </a:t>
            </a:r>
            <a:r>
              <a:rPr lang="en-US" sz="1400" dirty="0" smtClean="0">
                <a:latin typeface="Times New Roman" panose="02020603050405020304" pitchFamily="18" charset="0"/>
                <a:cs typeface="Times New Roman" panose="02020603050405020304" pitchFamily="18" charset="0"/>
              </a:rPr>
              <a:t>the clever programmer</a:t>
            </a:r>
            <a:endParaRPr lang="en-IN" sz="1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2580975" y="2244767"/>
            <a:ext cx="1315896"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latin typeface="Times New Roman" panose="02020603050405020304" pitchFamily="18" charset="0"/>
                <a:cs typeface="Times New Roman" panose="02020603050405020304" pitchFamily="18" charset="0"/>
              </a:rPr>
              <a:t>Imported data using pandas package</a:t>
            </a:r>
            <a:endParaRPr lang="en-IN" sz="14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4698021" y="2324241"/>
            <a:ext cx="148623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latin typeface="Times New Roman" panose="02020603050405020304" pitchFamily="18" charset="0"/>
                <a:cs typeface="Times New Roman" panose="02020603050405020304" pitchFamily="18" charset="0"/>
              </a:rPr>
              <a:t>Manipulating data wherever needed</a:t>
            </a:r>
            <a:endParaRPr lang="en-IN" sz="14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7681306" y="3801941"/>
            <a:ext cx="1243708"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latin typeface="Times New Roman" panose="02020603050405020304" pitchFamily="18" charset="0"/>
                <a:cs typeface="Times New Roman" panose="02020603050405020304" pitchFamily="18" charset="0"/>
              </a:rPr>
              <a:t>Different graphs and charts to explain data pattern</a:t>
            </a:r>
            <a:endParaRPr lang="en-IN" sz="14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4788024" y="5157192"/>
            <a:ext cx="1515762"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latin typeface="Times New Roman" panose="02020603050405020304" pitchFamily="18" charset="0"/>
                <a:cs typeface="Times New Roman" panose="02020603050405020304" pitchFamily="18" charset="0"/>
              </a:rPr>
              <a:t>Build </a:t>
            </a:r>
            <a:r>
              <a:rPr lang="en-US" sz="1400" dirty="0" smtClean="0">
                <a:latin typeface="Times New Roman" panose="02020603050405020304" pitchFamily="18" charset="0"/>
                <a:cs typeface="Times New Roman" panose="02020603050405020304" pitchFamily="18" charset="0"/>
              </a:rPr>
              <a:t>4 </a:t>
            </a:r>
            <a:r>
              <a:rPr lang="en-US" sz="1400" dirty="0" smtClean="0">
                <a:latin typeface="Times New Roman" panose="02020603050405020304" pitchFamily="18" charset="0"/>
                <a:cs typeface="Times New Roman" panose="02020603050405020304" pitchFamily="18" charset="0"/>
              </a:rPr>
              <a:t>models</a:t>
            </a:r>
          </a:p>
          <a:p>
            <a:r>
              <a:rPr lang="en-US" sz="1400" dirty="0" err="1" smtClean="0">
                <a:latin typeface="Times New Roman" panose="02020603050405020304" pitchFamily="18" charset="0"/>
                <a:cs typeface="Times New Roman" panose="02020603050405020304" pitchFamily="18" charset="0"/>
              </a:rPr>
              <a:t>Logistic,Decision,Random</a:t>
            </a:r>
            <a:r>
              <a:rPr lang="en-US" sz="1400" dirty="0" smtClean="0">
                <a:latin typeface="Times New Roman" panose="02020603050405020304" pitchFamily="18" charset="0"/>
                <a:cs typeface="Times New Roman" panose="02020603050405020304" pitchFamily="18" charset="0"/>
              </a:rPr>
              <a:t>, KNN &amp; Boosting </a:t>
            </a:r>
            <a:endParaRPr lang="en-IN" sz="14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2600489" y="5173125"/>
            <a:ext cx="1541379"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latin typeface="Times New Roman" panose="02020603050405020304" pitchFamily="18" charset="0"/>
                <a:cs typeface="Times New Roman" panose="02020603050405020304" pitchFamily="18" charset="0"/>
              </a:rPr>
              <a:t>Comparing accuracies of all the models</a:t>
            </a:r>
            <a:endParaRPr lang="en-IN" sz="14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402732" y="5173125"/>
            <a:ext cx="1652584"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err="1" smtClean="0">
                <a:latin typeface="Times New Roman" panose="02020603050405020304" pitchFamily="18" charset="0"/>
                <a:cs typeface="Times New Roman" panose="02020603050405020304" pitchFamily="18" charset="0"/>
              </a:rPr>
              <a:t>Decing</a:t>
            </a:r>
            <a:r>
              <a:rPr lang="en-US" sz="1400" dirty="0" smtClean="0">
                <a:latin typeface="Times New Roman" panose="02020603050405020304" pitchFamily="18" charset="0"/>
                <a:cs typeface="Times New Roman" panose="02020603050405020304" pitchFamily="18" charset="0"/>
              </a:rPr>
              <a:t> the best model based on accuracies</a:t>
            </a:r>
            <a:endParaRPr lang="en-IN" sz="1400" dirty="0">
              <a:latin typeface="Times New Roman" panose="02020603050405020304" pitchFamily="18" charset="0"/>
              <a:cs typeface="Times New Roman" panose="02020603050405020304" pitchFamily="18" charset="0"/>
            </a:endParaRPr>
          </a:p>
        </p:txBody>
      </p:sp>
      <p:cxnSp>
        <p:nvCxnSpPr>
          <p:cNvPr id="31" name="Straight Connector 30"/>
          <p:cNvCxnSpPr>
            <a:stCxn id="2" idx="2"/>
          </p:cNvCxnSpPr>
          <p:nvPr/>
        </p:nvCxnSpPr>
        <p:spPr>
          <a:xfrm flipH="1">
            <a:off x="903188" y="1713709"/>
            <a:ext cx="72008"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 idx="2"/>
          </p:cNvCxnSpPr>
          <p:nvPr/>
        </p:nvCxnSpPr>
        <p:spPr>
          <a:xfrm flipH="1">
            <a:off x="3176346" y="1727385"/>
            <a:ext cx="79209" cy="49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151660" y="1875208"/>
            <a:ext cx="0" cy="369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959972" y="3390467"/>
            <a:ext cx="0" cy="411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2"/>
          </p:cNvCxnSpPr>
          <p:nvPr/>
        </p:nvCxnSpPr>
        <p:spPr>
          <a:xfrm flipH="1">
            <a:off x="5280692" y="4450012"/>
            <a:ext cx="220212" cy="635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 idx="2"/>
          </p:cNvCxnSpPr>
          <p:nvPr/>
        </p:nvCxnSpPr>
        <p:spPr>
          <a:xfrm flipH="1">
            <a:off x="3243448" y="4480382"/>
            <a:ext cx="82809" cy="59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8" idx="2"/>
          </p:cNvCxnSpPr>
          <p:nvPr/>
        </p:nvCxnSpPr>
        <p:spPr>
          <a:xfrm flipH="1">
            <a:off x="993687" y="4450012"/>
            <a:ext cx="82809" cy="707180"/>
          </a:xfrm>
          <a:prstGeom prst="line">
            <a:avLst/>
          </a:prstGeom>
        </p:spPr>
        <p:style>
          <a:lnRef idx="1">
            <a:schemeClr val="accent1"/>
          </a:lnRef>
          <a:fillRef idx="0">
            <a:schemeClr val="accent1"/>
          </a:fillRef>
          <a:effectRef idx="0">
            <a:schemeClr val="accent1"/>
          </a:effectRef>
          <a:fontRef idx="minor">
            <a:schemeClr val="tx1"/>
          </a:fontRef>
        </p:style>
      </p:cxnSp>
      <p:sp>
        <p:nvSpPr>
          <p:cNvPr id="13" name="Bent Arrow 12"/>
          <p:cNvSpPr/>
          <p:nvPr/>
        </p:nvSpPr>
        <p:spPr>
          <a:xfrm rot="5400000">
            <a:off x="6578021" y="1348185"/>
            <a:ext cx="1060232" cy="824317"/>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latin typeface="Times New Roman" panose="02020603050405020304" pitchFamily="18" charset="0"/>
              <a:cs typeface="Times New Roman" panose="02020603050405020304" pitchFamily="18" charset="0"/>
            </a:endParaRPr>
          </a:p>
        </p:txBody>
      </p:sp>
      <p:sp>
        <p:nvSpPr>
          <p:cNvPr id="34" name="Bent Arrow 33"/>
          <p:cNvSpPr/>
          <p:nvPr/>
        </p:nvSpPr>
        <p:spPr>
          <a:xfrm rot="10800000">
            <a:off x="6444818" y="3473634"/>
            <a:ext cx="853303" cy="913082"/>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861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188641"/>
            <a:ext cx="5184576" cy="792087"/>
          </a:xfrm>
        </p:spPr>
        <p:txBody>
          <a:bodyPr>
            <a:normAutofit fontScale="90000"/>
          </a:bodyPr>
          <a:lstStyle/>
          <a:p>
            <a:pPr algn="ctr"/>
            <a:r>
              <a:rPr lang="en-US" sz="2800" b="1" u="sng" dirty="0" smtClean="0">
                <a:solidFill>
                  <a:schemeClr val="tx1">
                    <a:lumMod val="95000"/>
                    <a:lumOff val="5000"/>
                  </a:schemeClr>
                </a:solidFill>
                <a:latin typeface="Arial Black" panose="020B0A04020102020204" pitchFamily="34" charset="0"/>
              </a:rPr>
              <a:t>Tools and algorithms used for project </a:t>
            </a:r>
            <a:endParaRPr lang="en-IN" sz="2800" b="1" u="sng" dirty="0">
              <a:solidFill>
                <a:schemeClr val="tx1">
                  <a:lumMod val="95000"/>
                  <a:lumOff val="5000"/>
                </a:schemeClr>
              </a:solidFill>
              <a:latin typeface="Arial Black" panose="020B0A04020102020204" pitchFamily="34" charset="0"/>
            </a:endParaRPr>
          </a:p>
        </p:txBody>
      </p:sp>
      <p:sp>
        <p:nvSpPr>
          <p:cNvPr id="3" name="Content Placeholder 2"/>
          <p:cNvSpPr>
            <a:spLocks noGrp="1"/>
          </p:cNvSpPr>
          <p:nvPr>
            <p:ph idx="1"/>
          </p:nvPr>
        </p:nvSpPr>
        <p:spPr>
          <a:xfrm>
            <a:off x="296043" y="1840775"/>
            <a:ext cx="7543801" cy="4528326"/>
          </a:xfrm>
        </p:spPr>
        <p:txBody>
          <a:bodyPr>
            <a:normAutofit fontScale="85000" lnSpcReduction="10000"/>
          </a:bodyPr>
          <a:lstStyle/>
          <a:p>
            <a:pPr>
              <a:buFont typeface="Wingdings" pitchFamily="2" charset="2"/>
              <a:buChar char="v"/>
            </a:pPr>
            <a:r>
              <a:rPr lang="en-US" sz="2000" b="1" u="sng" dirty="0" smtClean="0"/>
              <a:t>Using platform</a:t>
            </a:r>
            <a:r>
              <a:rPr lang="en-US" sz="2000" b="1" dirty="0" smtClean="0"/>
              <a:t>: Jupiter notebook </a:t>
            </a:r>
          </a:p>
          <a:p>
            <a:pPr marL="0" indent="0">
              <a:buNone/>
            </a:pPr>
            <a:endParaRPr lang="en-US" sz="2000" dirty="0" smtClean="0"/>
          </a:p>
          <a:p>
            <a:pPr>
              <a:buFont typeface="Wingdings" pitchFamily="2" charset="2"/>
              <a:buChar char="v"/>
            </a:pPr>
            <a:r>
              <a:rPr lang="en-US" sz="2000" b="1" u="sng" dirty="0" smtClean="0"/>
              <a:t>Tools</a:t>
            </a:r>
            <a:r>
              <a:rPr lang="en-US" sz="2000" b="1" dirty="0" smtClean="0"/>
              <a:t>: Python Language, Power BI</a:t>
            </a:r>
            <a:endParaRPr lang="en-US" sz="2000" b="1" dirty="0" smtClean="0"/>
          </a:p>
          <a:p>
            <a:pPr>
              <a:buFont typeface="Wingdings" pitchFamily="2" charset="2"/>
              <a:buChar char="v"/>
            </a:pPr>
            <a:endParaRPr lang="en-US" sz="2000" dirty="0" smtClean="0"/>
          </a:p>
          <a:p>
            <a:pPr>
              <a:buFont typeface="Wingdings" pitchFamily="2" charset="2"/>
              <a:buChar char="v"/>
            </a:pPr>
            <a:r>
              <a:rPr lang="en-US" sz="2000" dirty="0" smtClean="0"/>
              <a:t> </a:t>
            </a:r>
            <a:r>
              <a:rPr lang="en-US" sz="2000" b="1" dirty="0"/>
              <a:t>P</a:t>
            </a:r>
            <a:r>
              <a:rPr lang="en-US" sz="2000" b="1" dirty="0" smtClean="0"/>
              <a:t>ython </a:t>
            </a:r>
            <a:r>
              <a:rPr lang="en-US" sz="2000" b="1" dirty="0"/>
              <a:t>P</a:t>
            </a:r>
            <a:r>
              <a:rPr lang="en-US" sz="2000" b="1" dirty="0" smtClean="0"/>
              <a:t>ackages</a:t>
            </a:r>
            <a:r>
              <a:rPr lang="en-US" sz="2000" dirty="0" smtClean="0"/>
              <a:t>: </a:t>
            </a:r>
          </a:p>
          <a:p>
            <a:pPr marL="0" indent="0">
              <a:buNone/>
            </a:pPr>
            <a:r>
              <a:rPr lang="en-US" sz="2000" dirty="0" smtClean="0"/>
              <a:t>    Pandas and </a:t>
            </a:r>
            <a:r>
              <a:rPr lang="en-US" sz="2000" dirty="0" err="1" smtClean="0"/>
              <a:t>NumPy</a:t>
            </a:r>
            <a:r>
              <a:rPr lang="en-US" sz="2000" dirty="0" smtClean="0"/>
              <a:t>  for data analysis and calculation.</a:t>
            </a:r>
          </a:p>
          <a:p>
            <a:pPr marL="0" indent="0">
              <a:buNone/>
            </a:pPr>
            <a:r>
              <a:rPr lang="en-US" sz="2000" dirty="0"/>
              <a:t> </a:t>
            </a:r>
            <a:r>
              <a:rPr lang="en-US" sz="2000" dirty="0" smtClean="0"/>
              <a:t>   </a:t>
            </a:r>
            <a:r>
              <a:rPr lang="en-US" sz="2000" dirty="0" err="1" smtClean="0"/>
              <a:t>Matplot</a:t>
            </a:r>
            <a:r>
              <a:rPr lang="en-US" sz="2000" dirty="0" smtClean="0"/>
              <a:t>, </a:t>
            </a:r>
            <a:r>
              <a:rPr lang="en-US" sz="2000" dirty="0" err="1" smtClean="0"/>
              <a:t>Seaborn</a:t>
            </a:r>
            <a:r>
              <a:rPr lang="en-US" sz="2000" dirty="0" smtClean="0"/>
              <a:t>, </a:t>
            </a:r>
            <a:r>
              <a:rPr lang="en-US" sz="2000" dirty="0" err="1" smtClean="0"/>
              <a:t>Plotly</a:t>
            </a:r>
            <a:r>
              <a:rPr lang="en-US" sz="2000" dirty="0" smtClean="0"/>
              <a:t> for data Visualization.</a:t>
            </a:r>
          </a:p>
          <a:p>
            <a:pPr marL="0" indent="0">
              <a:buNone/>
            </a:pPr>
            <a:r>
              <a:rPr lang="en-US" sz="2000" dirty="0"/>
              <a:t> </a:t>
            </a:r>
            <a:r>
              <a:rPr lang="en-US" sz="2000" dirty="0" smtClean="0"/>
              <a:t>  </a:t>
            </a:r>
            <a:r>
              <a:rPr lang="en-US" sz="2000" dirty="0" smtClean="0"/>
              <a:t> </a:t>
            </a:r>
            <a:r>
              <a:rPr lang="en-US" sz="2000" dirty="0" err="1" smtClean="0"/>
              <a:t>Statsmodel</a:t>
            </a:r>
            <a:r>
              <a:rPr lang="en-US" sz="2000" dirty="0" smtClean="0"/>
              <a:t> and </a:t>
            </a:r>
            <a:r>
              <a:rPr lang="en-US" sz="2000" dirty="0" err="1" smtClean="0"/>
              <a:t>Sklearn</a:t>
            </a:r>
            <a:r>
              <a:rPr lang="en-US" sz="2000" dirty="0" smtClean="0"/>
              <a:t> for Machine learning.</a:t>
            </a:r>
          </a:p>
          <a:p>
            <a:pPr marL="0" indent="0">
              <a:buNone/>
            </a:pPr>
            <a:endParaRPr lang="en-US" sz="2000" dirty="0" smtClean="0"/>
          </a:p>
          <a:p>
            <a:pPr>
              <a:buFont typeface="Wingdings" pitchFamily="2" charset="2"/>
              <a:buChar char="v"/>
            </a:pPr>
            <a:r>
              <a:rPr lang="en-US" sz="2000" dirty="0" smtClean="0"/>
              <a:t> </a:t>
            </a:r>
            <a:r>
              <a:rPr lang="en-US" sz="2000" b="1" dirty="0" smtClean="0"/>
              <a:t>Machine learning Algorithms</a:t>
            </a:r>
            <a:r>
              <a:rPr lang="en-US" sz="2000" dirty="0" smtClean="0"/>
              <a:t>:</a:t>
            </a:r>
            <a:endParaRPr lang="en-IN" sz="2000" dirty="0"/>
          </a:p>
          <a:p>
            <a:pPr marL="0" indent="0">
              <a:buNone/>
            </a:pPr>
            <a:r>
              <a:rPr lang="en-US" sz="2000" dirty="0"/>
              <a:t> </a:t>
            </a:r>
            <a:r>
              <a:rPr lang="en-US" sz="2000" dirty="0" smtClean="0"/>
              <a:t>   </a:t>
            </a:r>
            <a:r>
              <a:rPr lang="en-US" sz="2000" dirty="0" smtClean="0"/>
              <a:t>Logistic </a:t>
            </a:r>
            <a:r>
              <a:rPr lang="en-US" sz="2000" dirty="0" smtClean="0"/>
              <a:t>Regression, Decision Tree, Random </a:t>
            </a:r>
            <a:r>
              <a:rPr lang="en-US" sz="2000" dirty="0" smtClean="0"/>
              <a:t>forest</a:t>
            </a:r>
            <a:r>
              <a:rPr lang="en-US" dirty="0"/>
              <a:t>, </a:t>
            </a:r>
            <a:r>
              <a:rPr lang="en-US" dirty="0" smtClean="0"/>
              <a:t>Gradient Boosting,</a:t>
            </a:r>
          </a:p>
          <a:p>
            <a:pPr marL="0" indent="0">
              <a:buNone/>
            </a:pPr>
            <a:r>
              <a:rPr lang="en-US" sz="2000" dirty="0"/>
              <a:t> </a:t>
            </a:r>
            <a:r>
              <a:rPr lang="en-US" sz="2000" dirty="0" smtClean="0"/>
              <a:t>   KNN.</a:t>
            </a:r>
            <a:endParaRPr lang="en-US" sz="2000" dirty="0" smtClean="0"/>
          </a:p>
          <a:p>
            <a:pPr marL="0" indent="0">
              <a:buNone/>
            </a:pPr>
            <a:endParaRPr lang="en-US" sz="2000" dirty="0" smtClean="0"/>
          </a:p>
          <a:p>
            <a:pPr>
              <a:buFont typeface="Wingdings" pitchFamily="2" charset="2"/>
              <a:buChar char="v"/>
            </a:pPr>
            <a:endParaRPr lang="en-US" sz="2000" dirty="0" smtClean="0"/>
          </a:p>
        </p:txBody>
      </p:sp>
      <p:pic>
        <p:nvPicPr>
          <p:cNvPr id="1026" name="Picture 2" descr="Image result for IMAGES OF JUPYTER NOTE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2950" y="2343179"/>
            <a:ext cx="10287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ikit-learn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284" y="4155756"/>
            <a:ext cx="1766229" cy="9523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IMAGES OF PYTHON LANGU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844" y="1343024"/>
            <a:ext cx="113347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4931" y="52802"/>
            <a:ext cx="2966089" cy="1668425"/>
          </a:xfrm>
          <a:prstGeom prst="rect">
            <a:avLst/>
          </a:prstGeom>
        </p:spPr>
      </p:pic>
    </p:spTree>
    <p:extLst>
      <p:ext uri="{BB962C8B-B14F-4D97-AF65-F5344CB8AC3E}">
        <p14:creationId xmlns:p14="http://schemas.microsoft.com/office/powerpoint/2010/main" val="2976019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normAutofit fontScale="90000"/>
          </a:bodyPr>
          <a:lstStyle/>
          <a:p>
            <a:pPr algn="ctr"/>
            <a:r>
              <a:rPr lang="en-US" b="1" u="sng" dirty="0" smtClean="0">
                <a:solidFill>
                  <a:schemeClr val="tx1">
                    <a:lumMod val="95000"/>
                    <a:lumOff val="5000"/>
                  </a:schemeClr>
                </a:solidFill>
                <a:latin typeface="Times New Roman" panose="02020603050405020304" pitchFamily="18" charset="0"/>
                <a:cs typeface="Times New Roman" panose="02020603050405020304" pitchFamily="18" charset="0"/>
              </a:rPr>
              <a:t>Data </a:t>
            </a:r>
            <a:r>
              <a:rPr lang="en-US" b="1" u="sng" dirty="0" smtClean="0">
                <a:solidFill>
                  <a:schemeClr val="tx1">
                    <a:lumMod val="95000"/>
                    <a:lumOff val="5000"/>
                  </a:schemeClr>
                </a:solidFill>
                <a:latin typeface="Times New Roman" panose="02020603050405020304" pitchFamily="18" charset="0"/>
                <a:cs typeface="Times New Roman" panose="02020603050405020304" pitchFamily="18" charset="0"/>
              </a:rPr>
              <a:t>Description</a:t>
            </a:r>
            <a:endParaRPr lang="en-IN"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5536" y="1412776"/>
            <a:ext cx="7190928" cy="4464496"/>
          </a:xfrm>
        </p:spPr>
        <p:txBody>
          <a:bodyPr>
            <a:normAutofit/>
          </a:bodyPr>
          <a:lstStyle/>
          <a:p>
            <a:r>
              <a:rPr lang="en-IN" sz="2300" b="1" dirty="0"/>
              <a:t>Variable Description and </a:t>
            </a:r>
            <a:r>
              <a:rPr lang="en-IN" sz="2300" b="1" dirty="0" smtClean="0"/>
              <a:t>Identification:</a:t>
            </a:r>
            <a:endParaRPr lang="en-IN" sz="2300" b="1" dirty="0"/>
          </a:p>
          <a:p>
            <a:pPr marL="0" indent="0">
              <a:buNone/>
            </a:pPr>
            <a:r>
              <a:rPr lang="en-US" dirty="0" smtClean="0"/>
              <a:t>We </a:t>
            </a:r>
            <a:r>
              <a:rPr lang="en-US" dirty="0"/>
              <a:t>can see total </a:t>
            </a:r>
            <a:r>
              <a:rPr lang="en-US" dirty="0" smtClean="0"/>
              <a:t>9 </a:t>
            </a:r>
            <a:r>
              <a:rPr lang="en-US" dirty="0"/>
              <a:t>variables, and each variables has </a:t>
            </a:r>
            <a:r>
              <a:rPr lang="en-US" dirty="0" smtClean="0"/>
              <a:t>768</a:t>
            </a:r>
            <a:r>
              <a:rPr lang="en-US" dirty="0" smtClean="0"/>
              <a:t> </a:t>
            </a:r>
            <a:r>
              <a:rPr lang="en-US" dirty="0"/>
              <a:t>observations. </a:t>
            </a:r>
            <a:r>
              <a:rPr lang="en-US" b="1" dirty="0" smtClean="0"/>
              <a:t>Here </a:t>
            </a:r>
            <a:r>
              <a:rPr lang="en-US" b="1" dirty="0"/>
              <a:t>comes the description of all variables</a:t>
            </a:r>
            <a:r>
              <a:rPr lang="en-US" sz="2300" b="1" dirty="0"/>
              <a:t>:</a:t>
            </a:r>
            <a:r>
              <a:rPr lang="en-US" sz="2300" dirty="0"/>
              <a:t/>
            </a:r>
            <a:br>
              <a:rPr lang="en-US" sz="2300" dirty="0"/>
            </a:br>
            <a:endParaRPr lang="en-US" sz="2300" dirty="0" smtClean="0"/>
          </a:p>
          <a:p>
            <a:pPr marL="0" indent="0">
              <a:buNone/>
            </a:pPr>
            <a:r>
              <a:rPr lang="en-US" b="1" dirty="0" smtClean="0"/>
              <a:t>Pregnancies</a:t>
            </a:r>
            <a:r>
              <a:rPr lang="en-US" dirty="0" smtClean="0"/>
              <a:t>, </a:t>
            </a:r>
            <a:r>
              <a:rPr lang="en-IN" b="1" dirty="0" smtClean="0"/>
              <a:t>Glucose, Blood Pressure, </a:t>
            </a:r>
            <a:r>
              <a:rPr lang="en-IN" b="1" dirty="0" err="1" smtClean="0"/>
              <a:t>SkinThickness</a:t>
            </a:r>
            <a:r>
              <a:rPr lang="en-IN" b="1" dirty="0" smtClean="0"/>
              <a:t>, Insulin,</a:t>
            </a:r>
          </a:p>
          <a:p>
            <a:pPr marL="0" indent="0">
              <a:buNone/>
            </a:pPr>
            <a:r>
              <a:rPr lang="en-IN" b="1" dirty="0"/>
              <a:t>BMI </a:t>
            </a:r>
            <a:r>
              <a:rPr lang="en-IN" b="1" dirty="0" smtClean="0"/>
              <a:t>, </a:t>
            </a:r>
            <a:r>
              <a:rPr lang="en-IN" b="1" dirty="0" err="1" smtClean="0"/>
              <a:t>DiabetesPedigreeFunction</a:t>
            </a:r>
            <a:r>
              <a:rPr lang="en-IN" b="1" dirty="0" smtClean="0"/>
              <a:t>, Age, Outcome.</a:t>
            </a:r>
            <a:endParaRPr lang="en-US" dirty="0" smtClean="0"/>
          </a:p>
        </p:txBody>
      </p:sp>
    </p:spTree>
    <p:extLst>
      <p:ext uri="{BB962C8B-B14F-4D97-AF65-F5344CB8AC3E}">
        <p14:creationId xmlns:p14="http://schemas.microsoft.com/office/powerpoint/2010/main" val="2012907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554777"/>
            <a:ext cx="5050904" cy="504056"/>
          </a:xfrm>
        </p:spPr>
        <p:txBody>
          <a:bodyPr>
            <a:normAutofit fontScale="90000"/>
          </a:bodyPr>
          <a:lstStyle/>
          <a:p>
            <a:pPr algn="ctr"/>
            <a:r>
              <a:rPr lang="en-IN" sz="3100" b="1" u="sng" dirty="0">
                <a:solidFill>
                  <a:schemeClr val="tx1">
                    <a:lumMod val="95000"/>
                    <a:lumOff val="5000"/>
                  </a:schemeClr>
                </a:solidFill>
                <a:latin typeface="Times New Roman" panose="02020603050405020304" pitchFamily="18" charset="0"/>
                <a:cs typeface="Times New Roman" panose="02020603050405020304" pitchFamily="18" charset="0"/>
              </a:rPr>
              <a:t>EXPLORATORY DATA ANALYSIS</a:t>
            </a:r>
          </a:p>
        </p:txBody>
      </p:sp>
      <p:sp>
        <p:nvSpPr>
          <p:cNvPr id="4" name="TextBox 3"/>
          <p:cNvSpPr txBox="1"/>
          <p:nvPr/>
        </p:nvSpPr>
        <p:spPr>
          <a:xfrm>
            <a:off x="323528" y="2708920"/>
            <a:ext cx="2880320" cy="2585323"/>
          </a:xfrm>
          <a:prstGeom prst="rect">
            <a:avLst/>
          </a:prstGeom>
          <a:noFill/>
        </p:spPr>
        <p:txBody>
          <a:bodyPr wrap="square" rtlCol="0">
            <a:spAutoFit/>
          </a:bodyPr>
          <a:lstStyle/>
          <a:p>
            <a:pPr marL="285750" indent="-285750">
              <a:buFont typeface="Wingdings" pitchFamily="2" charset="2"/>
              <a:buChar char="v"/>
            </a:pPr>
            <a:r>
              <a:rPr lang="en-US" dirty="0" smtClean="0"/>
              <a:t> Here we have </a:t>
            </a:r>
            <a:r>
              <a:rPr lang="en-US" dirty="0" smtClean="0"/>
              <a:t>768 </a:t>
            </a:r>
            <a:r>
              <a:rPr lang="en-US" dirty="0" smtClean="0"/>
              <a:t>rows</a:t>
            </a:r>
            <a:endParaRPr lang="en-US" dirty="0" smtClean="0"/>
          </a:p>
          <a:p>
            <a:r>
              <a:rPr lang="en-US" dirty="0" smtClean="0"/>
              <a:t> and </a:t>
            </a:r>
            <a:r>
              <a:rPr lang="en-US" dirty="0" smtClean="0"/>
              <a:t>9 </a:t>
            </a:r>
            <a:r>
              <a:rPr lang="en-US" dirty="0" smtClean="0"/>
              <a:t>columns in data.</a:t>
            </a:r>
          </a:p>
          <a:p>
            <a:endParaRPr lang="en-US" dirty="0"/>
          </a:p>
          <a:p>
            <a:pPr marL="285750" indent="-285750">
              <a:buFont typeface="Wingdings" pitchFamily="2" charset="2"/>
              <a:buChar char="v"/>
            </a:pPr>
            <a:r>
              <a:rPr lang="en-US" dirty="0" smtClean="0"/>
              <a:t> In data we have data type of</a:t>
            </a:r>
          </a:p>
          <a:p>
            <a:r>
              <a:rPr lang="en-US" dirty="0" smtClean="0"/>
              <a:t>  </a:t>
            </a:r>
            <a:r>
              <a:rPr lang="en-US" dirty="0" smtClean="0"/>
              <a:t>float</a:t>
            </a:r>
            <a:r>
              <a:rPr lang="en-US" dirty="0"/>
              <a:t> </a:t>
            </a:r>
            <a:r>
              <a:rPr lang="en-US" dirty="0" smtClean="0"/>
              <a:t>and</a:t>
            </a:r>
            <a:r>
              <a:rPr lang="en-US" dirty="0" smtClean="0"/>
              <a:t> integer.</a:t>
            </a:r>
            <a:endParaRPr lang="en-US" dirty="0" smtClean="0"/>
          </a:p>
          <a:p>
            <a:endParaRPr lang="en-US" dirty="0"/>
          </a:p>
          <a:p>
            <a:endParaRPr lang="en-US" dirty="0" smtClean="0"/>
          </a:p>
          <a:p>
            <a:endParaRPr lang="en-IN" dirty="0"/>
          </a:p>
        </p:txBody>
      </p:sp>
      <p:sp>
        <p:nvSpPr>
          <p:cNvPr id="5" name="TextBox 4"/>
          <p:cNvSpPr txBox="1"/>
          <p:nvPr/>
        </p:nvSpPr>
        <p:spPr>
          <a:xfrm>
            <a:off x="353870" y="1340768"/>
            <a:ext cx="2345922" cy="461665"/>
          </a:xfrm>
          <a:prstGeom prst="rect">
            <a:avLst/>
          </a:prstGeom>
          <a:noFill/>
        </p:spPr>
        <p:txBody>
          <a:bodyPr wrap="square" rtlCol="0">
            <a:spAutoFit/>
          </a:bodyPr>
          <a:lstStyle/>
          <a:p>
            <a:r>
              <a:rPr lang="en-US" sz="2400" b="1" dirty="0" smtClean="0"/>
              <a:t>1. Data Type</a:t>
            </a:r>
            <a:endParaRPr lang="en-IN" sz="2400" b="1" dirty="0"/>
          </a:p>
        </p:txBody>
      </p:sp>
      <p:pic>
        <p:nvPicPr>
          <p:cNvPr id="7" name="Picture 6"/>
          <p:cNvPicPr>
            <a:picLocks noChangeAspect="1"/>
          </p:cNvPicPr>
          <p:nvPr/>
        </p:nvPicPr>
        <p:blipFill>
          <a:blip r:embed="rId2"/>
          <a:stretch>
            <a:fillRect/>
          </a:stretch>
        </p:blipFill>
        <p:spPr>
          <a:xfrm>
            <a:off x="3491880" y="2060847"/>
            <a:ext cx="5152554" cy="4392489"/>
          </a:xfrm>
          <a:prstGeom prst="rect">
            <a:avLst/>
          </a:prstGeom>
        </p:spPr>
      </p:pic>
    </p:spTree>
    <p:extLst>
      <p:ext uri="{BB962C8B-B14F-4D97-AF65-F5344CB8AC3E}">
        <p14:creationId xmlns:p14="http://schemas.microsoft.com/office/powerpoint/2010/main" val="3542536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41789"/>
            <a:ext cx="6696744" cy="461665"/>
          </a:xfrm>
          <a:prstGeom prst="rect">
            <a:avLst/>
          </a:prstGeom>
          <a:noFill/>
        </p:spPr>
        <p:txBody>
          <a:bodyPr wrap="square" rtlCol="0">
            <a:spAutoFit/>
          </a:bodyPr>
          <a:lstStyle/>
          <a:p>
            <a:r>
              <a:rPr lang="en-US" sz="2400" b="1" dirty="0" smtClean="0"/>
              <a:t>2. </a:t>
            </a:r>
            <a:r>
              <a:rPr lang="en-IN" sz="2400" b="1" dirty="0"/>
              <a:t>Identifying &amp; </a:t>
            </a:r>
            <a:r>
              <a:rPr lang="en-IN" sz="2400" b="1" dirty="0" smtClean="0"/>
              <a:t>Treatment of Missing value</a:t>
            </a:r>
            <a:endParaRPr lang="en-IN" sz="2400" b="1" dirty="0"/>
          </a:p>
        </p:txBody>
      </p:sp>
      <p:sp>
        <p:nvSpPr>
          <p:cNvPr id="3" name="TextBox 2"/>
          <p:cNvSpPr txBox="1"/>
          <p:nvPr/>
        </p:nvSpPr>
        <p:spPr>
          <a:xfrm>
            <a:off x="899592" y="5235435"/>
            <a:ext cx="6768752" cy="923330"/>
          </a:xfrm>
          <a:prstGeom prst="rect">
            <a:avLst/>
          </a:prstGeom>
          <a:noFill/>
        </p:spPr>
        <p:txBody>
          <a:bodyPr wrap="square" rtlCol="0">
            <a:spAutoFit/>
          </a:bodyPr>
          <a:lstStyle/>
          <a:p>
            <a:r>
              <a:rPr lang="en-US" dirty="0" smtClean="0"/>
              <a:t>Here </a:t>
            </a:r>
            <a:r>
              <a:rPr lang="en-US" dirty="0" smtClean="0"/>
              <a:t>we checked for missing values, we do not have missing values in our data</a:t>
            </a:r>
          </a:p>
          <a:p>
            <a:r>
              <a:rPr lang="en-US" dirty="0" smtClean="0"/>
              <a:t> </a:t>
            </a:r>
            <a:endParaRPr lang="en-IN" dirty="0"/>
          </a:p>
        </p:txBody>
      </p:sp>
      <p:pic>
        <p:nvPicPr>
          <p:cNvPr id="4" name="Picture 3"/>
          <p:cNvPicPr>
            <a:picLocks noChangeAspect="1"/>
          </p:cNvPicPr>
          <p:nvPr/>
        </p:nvPicPr>
        <p:blipFill>
          <a:blip r:embed="rId2"/>
          <a:stretch>
            <a:fillRect/>
          </a:stretch>
        </p:blipFill>
        <p:spPr>
          <a:xfrm>
            <a:off x="1043608" y="1268760"/>
            <a:ext cx="4176464" cy="3694564"/>
          </a:xfrm>
          <a:prstGeom prst="rect">
            <a:avLst/>
          </a:prstGeom>
        </p:spPr>
      </p:pic>
    </p:spTree>
    <p:extLst>
      <p:ext uri="{BB962C8B-B14F-4D97-AF65-F5344CB8AC3E}">
        <p14:creationId xmlns:p14="http://schemas.microsoft.com/office/powerpoint/2010/main" val="21397576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8492</TotalTime>
  <Words>961</Words>
  <Application>Microsoft Office PowerPoint</Application>
  <PresentationFormat>On-screen Show (4:3)</PresentationFormat>
  <Paragraphs>142</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Algerian</vt:lpstr>
      <vt:lpstr>Arial</vt:lpstr>
      <vt:lpstr>Arial Black</vt:lpstr>
      <vt:lpstr>Calibri</vt:lpstr>
      <vt:lpstr>Century Gothic</vt:lpstr>
      <vt:lpstr>Times New Roman</vt:lpstr>
      <vt:lpstr>Trebuchet MS</vt:lpstr>
      <vt:lpstr>Wingdings</vt:lpstr>
      <vt:lpstr>Wingdings 2</vt:lpstr>
      <vt:lpstr>Quotable</vt:lpstr>
      <vt:lpstr>"Diabetes Dataset Analysis"</vt:lpstr>
      <vt:lpstr>Table of content</vt:lpstr>
      <vt:lpstr>Introduction</vt:lpstr>
      <vt:lpstr>Objectives</vt:lpstr>
      <vt:lpstr>PowerPoint Presentation</vt:lpstr>
      <vt:lpstr>Tools and algorithms used for project </vt:lpstr>
      <vt:lpstr>Data Description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Model train and test accuracy</vt:lpstr>
      <vt:lpstr>PowerPoint Presentation</vt:lpstr>
      <vt:lpstr>Challenges in the project</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Capmaternal health risk Analysis</dc:title>
  <dc:creator>HP</dc:creator>
  <cp:lastModifiedBy>Admin</cp:lastModifiedBy>
  <cp:revision>78</cp:revision>
  <dcterms:created xsi:type="dcterms:W3CDTF">2023-10-10T17:35:58Z</dcterms:created>
  <dcterms:modified xsi:type="dcterms:W3CDTF">2023-11-07T06:37:31Z</dcterms:modified>
</cp:coreProperties>
</file>