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303" r:id="rId13"/>
    <p:sldId id="267" r:id="rId14"/>
    <p:sldId id="304" r:id="rId15"/>
    <p:sldId id="268" r:id="rId16"/>
    <p:sldId id="269" r:id="rId17"/>
    <p:sldId id="270" r:id="rId18"/>
    <p:sldId id="271" r:id="rId19"/>
    <p:sldId id="305" r:id="rId20"/>
    <p:sldId id="273" r:id="rId21"/>
    <p:sldId id="274" r:id="rId22"/>
    <p:sldId id="275" r:id="rId23"/>
    <p:sldId id="276" r:id="rId24"/>
    <p:sldId id="277" r:id="rId25"/>
    <p:sldId id="278" r:id="rId26"/>
    <p:sldId id="307" r:id="rId27"/>
    <p:sldId id="280" r:id="rId28"/>
    <p:sldId id="281" r:id="rId29"/>
    <p:sldId id="282" r:id="rId30"/>
    <p:sldId id="283" r:id="rId31"/>
    <p:sldId id="284" r:id="rId32"/>
    <p:sldId id="285" r:id="rId33"/>
    <p:sldId id="286" r:id="rId34"/>
    <p:sldId id="287" r:id="rId35"/>
    <p:sldId id="288" r:id="rId36"/>
    <p:sldId id="289" r:id="rId37"/>
    <p:sldId id="308" r:id="rId38"/>
    <p:sldId id="291" r:id="rId39"/>
    <p:sldId id="292" r:id="rId40"/>
    <p:sldId id="293" r:id="rId41"/>
    <p:sldId id="310" r:id="rId42"/>
    <p:sldId id="295" r:id="rId43"/>
    <p:sldId id="296" r:id="rId44"/>
    <p:sldId id="297" r:id="rId45"/>
    <p:sldId id="309" r:id="rId46"/>
    <p:sldId id="299" r:id="rId47"/>
    <p:sldId id="300" r:id="rId48"/>
    <p:sldId id="301" r:id="rId49"/>
    <p:sldId id="302" r:id="rId5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43" autoAdjust="0"/>
  </p:normalViewPr>
  <p:slideViewPr>
    <p:cSldViewPr>
      <p:cViewPr>
        <p:scale>
          <a:sx n="50" d="100"/>
          <a:sy n="50" d="100"/>
        </p:scale>
        <p:origin x="1476" y="474"/>
      </p:cViewPr>
      <p:guideLst/>
    </p:cSldViewPr>
  </p:slideViewPr>
  <p:outlineViewPr>
    <p:cViewPr>
      <p:scale>
        <a:sx n="33" d="100"/>
        <a:sy n="33" d="100"/>
      </p:scale>
      <p:origin x="0" y="-64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9D1F1CEF-3FF5-48F0-B121-BF1F5AC4CFDC}" type="datetimeFigureOut">
              <a:rPr lang="en-US" smtClean="0"/>
              <a:t>3/20/2024</a:t>
            </a:fld>
            <a:endParaRPr lang="en-US"/>
          </a:p>
        </p:txBody>
      </p:sp>
      <p:sp>
        <p:nvSpPr>
          <p:cNvPr id="4" name="Footer Placeholder 3"/>
          <p:cNvSpPr>
            <a:spLocks noGrp="1"/>
          </p:cNvSpPr>
          <p:nvPr>
            <p:ph type="ftr" sz="quarter" idx="2"/>
          </p:nvPr>
        </p:nvSpPr>
        <p:spPr>
          <a:xfrm>
            <a:off x="0" y="6513514"/>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4"/>
            <a:ext cx="5283200" cy="344487"/>
          </a:xfrm>
          <a:prstGeom prst="rect">
            <a:avLst/>
          </a:prstGeom>
        </p:spPr>
        <p:txBody>
          <a:bodyPr vert="horz" lIns="91440" tIns="45720" rIns="91440" bIns="45720" rtlCol="0" anchor="b"/>
          <a:lstStyle>
            <a:lvl1pPr algn="r">
              <a:defRPr sz="1200"/>
            </a:lvl1pPr>
          </a:lstStyle>
          <a:p>
            <a:fld id="{62D75697-16F3-4D56-BDA0-5C4D8F04F594}" type="slidenum">
              <a:rPr lang="en-US" smtClean="0"/>
              <a:t>‹#›</a:t>
            </a:fld>
            <a:endParaRPr lang="en-US"/>
          </a:p>
        </p:txBody>
      </p:sp>
    </p:spTree>
    <p:extLst>
      <p:ext uri="{BB962C8B-B14F-4D97-AF65-F5344CB8AC3E}">
        <p14:creationId xmlns:p14="http://schemas.microsoft.com/office/powerpoint/2010/main" val="19038652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ushi717171/DataScienc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coursera.org/professional-certificates/ibm-data-science?&amp;instruc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38862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066800" y="1065081"/>
            <a:ext cx="9848849" cy="2155913"/>
          </a:xfrm>
          <a:prstGeom prst="rect">
            <a:avLst/>
          </a:prstGeom>
        </p:spPr>
        <p:txBody>
          <a:bodyPr vert="horz" wrap="square" lIns="0" tIns="481523" rIns="0" bIns="0" rtlCol="0">
            <a:spAutoFit/>
          </a:bodyPr>
          <a:lstStyle/>
          <a:p>
            <a:pPr marL="16510" marR="5080" algn="ctr">
              <a:spcBef>
                <a:spcPts val="1540"/>
              </a:spcBef>
            </a:pPr>
            <a:r>
              <a:rPr lang="en-US" sz="4800" b="1" dirty="0" smtClean="0">
                <a:solidFill>
                  <a:srgbClr val="404040"/>
                </a:solidFill>
                <a:uFill>
                  <a:solidFill>
                    <a:srgbClr val="7D7D7D"/>
                  </a:solidFill>
                </a:uFill>
                <a:ea typeface="+mj-ea"/>
              </a:rPr>
              <a:t>DATA SCIENCE </a:t>
            </a:r>
          </a:p>
          <a:p>
            <a:pPr marL="16510" marR="5080" algn="ctr">
              <a:spcBef>
                <a:spcPts val="1540"/>
              </a:spcBef>
            </a:pPr>
            <a:r>
              <a:rPr lang="en-US" sz="4800" b="1" dirty="0" smtClean="0">
                <a:solidFill>
                  <a:srgbClr val="404040"/>
                </a:solidFill>
                <a:uFill>
                  <a:solidFill>
                    <a:srgbClr val="7D7D7D"/>
                  </a:solidFill>
                </a:uFill>
                <a:ea typeface="+mj-ea"/>
              </a:rPr>
              <a:t>CAPSTONE  PROJECT</a:t>
            </a:r>
            <a:endParaRPr lang="en-US" sz="4800" b="1" dirty="0">
              <a:solidFill>
                <a:srgbClr val="404040"/>
              </a:solidFill>
              <a:uFill>
                <a:solidFill>
                  <a:srgbClr val="7D7D7D"/>
                </a:solidFill>
              </a:uFill>
              <a:ea typeface="+mj-ea"/>
            </a:endParaRPr>
          </a:p>
        </p:txBody>
      </p:sp>
      <p:sp>
        <p:nvSpPr>
          <p:cNvPr id="7" name="object 7"/>
          <p:cNvSpPr txBox="1"/>
          <p:nvPr/>
        </p:nvSpPr>
        <p:spPr>
          <a:xfrm>
            <a:off x="2362200" y="4267200"/>
            <a:ext cx="6824981" cy="1448473"/>
          </a:xfrm>
          <a:prstGeom prst="rect">
            <a:avLst/>
          </a:prstGeom>
        </p:spPr>
        <p:txBody>
          <a:bodyPr vert="horz" wrap="square" lIns="0" tIns="108585" rIns="0" bIns="0" rtlCol="0">
            <a:spAutoFit/>
          </a:bodyPr>
          <a:lstStyle/>
          <a:p>
            <a:pPr marL="12700" algn="ctr">
              <a:spcBef>
                <a:spcPts val="855"/>
              </a:spcBef>
              <a:tabLst>
                <a:tab pos="240665" algn="l"/>
                <a:tab pos="241300" algn="l"/>
              </a:tabLst>
            </a:pPr>
            <a:r>
              <a:rPr lang="en-US" sz="2400" spc="-30" dirty="0">
                <a:solidFill>
                  <a:srgbClr val="BB562C"/>
                </a:solidFill>
                <a:latin typeface="Calibri" panose="020F0502020204030204" pitchFamily="34" charset="0"/>
                <a:cs typeface="Calibri" panose="020F0502020204030204" pitchFamily="34" charset="0"/>
              </a:rPr>
              <a:t>Rushikesh </a:t>
            </a:r>
            <a:r>
              <a:rPr lang="en-US" sz="2400" spc="-30" dirty="0" smtClean="0">
                <a:solidFill>
                  <a:srgbClr val="BB562C"/>
                </a:solidFill>
                <a:latin typeface="Calibri" panose="020F0502020204030204" pitchFamily="34" charset="0"/>
                <a:cs typeface="Calibri" panose="020F0502020204030204" pitchFamily="34" charset="0"/>
              </a:rPr>
              <a:t>Jagdale</a:t>
            </a:r>
          </a:p>
          <a:p>
            <a:pPr marL="12700" algn="ctr">
              <a:spcBef>
                <a:spcPts val="855"/>
              </a:spcBef>
              <a:tabLst>
                <a:tab pos="240665" algn="l"/>
                <a:tab pos="241300" algn="l"/>
              </a:tabLst>
            </a:pPr>
            <a:r>
              <a:rPr lang="en-IN" sz="2400" spc="-30" dirty="0">
                <a:solidFill>
                  <a:srgbClr val="BB562C"/>
                </a:solidFill>
                <a:latin typeface="Calibri" panose="020F0502020204030204" pitchFamily="34" charset="0"/>
                <a:cs typeface="Calibri" panose="020F0502020204030204" pitchFamily="34" charset="0"/>
                <a:hlinkClick r:id="rId2"/>
              </a:rPr>
              <a:t>https://github.com/Rushi717171/DataScience</a:t>
            </a:r>
            <a:endParaRPr lang="en-IN" sz="2400" spc="-30" dirty="0" smtClean="0">
              <a:solidFill>
                <a:srgbClr val="BB562C"/>
              </a:solidFill>
              <a:latin typeface="Calibri" panose="020F0502020204030204" pitchFamily="34" charset="0"/>
              <a:cs typeface="Calibri" panose="020F0502020204030204" pitchFamily="34" charset="0"/>
            </a:endParaRPr>
          </a:p>
          <a:p>
            <a:pPr marL="12700" algn="ctr">
              <a:spcBef>
                <a:spcPts val="855"/>
              </a:spcBef>
              <a:tabLst>
                <a:tab pos="240665" algn="l"/>
                <a:tab pos="241300" algn="l"/>
              </a:tabLst>
            </a:pPr>
            <a:r>
              <a:rPr lang="en-IN" sz="2400" spc="-30" dirty="0" smtClean="0">
                <a:solidFill>
                  <a:srgbClr val="BB562C"/>
                </a:solidFill>
                <a:latin typeface="Calibri" panose="020F0502020204030204" pitchFamily="34" charset="0"/>
                <a:cs typeface="Calibri" panose="020F0502020204030204" pitchFamily="34" charset="0"/>
              </a:rPr>
              <a:t>03/18/2024</a:t>
            </a:r>
            <a:endParaRPr lang="en-IN" sz="2400" spc="-30" dirty="0">
              <a:solidFill>
                <a:srgbClr val="BB562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7361" y="609600"/>
            <a:ext cx="11343639" cy="762000"/>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Data </a:t>
            </a:r>
            <a:r>
              <a:rPr b="1" dirty="0" smtClean="0">
                <a:uFill>
                  <a:solidFill>
                    <a:srgbClr val="7D7D7D"/>
                  </a:solidFill>
                </a:uFill>
              </a:rPr>
              <a:t>Wrangling</a:t>
            </a:r>
            <a:r>
              <a:rPr lang="en-US" u="heavy" spc="-190" dirty="0">
                <a:uFill>
                  <a:solidFill>
                    <a:srgbClr val="7D7D7D"/>
                  </a:solidFill>
                </a:uFill>
              </a:rPr>
              <a:t>								</a:t>
            </a:r>
            <a:endParaRPr b="1" dirty="0">
              <a:uFill>
                <a:solidFill>
                  <a:srgbClr val="7D7D7D"/>
                </a:solidFill>
              </a:uFill>
            </a:endParaRPr>
          </a:p>
        </p:txBody>
      </p:sp>
      <p:sp>
        <p:nvSpPr>
          <p:cNvPr id="4" name="object 4"/>
          <p:cNvSpPr txBox="1">
            <a:spLocks noGrp="1"/>
          </p:cNvSpPr>
          <p:nvPr>
            <p:ph type="body" idx="1"/>
          </p:nvPr>
        </p:nvSpPr>
        <p:spPr>
          <a:xfrm>
            <a:off x="685800" y="1752600"/>
            <a:ext cx="11506200" cy="3631763"/>
          </a:xfrm>
          <a:prstGeom prst="rect">
            <a:avLst/>
          </a:prstGeom>
        </p:spPr>
        <p:txBody>
          <a:bodyPr vert="horz" wrap="square" lIns="0" tIns="162560" rIns="0" bIns="0" rtlCol="0">
            <a:spAutoFit/>
          </a:bodyPr>
          <a:lstStyle/>
          <a:p>
            <a:pPr marL="359410" indent="-342900">
              <a:lnSpc>
                <a:spcPct val="100000"/>
              </a:lnSpc>
              <a:spcBef>
                <a:spcPts val="1280"/>
              </a:spcBef>
              <a:buFont typeface="Arial" panose="020B0604020202020204" pitchFamily="34" charset="0"/>
              <a:buChar char="•"/>
            </a:pPr>
            <a:r>
              <a:rPr sz="2400" kern="1200" spc="-5" dirty="0">
                <a:solidFill>
                  <a:srgbClr val="BB562C"/>
                </a:solidFill>
                <a:latin typeface="Calibri" panose="020F0502020204030204" pitchFamily="34" charset="0"/>
                <a:cs typeface="Calibri" panose="020F0502020204030204" pitchFamily="34" charset="0"/>
              </a:rPr>
              <a:t>Create a training label with landing outcomes where successful = 1 &amp; failure = 0.</a:t>
            </a:r>
          </a:p>
          <a:p>
            <a:pPr marL="359410" indent="-342900">
              <a:lnSpc>
                <a:spcPct val="100000"/>
              </a:lnSpc>
              <a:spcBef>
                <a:spcPts val="1175"/>
              </a:spcBef>
              <a:buFont typeface="Arial" panose="020B0604020202020204" pitchFamily="34" charset="0"/>
              <a:buChar char="•"/>
            </a:pPr>
            <a:r>
              <a:rPr sz="2400" kern="1200" spc="-5" dirty="0">
                <a:solidFill>
                  <a:srgbClr val="BB562C"/>
                </a:solidFill>
                <a:latin typeface="Calibri" panose="020F0502020204030204" pitchFamily="34" charset="0"/>
                <a:cs typeface="Calibri" panose="020F0502020204030204" pitchFamily="34" charset="0"/>
              </a:rPr>
              <a:t>Outcome column has two components: ‘Mission Outcome’ ‘Landing Location’</a:t>
            </a:r>
          </a:p>
          <a:p>
            <a:pPr marL="359410" marR="5080" indent="-342900">
              <a:lnSpc>
                <a:spcPct val="150000"/>
              </a:lnSpc>
              <a:spcBef>
                <a:spcPts val="290"/>
              </a:spcBef>
              <a:buFont typeface="Arial" panose="020B0604020202020204" pitchFamily="34" charset="0"/>
              <a:buChar char="•"/>
            </a:pPr>
            <a:r>
              <a:rPr sz="2400" kern="1200" spc="-5" dirty="0">
                <a:solidFill>
                  <a:srgbClr val="BB562C"/>
                </a:solidFill>
                <a:latin typeface="Calibri" panose="020F0502020204030204" pitchFamily="34" charset="0"/>
                <a:cs typeface="Calibri" panose="020F0502020204030204" pitchFamily="34" charset="0"/>
              </a:rPr>
              <a:t>New training label column ‘class’ with a value of 1 if ‘Mission Outcome’ is True and 0 otherwise.  Value Mapping:</a:t>
            </a:r>
          </a:p>
          <a:p>
            <a:pPr marL="359410" indent="-342900">
              <a:lnSpc>
                <a:spcPct val="100000"/>
              </a:lnSpc>
              <a:spcBef>
                <a:spcPts val="1275"/>
              </a:spcBef>
              <a:buFont typeface="Arial" panose="020B0604020202020204" pitchFamily="34" charset="0"/>
              <a:buChar char="•"/>
            </a:pPr>
            <a:r>
              <a:rPr sz="2400" kern="1200" spc="-5" dirty="0">
                <a:solidFill>
                  <a:srgbClr val="BB562C"/>
                </a:solidFill>
                <a:latin typeface="Calibri" panose="020F0502020204030204" pitchFamily="34" charset="0"/>
                <a:cs typeface="Calibri" panose="020F0502020204030204" pitchFamily="34" charset="0"/>
              </a:rPr>
              <a:t>True ASDS, True RTLS, &amp; True Ocean – set to -&gt; 1</a:t>
            </a:r>
          </a:p>
          <a:p>
            <a:pPr marL="359410" indent="-342900">
              <a:lnSpc>
                <a:spcPct val="100000"/>
              </a:lnSpc>
              <a:spcBef>
                <a:spcPts val="1200"/>
              </a:spcBef>
              <a:buFont typeface="Arial" panose="020B0604020202020204" pitchFamily="34" charset="0"/>
              <a:buChar char="•"/>
            </a:pPr>
            <a:r>
              <a:rPr sz="2400" kern="1200" spc="-5" dirty="0">
                <a:solidFill>
                  <a:srgbClr val="BB562C"/>
                </a:solidFill>
                <a:latin typeface="Calibri" panose="020F0502020204030204" pitchFamily="34" charset="0"/>
                <a:cs typeface="Calibri" panose="020F0502020204030204" pitchFamily="34" charset="0"/>
              </a:rPr>
              <a:t>None None, False ASDS, None ASDS, False Ocean, False RTLS – set to -&gt; 0</a:t>
            </a:r>
          </a:p>
          <a:p>
            <a:pPr marL="346710" indent="-342900">
              <a:lnSpc>
                <a:spcPct val="100000"/>
              </a:lnSpc>
              <a:spcBef>
                <a:spcPts val="5"/>
              </a:spcBef>
              <a:buFont typeface="Arial" panose="020B0604020202020204" pitchFamily="34" charset="0"/>
              <a:buChar char="•"/>
            </a:pPr>
            <a:endParaRPr sz="2400" kern="1200" spc="-5" dirty="0">
              <a:solidFill>
                <a:srgbClr val="BB562C"/>
              </a:solidFill>
              <a:latin typeface="Calibri" panose="020F0502020204030204" pitchFamily="34" charset="0"/>
              <a:cs typeface="Calibri" panose="020F0502020204030204" pitchFamily="34"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577367"/>
            <a:ext cx="11277600" cy="751488"/>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EDA with Data </a:t>
            </a:r>
            <a:r>
              <a:rPr b="1" dirty="0" smtClean="0">
                <a:uFill>
                  <a:solidFill>
                    <a:srgbClr val="7D7D7D"/>
                  </a:solidFill>
                </a:uFill>
              </a:rPr>
              <a:t>Visualization</a:t>
            </a:r>
            <a:r>
              <a:rPr lang="en-US" u="heavy" spc="-190" dirty="0">
                <a:uFill>
                  <a:solidFill>
                    <a:srgbClr val="7D7D7D"/>
                  </a:solidFill>
                </a:uFill>
              </a:rPr>
              <a:t>				</a:t>
            </a:r>
            <a:endParaRPr b="1" dirty="0">
              <a:uFill>
                <a:solidFill>
                  <a:srgbClr val="7D7D7D"/>
                </a:solidFill>
              </a:uFil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990600" y="1828800"/>
            <a:ext cx="10287000" cy="4736553"/>
          </a:xfrm>
          <a:prstGeom prst="rect">
            <a:avLst/>
          </a:prstGeom>
        </p:spPr>
        <p:txBody>
          <a:bodyPr vert="horz" wrap="square" lIns="0" tIns="42545" rIns="0" bIns="0" rtlCol="0">
            <a:spAutoFit/>
          </a:bodyPr>
          <a:lstStyle/>
          <a:p>
            <a:pPr marL="355600" marR="556260" indent="-342900">
              <a:lnSpc>
                <a:spcPts val="2210"/>
              </a:lnSpc>
              <a:spcBef>
                <a:spcPts val="335"/>
              </a:spcBef>
              <a:buFont typeface="Arial" panose="020B0604020202020204" pitchFamily="34" charset="0"/>
              <a:buChar char="•"/>
            </a:pPr>
            <a:r>
              <a:rPr lang="en-US" sz="2400" spc="-5" dirty="0">
                <a:solidFill>
                  <a:srgbClr val="BB562C"/>
                </a:solidFill>
                <a:latin typeface="Calibri" panose="020F0502020204030204" pitchFamily="34" charset="0"/>
                <a:cs typeface="Calibri" panose="020F0502020204030204" pitchFamily="34" charset="0"/>
              </a:rPr>
              <a:t>Conducted thorough analysis on Flight Number, Payload Mass, Launch Site, Orbit, Class, and Year variables</a:t>
            </a:r>
            <a:r>
              <a:rPr lang="en-US" sz="2400" spc="-5" dirty="0" smtClean="0">
                <a:solidFill>
                  <a:srgbClr val="BB562C"/>
                </a:solidFill>
                <a:latin typeface="Calibri" panose="020F0502020204030204" pitchFamily="34" charset="0"/>
                <a:cs typeface="Calibri" panose="020F0502020204030204" pitchFamily="34" charset="0"/>
              </a:rPr>
              <a:t>.</a:t>
            </a:r>
          </a:p>
          <a:p>
            <a:pPr marL="355600" marR="556260" indent="-342900">
              <a:lnSpc>
                <a:spcPts val="2210"/>
              </a:lnSpc>
              <a:spcBef>
                <a:spcPts val="335"/>
              </a:spcBef>
              <a:buFont typeface="Arial" panose="020B0604020202020204" pitchFamily="34" charset="0"/>
              <a:buChar char="•"/>
            </a:pPr>
            <a:endParaRPr lang="en-US" sz="2400" spc="-5" dirty="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r>
              <a:rPr lang="en-US" sz="2400" spc="-5" dirty="0">
                <a:solidFill>
                  <a:srgbClr val="BB562C"/>
                </a:solidFill>
                <a:latin typeface="Calibri" panose="020F0502020204030204" pitchFamily="34" charset="0"/>
                <a:cs typeface="Calibri" panose="020F0502020204030204" pitchFamily="34" charset="0"/>
              </a:rPr>
              <a:t>Used diverse plots (scatter, line, bar) to explore relationships</a:t>
            </a:r>
            <a:r>
              <a:rPr lang="en-US" sz="2400" spc="-5" dirty="0" smtClean="0">
                <a:solidFill>
                  <a:srgbClr val="BB562C"/>
                </a:solidFill>
                <a:latin typeface="Calibri" panose="020F0502020204030204" pitchFamily="34" charset="0"/>
                <a:cs typeface="Calibri" panose="020F0502020204030204" pitchFamily="34" charset="0"/>
              </a:rPr>
              <a:t>.</a:t>
            </a:r>
          </a:p>
          <a:p>
            <a:pPr marL="12700" marR="556260">
              <a:lnSpc>
                <a:spcPts val="2210"/>
              </a:lnSpc>
              <a:spcBef>
                <a:spcPts val="335"/>
              </a:spcBef>
            </a:pPr>
            <a:endParaRPr lang="en-US" sz="2400" spc="-5" dirty="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r>
              <a:rPr lang="en-US" sz="2400" spc="-5" dirty="0">
                <a:solidFill>
                  <a:srgbClr val="BB562C"/>
                </a:solidFill>
                <a:latin typeface="Calibri" panose="020F0502020204030204" pitchFamily="34" charset="0"/>
                <a:cs typeface="Calibri" panose="020F0502020204030204" pitchFamily="34" charset="0"/>
              </a:rPr>
              <a:t>Focused on key relationships like Flight Number vs. Payload Mass, Launch Site, and Orbit</a:t>
            </a:r>
            <a:r>
              <a:rPr lang="en-US" sz="2400" spc="-5" dirty="0" smtClean="0">
                <a:solidFill>
                  <a:srgbClr val="BB562C"/>
                </a:solidFill>
                <a:latin typeface="Calibri" panose="020F0502020204030204" pitchFamily="34" charset="0"/>
                <a:cs typeface="Calibri" panose="020F0502020204030204" pitchFamily="34" charset="0"/>
              </a:rPr>
              <a:t>.</a:t>
            </a:r>
          </a:p>
          <a:p>
            <a:pPr marL="12700" marR="556260">
              <a:lnSpc>
                <a:spcPts val="2210"/>
              </a:lnSpc>
              <a:spcBef>
                <a:spcPts val="335"/>
              </a:spcBef>
            </a:pPr>
            <a:endParaRPr lang="en-US" sz="2400" spc="-5" dirty="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r>
              <a:rPr lang="en-US" sz="2400" spc="-5" dirty="0">
                <a:solidFill>
                  <a:srgbClr val="BB562C"/>
                </a:solidFill>
                <a:latin typeface="Calibri" panose="020F0502020204030204" pitchFamily="34" charset="0"/>
                <a:cs typeface="Calibri" panose="020F0502020204030204" pitchFamily="34" charset="0"/>
              </a:rPr>
              <a:t>Aiming to identify meaningful patterns for machine learning model training.</a:t>
            </a:r>
          </a:p>
          <a:p>
            <a:pPr marL="12700" marR="556260">
              <a:lnSpc>
                <a:spcPts val="2210"/>
              </a:lnSpc>
              <a:spcBef>
                <a:spcPts val="335"/>
              </a:spcBef>
            </a:pPr>
            <a:endParaRPr lang="en-US" sz="2400" spc="-5" dirty="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r>
              <a:rPr lang="en-US" sz="2400" spc="-5" dirty="0">
                <a:solidFill>
                  <a:srgbClr val="BB562C"/>
                </a:solidFill>
                <a:latin typeface="Calibri" panose="020F0502020204030204" pitchFamily="34" charset="0"/>
                <a:cs typeface="Calibri" panose="020F0502020204030204" pitchFamily="34" charset="0"/>
              </a:rPr>
              <a:t>Aimed to identify meaningful patterns for machine learning model training.</a:t>
            </a:r>
          </a:p>
          <a:p>
            <a:pPr marL="355600" marR="556260" indent="-342900">
              <a:lnSpc>
                <a:spcPts val="2210"/>
              </a:lnSpc>
              <a:spcBef>
                <a:spcPts val="335"/>
              </a:spcBef>
              <a:buFont typeface="Arial" panose="020B0604020202020204" pitchFamily="34" charset="0"/>
              <a:buChar char="•"/>
            </a:pPr>
            <a:endParaRPr lang="en-US" sz="2400" spc="-5" dirty="0" smtClean="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r>
              <a:rPr lang="en-US" sz="2400" spc="-5" dirty="0" smtClean="0">
                <a:solidFill>
                  <a:srgbClr val="BB562C"/>
                </a:solidFill>
                <a:latin typeface="Calibri" panose="020F0502020204030204" pitchFamily="34" charset="0"/>
                <a:cs typeface="Calibri" panose="020F0502020204030204" pitchFamily="34" charset="0"/>
              </a:rPr>
              <a:t>Ensured </a:t>
            </a:r>
            <a:r>
              <a:rPr lang="en-US" sz="2400" spc="-5" dirty="0">
                <a:solidFill>
                  <a:srgbClr val="BB562C"/>
                </a:solidFill>
                <a:latin typeface="Calibri" panose="020F0502020204030204" pitchFamily="34" charset="0"/>
                <a:cs typeface="Calibri" panose="020F0502020204030204" pitchFamily="34" charset="0"/>
              </a:rPr>
              <a:t>data readiness for effective model development.</a:t>
            </a:r>
          </a:p>
          <a:p>
            <a:pPr marL="355600" marR="556260" indent="-342900">
              <a:lnSpc>
                <a:spcPts val="2210"/>
              </a:lnSpc>
              <a:spcBef>
                <a:spcPts val="335"/>
              </a:spcBef>
              <a:buFont typeface="Arial" panose="020B0604020202020204" pitchFamily="34" charset="0"/>
              <a:buChar char="•"/>
            </a:pPr>
            <a:endParaRPr lang="en-US" sz="2400" spc="-5" dirty="0">
              <a:solidFill>
                <a:srgbClr val="BB562C"/>
              </a:solidFill>
              <a:latin typeface="Calibri" panose="020F0502020204030204" pitchFamily="34" charset="0"/>
              <a:cs typeface="Calibri" panose="020F0502020204030204" pitchFamily="34" charset="0"/>
            </a:endParaRPr>
          </a:p>
          <a:p>
            <a:pPr marL="355600" marR="556260" indent="-342900">
              <a:lnSpc>
                <a:spcPts val="2210"/>
              </a:lnSpc>
              <a:spcBef>
                <a:spcPts val="335"/>
              </a:spcBef>
              <a:buFont typeface="Arial" panose="020B0604020202020204" pitchFamily="34" charset="0"/>
              <a:buChar char="•"/>
            </a:pPr>
            <a:endParaRPr sz="2400" spc="-5" dirty="0">
              <a:solidFill>
                <a:srgbClr val="BB562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97873"/>
            <a:ext cx="4876800" cy="32846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114800"/>
            <a:ext cx="10058400" cy="20257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297873"/>
            <a:ext cx="5105400" cy="3438599"/>
          </a:xfrm>
          <a:prstGeom prst="rect">
            <a:avLst/>
          </a:prstGeom>
        </p:spPr>
      </p:pic>
    </p:spTree>
    <p:extLst>
      <p:ext uri="{BB962C8B-B14F-4D97-AF65-F5344CB8AC3E}">
        <p14:creationId xmlns:p14="http://schemas.microsoft.com/office/powerpoint/2010/main" val="861875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635" y="543559"/>
            <a:ext cx="11275365" cy="751488"/>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EDA with </a:t>
            </a:r>
            <a:r>
              <a:rPr b="1" dirty="0" smtClean="0">
                <a:uFill>
                  <a:solidFill>
                    <a:srgbClr val="7D7D7D"/>
                  </a:solidFill>
                </a:uFill>
              </a:rPr>
              <a:t>SQL</a:t>
            </a:r>
            <a:r>
              <a:rPr lang="en-US" u="heavy" spc="-190" dirty="0">
                <a:uFill>
                  <a:solidFill>
                    <a:srgbClr val="7D7D7D"/>
                  </a:solidFill>
                </a:uFill>
              </a:rPr>
              <a:t>								</a:t>
            </a:r>
            <a:endParaRPr b="1" dirty="0">
              <a:uFill>
                <a:solidFill>
                  <a:srgbClr val="7D7D7D"/>
                </a:solidFill>
              </a:uFil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240074" y="1752600"/>
            <a:ext cx="9687560" cy="2744341"/>
          </a:xfrm>
          <a:prstGeom prst="rect">
            <a:avLst/>
          </a:prstGeom>
        </p:spPr>
        <p:txBody>
          <a:bodyPr vert="horz" wrap="square" lIns="0" tIns="162560" rIns="0" bIns="0" rtlCol="0">
            <a:spAutoFit/>
          </a:bodyPr>
          <a:lstStyle/>
          <a:p>
            <a:pPr marL="12700">
              <a:lnSpc>
                <a:spcPct val="100000"/>
              </a:lnSpc>
              <a:spcBef>
                <a:spcPts val="1280"/>
              </a:spcBef>
            </a:pPr>
            <a:r>
              <a:rPr sz="2400" spc="-5" dirty="0">
                <a:solidFill>
                  <a:srgbClr val="BB562C"/>
                </a:solidFill>
                <a:latin typeface="Calibri" panose="020F0502020204030204" pitchFamily="34" charset="0"/>
                <a:cs typeface="Calibri" panose="020F0502020204030204" pitchFamily="34" charset="0"/>
              </a:rPr>
              <a:t>Loaded data set into IBM DB2 Database.</a:t>
            </a:r>
          </a:p>
          <a:p>
            <a:pPr marL="12700">
              <a:lnSpc>
                <a:spcPct val="100000"/>
              </a:lnSpc>
              <a:spcBef>
                <a:spcPts val="1175"/>
              </a:spcBef>
            </a:pPr>
            <a:r>
              <a:rPr sz="2400" spc="-5" dirty="0">
                <a:solidFill>
                  <a:srgbClr val="BB562C"/>
                </a:solidFill>
                <a:latin typeface="Calibri" panose="020F0502020204030204" pitchFamily="34" charset="0"/>
                <a:cs typeface="Calibri" panose="020F0502020204030204" pitchFamily="34" charset="0"/>
              </a:rPr>
              <a:t>Queried using SQL Python integration.</a:t>
            </a:r>
          </a:p>
          <a:p>
            <a:pPr marL="12700">
              <a:lnSpc>
                <a:spcPct val="100000"/>
              </a:lnSpc>
              <a:spcBef>
                <a:spcPts val="1560"/>
              </a:spcBef>
            </a:pPr>
            <a:r>
              <a:rPr sz="2400" spc="-5" dirty="0">
                <a:solidFill>
                  <a:srgbClr val="BB562C"/>
                </a:solidFill>
                <a:latin typeface="Calibri" panose="020F0502020204030204" pitchFamily="34" charset="0"/>
                <a:cs typeface="Calibri" panose="020F0502020204030204" pitchFamily="34" charset="0"/>
              </a:rPr>
              <a:t>Queries were made to get a better understanding of the dataset.</a:t>
            </a:r>
          </a:p>
          <a:p>
            <a:pPr marL="12700" marR="434975">
              <a:lnSpc>
                <a:spcPts val="2200"/>
              </a:lnSpc>
              <a:spcBef>
                <a:spcPts val="1440"/>
              </a:spcBef>
            </a:pPr>
            <a:r>
              <a:rPr sz="2400" spc="-5" dirty="0">
                <a:solidFill>
                  <a:srgbClr val="BB562C"/>
                </a:solidFill>
                <a:latin typeface="Calibri" panose="020F0502020204030204" pitchFamily="34" charset="0"/>
                <a:cs typeface="Calibri" panose="020F0502020204030204" pitchFamily="34" charset="0"/>
              </a:rPr>
              <a:t>Queried information about launch site names, mission outcomes, various pay load sizes of  customers and booster versions, and landing outcomes</a:t>
            </a:r>
          </a:p>
          <a:p>
            <a:pPr>
              <a:lnSpc>
                <a:spcPct val="100000"/>
              </a:lnSpc>
              <a:spcBef>
                <a:spcPts val="30"/>
              </a:spcBef>
            </a:pPr>
            <a:endParaRPr sz="2400" spc="-5" dirty="0">
              <a:solidFill>
                <a:srgbClr val="BB562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7121923" cy="2971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364" y="228600"/>
            <a:ext cx="5021667" cy="42865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2" y="3200400"/>
            <a:ext cx="6913418" cy="2437678"/>
          </a:xfrm>
          <a:prstGeom prst="rect">
            <a:avLst/>
          </a:prstGeom>
        </p:spPr>
      </p:pic>
    </p:spTree>
    <p:extLst>
      <p:ext uri="{BB962C8B-B14F-4D97-AF65-F5344CB8AC3E}">
        <p14:creationId xmlns:p14="http://schemas.microsoft.com/office/powerpoint/2010/main" val="2641885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2086" y="457200"/>
            <a:ext cx="11697514" cy="751488"/>
          </a:xfrm>
          <a:prstGeom prst="rect">
            <a:avLst/>
          </a:prstGeom>
        </p:spPr>
        <p:txBody>
          <a:bodyPr vert="horz" wrap="square" lIns="0" tIns="12700" rIns="0" bIns="0" rtlCol="0">
            <a:spAutoFit/>
          </a:bodyPr>
          <a:lstStyle/>
          <a:p>
            <a:pPr marL="12700">
              <a:lnSpc>
                <a:spcPct val="100000"/>
              </a:lnSpc>
              <a:spcBef>
                <a:spcPts val="100"/>
              </a:spcBef>
            </a:pPr>
            <a:r>
              <a:rPr b="1" dirty="0" smtClean="0">
                <a:uFill>
                  <a:solidFill>
                    <a:srgbClr val="7D7D7D"/>
                  </a:solidFill>
                </a:uFill>
              </a:rPr>
              <a:t>Build an interactive map with Folium</a:t>
            </a:r>
            <a:r>
              <a:rPr lang="en-US" spc="-190" dirty="0" smtClean="0">
                <a:uFill>
                  <a:solidFill>
                    <a:srgbClr val="7D7D7D"/>
                  </a:solidFill>
                </a:uFill>
              </a:rPr>
              <a:t>:</a:t>
            </a:r>
            <a:endParaRPr b="1" dirty="0">
              <a:uFill>
                <a:solidFill>
                  <a:srgbClr val="7D7D7D"/>
                </a:solidFill>
              </a:uFil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457200" y="1676400"/>
            <a:ext cx="5105400" cy="3582391"/>
          </a:xfrm>
          <a:prstGeom prst="rect">
            <a:avLst/>
          </a:prstGeom>
        </p:spPr>
        <p:txBody>
          <a:bodyPr vert="horz" wrap="square" lIns="0" tIns="42545" rIns="0" bIns="0" rtlCol="0">
            <a:spAutoFit/>
          </a:bodyPr>
          <a:lstStyle/>
          <a:p>
            <a:pPr marL="12700" marR="5080">
              <a:lnSpc>
                <a:spcPts val="2210"/>
              </a:lnSpc>
              <a:spcBef>
                <a:spcPts val="335"/>
              </a:spcBef>
            </a:pPr>
            <a:r>
              <a:rPr lang="en-US" sz="2400" dirty="0">
                <a:solidFill>
                  <a:srgbClr val="BB562C"/>
                </a:solidFill>
                <a:latin typeface="Calibri" panose="020F0502020204030204" pitchFamily="34" charset="0"/>
                <a:cs typeface="Calibri" panose="020F0502020204030204" pitchFamily="34" charset="0"/>
              </a:rPr>
              <a:t>Folium maps display Launch Sites, successful and unsuccessful landings, and proximity examples to key locations: Railway, Highway, Coast, and City</a:t>
            </a:r>
            <a:r>
              <a:rPr lang="en-US" sz="2400" dirty="0" smtClean="0">
                <a:solidFill>
                  <a:srgbClr val="BB562C"/>
                </a:solidFill>
                <a:latin typeface="Calibri" panose="020F0502020204030204" pitchFamily="34" charset="0"/>
                <a:cs typeface="Calibri" panose="020F0502020204030204" pitchFamily="34" charset="0"/>
              </a:rPr>
              <a:t>.</a:t>
            </a:r>
          </a:p>
          <a:p>
            <a:pPr marL="12700" marR="5080">
              <a:lnSpc>
                <a:spcPts val="2210"/>
              </a:lnSpc>
              <a:spcBef>
                <a:spcPts val="335"/>
              </a:spcBef>
            </a:pPr>
            <a:endParaRPr lang="en-US" sz="2400" dirty="0">
              <a:solidFill>
                <a:srgbClr val="BB562C"/>
              </a:solidFill>
              <a:latin typeface="Calibri" panose="020F0502020204030204" pitchFamily="34" charset="0"/>
              <a:cs typeface="Calibri" panose="020F0502020204030204" pitchFamily="34" charset="0"/>
            </a:endParaRPr>
          </a:p>
          <a:p>
            <a:pPr marL="12700" marR="5080">
              <a:lnSpc>
                <a:spcPts val="2210"/>
              </a:lnSpc>
              <a:spcBef>
                <a:spcPts val="335"/>
              </a:spcBef>
            </a:pPr>
            <a:r>
              <a:rPr lang="en-US" sz="2400" dirty="0">
                <a:solidFill>
                  <a:srgbClr val="BB562C"/>
                </a:solidFill>
                <a:latin typeface="Calibri" panose="020F0502020204030204" pitchFamily="34" charset="0"/>
                <a:cs typeface="Calibri" panose="020F0502020204030204" pitchFamily="34" charset="0"/>
              </a:rPr>
              <a:t>The maps provide insight into the rationale behind the selection of launch site locations</a:t>
            </a:r>
            <a:r>
              <a:rPr lang="en-US" sz="2400" dirty="0" smtClean="0">
                <a:solidFill>
                  <a:srgbClr val="BB562C"/>
                </a:solidFill>
                <a:latin typeface="Calibri" panose="020F0502020204030204" pitchFamily="34" charset="0"/>
                <a:cs typeface="Calibri" panose="020F0502020204030204" pitchFamily="34" charset="0"/>
              </a:rPr>
              <a:t>.</a:t>
            </a:r>
          </a:p>
          <a:p>
            <a:pPr marL="12700" marR="5080">
              <a:lnSpc>
                <a:spcPts val="2210"/>
              </a:lnSpc>
              <a:spcBef>
                <a:spcPts val="335"/>
              </a:spcBef>
            </a:pPr>
            <a:endParaRPr lang="en-US" sz="2400" dirty="0">
              <a:solidFill>
                <a:srgbClr val="BB562C"/>
              </a:solidFill>
              <a:latin typeface="Calibri" panose="020F0502020204030204" pitchFamily="34" charset="0"/>
              <a:cs typeface="Calibri" panose="020F0502020204030204" pitchFamily="34" charset="0"/>
            </a:endParaRPr>
          </a:p>
          <a:p>
            <a:pPr marL="12700" marR="5080">
              <a:lnSpc>
                <a:spcPts val="2210"/>
              </a:lnSpc>
              <a:spcBef>
                <a:spcPts val="335"/>
              </a:spcBef>
            </a:pPr>
            <a:r>
              <a:rPr lang="en-US" sz="2400" dirty="0">
                <a:solidFill>
                  <a:srgbClr val="BB562C"/>
                </a:solidFill>
                <a:latin typeface="Calibri" panose="020F0502020204030204" pitchFamily="34" charset="0"/>
                <a:cs typeface="Calibri" panose="020F0502020204030204" pitchFamily="34" charset="0"/>
              </a:rPr>
              <a:t>They also visualize successful landings in relation to their geographic location, aiding in location analysis.</a:t>
            </a:r>
            <a:endParaRPr sz="2400" dirty="0">
              <a:solidFill>
                <a:srgbClr val="BB562C"/>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676400"/>
            <a:ext cx="6399191" cy="358239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533400"/>
            <a:ext cx="11734800" cy="762000"/>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Build a Dashboard with Plotly 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457200" y="1447800"/>
            <a:ext cx="11506200" cy="3724096"/>
          </a:xfrm>
          <a:prstGeom prst="rect">
            <a:avLst/>
          </a:prstGeom>
        </p:spPr>
        <p:txBody>
          <a:bodyPr vert="horz" wrap="square" lIns="0" tIns="152400" rIns="0" bIns="0" rtlCol="0">
            <a:spAutoFit/>
          </a:bodyPr>
          <a:lstStyle/>
          <a:p>
            <a:pPr marL="12700">
              <a:lnSpc>
                <a:spcPct val="100000"/>
              </a:lnSpc>
              <a:spcBef>
                <a:spcPts val="1200"/>
              </a:spcBef>
            </a:pPr>
            <a:r>
              <a:rPr lang="en-US" sz="2400" dirty="0">
                <a:solidFill>
                  <a:srgbClr val="BB562C"/>
                </a:solidFill>
                <a:latin typeface="Calibri" panose="020F0502020204030204" pitchFamily="34" charset="0"/>
                <a:cs typeface="Calibri" panose="020F0502020204030204" pitchFamily="34" charset="0"/>
              </a:rPr>
              <a:t>The dashboard features a pie chart and a scatter plot.</a:t>
            </a:r>
          </a:p>
          <a:p>
            <a:pPr marL="12700">
              <a:lnSpc>
                <a:spcPct val="100000"/>
              </a:lnSpc>
              <a:spcBef>
                <a:spcPts val="1200"/>
              </a:spcBef>
            </a:pPr>
            <a:r>
              <a:rPr lang="en-US" sz="2400" dirty="0">
                <a:solidFill>
                  <a:srgbClr val="BB562C"/>
                </a:solidFill>
                <a:latin typeface="Calibri" panose="020F0502020204030204" pitchFamily="34" charset="0"/>
                <a:cs typeface="Calibri" panose="020F0502020204030204" pitchFamily="34" charset="0"/>
              </a:rPr>
              <a:t>The pie chart allows selection to display the distribution of successful landings across all launch sites or individual launch site success rates.</a:t>
            </a:r>
          </a:p>
          <a:p>
            <a:pPr marL="12700">
              <a:lnSpc>
                <a:spcPct val="100000"/>
              </a:lnSpc>
              <a:spcBef>
                <a:spcPts val="1200"/>
              </a:spcBef>
            </a:pPr>
            <a:r>
              <a:rPr lang="en-US" sz="2400" dirty="0">
                <a:solidFill>
                  <a:srgbClr val="BB562C"/>
                </a:solidFill>
                <a:latin typeface="Calibri" panose="020F0502020204030204" pitchFamily="34" charset="0"/>
                <a:cs typeface="Calibri" panose="020F0502020204030204" pitchFamily="34" charset="0"/>
              </a:rPr>
              <a:t>The scatter plot allows selection of either all sites or individual sites, with a slider for payload mass ranging from 0 to 10000 kg.</a:t>
            </a:r>
          </a:p>
          <a:p>
            <a:pPr marL="12700">
              <a:lnSpc>
                <a:spcPct val="100000"/>
              </a:lnSpc>
              <a:spcBef>
                <a:spcPts val="1200"/>
              </a:spcBef>
            </a:pPr>
            <a:r>
              <a:rPr lang="en-US" sz="2400" dirty="0">
                <a:solidFill>
                  <a:srgbClr val="BB562C"/>
                </a:solidFill>
                <a:latin typeface="Calibri" panose="020F0502020204030204" pitchFamily="34" charset="0"/>
                <a:cs typeface="Calibri" panose="020F0502020204030204" pitchFamily="34" charset="0"/>
              </a:rPr>
              <a:t>The pie chart visualizes launch site success rates.</a:t>
            </a:r>
          </a:p>
          <a:p>
            <a:pPr marL="12700">
              <a:lnSpc>
                <a:spcPct val="100000"/>
              </a:lnSpc>
              <a:spcBef>
                <a:spcPts val="1200"/>
              </a:spcBef>
            </a:pPr>
            <a:r>
              <a:rPr lang="en-US" sz="2400" dirty="0">
                <a:solidFill>
                  <a:srgbClr val="BB562C"/>
                </a:solidFill>
                <a:latin typeface="Calibri" panose="020F0502020204030204" pitchFamily="34" charset="0"/>
                <a:cs typeface="Calibri" panose="020F0502020204030204" pitchFamily="34" charset="0"/>
              </a:rPr>
              <a:t>The scatter plot helps in observing variations in success rates across launch sites, payload mass, and booster version categories.</a:t>
            </a:r>
            <a:endParaRPr sz="2400" dirty="0">
              <a:solidFill>
                <a:srgbClr val="BB562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051" y="515505"/>
            <a:ext cx="10513365" cy="755239"/>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Predictive analysis (Classification)</a:t>
            </a: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grpSp>
        <p:nvGrpSpPr>
          <p:cNvPr id="5" name="object 5"/>
          <p:cNvGrpSpPr/>
          <p:nvPr/>
        </p:nvGrpSpPr>
        <p:grpSpPr>
          <a:xfrm>
            <a:off x="1981200" y="1676400"/>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2150922" y="1838140"/>
            <a:ext cx="1484504" cy="1023998"/>
          </a:xfrm>
          <a:prstGeom prst="rect">
            <a:avLst/>
          </a:prstGeom>
        </p:spPr>
        <p:txBody>
          <a:bodyPr vert="horz" wrap="square" lIns="0" tIns="13335" rIns="0" bIns="0" rtlCol="0">
            <a:spAutoFit/>
          </a:bodyPr>
          <a:lstStyle/>
          <a:p>
            <a:pPr marL="12700" algn="ctr">
              <a:lnSpc>
                <a:spcPct val="100000"/>
              </a:lnSpc>
              <a:spcBef>
                <a:spcPts val="105"/>
              </a:spcBef>
            </a:pPr>
            <a:r>
              <a:rPr sz="1600" dirty="0">
                <a:solidFill>
                  <a:schemeClr val="bg1"/>
                </a:solidFill>
                <a:latin typeface="Calibri" panose="020F0502020204030204" pitchFamily="34" charset="0"/>
                <a:cs typeface="Calibri" panose="020F0502020204030204" pitchFamily="34" charset="0"/>
              </a:rPr>
              <a:t>Split label column</a:t>
            </a:r>
            <a:endParaRPr lang="en-US" sz="1600" dirty="0">
              <a:solidFill>
                <a:schemeClr val="bg1"/>
              </a:solidFill>
              <a:latin typeface="Calibri" panose="020F0502020204030204" pitchFamily="34" charset="0"/>
              <a:cs typeface="Calibri" panose="020F0502020204030204" pitchFamily="34" charset="0"/>
            </a:endParaRP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‘Class’ from dataset</a:t>
            </a: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sp>
        <p:nvSpPr>
          <p:cNvPr id="10" name="object 10"/>
          <p:cNvSpPr txBox="1"/>
          <p:nvPr/>
        </p:nvSpPr>
        <p:spPr>
          <a:xfrm>
            <a:off x="2076959" y="2198625"/>
            <a:ext cx="1722755" cy="285115"/>
          </a:xfrm>
          <a:prstGeom prst="rect">
            <a:avLst/>
          </a:prstGeom>
        </p:spPr>
        <p:txBody>
          <a:bodyPr vert="horz" wrap="square" lIns="0" tIns="13335" rIns="0" bIns="0" rtlCol="0">
            <a:spAutoFit/>
          </a:bodyPr>
          <a:lstStyle/>
          <a:p>
            <a:pPr marL="12700">
              <a:lnSpc>
                <a:spcPct val="100000"/>
              </a:lnSpc>
              <a:spcBef>
                <a:spcPts val="105"/>
              </a:spcBef>
            </a:pPr>
            <a:endParaRPr sz="1700" dirty="0">
              <a:latin typeface="Carlito"/>
              <a:cs typeface="Carlito"/>
            </a:endParaRPr>
          </a:p>
        </p:txBody>
      </p:sp>
      <p:grpSp>
        <p:nvGrpSpPr>
          <p:cNvPr id="11" name="object 11"/>
          <p:cNvGrpSpPr/>
          <p:nvPr/>
        </p:nvGrpSpPr>
        <p:grpSpPr>
          <a:xfrm>
            <a:off x="1981200" y="3118104"/>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1992064" y="3277699"/>
            <a:ext cx="1896933" cy="1283044"/>
          </a:xfrm>
          <a:prstGeom prst="rect">
            <a:avLst/>
          </a:prstGeom>
        </p:spPr>
        <p:txBody>
          <a:bodyPr vert="horz" wrap="square" lIns="0" tIns="13335" rIns="0" bIns="0" rtlCol="0">
            <a:spAutoFit/>
          </a:bodyPr>
          <a:lstStyle/>
          <a:p>
            <a:pPr marL="12700" algn="ctr">
              <a:spcBef>
                <a:spcPts val="105"/>
              </a:spcBef>
            </a:pPr>
            <a:r>
              <a:rPr sz="1600" dirty="0">
                <a:solidFill>
                  <a:schemeClr val="bg1"/>
                </a:solidFill>
                <a:latin typeface="Calibri" panose="020F0502020204030204" pitchFamily="34" charset="0"/>
                <a:cs typeface="Calibri" panose="020F0502020204030204" pitchFamily="34" charset="0"/>
              </a:rPr>
              <a:t>Fit and Transform</a:t>
            </a:r>
            <a:r>
              <a:rPr lang="en-US" sz="1600" dirty="0">
                <a:solidFill>
                  <a:schemeClr val="bg1"/>
                </a:solidFill>
                <a:latin typeface="Calibri" panose="020F0502020204030204" pitchFamily="34" charset="0"/>
                <a:cs typeface="Calibri" panose="020F0502020204030204" pitchFamily="34" charset="0"/>
              </a:rPr>
              <a:t> Features using</a:t>
            </a: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Standard Scaler</a:t>
            </a:r>
          </a:p>
          <a:p>
            <a:pPr marL="12700" algn="ctr">
              <a:spcBef>
                <a:spcPts val="105"/>
              </a:spcBef>
            </a:pPr>
            <a:endParaRPr lang="en-US" sz="1600" dirty="0">
              <a:solidFill>
                <a:schemeClr val="bg1"/>
              </a:solidFill>
              <a:latin typeface="Calibri" panose="020F0502020204030204" pitchFamily="34" charset="0"/>
              <a:cs typeface="Calibri" panose="020F0502020204030204" pitchFamily="34" charset="0"/>
            </a:endParaRP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18" name="object 18"/>
          <p:cNvGrpSpPr/>
          <p:nvPr/>
        </p:nvGrpSpPr>
        <p:grpSpPr>
          <a:xfrm>
            <a:off x="1981200" y="4561333"/>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2080009" y="4847844"/>
            <a:ext cx="1649347" cy="764953"/>
          </a:xfrm>
          <a:prstGeom prst="rect">
            <a:avLst/>
          </a:prstGeom>
        </p:spPr>
        <p:txBody>
          <a:bodyPr vert="horz" wrap="square" lIns="0" tIns="13335" rIns="0" bIns="0" rtlCol="0">
            <a:spAutoFit/>
          </a:bodyPr>
          <a:lstStyle/>
          <a:p>
            <a:pPr marL="12700" algn="ctr">
              <a:spcBef>
                <a:spcPts val="105"/>
              </a:spcBef>
            </a:pPr>
            <a:r>
              <a:rPr sz="1600" dirty="0" err="1">
                <a:solidFill>
                  <a:schemeClr val="bg1"/>
                </a:solidFill>
                <a:latin typeface="Calibri" panose="020F0502020204030204" pitchFamily="34" charset="0"/>
                <a:cs typeface="Calibri" panose="020F0502020204030204" pitchFamily="34" charset="0"/>
              </a:rPr>
              <a:t>Train_test_split</a:t>
            </a:r>
            <a:r>
              <a:rPr lang="en-US" sz="1600" dirty="0">
                <a:solidFill>
                  <a:schemeClr val="bg1"/>
                </a:solidFill>
                <a:latin typeface="Calibri" panose="020F0502020204030204" pitchFamily="34" charset="0"/>
                <a:cs typeface="Calibri" panose="020F0502020204030204" pitchFamily="34" charset="0"/>
              </a:rPr>
              <a:t> data</a:t>
            </a: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24" name="object 24"/>
          <p:cNvGrpSpPr/>
          <p:nvPr/>
        </p:nvGrpSpPr>
        <p:grpSpPr>
          <a:xfrm>
            <a:off x="4539997" y="3415285"/>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4644899" y="4717624"/>
            <a:ext cx="1826132" cy="1023357"/>
          </a:xfrm>
          <a:prstGeom prst="rect">
            <a:avLst/>
          </a:prstGeom>
        </p:spPr>
        <p:txBody>
          <a:bodyPr vert="horz" wrap="square" lIns="0" tIns="12700" rIns="0" bIns="0" rtlCol="0">
            <a:spAutoFit/>
          </a:bodyPr>
          <a:lstStyle/>
          <a:p>
            <a:pPr marL="12700" algn="ctr">
              <a:lnSpc>
                <a:spcPct val="100000"/>
              </a:lnSpc>
              <a:spcBef>
                <a:spcPts val="105"/>
              </a:spcBef>
            </a:pPr>
            <a:r>
              <a:rPr sz="1600" dirty="0">
                <a:solidFill>
                  <a:schemeClr val="bg1"/>
                </a:solidFill>
                <a:latin typeface="Calibri" panose="020F0502020204030204" pitchFamily="34" charset="0"/>
                <a:cs typeface="Calibri" panose="020F0502020204030204" pitchFamily="34" charset="0"/>
              </a:rPr>
              <a:t>GridSearchCV</a:t>
            </a:r>
            <a:endParaRPr lang="en-US" sz="1600" dirty="0">
              <a:solidFill>
                <a:schemeClr val="bg1"/>
              </a:solidFill>
              <a:latin typeface="Calibri" panose="020F0502020204030204" pitchFamily="34" charset="0"/>
              <a:cs typeface="Calibri" panose="020F0502020204030204" pitchFamily="34" charset="0"/>
            </a:endParaRP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(cv=10) to find  optimal parameters</a:t>
            </a: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30" name="object 30"/>
          <p:cNvGrpSpPr/>
          <p:nvPr/>
        </p:nvGrpSpPr>
        <p:grpSpPr>
          <a:xfrm>
            <a:off x="4539997" y="1972056"/>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4633439" y="3198478"/>
            <a:ext cx="1707111" cy="1591192"/>
          </a:xfrm>
          <a:prstGeom prst="rect">
            <a:avLst/>
          </a:prstGeom>
        </p:spPr>
        <p:txBody>
          <a:bodyPr vert="horz" wrap="square" lIns="0" tIns="13335" rIns="0" bIns="0" rtlCol="0">
            <a:spAutoFit/>
          </a:bodyPr>
          <a:lstStyle/>
          <a:p>
            <a:pPr marL="12700" algn="ctr">
              <a:lnSpc>
                <a:spcPct val="100000"/>
              </a:lnSpc>
              <a:spcBef>
                <a:spcPts val="105"/>
              </a:spcBef>
            </a:pPr>
            <a:r>
              <a:rPr sz="1600" dirty="0">
                <a:solidFill>
                  <a:schemeClr val="bg1"/>
                </a:solidFill>
                <a:latin typeface="Calibri" panose="020F0502020204030204" pitchFamily="34" charset="0"/>
                <a:cs typeface="Calibri" panose="020F0502020204030204" pitchFamily="34" charset="0"/>
              </a:rPr>
              <a:t>Use GridSearchCV</a:t>
            </a:r>
            <a:endParaRPr lang="en-US" sz="1600" dirty="0">
              <a:solidFill>
                <a:schemeClr val="bg1"/>
              </a:solidFill>
              <a:latin typeface="Calibri" panose="020F0502020204030204" pitchFamily="34" charset="0"/>
              <a:cs typeface="Calibri" panose="020F0502020204030204" pitchFamily="34" charset="0"/>
            </a:endParaRP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on LogReg, SVM,</a:t>
            </a: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Decision Tree, and KNN models</a:t>
            </a:r>
          </a:p>
          <a:p>
            <a:pPr marL="12700" algn="ctr">
              <a:spcBef>
                <a:spcPts val="105"/>
              </a:spcBef>
            </a:pPr>
            <a:endParaRPr lang="en-US" sz="1600" dirty="0">
              <a:solidFill>
                <a:schemeClr val="bg1"/>
              </a:solidFill>
              <a:latin typeface="Calibri" panose="020F0502020204030204" pitchFamily="34" charset="0"/>
              <a:cs typeface="Calibri" panose="020F0502020204030204" pitchFamily="34" charset="0"/>
            </a:endParaRP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38" name="object 38"/>
          <p:cNvGrpSpPr/>
          <p:nvPr/>
        </p:nvGrpSpPr>
        <p:grpSpPr>
          <a:xfrm>
            <a:off x="4539997" y="1676400"/>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4788081" y="1890743"/>
            <a:ext cx="1398142" cy="777777"/>
          </a:xfrm>
          <a:prstGeom prst="rect">
            <a:avLst/>
          </a:prstGeom>
        </p:spPr>
        <p:txBody>
          <a:bodyPr vert="horz" wrap="square" lIns="0" tIns="13335" rIns="0" bIns="0" rtlCol="0">
            <a:spAutoFit/>
          </a:bodyPr>
          <a:lstStyle/>
          <a:p>
            <a:pPr marL="12700" algn="ctr">
              <a:lnSpc>
                <a:spcPct val="100000"/>
              </a:lnSpc>
              <a:spcBef>
                <a:spcPts val="105"/>
              </a:spcBef>
            </a:pPr>
            <a:r>
              <a:rPr sz="1600" dirty="0">
                <a:solidFill>
                  <a:schemeClr val="bg1"/>
                </a:solidFill>
                <a:latin typeface="Calibri" panose="020F0502020204030204" pitchFamily="34" charset="0"/>
                <a:cs typeface="Calibri" panose="020F0502020204030204" pitchFamily="34" charset="0"/>
              </a:rPr>
              <a:t>Score models on</a:t>
            </a:r>
            <a:r>
              <a:rPr lang="en-US" sz="1600" dirty="0">
                <a:solidFill>
                  <a:schemeClr val="bg1"/>
                </a:solidFill>
                <a:latin typeface="Calibri" panose="020F0502020204030204" pitchFamily="34" charset="0"/>
                <a:cs typeface="Calibri" panose="020F0502020204030204" pitchFamily="34" charset="0"/>
              </a:rPr>
              <a:t> </a:t>
            </a: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split test set</a:t>
            </a: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44" name="object 44"/>
          <p:cNvGrpSpPr/>
          <p:nvPr/>
        </p:nvGrpSpPr>
        <p:grpSpPr>
          <a:xfrm>
            <a:off x="7097268" y="1676400"/>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7345575" y="1890744"/>
            <a:ext cx="1503999" cy="777777"/>
          </a:xfrm>
          <a:prstGeom prst="rect">
            <a:avLst/>
          </a:prstGeom>
        </p:spPr>
        <p:txBody>
          <a:bodyPr vert="horz" wrap="square" lIns="0" tIns="13335" rIns="0" bIns="0" rtlCol="0">
            <a:spAutoFit/>
          </a:bodyPr>
          <a:lstStyle/>
          <a:p>
            <a:pPr marL="12700" algn="ctr">
              <a:lnSpc>
                <a:spcPct val="100000"/>
              </a:lnSpc>
              <a:spcBef>
                <a:spcPts val="105"/>
              </a:spcBef>
            </a:pPr>
            <a:r>
              <a:rPr sz="1600" dirty="0">
                <a:solidFill>
                  <a:schemeClr val="bg1"/>
                </a:solidFill>
                <a:latin typeface="Calibri" panose="020F0502020204030204" pitchFamily="34" charset="0"/>
                <a:cs typeface="Calibri" panose="020F0502020204030204" pitchFamily="34" charset="0"/>
              </a:rPr>
              <a:t>Confusion Matrix</a:t>
            </a:r>
            <a:endParaRPr lang="en-US" sz="1600" dirty="0">
              <a:solidFill>
                <a:schemeClr val="bg1"/>
              </a:solidFill>
              <a:latin typeface="Calibri" panose="020F0502020204030204" pitchFamily="34" charset="0"/>
              <a:cs typeface="Calibri" panose="020F0502020204030204" pitchFamily="34" charset="0"/>
            </a:endParaRPr>
          </a:p>
          <a:p>
            <a:pPr marL="12700" algn="ctr">
              <a:spcBef>
                <a:spcPts val="105"/>
              </a:spcBef>
            </a:pPr>
            <a:r>
              <a:rPr lang="en-US" sz="1600" dirty="0">
                <a:solidFill>
                  <a:schemeClr val="bg1"/>
                </a:solidFill>
                <a:latin typeface="Calibri" panose="020F0502020204030204" pitchFamily="34" charset="0"/>
                <a:cs typeface="Calibri" panose="020F0502020204030204" pitchFamily="34" charset="0"/>
              </a:rPr>
              <a:t>for all models</a:t>
            </a:r>
          </a:p>
          <a:p>
            <a:pPr marL="12700" algn="ctr">
              <a:lnSpc>
                <a:spcPct val="100000"/>
              </a:lnSpc>
              <a:spcBef>
                <a:spcPts val="105"/>
              </a:spcBef>
            </a:pPr>
            <a:endParaRPr sz="1600" dirty="0">
              <a:solidFill>
                <a:schemeClr val="bg1"/>
              </a:solidFill>
              <a:latin typeface="Calibri" panose="020F0502020204030204" pitchFamily="34" charset="0"/>
              <a:cs typeface="Calibri" panose="020F0502020204030204" pitchFamily="34" charset="0"/>
            </a:endParaRPr>
          </a:p>
        </p:txBody>
      </p:sp>
      <p:grpSp>
        <p:nvGrpSpPr>
          <p:cNvPr id="50" name="object 50"/>
          <p:cNvGrpSpPr/>
          <p:nvPr/>
        </p:nvGrpSpPr>
        <p:grpSpPr>
          <a:xfrm>
            <a:off x="7097268" y="3118104"/>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7211885" y="3294980"/>
            <a:ext cx="1709420" cy="528606"/>
          </a:xfrm>
          <a:prstGeom prst="rect">
            <a:avLst/>
          </a:prstGeom>
        </p:spPr>
        <p:txBody>
          <a:bodyPr vert="horz" wrap="square" lIns="0" tIns="25400" rIns="0" bIns="0" rtlCol="0">
            <a:spAutoFit/>
          </a:bodyPr>
          <a:lstStyle/>
          <a:p>
            <a:pPr marL="12700" marR="5080" indent="-111760" algn="ctr">
              <a:lnSpc>
                <a:spcPts val="2000"/>
              </a:lnSpc>
              <a:spcBef>
                <a:spcPts val="105"/>
              </a:spcBef>
            </a:pPr>
            <a:r>
              <a:rPr sz="1600" dirty="0">
                <a:solidFill>
                  <a:schemeClr val="bg1"/>
                </a:solidFill>
                <a:latin typeface="Calibri" panose="020F0502020204030204" pitchFamily="34" charset="0"/>
                <a:cs typeface="Calibri" panose="020F0502020204030204" pitchFamily="34" charset="0"/>
              </a:rPr>
              <a:t>Barplot to compare  scores of models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10338816"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dirty="0" smtClean="0">
                <a:uFill>
                  <a:solidFill>
                    <a:srgbClr val="7D7D7D"/>
                  </a:solidFill>
                </a:uFill>
              </a:rPr>
              <a:t>Results</a:t>
            </a:r>
            <a:r>
              <a:rPr u="heavy" spc="-375" dirty="0">
                <a:uFill>
                  <a:solidFill>
                    <a:srgbClr val="7D7D7D"/>
                  </a:solidFill>
                </a:uFill>
              </a:rPr>
              <a:t>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4" name="object 4"/>
          <p:cNvSpPr txBox="1"/>
          <p:nvPr/>
        </p:nvSpPr>
        <p:spPr>
          <a:xfrm>
            <a:off x="1053785" y="5119452"/>
            <a:ext cx="10482834" cy="1120820"/>
          </a:xfrm>
          <a:prstGeom prst="rect">
            <a:avLst/>
          </a:prstGeom>
        </p:spPr>
        <p:txBody>
          <a:bodyPr vert="horz" wrap="square" lIns="0" tIns="12700" rIns="0" bIns="0" rtlCol="0">
            <a:spAutoFit/>
          </a:bodyPr>
          <a:lstStyle/>
          <a:p>
            <a:pPr marL="12700" marR="5080">
              <a:lnSpc>
                <a:spcPct val="100000"/>
              </a:lnSpc>
              <a:spcBef>
                <a:spcPts val="100"/>
              </a:spcBef>
            </a:pPr>
            <a:r>
              <a:rPr lang="en-US" sz="2400" dirty="0">
                <a:solidFill>
                  <a:srgbClr val="BB562C"/>
                </a:solidFill>
                <a:latin typeface="Calibri" panose="020F0502020204030204" pitchFamily="34" charset="0"/>
                <a:cs typeface="Calibri" panose="020F0502020204030204" pitchFamily="34" charset="0"/>
              </a:rPr>
              <a:t>This preview showcases the </a:t>
            </a:r>
            <a:r>
              <a:rPr lang="en-US" sz="2400" dirty="0" err="1">
                <a:solidFill>
                  <a:srgbClr val="BB562C"/>
                </a:solidFill>
                <a:latin typeface="Calibri" panose="020F0502020204030204" pitchFamily="34" charset="0"/>
                <a:cs typeface="Calibri" panose="020F0502020204030204" pitchFamily="34" charset="0"/>
              </a:rPr>
              <a:t>Plotly</a:t>
            </a:r>
            <a:r>
              <a:rPr lang="en-US" sz="2400" dirty="0">
                <a:solidFill>
                  <a:srgbClr val="BB562C"/>
                </a:solidFill>
                <a:latin typeface="Calibri" panose="020F0502020204030204" pitchFamily="34" charset="0"/>
                <a:cs typeface="Calibri" panose="020F0502020204030204" pitchFamily="34" charset="0"/>
              </a:rPr>
              <a:t> dashboard, which includes the outcomes of Exploratory Data Analysis (EDA) through visualization and SQL, an Interactive Map using Folium, and the results of our model with an accuracy of approximately 83%</a:t>
            </a:r>
            <a:endParaRPr sz="2400" dirty="0">
              <a:solidFill>
                <a:srgbClr val="BB562C"/>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485682"/>
            <a:ext cx="5715000" cy="32146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09800"/>
            <a:ext cx="10153700" cy="1477328"/>
          </a:xfrm>
        </p:spPr>
        <p:txBody>
          <a:bodyPr/>
          <a:lstStyle/>
          <a:p>
            <a:r>
              <a:rPr lang="en-US" b="1" dirty="0">
                <a:uFill>
                  <a:solidFill>
                    <a:srgbClr val="7D7D7D"/>
                  </a:solidFill>
                </a:uFill>
              </a:rPr>
              <a:t>EDA with Visualization</a:t>
            </a:r>
            <a:br>
              <a:rPr lang="en-US" b="1" dirty="0">
                <a:uFill>
                  <a:solidFill>
                    <a:srgbClr val="7D7D7D"/>
                  </a:solidFill>
                </a:uFill>
              </a:rPr>
            </a:br>
            <a:endParaRPr lang="en-US" dirty="0"/>
          </a:p>
        </p:txBody>
      </p:sp>
      <p:sp>
        <p:nvSpPr>
          <p:cNvPr id="3" name="Text Placeholder 2"/>
          <p:cNvSpPr>
            <a:spLocks noGrp="1"/>
          </p:cNvSpPr>
          <p:nvPr>
            <p:ph type="body" idx="1"/>
          </p:nvPr>
        </p:nvSpPr>
        <p:spPr>
          <a:xfrm>
            <a:off x="609600" y="3317796"/>
            <a:ext cx="10182225" cy="738664"/>
          </a:xfrm>
        </p:spPr>
        <p:txBody>
          <a:bodyPr/>
          <a:lstStyle/>
          <a:p>
            <a:pPr algn="ctr"/>
            <a:r>
              <a:rPr lang="en-US" sz="2400" kern="1200" dirty="0">
                <a:solidFill>
                  <a:srgbClr val="BB562C"/>
                </a:solidFill>
                <a:latin typeface="Calibri" panose="020F0502020204030204" pitchFamily="34" charset="0"/>
                <a:cs typeface="Calibri" panose="020F0502020204030204" pitchFamily="34" charset="0"/>
              </a:rPr>
              <a:t>EXPLORATORY	</a:t>
            </a:r>
            <a:r>
              <a:rPr lang="en-US" sz="2400" kern="1200" dirty="0" smtClean="0">
                <a:solidFill>
                  <a:srgbClr val="BB562C"/>
                </a:solidFill>
                <a:latin typeface="Calibri" panose="020F0502020204030204" pitchFamily="34" charset="0"/>
                <a:cs typeface="Calibri" panose="020F0502020204030204" pitchFamily="34" charset="0"/>
              </a:rPr>
              <a:t>DATA ANALYSIS WITH</a:t>
            </a:r>
            <a:r>
              <a:rPr lang="en-US" sz="2400" kern="1200" dirty="0">
                <a:solidFill>
                  <a:srgbClr val="BB562C"/>
                </a:solidFill>
                <a:latin typeface="Calibri" panose="020F0502020204030204" pitchFamily="34" charset="0"/>
                <a:cs typeface="Calibri" panose="020F0502020204030204" pitchFamily="34" charset="0"/>
              </a:rPr>
              <a:t> </a:t>
            </a:r>
            <a:r>
              <a:rPr lang="en-US" sz="2400" kern="1200" dirty="0" smtClean="0">
                <a:solidFill>
                  <a:srgbClr val="BB562C"/>
                </a:solidFill>
                <a:latin typeface="Calibri" panose="020F0502020204030204" pitchFamily="34" charset="0"/>
                <a:cs typeface="Calibri" panose="020F0502020204030204" pitchFamily="34" charset="0"/>
              </a:rPr>
              <a:t>SEABORN</a:t>
            </a:r>
            <a:r>
              <a:rPr lang="en-US" sz="2400" kern="1200" dirty="0">
                <a:solidFill>
                  <a:srgbClr val="BB562C"/>
                </a:solidFill>
                <a:latin typeface="Calibri" panose="020F0502020204030204" pitchFamily="34" charset="0"/>
                <a:cs typeface="Calibri" panose="020F0502020204030204" pitchFamily="34" charset="0"/>
              </a:rPr>
              <a:t> </a:t>
            </a:r>
            <a:r>
              <a:rPr lang="en-US" sz="2400" kern="1200" dirty="0" smtClean="0">
                <a:solidFill>
                  <a:srgbClr val="BB562C"/>
                </a:solidFill>
                <a:latin typeface="Calibri" panose="020F0502020204030204" pitchFamily="34" charset="0"/>
                <a:cs typeface="Calibri" panose="020F0502020204030204" pitchFamily="34" charset="0"/>
              </a:rPr>
              <a:t>PLOTS</a:t>
            </a:r>
            <a:endParaRPr lang="en-US" sz="2400" kern="1200" dirty="0">
              <a:solidFill>
                <a:srgbClr val="BB562C"/>
              </a:solidFill>
              <a:latin typeface="Calibri" panose="020F0502020204030204" pitchFamily="34" charset="0"/>
              <a:cs typeface="Calibri" panose="020F0502020204030204" pitchFamily="34" charset="0"/>
            </a:endParaRPr>
          </a:p>
          <a:p>
            <a:pPr algn="ctr"/>
            <a:endParaRPr lang="en-US" sz="2400" kern="1200" dirty="0">
              <a:solidFill>
                <a:srgbClr val="BB562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10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dirty="0">
                <a:uFill>
                  <a:solidFill>
                    <a:srgbClr val="7D7D7D"/>
                  </a:solidFill>
                </a:uFill>
              </a:rPr>
              <a:t>Outline</a:t>
            </a:r>
            <a:r>
              <a:rPr u="heavy" spc="-190" dirty="0">
                <a:uFill>
                  <a:solidFill>
                    <a:srgbClr val="7D7D7D"/>
                  </a:solidFill>
                </a:uFill>
              </a:rPr>
              <a:t>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3769996" cy="2766783"/>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400" spc="-30" dirty="0">
                <a:solidFill>
                  <a:srgbClr val="BB562C"/>
                </a:solidFill>
                <a:latin typeface="Calibri" panose="020F0502020204030204" pitchFamily="34" charset="0"/>
                <a:cs typeface="Calibri" panose="020F0502020204030204" pitchFamily="34" charset="0"/>
              </a:rPr>
              <a:t>Executive </a:t>
            </a:r>
            <a:r>
              <a:rPr sz="2400" spc="-15" dirty="0">
                <a:solidFill>
                  <a:srgbClr val="BB562C"/>
                </a:solidFill>
                <a:latin typeface="Calibri" panose="020F0502020204030204" pitchFamily="34" charset="0"/>
                <a:cs typeface="Calibri" panose="020F0502020204030204" pitchFamily="34" charset="0"/>
              </a:rPr>
              <a:t>Summary</a:t>
            </a:r>
            <a:r>
              <a:rPr sz="2400" spc="-10" dirty="0">
                <a:solidFill>
                  <a:srgbClr val="BB562C"/>
                </a:solidFill>
                <a:latin typeface="Calibri" panose="020F0502020204030204" pitchFamily="34" charset="0"/>
                <a:cs typeface="Calibri" panose="020F0502020204030204" pitchFamily="34" charset="0"/>
              </a:rPr>
              <a:t> </a:t>
            </a:r>
            <a:r>
              <a:rPr sz="2400" spc="-15" dirty="0">
                <a:solidFill>
                  <a:srgbClr val="BB562C"/>
                </a:solidFill>
                <a:latin typeface="Calibri" panose="020F0502020204030204" pitchFamily="34" charset="0"/>
                <a:cs typeface="Calibri" panose="020F0502020204030204" pitchFamily="34" charset="0"/>
              </a:rPr>
              <a:t>(3)</a:t>
            </a:r>
            <a:endParaRPr sz="2400" dirty="0">
              <a:latin typeface="Calibri" panose="020F0502020204030204" pitchFamily="34" charset="0"/>
              <a:cs typeface="Calibri" panose="020F0502020204030204" pitchFamily="34" charset="0"/>
            </a:endParaRPr>
          </a:p>
          <a:p>
            <a:pPr marL="241300" indent="-228600">
              <a:lnSpc>
                <a:spcPct val="100000"/>
              </a:lnSpc>
              <a:spcBef>
                <a:spcPts val="695"/>
              </a:spcBef>
              <a:buFont typeface="Arial"/>
              <a:buChar char="•"/>
              <a:tabLst>
                <a:tab pos="240665" algn="l"/>
                <a:tab pos="241300" algn="l"/>
              </a:tabLst>
            </a:pPr>
            <a:r>
              <a:rPr sz="2400" spc="-25" dirty="0">
                <a:solidFill>
                  <a:srgbClr val="BB562C"/>
                </a:solidFill>
                <a:latin typeface="Calibri" panose="020F0502020204030204" pitchFamily="34" charset="0"/>
                <a:cs typeface="Calibri" panose="020F0502020204030204" pitchFamily="34" charset="0"/>
              </a:rPr>
              <a:t>Introduction</a:t>
            </a:r>
            <a:r>
              <a:rPr sz="2400" spc="-40" dirty="0">
                <a:solidFill>
                  <a:srgbClr val="BB562C"/>
                </a:solidFill>
                <a:latin typeface="Calibri" panose="020F0502020204030204" pitchFamily="34" charset="0"/>
                <a:cs typeface="Calibri" panose="020F0502020204030204" pitchFamily="34" charset="0"/>
              </a:rPr>
              <a:t> </a:t>
            </a:r>
            <a:r>
              <a:rPr sz="2400" spc="-10" dirty="0">
                <a:solidFill>
                  <a:srgbClr val="BB562C"/>
                </a:solidFill>
                <a:latin typeface="Calibri" panose="020F0502020204030204" pitchFamily="34" charset="0"/>
                <a:cs typeface="Calibri" panose="020F0502020204030204" pitchFamily="34" charset="0"/>
              </a:rPr>
              <a:t>(4)</a:t>
            </a:r>
            <a:endParaRPr sz="2400" dirty="0">
              <a:latin typeface="Calibri" panose="020F0502020204030204" pitchFamily="34" charset="0"/>
              <a:cs typeface="Calibri" panose="020F0502020204030204" pitchFamily="34" charset="0"/>
            </a:endParaRPr>
          </a:p>
          <a:p>
            <a:pPr marL="241300" indent="-228600">
              <a:lnSpc>
                <a:spcPct val="100000"/>
              </a:lnSpc>
              <a:spcBef>
                <a:spcPts val="700"/>
              </a:spcBef>
              <a:buFont typeface="Arial"/>
              <a:buChar char="•"/>
              <a:tabLst>
                <a:tab pos="240665" algn="l"/>
                <a:tab pos="241300" algn="l"/>
              </a:tabLst>
            </a:pPr>
            <a:r>
              <a:rPr sz="2400" spc="-5" dirty="0">
                <a:solidFill>
                  <a:srgbClr val="BB562C"/>
                </a:solidFill>
                <a:latin typeface="Calibri" panose="020F0502020204030204" pitchFamily="34" charset="0"/>
                <a:cs typeface="Calibri" panose="020F0502020204030204" pitchFamily="34" charset="0"/>
              </a:rPr>
              <a:t>Methodology</a:t>
            </a:r>
            <a:r>
              <a:rPr sz="2400" spc="-60" dirty="0">
                <a:solidFill>
                  <a:srgbClr val="BB562C"/>
                </a:solidFill>
                <a:latin typeface="Calibri" panose="020F0502020204030204" pitchFamily="34" charset="0"/>
                <a:cs typeface="Calibri" panose="020F0502020204030204" pitchFamily="34" charset="0"/>
              </a:rPr>
              <a:t> </a:t>
            </a:r>
            <a:r>
              <a:rPr sz="2400" spc="-15" dirty="0">
                <a:solidFill>
                  <a:srgbClr val="BB562C"/>
                </a:solidFill>
                <a:latin typeface="Calibri" panose="020F0502020204030204" pitchFamily="34" charset="0"/>
                <a:cs typeface="Calibri" panose="020F0502020204030204" pitchFamily="34" charset="0"/>
              </a:rPr>
              <a:t>(6)</a:t>
            </a:r>
            <a:endParaRPr sz="2400" dirty="0">
              <a:latin typeface="Calibri" panose="020F0502020204030204" pitchFamily="34" charset="0"/>
              <a:cs typeface="Calibri" panose="020F0502020204030204" pitchFamily="34" charset="0"/>
            </a:endParaRPr>
          </a:p>
          <a:p>
            <a:pPr marL="241300" indent="-228600">
              <a:lnSpc>
                <a:spcPct val="100000"/>
              </a:lnSpc>
              <a:spcBef>
                <a:spcPts val="710"/>
              </a:spcBef>
              <a:buFont typeface="Arial"/>
              <a:buChar char="•"/>
              <a:tabLst>
                <a:tab pos="240665" algn="l"/>
                <a:tab pos="241300" algn="l"/>
              </a:tabLst>
            </a:pPr>
            <a:r>
              <a:rPr sz="2400" spc="-25" dirty="0">
                <a:solidFill>
                  <a:srgbClr val="BB562C"/>
                </a:solidFill>
                <a:latin typeface="Calibri" panose="020F0502020204030204" pitchFamily="34" charset="0"/>
                <a:cs typeface="Calibri" panose="020F0502020204030204" pitchFamily="34" charset="0"/>
              </a:rPr>
              <a:t>Results</a:t>
            </a:r>
            <a:r>
              <a:rPr sz="2400" dirty="0">
                <a:solidFill>
                  <a:srgbClr val="BB562C"/>
                </a:solidFill>
                <a:latin typeface="Calibri" panose="020F0502020204030204" pitchFamily="34" charset="0"/>
                <a:cs typeface="Calibri" panose="020F0502020204030204" pitchFamily="34" charset="0"/>
              </a:rPr>
              <a:t> </a:t>
            </a:r>
            <a:r>
              <a:rPr sz="2400" spc="-15" dirty="0">
                <a:solidFill>
                  <a:srgbClr val="BB562C"/>
                </a:solidFill>
                <a:latin typeface="Calibri" panose="020F0502020204030204" pitchFamily="34" charset="0"/>
                <a:cs typeface="Calibri" panose="020F0502020204030204" pitchFamily="34" charset="0"/>
              </a:rPr>
              <a:t>(16)</a:t>
            </a:r>
            <a:endParaRPr sz="2400" dirty="0">
              <a:latin typeface="Calibri" panose="020F0502020204030204" pitchFamily="34" charset="0"/>
              <a:cs typeface="Calibri" panose="020F0502020204030204" pitchFamily="34" charset="0"/>
            </a:endParaRPr>
          </a:p>
          <a:p>
            <a:pPr marL="241300" indent="-228600">
              <a:lnSpc>
                <a:spcPct val="100000"/>
              </a:lnSpc>
              <a:spcBef>
                <a:spcPts val="695"/>
              </a:spcBef>
              <a:buFont typeface="Arial"/>
              <a:buChar char="•"/>
              <a:tabLst>
                <a:tab pos="240665" algn="l"/>
                <a:tab pos="241300" algn="l"/>
              </a:tabLst>
            </a:pPr>
            <a:r>
              <a:rPr sz="2400" spc="-10" dirty="0">
                <a:solidFill>
                  <a:srgbClr val="BB562C"/>
                </a:solidFill>
                <a:latin typeface="Calibri" panose="020F0502020204030204" pitchFamily="34" charset="0"/>
                <a:cs typeface="Calibri" panose="020F0502020204030204" pitchFamily="34" charset="0"/>
              </a:rPr>
              <a:t>Conclusion</a:t>
            </a:r>
            <a:r>
              <a:rPr sz="2400" spc="-80" dirty="0">
                <a:solidFill>
                  <a:srgbClr val="BB562C"/>
                </a:solidFill>
                <a:latin typeface="Calibri" panose="020F0502020204030204" pitchFamily="34" charset="0"/>
                <a:cs typeface="Calibri" panose="020F0502020204030204" pitchFamily="34" charset="0"/>
              </a:rPr>
              <a:t> </a:t>
            </a:r>
            <a:r>
              <a:rPr sz="2400" spc="-15" dirty="0">
                <a:solidFill>
                  <a:srgbClr val="BB562C"/>
                </a:solidFill>
                <a:latin typeface="Calibri" panose="020F0502020204030204" pitchFamily="34" charset="0"/>
                <a:cs typeface="Calibri" panose="020F0502020204030204" pitchFamily="34" charset="0"/>
              </a:rPr>
              <a:t>(46)</a:t>
            </a:r>
            <a:endParaRPr sz="2400" dirty="0">
              <a:latin typeface="Calibri" panose="020F0502020204030204" pitchFamily="34" charset="0"/>
              <a:cs typeface="Calibri" panose="020F0502020204030204" pitchFamily="34" charset="0"/>
            </a:endParaRPr>
          </a:p>
          <a:p>
            <a:pPr marL="241300" indent="-228600">
              <a:lnSpc>
                <a:spcPct val="100000"/>
              </a:lnSpc>
              <a:spcBef>
                <a:spcPts val="695"/>
              </a:spcBef>
              <a:buFont typeface="Arial"/>
              <a:buChar char="•"/>
              <a:tabLst>
                <a:tab pos="240665" algn="l"/>
                <a:tab pos="241300" algn="l"/>
              </a:tabLst>
            </a:pPr>
            <a:r>
              <a:rPr sz="2400" spc="-5" dirty="0">
                <a:solidFill>
                  <a:srgbClr val="BB562C"/>
                </a:solidFill>
                <a:latin typeface="Calibri" panose="020F0502020204030204" pitchFamily="34" charset="0"/>
                <a:cs typeface="Calibri" panose="020F0502020204030204" pitchFamily="34" charset="0"/>
              </a:rPr>
              <a:t>Appendix</a:t>
            </a:r>
            <a:r>
              <a:rPr sz="2400" spc="-90" dirty="0">
                <a:solidFill>
                  <a:srgbClr val="BB562C"/>
                </a:solidFill>
                <a:latin typeface="Calibri" panose="020F0502020204030204" pitchFamily="34" charset="0"/>
                <a:cs typeface="Calibri" panose="020F0502020204030204" pitchFamily="34" charset="0"/>
              </a:rPr>
              <a:t> </a:t>
            </a:r>
            <a:r>
              <a:rPr sz="2400" spc="-15" dirty="0">
                <a:solidFill>
                  <a:srgbClr val="BB562C"/>
                </a:solidFill>
                <a:latin typeface="Calibri" panose="020F0502020204030204" pitchFamily="34" charset="0"/>
                <a:cs typeface="Calibri" panose="020F0502020204030204" pitchFamily="34" charset="0"/>
              </a:rPr>
              <a:t>(47)</a:t>
            </a:r>
            <a:endParaRPr sz="2400" dirty="0">
              <a:latin typeface="Calibri" panose="020F0502020204030204" pitchFamily="34" charset="0"/>
              <a:cs typeface="Calibri" panose="020F0502020204030204" pitchFamily="34" charset="0"/>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020266" y="351203"/>
            <a:ext cx="10141509" cy="751488"/>
          </a:xfrm>
          <a:prstGeom prst="rect">
            <a:avLst/>
          </a:prstGeom>
        </p:spPr>
        <p:txBody>
          <a:bodyPr vert="horz" wrap="square" lIns="0" tIns="12700" rIns="0" bIns="0" rtlCol="0">
            <a:spAutoFit/>
          </a:bodyPr>
          <a:lstStyle/>
          <a:p>
            <a:pPr marL="12700" algn="ctr">
              <a:lnSpc>
                <a:spcPct val="100000"/>
              </a:lnSpc>
              <a:spcBef>
                <a:spcPts val="100"/>
              </a:spcBef>
            </a:pPr>
            <a:r>
              <a:rPr b="1" dirty="0">
                <a:uFill>
                  <a:solidFill>
                    <a:srgbClr val="7D7D7D"/>
                  </a:solidFill>
                </a:uFill>
              </a:rPr>
              <a:t>Flight Number </a:t>
            </a:r>
            <a:r>
              <a:rPr lang="en-US" b="1" dirty="0" smtClean="0">
                <a:uFill>
                  <a:solidFill>
                    <a:srgbClr val="7D7D7D"/>
                  </a:solidFill>
                </a:uFill>
              </a:rPr>
              <a:t>Vs</a:t>
            </a:r>
            <a:r>
              <a:rPr b="1" dirty="0" smtClean="0">
                <a:uFill>
                  <a:solidFill>
                    <a:srgbClr val="7D7D7D"/>
                  </a:solidFill>
                </a:uFill>
              </a:rPr>
              <a:t> </a:t>
            </a:r>
            <a:r>
              <a:rPr b="1" dirty="0">
                <a:uFill>
                  <a:solidFill>
                    <a:srgbClr val="7D7D7D"/>
                  </a:solidFill>
                </a:uFill>
              </a:rPr>
              <a:t>Launch Site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702156" y="5275735"/>
            <a:ext cx="10775493" cy="996107"/>
          </a:xfrm>
          <a:prstGeom prst="rect">
            <a:avLst/>
          </a:prstGeom>
        </p:spPr>
        <p:txBody>
          <a:bodyPr vert="horz" wrap="square" lIns="0" tIns="13335" rIns="0" bIns="0" rtlCol="0">
            <a:spAutoFit/>
          </a:bodyPr>
          <a:lstStyle/>
          <a:p>
            <a:pPr marL="12700" marR="5080" algn="ctr">
              <a:lnSpc>
                <a:spcPct val="120900"/>
              </a:lnSpc>
              <a:spcBef>
                <a:spcPts val="105"/>
              </a:spcBef>
            </a:pPr>
            <a:r>
              <a:rPr lang="en-US" dirty="0">
                <a:latin typeface="Calibri" panose="020F0502020204030204" pitchFamily="34" charset="0"/>
                <a:cs typeface="Calibri" panose="020F0502020204030204" pitchFamily="34" charset="0"/>
              </a:rPr>
              <a:t>The graph indicates a gradual rise in success rates over time, as depicted by the increase in Flight Number. There seems to be a notable breakthrough around flight number 20, leading to a significant spike in success rates. Additionally, it is evident that CCAFS is the primary launch site, given its higher volume compared to others.</a:t>
            </a:r>
            <a:endParaRPr dirty="0">
              <a:latin typeface="Calibri" panose="020F0502020204030204" pitchFamily="34" charset="0"/>
              <a:cs typeface="Calibri" panose="020F0502020204030204" pitchFamily="34" charset="0"/>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438400" y="4246664"/>
            <a:ext cx="7480300" cy="258404"/>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dirty="0">
              <a:latin typeface="Carlito"/>
              <a:cs typeface="Carli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905000" y="368003"/>
            <a:ext cx="8012786" cy="751488"/>
          </a:xfrm>
          <a:prstGeom prst="rect">
            <a:avLst/>
          </a:prstGeom>
        </p:spPr>
        <p:txBody>
          <a:bodyPr vert="horz" wrap="square" lIns="0" tIns="12700" rIns="0" bIns="0" rtlCol="0">
            <a:spAutoFit/>
          </a:bodyPr>
          <a:lstStyle/>
          <a:p>
            <a:pPr marL="12700" algn="ctr">
              <a:spcBef>
                <a:spcPts val="100"/>
              </a:spcBef>
            </a:pPr>
            <a:r>
              <a:rPr b="1" dirty="0">
                <a:uFill>
                  <a:solidFill>
                    <a:srgbClr val="7D7D7D"/>
                  </a:solidFill>
                </a:uFill>
              </a:rPr>
              <a:t>Payload </a:t>
            </a:r>
            <a:r>
              <a:rPr lang="en-US" b="1" dirty="0" smtClean="0">
                <a:uFill>
                  <a:solidFill>
                    <a:srgbClr val="7D7D7D"/>
                  </a:solidFill>
                </a:uFill>
              </a:rPr>
              <a:t>Vs</a:t>
            </a:r>
            <a:r>
              <a:rPr b="1" dirty="0" smtClean="0">
                <a:uFill>
                  <a:solidFill>
                    <a:srgbClr val="7D7D7D"/>
                  </a:solidFill>
                </a:uFill>
              </a:rPr>
              <a:t> </a:t>
            </a:r>
            <a:r>
              <a:rPr b="1" dirty="0">
                <a:uFill>
                  <a:solidFill>
                    <a:srgbClr val="7D7D7D"/>
                  </a:solidFill>
                </a:uFill>
              </a:rPr>
              <a:t>Launch Site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990600" y="5295644"/>
            <a:ext cx="9841586" cy="683136"/>
          </a:xfrm>
          <a:prstGeom prst="rect">
            <a:avLst/>
          </a:prstGeom>
        </p:spPr>
        <p:txBody>
          <a:bodyPr vert="horz" wrap="square" lIns="0" tIns="12700" rIns="0" bIns="0" rtlCol="0">
            <a:spAutoFit/>
          </a:bodyPr>
          <a:lstStyle/>
          <a:p>
            <a:pPr marL="12700" marR="5080" algn="ctr">
              <a:lnSpc>
                <a:spcPct val="120900"/>
              </a:lnSpc>
              <a:spcBef>
                <a:spcPts val="105"/>
              </a:spcBef>
            </a:pPr>
            <a:r>
              <a:rPr lang="en-US" dirty="0">
                <a:latin typeface="Calibri" panose="020F0502020204030204" pitchFamily="34" charset="0"/>
                <a:cs typeface="Calibri" panose="020F0502020204030204" pitchFamily="34" charset="0"/>
              </a:rPr>
              <a:t>The analysis reveals that the majority of payload masses fall within the range of 0-6000 kg. Furthermore, it appears that different launch sites employ varying payload masses for their missions.</a:t>
            </a:r>
            <a:endParaRPr dirty="0">
              <a:latin typeface="Calibri" panose="020F0502020204030204" pitchFamily="34" charset="0"/>
              <a:cs typeface="Calibri" panose="020F0502020204030204" pitchFamily="34" charset="0"/>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362200" y="4339889"/>
            <a:ext cx="8012786" cy="258404"/>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62000" y="167023"/>
            <a:ext cx="10097009" cy="751488"/>
          </a:xfrm>
          <a:prstGeom prst="rect">
            <a:avLst/>
          </a:prstGeom>
        </p:spPr>
        <p:txBody>
          <a:bodyPr vert="horz" wrap="square" lIns="0" tIns="12700" rIns="0" bIns="0" rtlCol="0">
            <a:spAutoFit/>
          </a:bodyPr>
          <a:lstStyle/>
          <a:p>
            <a:pPr marL="12700" algn="ctr">
              <a:lnSpc>
                <a:spcPct val="100000"/>
              </a:lnSpc>
              <a:spcBef>
                <a:spcPts val="100"/>
              </a:spcBef>
            </a:pPr>
            <a:r>
              <a:rPr b="1" dirty="0">
                <a:uFill>
                  <a:solidFill>
                    <a:srgbClr val="7D7D7D"/>
                  </a:solidFill>
                </a:uFill>
              </a:rPr>
              <a:t>Success rate </a:t>
            </a:r>
            <a:r>
              <a:rPr lang="en-US" b="1" dirty="0" smtClean="0">
                <a:uFill>
                  <a:solidFill>
                    <a:srgbClr val="7D7D7D"/>
                  </a:solidFill>
                </a:uFill>
              </a:rPr>
              <a:t>V</a:t>
            </a:r>
            <a:r>
              <a:rPr b="1" dirty="0" smtClean="0">
                <a:uFill>
                  <a:solidFill>
                    <a:srgbClr val="7D7D7D"/>
                  </a:solidFill>
                </a:uFill>
              </a:rPr>
              <a:t>s </a:t>
            </a:r>
            <a:r>
              <a:rPr b="1" dirty="0">
                <a:uFill>
                  <a:solidFill>
                    <a:srgbClr val="7D7D7D"/>
                  </a:solidFill>
                </a:uFill>
              </a:rPr>
              <a:t>Orbit type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062023" y="5162749"/>
            <a:ext cx="10099752" cy="1353447"/>
          </a:xfrm>
          <a:prstGeom prst="rect">
            <a:avLst/>
          </a:prstGeom>
        </p:spPr>
        <p:txBody>
          <a:bodyPr vert="horz" wrap="square" lIns="0" tIns="12700" rIns="0" bIns="0" rtlCol="0">
            <a:spAutoFit/>
          </a:bodyPr>
          <a:lstStyle/>
          <a:p>
            <a:pPr marL="12700" marR="5080" algn="ctr">
              <a:lnSpc>
                <a:spcPct val="120900"/>
              </a:lnSpc>
              <a:spcBef>
                <a:spcPts val="105"/>
              </a:spcBef>
            </a:pPr>
            <a:r>
              <a:rPr lang="en-US" dirty="0">
                <a:latin typeface="Calibri" panose="020F0502020204030204" pitchFamily="34" charset="0"/>
                <a:cs typeface="Calibri" panose="020F0502020204030204" pitchFamily="34" charset="0"/>
              </a:rPr>
              <a:t>ES-L1, GEO, and HEO, each with a sample size of 1, achieved a 100% success rate. Similarly, SSO, with a sample size of 5, also attained a 100% success rate. VLEO, with 14 attempts, demonstrated a respectable success rate. In contrast, SO, with a single attempt, experienced a 0% success rate. Notably, GTO, with the largest sample size of 27, achieved a success rate of approximately 50%</a:t>
            </a:r>
            <a:endParaRPr dirty="0">
              <a:latin typeface="Calibri" panose="020F0502020204030204" pitchFamily="34" charset="0"/>
              <a:cs typeface="Calibri" panose="020F0502020204030204" pitchFamily="34" charset="0"/>
            </a:endParaRPr>
          </a:p>
        </p:txBody>
      </p:sp>
      <p:sp>
        <p:nvSpPr>
          <p:cNvPr id="7" name="object 7"/>
          <p:cNvSpPr/>
          <p:nvPr/>
        </p:nvSpPr>
        <p:spPr>
          <a:xfrm>
            <a:off x="2590800" y="1260185"/>
            <a:ext cx="5430011" cy="35143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371600" y="228600"/>
            <a:ext cx="9155786" cy="751488"/>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Flight Number </a:t>
            </a:r>
            <a:r>
              <a:rPr lang="en-US" b="1" dirty="0">
                <a:uFill>
                  <a:solidFill>
                    <a:srgbClr val="7D7D7D"/>
                  </a:solidFill>
                </a:uFill>
              </a:rPr>
              <a:t>V</a:t>
            </a:r>
            <a:r>
              <a:rPr b="1" dirty="0" smtClean="0">
                <a:uFill>
                  <a:solidFill>
                    <a:srgbClr val="7D7D7D"/>
                  </a:solidFill>
                </a:uFill>
              </a:rPr>
              <a:t>s </a:t>
            </a:r>
            <a:r>
              <a:rPr b="1" dirty="0">
                <a:uFill>
                  <a:solidFill>
                    <a:srgbClr val="7D7D7D"/>
                  </a:solidFill>
                </a:uFill>
              </a:rPr>
              <a:t>Orbit type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902614" y="5278503"/>
            <a:ext cx="10616692" cy="1031116"/>
          </a:xfrm>
          <a:prstGeom prst="rect">
            <a:avLst/>
          </a:prstGeom>
        </p:spPr>
        <p:txBody>
          <a:bodyPr vert="horz" wrap="square" lIns="0" tIns="12700" rIns="0" bIns="0" rtlCol="0">
            <a:spAutoFit/>
          </a:bodyPr>
          <a:lstStyle/>
          <a:p>
            <a:pPr marL="12700" marR="5080" algn="ctr">
              <a:lnSpc>
                <a:spcPct val="120900"/>
              </a:lnSpc>
              <a:spcBef>
                <a:spcPts val="105"/>
              </a:spcBef>
            </a:pPr>
            <a:r>
              <a:rPr lang="en-US" dirty="0" err="1">
                <a:latin typeface="Calibri" panose="020F0502020204030204" pitchFamily="34" charset="0"/>
                <a:cs typeface="Calibri" panose="020F0502020204030204" pitchFamily="34" charset="0"/>
              </a:rPr>
              <a:t>SpaceX's</a:t>
            </a:r>
            <a:r>
              <a:rPr lang="en-US" dirty="0">
                <a:latin typeface="Calibri" panose="020F0502020204030204" pitchFamily="34" charset="0"/>
                <a:cs typeface="Calibri" panose="020F0502020204030204" pitchFamily="34" charset="0"/>
              </a:rPr>
              <a:t> launch orbit preferences have changed over time, correlating with Flight Number and Launch Outcome. Initially focusing on LEO missions, success rates were moderate. Recent launches show a return to VLEO, suggesting better performance in lower or Sun-synchronous orbits.</a:t>
            </a:r>
            <a:endParaRPr dirty="0">
              <a:latin typeface="Calibri" panose="020F0502020204030204" pitchFamily="34" charset="0"/>
              <a:cs typeface="Calibri" panose="020F0502020204030204" pitchFamily="34" charset="0"/>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238958" y="4237448"/>
            <a:ext cx="7707986" cy="258404"/>
          </a:xfrm>
          <a:prstGeom prst="rect">
            <a:avLst/>
          </a:prstGeom>
        </p:spPr>
        <p:txBody>
          <a:bodyPr vert="horz" wrap="square" lIns="0" tIns="12065" rIns="0" bIns="0" rtlCol="0">
            <a:spAutoFit/>
          </a:bodyPr>
          <a:lstStyle/>
          <a:p>
            <a:pPr marL="12700" algn="ctr">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2286000" y="402178"/>
            <a:ext cx="7111492" cy="751488"/>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Payload </a:t>
            </a:r>
            <a:r>
              <a:rPr lang="en-US" b="1" dirty="0" smtClean="0">
                <a:uFill>
                  <a:solidFill>
                    <a:srgbClr val="7D7D7D"/>
                  </a:solidFill>
                </a:uFill>
              </a:rPr>
              <a:t>V</a:t>
            </a:r>
            <a:r>
              <a:rPr b="1" dirty="0" smtClean="0">
                <a:uFill>
                  <a:solidFill>
                    <a:srgbClr val="7D7D7D"/>
                  </a:solidFill>
                </a:uFill>
              </a:rPr>
              <a:t>s </a:t>
            </a:r>
            <a:r>
              <a:rPr b="1" dirty="0">
                <a:uFill>
                  <a:solidFill>
                    <a:srgbClr val="7D7D7D"/>
                  </a:solidFill>
                </a:uFill>
              </a:rPr>
              <a:t>Orbit type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6" name="object 6"/>
          <p:cNvSpPr txBox="1"/>
          <p:nvPr/>
        </p:nvSpPr>
        <p:spPr>
          <a:xfrm>
            <a:off x="926592" y="5267011"/>
            <a:ext cx="9830308" cy="1068947"/>
          </a:xfrm>
          <a:prstGeom prst="rect">
            <a:avLst/>
          </a:prstGeom>
        </p:spPr>
        <p:txBody>
          <a:bodyPr vert="horz" wrap="square" lIns="0" tIns="62865" rIns="0" bIns="0" rtlCol="0">
            <a:spAutoFit/>
          </a:bodyPr>
          <a:lstStyle/>
          <a:p>
            <a:pPr marL="12700" marR="5080" algn="ctr">
              <a:lnSpc>
                <a:spcPct val="120900"/>
              </a:lnSpc>
              <a:spcBef>
                <a:spcPts val="105"/>
              </a:spcBef>
            </a:pPr>
            <a:r>
              <a:rPr lang="en-US" dirty="0">
                <a:latin typeface="Calibri" panose="020F0502020204030204" pitchFamily="34" charset="0"/>
                <a:cs typeface="Calibri" panose="020F0502020204030204" pitchFamily="34" charset="0"/>
              </a:rPr>
              <a:t>Payload mass appears to correlate with the orbit type, with Low Earth Orbit (LEO) and Sun-Synchronous Orbit (SSO) exhibiting relatively low payload masses. Conversely, the Very Low Earth Orbit (VLEO), which is among the most successful orbits, tends to have payload mass values at the higher end of the range.</a:t>
            </a:r>
            <a:endParaRPr dirty="0">
              <a:latin typeface="Calibri" panose="020F0502020204030204" pitchFamily="34" charset="0"/>
              <a:cs typeface="Calibri" panose="020F0502020204030204" pitchFamily="34" charset="0"/>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739214" y="4323926"/>
            <a:ext cx="8205064" cy="258404"/>
          </a:xfrm>
          <a:prstGeom prst="rect">
            <a:avLst/>
          </a:prstGeom>
        </p:spPr>
        <p:txBody>
          <a:bodyPr vert="horz" wrap="square" lIns="0" tIns="12065" rIns="0" bIns="0" rtlCol="0">
            <a:spAutoFit/>
          </a:bodyPr>
          <a:lstStyle/>
          <a:p>
            <a:pPr marL="12700" algn="ctr">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47063" y="346805"/>
            <a:ext cx="9263381" cy="751488"/>
          </a:xfrm>
          <a:prstGeom prst="rect">
            <a:avLst/>
          </a:prstGeom>
        </p:spPr>
        <p:txBody>
          <a:bodyPr vert="horz" wrap="square" lIns="0" tIns="12700" rIns="0" bIns="0" rtlCol="0">
            <a:spAutoFit/>
          </a:bodyPr>
          <a:lstStyle/>
          <a:p>
            <a:pPr marL="12700" algn="ctr">
              <a:lnSpc>
                <a:spcPct val="100000"/>
              </a:lnSpc>
              <a:spcBef>
                <a:spcPts val="100"/>
              </a:spcBef>
            </a:pPr>
            <a:r>
              <a:rPr b="1" dirty="0">
                <a:uFill>
                  <a:solidFill>
                    <a:srgbClr val="7D7D7D"/>
                  </a:solidFill>
                </a:uFill>
              </a:rPr>
              <a:t>Launch Success Yearly Trend</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6" name="object 6"/>
          <p:cNvSpPr txBox="1"/>
          <p:nvPr/>
        </p:nvSpPr>
        <p:spPr>
          <a:xfrm>
            <a:off x="1528063" y="5289977"/>
            <a:ext cx="8882381" cy="735073"/>
          </a:xfrm>
          <a:prstGeom prst="rect">
            <a:avLst/>
          </a:prstGeom>
        </p:spPr>
        <p:txBody>
          <a:bodyPr vert="horz" wrap="square" lIns="0" tIns="64135" rIns="0" bIns="0" rtlCol="0">
            <a:spAutoFit/>
          </a:bodyPr>
          <a:lstStyle/>
          <a:p>
            <a:pPr marL="12700" marR="5080" algn="ctr">
              <a:lnSpc>
                <a:spcPct val="120900"/>
              </a:lnSpc>
              <a:spcBef>
                <a:spcPts val="105"/>
              </a:spcBef>
            </a:pPr>
            <a:r>
              <a:rPr lang="en-US" dirty="0">
                <a:latin typeface="Calibri" panose="020F0502020204030204" pitchFamily="34" charset="0"/>
                <a:cs typeface="Calibri" panose="020F0502020204030204" pitchFamily="34" charset="0"/>
              </a:rPr>
              <a:t>Success rates have generally shown an upward trend since 2013, albeit with a slight dip observed in 2018. In recent years, success rates have stabilized at around 80%.</a:t>
            </a:r>
            <a:endParaRPr dirty="0">
              <a:latin typeface="Calibri" panose="020F0502020204030204" pitchFamily="34" charset="0"/>
              <a:cs typeface="Calibri" panose="020F0502020204030204" pitchFamily="34" charset="0"/>
            </a:endParaRPr>
          </a:p>
        </p:txBody>
      </p:sp>
      <p:sp>
        <p:nvSpPr>
          <p:cNvPr id="7" name="object 7"/>
          <p:cNvSpPr/>
          <p:nvPr/>
        </p:nvSpPr>
        <p:spPr>
          <a:xfrm>
            <a:off x="3124200" y="1344167"/>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3733800" y="4510363"/>
            <a:ext cx="4392422" cy="258404"/>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dirty="0">
              <a:latin typeface="Carlito"/>
              <a:cs typeface="Carli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2057400" y="1524000"/>
            <a:ext cx="7205981" cy="752129"/>
          </a:xfrm>
          <a:prstGeom prst="rect">
            <a:avLst/>
          </a:prstGeom>
        </p:spPr>
        <p:txBody>
          <a:bodyPr vert="horz" wrap="square" lIns="0" tIns="13335" rIns="0" bIns="0" rtlCol="0">
            <a:spAutoFit/>
          </a:bodyPr>
          <a:lstStyle/>
          <a:p>
            <a:pPr marL="12700" algn="ctr">
              <a:lnSpc>
                <a:spcPct val="100000"/>
              </a:lnSpc>
              <a:spcBef>
                <a:spcPts val="105"/>
              </a:spcBef>
            </a:pPr>
            <a:r>
              <a:rPr sz="4800" b="1" dirty="0">
                <a:solidFill>
                  <a:srgbClr val="404040"/>
                </a:solidFill>
                <a:uFill>
                  <a:solidFill>
                    <a:srgbClr val="7D7D7D"/>
                  </a:solidFill>
                </a:uFill>
                <a:latin typeface="Arial"/>
                <a:ea typeface="+mj-ea"/>
                <a:cs typeface="Arial"/>
              </a:rPr>
              <a:t>EDA with SQL</a:t>
            </a:r>
          </a:p>
        </p:txBody>
      </p:sp>
      <p:sp>
        <p:nvSpPr>
          <p:cNvPr id="7" name="object 3"/>
          <p:cNvSpPr txBox="1"/>
          <p:nvPr/>
        </p:nvSpPr>
        <p:spPr>
          <a:xfrm>
            <a:off x="2092036" y="2514600"/>
            <a:ext cx="7315200" cy="1066800"/>
          </a:xfrm>
          <a:prstGeom prst="rect">
            <a:avLst/>
          </a:prstGeom>
        </p:spPr>
        <p:txBody>
          <a:bodyPr vert="horz" wrap="square" lIns="0" tIns="156210" rIns="0" bIns="0" rtlCol="0">
            <a:spAutoFit/>
          </a:bodyPr>
          <a:lstStyle/>
          <a:p>
            <a:pPr marL="12700" algn="ctr">
              <a:lnSpc>
                <a:spcPct val="100000"/>
              </a:lnSpc>
              <a:spcBef>
                <a:spcPts val="1230"/>
              </a:spcBef>
              <a:tabLst>
                <a:tab pos="2051685" algn="l"/>
                <a:tab pos="4216400" algn="l"/>
                <a:tab pos="5087620" algn="l"/>
                <a:tab pos="5720080" algn="l"/>
              </a:tabLst>
            </a:pPr>
            <a:r>
              <a:rPr sz="2400" dirty="0" smtClean="0">
                <a:solidFill>
                  <a:srgbClr val="BB562C"/>
                </a:solidFill>
                <a:latin typeface="Calibri" panose="020F0502020204030204" pitchFamily="34" charset="0"/>
                <a:cs typeface="Calibri" panose="020F0502020204030204" pitchFamily="34" charset="0"/>
              </a:rPr>
              <a:t>EXPLORATORY</a:t>
            </a:r>
            <a:r>
              <a:rPr lang="en-US" sz="2400" dirty="0" smtClean="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DATA  ANALYSIS</a:t>
            </a:r>
            <a:r>
              <a:rPr lang="en-US" sz="2400" dirty="0" smtClean="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WITH</a:t>
            </a:r>
            <a:r>
              <a:rPr lang="en-US" sz="2400" dirty="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SQ</a:t>
            </a:r>
            <a:r>
              <a:rPr lang="en-US" sz="2400" dirty="0" smtClean="0">
                <a:solidFill>
                  <a:srgbClr val="BB562C"/>
                </a:solidFill>
                <a:latin typeface="Calibri" panose="020F0502020204030204" pitchFamily="34" charset="0"/>
                <a:cs typeface="Calibri" panose="020F0502020204030204" pitchFamily="34" charset="0"/>
              </a:rPr>
              <a:t>L </a:t>
            </a:r>
            <a:r>
              <a:rPr sz="2400" dirty="0" smtClean="0">
                <a:solidFill>
                  <a:srgbClr val="BB562C"/>
                </a:solidFill>
                <a:latin typeface="Calibri" panose="020F0502020204030204" pitchFamily="34" charset="0"/>
                <a:cs typeface="Calibri" panose="020F0502020204030204" pitchFamily="34" charset="0"/>
              </a:rPr>
              <a:t>DB2</a:t>
            </a:r>
            <a:endParaRPr sz="2400" dirty="0">
              <a:solidFill>
                <a:srgbClr val="BB562C"/>
              </a:solidFill>
              <a:latin typeface="Calibri" panose="020F0502020204030204" pitchFamily="34" charset="0"/>
              <a:cs typeface="Calibri" panose="020F0502020204030204" pitchFamily="34" charset="0"/>
            </a:endParaRPr>
          </a:p>
          <a:p>
            <a:pPr marL="12700" algn="ctr">
              <a:lnSpc>
                <a:spcPct val="100000"/>
              </a:lnSpc>
              <a:spcBef>
                <a:spcPts val="1130"/>
              </a:spcBef>
              <a:tabLst>
                <a:tab pos="1867535" algn="l"/>
                <a:tab pos="2279015" algn="l"/>
                <a:tab pos="3546475" algn="l"/>
                <a:tab pos="4426585" algn="l"/>
              </a:tabLst>
            </a:pPr>
            <a:r>
              <a:rPr sz="2400" dirty="0" smtClean="0">
                <a:solidFill>
                  <a:srgbClr val="BB562C"/>
                </a:solidFill>
                <a:latin typeface="Calibri" panose="020F0502020204030204" pitchFamily="34" charset="0"/>
                <a:cs typeface="Calibri" panose="020F0502020204030204" pitchFamily="34" charset="0"/>
              </a:rPr>
              <a:t>INTEGRATED</a:t>
            </a:r>
            <a:r>
              <a:rPr lang="en-US" sz="2400" dirty="0" smtClean="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IN</a:t>
            </a:r>
            <a:r>
              <a:rPr lang="en-US" sz="2400" dirty="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PYTHON</a:t>
            </a:r>
            <a:r>
              <a:rPr lang="en-US" sz="2400" dirty="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WITH</a:t>
            </a:r>
            <a:r>
              <a:rPr lang="en-US" sz="2400" dirty="0">
                <a:solidFill>
                  <a:srgbClr val="BB562C"/>
                </a:solidFill>
                <a:latin typeface="Calibri" panose="020F0502020204030204" pitchFamily="34" charset="0"/>
                <a:cs typeface="Calibri" panose="020F0502020204030204" pitchFamily="34" charset="0"/>
              </a:rPr>
              <a:t> </a:t>
            </a:r>
            <a:r>
              <a:rPr sz="2400" dirty="0" smtClean="0">
                <a:solidFill>
                  <a:srgbClr val="BB562C"/>
                </a:solidFill>
                <a:latin typeface="Calibri" panose="020F0502020204030204" pitchFamily="34" charset="0"/>
                <a:cs typeface="Calibri" panose="020F0502020204030204" pitchFamily="34" charset="0"/>
              </a:rPr>
              <a:t>SQLALCHEMY</a:t>
            </a:r>
            <a:endParaRPr sz="2400" dirty="0">
              <a:solidFill>
                <a:srgbClr val="BB562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1045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3195" y="1477035"/>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4632" y="692296"/>
            <a:ext cx="7541565"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All Launch Site Names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4877814" y="2010155"/>
            <a:ext cx="7314186" cy="4991110"/>
          </a:xfrm>
          <a:prstGeom prst="rect">
            <a:avLst/>
          </a:prstGeom>
        </p:spPr>
        <p:txBody>
          <a:bodyPr vert="horz" wrap="square" lIns="0" tIns="165100" rIns="0" bIns="0" rtlCol="0">
            <a:spAutoFit/>
          </a:bodyPr>
          <a:lstStyle/>
          <a:p>
            <a:pPr marL="298450" indent="-285750">
              <a:lnSpc>
                <a:spcPct val="100000"/>
              </a:lnSpc>
              <a:spcBef>
                <a:spcPts val="1300"/>
              </a:spcBef>
              <a:buFont typeface="Arial" panose="020B0604020202020204" pitchFamily="34" charset="0"/>
              <a:buChar char="•"/>
            </a:pPr>
            <a:r>
              <a:rPr lang="en-US" dirty="0">
                <a:solidFill>
                  <a:srgbClr val="404040"/>
                </a:solidFill>
                <a:latin typeface="Carlito"/>
                <a:cs typeface="Carlito"/>
              </a:rPr>
              <a:t>Retrieve unique launch site names from the database. </a:t>
            </a:r>
            <a:endParaRPr lang="en-US" dirty="0" smtClean="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r>
              <a:rPr lang="en-US" dirty="0" smtClean="0">
                <a:solidFill>
                  <a:srgbClr val="404040"/>
                </a:solidFill>
                <a:latin typeface="Carlito"/>
                <a:cs typeface="Carlito"/>
              </a:rPr>
              <a:t>There </a:t>
            </a:r>
            <a:r>
              <a:rPr lang="en-US" dirty="0">
                <a:solidFill>
                  <a:srgbClr val="404040"/>
                </a:solidFill>
                <a:latin typeface="Carlito"/>
                <a:cs typeface="Carlito"/>
              </a:rPr>
              <a:t>are likely data entry errors, as "CCAFS SLC-40" and "CCAFSSLC-40" likely represent the same launch site</a:t>
            </a:r>
            <a:r>
              <a:rPr lang="en-US" dirty="0" smtClean="0">
                <a:solidFill>
                  <a:srgbClr val="404040"/>
                </a:solidFill>
                <a:latin typeface="Carlito"/>
                <a:cs typeface="Carlito"/>
              </a:rPr>
              <a:t>.</a:t>
            </a:r>
          </a:p>
          <a:p>
            <a:pPr marL="298450" indent="-285750">
              <a:lnSpc>
                <a:spcPct val="100000"/>
              </a:lnSpc>
              <a:spcBef>
                <a:spcPts val="1300"/>
              </a:spcBef>
              <a:buFont typeface="Arial" panose="020B0604020202020204" pitchFamily="34" charset="0"/>
              <a:buChar char="•"/>
            </a:pPr>
            <a:r>
              <a:rPr lang="en-US" dirty="0" smtClean="0">
                <a:solidFill>
                  <a:srgbClr val="404040"/>
                </a:solidFill>
                <a:latin typeface="Carlito"/>
                <a:cs typeface="Carlito"/>
              </a:rPr>
              <a:t> </a:t>
            </a:r>
            <a:r>
              <a:rPr lang="en-US" dirty="0">
                <a:solidFill>
                  <a:srgbClr val="404040"/>
                </a:solidFill>
                <a:latin typeface="Carlito"/>
                <a:cs typeface="Carlito"/>
              </a:rPr>
              <a:t>"CCAFS LC-40" was the previous name. Therefore, there are likely only three unique launch site values</a:t>
            </a:r>
            <a:r>
              <a:rPr lang="en-US" dirty="0" smtClean="0">
                <a:solidFill>
                  <a:srgbClr val="404040"/>
                </a:solidFill>
                <a:latin typeface="Carlito"/>
                <a:cs typeface="Carlito"/>
              </a:rPr>
              <a:t>:</a:t>
            </a:r>
          </a:p>
          <a:p>
            <a:pPr marL="298450" indent="-285750">
              <a:lnSpc>
                <a:spcPct val="100000"/>
              </a:lnSpc>
              <a:spcBef>
                <a:spcPts val="1300"/>
              </a:spcBef>
              <a:buFont typeface="Arial" panose="020B0604020202020204" pitchFamily="34" charset="0"/>
              <a:buChar char="•"/>
            </a:pPr>
            <a:r>
              <a:rPr lang="en-US" dirty="0" smtClean="0">
                <a:solidFill>
                  <a:srgbClr val="404040"/>
                </a:solidFill>
                <a:latin typeface="Carlito"/>
                <a:cs typeface="Carlito"/>
              </a:rPr>
              <a:t> </a:t>
            </a:r>
            <a:r>
              <a:rPr lang="en-US" dirty="0">
                <a:solidFill>
                  <a:srgbClr val="404040"/>
                </a:solidFill>
                <a:latin typeface="Carlito"/>
                <a:cs typeface="Carlito"/>
              </a:rPr>
              <a:t>"CCAFS SLC-40", "KSC LC-39A", and "VAFB SLC-4E".</a:t>
            </a: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a:p>
            <a:pPr marL="298450" indent="-285750">
              <a:lnSpc>
                <a:spcPct val="100000"/>
              </a:lnSpc>
              <a:spcBef>
                <a:spcPts val="1300"/>
              </a:spcBef>
              <a:buFont typeface="Arial" panose="020B0604020202020204" pitchFamily="34" charset="0"/>
              <a:buChar char="•"/>
            </a:pPr>
            <a:endParaRPr lang="en-US" dirty="0">
              <a:solidFill>
                <a:srgbClr val="404040"/>
              </a:solidFill>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293494" y="1419528"/>
            <a:ext cx="11517505" cy="47105"/>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52400" y="668040"/>
            <a:ext cx="13084963" cy="751488"/>
          </a:xfrm>
          <a:prstGeom prst="rect">
            <a:avLst/>
          </a:prstGeom>
        </p:spPr>
        <p:txBody>
          <a:bodyPr vert="horz" wrap="square" lIns="0" tIns="12700" rIns="0" bIns="0" rtlCol="0">
            <a:spAutoFit/>
          </a:bodyPr>
          <a:lstStyle/>
          <a:p>
            <a:pPr marL="12700">
              <a:lnSpc>
                <a:spcPct val="100000"/>
              </a:lnSpc>
              <a:spcBef>
                <a:spcPts val="100"/>
              </a:spcBef>
            </a:pPr>
            <a:r>
              <a:rPr b="1" kern="1200" dirty="0" smtClean="0">
                <a:uFill>
                  <a:solidFill>
                    <a:srgbClr val="7D7D7D"/>
                  </a:solidFill>
                </a:uFill>
              </a:rPr>
              <a:t>Launch </a:t>
            </a:r>
            <a:r>
              <a:rPr b="1" kern="1200" dirty="0">
                <a:uFill>
                  <a:solidFill>
                    <a:srgbClr val="7D7D7D"/>
                  </a:solidFill>
                </a:uFill>
              </a:rPr>
              <a:t>Site Names Beginning with `CCA`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8920986" y="1932709"/>
            <a:ext cx="2737614" cy="1176604"/>
          </a:xfrm>
          <a:prstGeom prst="rect">
            <a:avLst/>
          </a:prstGeom>
        </p:spPr>
        <p:txBody>
          <a:bodyPr vert="horz" wrap="square" lIns="0" tIns="47625" rIns="0" bIns="0" rtlCol="0">
            <a:spAutoFit/>
          </a:bodyPr>
          <a:lstStyle/>
          <a:p>
            <a:pPr marL="12700" marR="5080">
              <a:lnSpc>
                <a:spcPts val="2160"/>
              </a:lnSpc>
              <a:spcBef>
                <a:spcPts val="375"/>
              </a:spcBef>
            </a:pPr>
            <a:r>
              <a:rPr lang="en-US" dirty="0">
                <a:latin typeface="Calibri" panose="020F0502020204030204" pitchFamily="34" charset="0"/>
                <a:cs typeface="Calibri" panose="020F0502020204030204" pitchFamily="34" charset="0"/>
              </a:rPr>
              <a:t>Retrieve the first five entries from the database where the Launch Site name begins with "CCA".</a:t>
            </a:r>
            <a:endParaRPr sz="2000" dirty="0">
              <a:latin typeface="Calibri" panose="020F0502020204030204" pitchFamily="34" charset="0"/>
              <a:cs typeface="Calibri" panose="020F0502020204030204" pitchFamily="34" charset="0"/>
            </a:endParaRPr>
          </a:p>
        </p:txBody>
      </p:sp>
      <p:sp>
        <p:nvSpPr>
          <p:cNvPr id="5" name="object 5"/>
          <p:cNvSpPr/>
          <p:nvPr/>
        </p:nvSpPr>
        <p:spPr>
          <a:xfrm>
            <a:off x="381000" y="1905000"/>
            <a:ext cx="8272272" cy="3331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609600" y="1371600"/>
            <a:ext cx="10744200" cy="762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609600" y="615374"/>
            <a:ext cx="10031781"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Total Payload Mass from NASA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010400" y="2095881"/>
            <a:ext cx="4648200" cy="1789080"/>
          </a:xfrm>
          <a:prstGeom prst="rect">
            <a:avLst/>
          </a:prstGeom>
        </p:spPr>
        <p:txBody>
          <a:bodyPr vert="horz" wrap="square" lIns="0" tIns="47625" rIns="0" bIns="0" rtlCol="0">
            <a:spAutoFit/>
          </a:bodyPr>
          <a:lstStyle/>
          <a:p>
            <a:pPr marL="12700" marR="5715">
              <a:lnSpc>
                <a:spcPts val="2160"/>
              </a:lnSpc>
              <a:spcBef>
                <a:spcPts val="375"/>
              </a:spcBef>
            </a:pPr>
            <a:r>
              <a:rPr spc="-5" dirty="0">
                <a:solidFill>
                  <a:srgbClr val="404040"/>
                </a:solidFill>
                <a:latin typeface="Carlito"/>
                <a:cs typeface="Carlito"/>
              </a:rPr>
              <a:t>This </a:t>
            </a:r>
            <a:r>
              <a:rPr dirty="0">
                <a:solidFill>
                  <a:srgbClr val="404040"/>
                </a:solidFill>
                <a:latin typeface="Carlito"/>
                <a:cs typeface="Carlito"/>
              </a:rPr>
              <a:t>query </a:t>
            </a:r>
            <a:r>
              <a:rPr spc="-5" dirty="0">
                <a:solidFill>
                  <a:srgbClr val="404040"/>
                </a:solidFill>
                <a:latin typeface="Carlito"/>
                <a:cs typeface="Carlito"/>
              </a:rPr>
              <a:t>sums </a:t>
            </a:r>
            <a:r>
              <a:rPr dirty="0">
                <a:solidFill>
                  <a:srgbClr val="404040"/>
                </a:solidFill>
                <a:latin typeface="Carlito"/>
                <a:cs typeface="Carlito"/>
              </a:rPr>
              <a:t>the </a:t>
            </a:r>
            <a:r>
              <a:rPr spc="-25" dirty="0">
                <a:solidFill>
                  <a:srgbClr val="404040"/>
                </a:solidFill>
                <a:latin typeface="Carlito"/>
                <a:cs typeface="Carlito"/>
              </a:rPr>
              <a:t>total </a:t>
            </a:r>
            <a:r>
              <a:rPr spc="-10" dirty="0">
                <a:solidFill>
                  <a:srgbClr val="404040"/>
                </a:solidFill>
                <a:latin typeface="Carlito"/>
                <a:cs typeface="Carlito"/>
              </a:rPr>
              <a:t>payload  </a:t>
            </a:r>
            <a:r>
              <a:rPr spc="-5" dirty="0">
                <a:solidFill>
                  <a:srgbClr val="404040"/>
                </a:solidFill>
                <a:latin typeface="Carlito"/>
                <a:cs typeface="Carlito"/>
              </a:rPr>
              <a:t>mass </a:t>
            </a:r>
            <a:r>
              <a:rPr dirty="0">
                <a:solidFill>
                  <a:srgbClr val="404040"/>
                </a:solidFill>
                <a:latin typeface="Carlito"/>
                <a:cs typeface="Carlito"/>
              </a:rPr>
              <a:t>in kg </a:t>
            </a:r>
            <a:r>
              <a:rPr spc="-15" dirty="0">
                <a:solidFill>
                  <a:srgbClr val="404040"/>
                </a:solidFill>
                <a:latin typeface="Carlito"/>
                <a:cs typeface="Carlito"/>
              </a:rPr>
              <a:t>where </a:t>
            </a:r>
            <a:r>
              <a:rPr dirty="0">
                <a:solidFill>
                  <a:srgbClr val="404040"/>
                </a:solidFill>
                <a:latin typeface="Carlito"/>
                <a:cs typeface="Carlito"/>
              </a:rPr>
              <a:t>NASA </a:t>
            </a:r>
            <a:r>
              <a:rPr spc="-20" dirty="0">
                <a:solidFill>
                  <a:srgbClr val="404040"/>
                </a:solidFill>
                <a:latin typeface="Carlito"/>
                <a:cs typeface="Carlito"/>
              </a:rPr>
              <a:t>was </a:t>
            </a:r>
            <a:r>
              <a:rPr dirty="0">
                <a:solidFill>
                  <a:srgbClr val="404040"/>
                </a:solidFill>
                <a:latin typeface="Carlito"/>
                <a:cs typeface="Carlito"/>
              </a:rPr>
              <a:t>the  </a:t>
            </a:r>
            <a:r>
              <a:rPr spc="-60" dirty="0">
                <a:solidFill>
                  <a:srgbClr val="404040"/>
                </a:solidFill>
                <a:latin typeface="Carlito"/>
                <a:cs typeface="Carlito"/>
              </a:rPr>
              <a:t>customer.</a:t>
            </a:r>
            <a:endParaRPr dirty="0">
              <a:latin typeface="Carlito"/>
              <a:cs typeface="Carlito"/>
            </a:endParaRPr>
          </a:p>
          <a:p>
            <a:pPr marL="12700" marR="5080">
              <a:lnSpc>
                <a:spcPct val="90000"/>
              </a:lnSpc>
              <a:spcBef>
                <a:spcPts val="1370"/>
              </a:spcBef>
            </a:pPr>
            <a:r>
              <a:rPr spc="-15" dirty="0">
                <a:solidFill>
                  <a:srgbClr val="404040"/>
                </a:solidFill>
                <a:latin typeface="Carlito"/>
                <a:cs typeface="Carlito"/>
              </a:rPr>
              <a:t>CRS </a:t>
            </a:r>
            <a:r>
              <a:rPr spc="-20" dirty="0">
                <a:solidFill>
                  <a:srgbClr val="404040"/>
                </a:solidFill>
                <a:latin typeface="Carlito"/>
                <a:cs typeface="Carlito"/>
              </a:rPr>
              <a:t>stands </a:t>
            </a:r>
            <a:r>
              <a:rPr spc="-25" dirty="0">
                <a:solidFill>
                  <a:srgbClr val="404040"/>
                </a:solidFill>
                <a:latin typeface="Carlito"/>
                <a:cs typeface="Carlito"/>
              </a:rPr>
              <a:t>for </a:t>
            </a:r>
            <a:r>
              <a:rPr spc="-10" dirty="0">
                <a:solidFill>
                  <a:srgbClr val="404040"/>
                </a:solidFill>
                <a:latin typeface="Carlito"/>
                <a:cs typeface="Carlito"/>
              </a:rPr>
              <a:t>Commercial  </a:t>
            </a:r>
            <a:r>
              <a:rPr spc="-5" dirty="0">
                <a:solidFill>
                  <a:srgbClr val="404040"/>
                </a:solidFill>
                <a:latin typeface="Carlito"/>
                <a:cs typeface="Carlito"/>
              </a:rPr>
              <a:t>Resupply </a:t>
            </a:r>
            <a:r>
              <a:rPr dirty="0">
                <a:solidFill>
                  <a:srgbClr val="404040"/>
                </a:solidFill>
                <a:latin typeface="Carlito"/>
                <a:cs typeface="Carlito"/>
              </a:rPr>
              <a:t>Services which</a:t>
            </a:r>
            <a:r>
              <a:rPr spc="-90" dirty="0">
                <a:solidFill>
                  <a:srgbClr val="404040"/>
                </a:solidFill>
                <a:latin typeface="Carlito"/>
                <a:cs typeface="Carlito"/>
              </a:rPr>
              <a:t> </a:t>
            </a:r>
            <a:r>
              <a:rPr spc="-20" dirty="0">
                <a:solidFill>
                  <a:srgbClr val="404040"/>
                </a:solidFill>
                <a:latin typeface="Carlito"/>
                <a:cs typeface="Carlito"/>
              </a:rPr>
              <a:t>indicates  </a:t>
            </a:r>
            <a:r>
              <a:rPr spc="-5" dirty="0">
                <a:solidFill>
                  <a:srgbClr val="404040"/>
                </a:solidFill>
                <a:latin typeface="Carlito"/>
                <a:cs typeface="Carlito"/>
              </a:rPr>
              <a:t>that </a:t>
            </a:r>
            <a:r>
              <a:rPr dirty="0">
                <a:solidFill>
                  <a:srgbClr val="404040"/>
                </a:solidFill>
                <a:latin typeface="Carlito"/>
                <a:cs typeface="Carlito"/>
              </a:rPr>
              <a:t>these </a:t>
            </a:r>
            <a:r>
              <a:rPr spc="-10" dirty="0">
                <a:solidFill>
                  <a:srgbClr val="404040"/>
                </a:solidFill>
                <a:latin typeface="Carlito"/>
                <a:cs typeface="Carlito"/>
              </a:rPr>
              <a:t>payloads </a:t>
            </a:r>
            <a:r>
              <a:rPr spc="-20" dirty="0">
                <a:solidFill>
                  <a:srgbClr val="404040"/>
                </a:solidFill>
                <a:latin typeface="Carlito"/>
                <a:cs typeface="Carlito"/>
              </a:rPr>
              <a:t>were sent to  </a:t>
            </a:r>
            <a:r>
              <a:rPr dirty="0">
                <a:solidFill>
                  <a:srgbClr val="404040"/>
                </a:solidFill>
                <a:latin typeface="Carlito"/>
                <a:cs typeface="Carlito"/>
              </a:rPr>
              <a:t>the </a:t>
            </a:r>
            <a:r>
              <a:rPr spc="-10" dirty="0">
                <a:solidFill>
                  <a:srgbClr val="404040"/>
                </a:solidFill>
                <a:latin typeface="Carlito"/>
                <a:cs typeface="Carlito"/>
              </a:rPr>
              <a:t>International </a:t>
            </a:r>
            <a:r>
              <a:rPr dirty="0">
                <a:solidFill>
                  <a:srgbClr val="404040"/>
                </a:solidFill>
                <a:latin typeface="Carlito"/>
                <a:cs typeface="Carlito"/>
              </a:rPr>
              <a:t>Space </a:t>
            </a:r>
            <a:r>
              <a:rPr spc="-20" dirty="0">
                <a:solidFill>
                  <a:srgbClr val="404040"/>
                </a:solidFill>
                <a:latin typeface="Carlito"/>
                <a:cs typeface="Carlito"/>
              </a:rPr>
              <a:t>Station  </a:t>
            </a:r>
            <a:r>
              <a:rPr dirty="0">
                <a:solidFill>
                  <a:srgbClr val="404040"/>
                </a:solidFill>
                <a:latin typeface="Carlito"/>
                <a:cs typeface="Carlito"/>
              </a:rPr>
              <a:t>(ISS).</a:t>
            </a:r>
            <a:endParaRPr dirty="0">
              <a:latin typeface="Carlito"/>
              <a:cs typeface="Carlito"/>
            </a:endParaRPr>
          </a:p>
        </p:txBody>
      </p:sp>
      <p:sp>
        <p:nvSpPr>
          <p:cNvPr id="5" name="object 5"/>
          <p:cNvSpPr/>
          <p:nvPr/>
        </p:nvSpPr>
        <p:spPr>
          <a:xfrm>
            <a:off x="838200" y="2095881"/>
            <a:ext cx="5687568" cy="2554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dirty="0">
                <a:uFill>
                  <a:solidFill>
                    <a:srgbClr val="7D7D7D"/>
                  </a:solidFill>
                </a:uFill>
              </a:rPr>
              <a:t>Executive Summary</a:t>
            </a:r>
            <a:r>
              <a:rPr u="heavy" spc="-37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143000" y="2438400"/>
            <a:ext cx="10164445" cy="2640594"/>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en-US" sz="2400" spc="-5" dirty="0">
                <a:solidFill>
                  <a:srgbClr val="BB562C"/>
                </a:solidFill>
                <a:latin typeface="Calibri" panose="020F0502020204030204" pitchFamily="34" charset="0"/>
                <a:cs typeface="Calibri" panose="020F0502020204030204" pitchFamily="34" charset="0"/>
              </a:rPr>
              <a:t>I collected </a:t>
            </a:r>
            <a:r>
              <a:rPr lang="en-US" sz="2400" spc="-5" dirty="0" err="1">
                <a:solidFill>
                  <a:srgbClr val="BB562C"/>
                </a:solidFill>
                <a:latin typeface="Calibri" panose="020F0502020204030204" pitchFamily="34" charset="0"/>
                <a:cs typeface="Calibri" panose="020F0502020204030204" pitchFamily="34" charset="0"/>
              </a:rPr>
              <a:t>SpaceX</a:t>
            </a:r>
            <a:r>
              <a:rPr lang="en-US" sz="2400" spc="-5" dirty="0">
                <a:solidFill>
                  <a:srgbClr val="BB562C"/>
                </a:solidFill>
                <a:latin typeface="Calibri" panose="020F0502020204030204" pitchFamily="34" charset="0"/>
                <a:cs typeface="Calibri" panose="020F0502020204030204" pitchFamily="34" charset="0"/>
              </a:rPr>
              <a:t> data, labeled successful landings, explored using SQL, visualization, and maps. Selected features, encoded variables, standardized data, optimized models, and visualized accuracy </a:t>
            </a:r>
            <a:r>
              <a:rPr lang="en-US" sz="2400" spc="-5" dirty="0" smtClean="0">
                <a:solidFill>
                  <a:srgbClr val="BB562C"/>
                </a:solidFill>
                <a:latin typeface="Calibri" panose="020F0502020204030204" pitchFamily="34" charset="0"/>
                <a:cs typeface="Calibri" panose="020F0502020204030204" pitchFamily="34" charset="0"/>
              </a:rPr>
              <a:t>scores</a:t>
            </a:r>
          </a:p>
          <a:p>
            <a:pPr marL="12700" marR="142875">
              <a:lnSpc>
                <a:spcPct val="90000"/>
              </a:lnSpc>
              <a:spcBef>
                <a:spcPts val="359"/>
              </a:spcBef>
              <a:tabLst>
                <a:tab pos="240665" algn="l"/>
                <a:tab pos="241300" algn="l"/>
              </a:tabLst>
            </a:pPr>
            <a:endParaRPr sz="2400" spc="-5" dirty="0">
              <a:solidFill>
                <a:srgbClr val="BB562C"/>
              </a:solidFill>
              <a:latin typeface="Calibri" panose="020F0502020204030204" pitchFamily="34" charset="0"/>
              <a:cs typeface="Calibri" panose="020F0502020204030204" pitchFamily="34" charset="0"/>
            </a:endParaRPr>
          </a:p>
          <a:p>
            <a:pPr marL="241300" marR="5080" indent="-228600">
              <a:lnSpc>
                <a:spcPct val="90900"/>
              </a:lnSpc>
              <a:spcBef>
                <a:spcPts val="1645"/>
              </a:spcBef>
              <a:buFont typeface="Arial"/>
              <a:buChar char="•"/>
              <a:tabLst>
                <a:tab pos="240665" algn="l"/>
                <a:tab pos="241300" algn="l"/>
              </a:tabLst>
            </a:pPr>
            <a:r>
              <a:rPr lang="en-US" sz="2400" spc="-5" dirty="0">
                <a:solidFill>
                  <a:srgbClr val="BB562C"/>
                </a:solidFill>
                <a:latin typeface="Calibri" panose="020F0502020204030204" pitchFamily="34" charset="0"/>
                <a:cs typeface="Calibri" panose="020F0502020204030204" pitchFamily="34" charset="0"/>
              </a:rPr>
              <a:t>Four ML models (Logistic Regression, SVM, Decision Tree, KNN) achieved ~83.33% accuracy but tended to over-predict successful landings. More data required for improved accuracy</a:t>
            </a:r>
            <a:r>
              <a:rPr lang="en-US" sz="2400" spc="-5" dirty="0" smtClean="0">
                <a:solidFill>
                  <a:srgbClr val="BB562C"/>
                </a:solidFill>
                <a:latin typeface="Calibri" panose="020F0502020204030204" pitchFamily="34" charset="0"/>
                <a:cs typeface="Calibri" panose="020F0502020204030204" pitchFamily="34" charset="0"/>
              </a:rPr>
              <a:t>.</a:t>
            </a:r>
            <a:endParaRPr sz="2400" spc="-5" dirty="0">
              <a:solidFill>
                <a:srgbClr val="BB562C"/>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7450" y="1400290"/>
            <a:ext cx="11071149"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587451" y="648803"/>
            <a:ext cx="10360965"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Average Payload Mass by F9 v1.1</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4400" y="281844"/>
            <a:ext cx="9655175" cy="1490152"/>
          </a:xfrm>
          <a:prstGeom prst="rect">
            <a:avLst/>
          </a:prstGeom>
        </p:spPr>
        <p:txBody>
          <a:bodyPr vert="horz" wrap="square" lIns="0" tIns="12700" rIns="0" bIns="0" rtlCol="0">
            <a:spAutoFit/>
          </a:bodyPr>
          <a:lstStyle/>
          <a:p>
            <a:pPr marL="12700" algn="ctr">
              <a:lnSpc>
                <a:spcPct val="100000"/>
              </a:lnSpc>
              <a:spcBef>
                <a:spcPts val="100"/>
              </a:spcBef>
            </a:pPr>
            <a:r>
              <a:rPr b="1" kern="1200" dirty="0">
                <a:uFill>
                  <a:solidFill>
                    <a:srgbClr val="7D7D7D"/>
                  </a:solidFill>
                </a:uFill>
              </a:rPr>
              <a:t>First Successful Ground Pad Landing Date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533400" y="1574084"/>
            <a:ext cx="11125200" cy="47105"/>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533400" y="381000"/>
            <a:ext cx="10894365" cy="1193084"/>
          </a:xfrm>
          <a:prstGeom prst="rect">
            <a:avLst/>
          </a:prstGeom>
        </p:spPr>
        <p:txBody>
          <a:bodyPr vert="horz" wrap="square" lIns="0" tIns="111125" rIns="0" bIns="0" rtlCol="0">
            <a:spAutoFit/>
          </a:bodyPr>
          <a:lstStyle/>
          <a:p>
            <a:pPr marL="12700" marR="5080" algn="ctr">
              <a:lnSpc>
                <a:spcPts val="4400"/>
              </a:lnSpc>
              <a:spcBef>
                <a:spcPts val="875"/>
              </a:spcBef>
            </a:pPr>
            <a:r>
              <a:rPr sz="3200" b="1" kern="1200" dirty="0">
                <a:uFill>
                  <a:solidFill>
                    <a:srgbClr val="7D7D7D"/>
                  </a:solidFill>
                </a:uFill>
              </a:rPr>
              <a:t>Successful Drone Ship Landing with Payload  Between 4000 and 6000</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286094" y="1284888"/>
            <a:ext cx="11677306" cy="6096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267106" y="533400"/>
            <a:ext cx="11924894"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Total Number of Each Mission Outcome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838200" y="247208"/>
            <a:ext cx="9438640" cy="1490152"/>
          </a:xfrm>
          <a:prstGeom prst="rect">
            <a:avLst/>
          </a:prstGeom>
        </p:spPr>
        <p:txBody>
          <a:bodyPr vert="horz" wrap="square" lIns="0" tIns="12700" rIns="0" bIns="0" rtlCol="0">
            <a:spAutoFit/>
          </a:bodyPr>
          <a:lstStyle/>
          <a:p>
            <a:pPr marL="12700" algn="ctr">
              <a:lnSpc>
                <a:spcPct val="100000"/>
              </a:lnSpc>
              <a:spcBef>
                <a:spcPts val="100"/>
              </a:spcBef>
            </a:pPr>
            <a:r>
              <a:rPr b="1" kern="1200" dirty="0">
                <a:uFill>
                  <a:solidFill>
                    <a:srgbClr val="7D7D7D"/>
                  </a:solidFill>
                </a:uFill>
              </a:rPr>
              <a:t>Boosters that Carried Maximum Payload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4400" y="247208"/>
            <a:ext cx="9384030" cy="1490152"/>
          </a:xfrm>
          <a:prstGeom prst="rect">
            <a:avLst/>
          </a:prstGeom>
        </p:spPr>
        <p:txBody>
          <a:bodyPr vert="horz" wrap="square" lIns="0" tIns="12700" rIns="0" bIns="0" rtlCol="0">
            <a:spAutoFit/>
          </a:bodyPr>
          <a:lstStyle/>
          <a:p>
            <a:pPr marL="12700" algn="ctr">
              <a:lnSpc>
                <a:spcPct val="100000"/>
              </a:lnSpc>
              <a:spcBef>
                <a:spcPts val="100"/>
              </a:spcBef>
            </a:pPr>
            <a:r>
              <a:rPr b="1" kern="1200" dirty="0">
                <a:uFill>
                  <a:solidFill>
                    <a:srgbClr val="7D7D7D"/>
                  </a:solidFill>
                </a:uFill>
              </a:rPr>
              <a:t>2015 Failed Drone Ship Landing Records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478536" y="1519200"/>
            <a:ext cx="10570464"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584403" y="278477"/>
            <a:ext cx="11046765" cy="1240724"/>
          </a:xfrm>
          <a:prstGeom prst="rect">
            <a:avLst/>
          </a:prstGeom>
        </p:spPr>
        <p:txBody>
          <a:bodyPr vert="horz" wrap="square" lIns="0" tIns="111125" rIns="0" bIns="0" rtlCol="0">
            <a:spAutoFit/>
          </a:bodyPr>
          <a:lstStyle/>
          <a:p>
            <a:pPr marL="12700" marR="5080">
              <a:lnSpc>
                <a:spcPts val="4400"/>
              </a:lnSpc>
              <a:spcBef>
                <a:spcPts val="875"/>
              </a:spcBef>
            </a:pPr>
            <a:r>
              <a:rPr sz="4000" b="1" kern="1200" dirty="0">
                <a:uFill>
                  <a:solidFill>
                    <a:srgbClr val="7D7D7D"/>
                  </a:solidFill>
                </a:uFill>
              </a:rPr>
              <a:t>Ranking Counts of Successful Landings  Between 2010-06-04 and 2017-03-20</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4" name="object 4"/>
          <p:cNvSpPr txBox="1"/>
          <p:nvPr/>
        </p:nvSpPr>
        <p:spPr>
          <a:xfrm>
            <a:off x="7086600" y="2307335"/>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dirty="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dirty="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dirty="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1752600" y="1295400"/>
            <a:ext cx="8347075" cy="1126270"/>
          </a:xfrm>
          <a:prstGeom prst="rect">
            <a:avLst/>
          </a:prstGeom>
        </p:spPr>
        <p:txBody>
          <a:bodyPr vert="horz" wrap="square" lIns="0" tIns="195580" rIns="0" bIns="0" rtlCol="0">
            <a:spAutoFit/>
          </a:bodyPr>
          <a:lstStyle/>
          <a:p>
            <a:pPr marL="12700" marR="5080" algn="ctr">
              <a:lnSpc>
                <a:spcPts val="8200"/>
              </a:lnSpc>
              <a:spcBef>
                <a:spcPts val="1540"/>
              </a:spcBef>
            </a:pPr>
            <a:r>
              <a:rPr b="1" kern="1200" dirty="0" smtClean="0">
                <a:uFill>
                  <a:solidFill>
                    <a:srgbClr val="7D7D7D"/>
                  </a:solidFill>
                </a:uFill>
              </a:rPr>
              <a:t>Interactive Map with  Folium</a:t>
            </a:r>
            <a:endParaRPr b="1" kern="1200" dirty="0">
              <a:uFill>
                <a:solidFill>
                  <a:srgbClr val="7D7D7D"/>
                </a:solidFill>
              </a:uFill>
            </a:endParaRPr>
          </a:p>
        </p:txBody>
      </p:sp>
      <p:sp>
        <p:nvSpPr>
          <p:cNvPr id="6" name="object 2"/>
          <p:cNvSpPr/>
          <p:nvPr/>
        </p:nvSpPr>
        <p:spPr>
          <a:xfrm flipV="1">
            <a:off x="793305" y="2421670"/>
            <a:ext cx="10570464"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extLst>
      <p:ext uri="{BB962C8B-B14F-4D97-AF65-F5344CB8AC3E}">
        <p14:creationId xmlns:p14="http://schemas.microsoft.com/office/powerpoint/2010/main" val="26868800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500" y="-304018"/>
            <a:ext cx="10153700" cy="1380489"/>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kern="1200" dirty="0">
                <a:uFill>
                  <a:solidFill>
                    <a:srgbClr val="7D7D7D"/>
                  </a:solidFill>
                </a:uFill>
              </a:rPr>
              <a:t>Launch Site Locations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1055432" y="5235396"/>
            <a:ext cx="9882505" cy="919482"/>
          </a:xfrm>
          <a:prstGeom prst="rect">
            <a:avLst/>
          </a:prstGeom>
        </p:spPr>
        <p:txBody>
          <a:bodyPr vert="horz" wrap="square" lIns="0" tIns="34290" rIns="0" bIns="0" rtlCol="0">
            <a:spAutoFit/>
          </a:bodyPr>
          <a:lstStyle/>
          <a:p>
            <a:pPr marL="12700" marR="5080" algn="ctr">
              <a:lnSpc>
                <a:spcPts val="2290"/>
              </a:lnSpc>
              <a:spcBef>
                <a:spcPts val="270"/>
              </a:spcBef>
            </a:pP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The left map shows all launch sites relative to the US map, while the right map focuses on the two Florida launch sites due to their proximity, all of which are situated near the ocean</a:t>
            </a:r>
            <a:endParaRPr sz="2000" dirty="0">
              <a:latin typeface="Calibri" panose="020F0502020204030204" pitchFamily="34" charset="0"/>
              <a:cs typeface="Calibri" panose="020F0502020204030204" pitchFamily="34" charset="0"/>
            </a:endParaRPr>
          </a:p>
        </p:txBody>
      </p:sp>
      <p:sp>
        <p:nvSpPr>
          <p:cNvPr id="4" name="object 4"/>
          <p:cNvSpPr/>
          <p:nvPr/>
        </p:nvSpPr>
        <p:spPr>
          <a:xfrm>
            <a:off x="901445" y="1639518"/>
            <a:ext cx="10279380" cy="3614928"/>
          </a:xfrm>
          <a:prstGeom prst="rect">
            <a:avLst/>
          </a:prstGeom>
          <a:blipFill>
            <a:blip r:embed="rId2" cstate="print"/>
            <a:stretch>
              <a:fillRect/>
            </a:stretch>
          </a:blipFill>
        </p:spPr>
        <p:txBody>
          <a:bodyPr wrap="square" lIns="0" tIns="0" rIns="0" bIns="0" rtlCol="0"/>
          <a:lstStyle/>
          <a:p>
            <a:endParaRPr/>
          </a:p>
        </p:txBody>
      </p:sp>
      <p:sp>
        <p:nvSpPr>
          <p:cNvPr id="6" name="object 2"/>
          <p:cNvSpPr/>
          <p:nvPr/>
        </p:nvSpPr>
        <p:spPr>
          <a:xfrm flipV="1">
            <a:off x="513660" y="1071961"/>
            <a:ext cx="10570464"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33511"/>
            <a:ext cx="10153700" cy="1380489"/>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kern="1200" dirty="0">
                <a:uFill>
                  <a:solidFill>
                    <a:srgbClr val="7D7D7D"/>
                  </a:solidFill>
                </a:uFill>
              </a:rPr>
              <a:t>Color-Coded Launch Markers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3" name="object 3"/>
          <p:cNvSpPr txBox="1"/>
          <p:nvPr/>
        </p:nvSpPr>
        <p:spPr>
          <a:xfrm>
            <a:off x="578204" y="5286138"/>
            <a:ext cx="10730688" cy="2564805"/>
          </a:xfrm>
          <a:prstGeom prst="rect">
            <a:avLst/>
          </a:prstGeom>
        </p:spPr>
        <p:txBody>
          <a:bodyPr vert="horz" wrap="square" lIns="0" tIns="12700" rIns="0" bIns="0" rtlCol="0">
            <a:spAutoFit/>
          </a:bodyPr>
          <a:lstStyle/>
          <a:p>
            <a:pPr marL="12700" marR="5080" algn="ctr">
              <a:lnSpc>
                <a:spcPts val="2290"/>
              </a:lnSpc>
              <a:spcBef>
                <a:spcPts val="270"/>
              </a:spcBef>
            </a:pPr>
            <a:r>
              <a:rPr lang="en-US" sz="2000" dirty="0">
                <a:latin typeface="Calibri" panose="020F0502020204030204" pitchFamily="34" charset="0"/>
                <a:cs typeface="Calibri" panose="020F0502020204030204" pitchFamily="34" charset="0"/>
              </a:rPr>
              <a:t>Clusters on the Folium map are clickable, revealing individual successful (green icon) and failed (red icon) landings. For instance, VAFB SLC-4E exhibits 4 successful landings and 6 failed landings in this example.</a:t>
            </a:r>
          </a:p>
          <a:p>
            <a:pPr marL="12700" marR="5080" algn="ctr">
              <a:lnSpc>
                <a:spcPts val="2290"/>
              </a:lnSpc>
              <a:spcBef>
                <a:spcPts val="270"/>
              </a:spcBef>
            </a:pPr>
            <a:endParaRPr lang="en-US" sz="2000" dirty="0">
              <a:latin typeface="Calibri" panose="020F0502020204030204" pitchFamily="34" charset="0"/>
              <a:cs typeface="Calibri" panose="020F0502020204030204" pitchFamily="34" charset="0"/>
            </a:endParaRPr>
          </a:p>
          <a:p>
            <a:pPr marL="12700" marR="5080" algn="ctr">
              <a:lnSpc>
                <a:spcPts val="2290"/>
              </a:lnSpc>
              <a:spcBef>
                <a:spcPts val="270"/>
              </a:spcBef>
            </a:pPr>
            <a:endParaRPr lang="en-US" sz="2000" dirty="0">
              <a:latin typeface="Calibri" panose="020F0502020204030204" pitchFamily="34" charset="0"/>
              <a:cs typeface="Calibri" panose="020F0502020204030204" pitchFamily="34" charset="0"/>
            </a:endParaRPr>
          </a:p>
          <a:p>
            <a:pPr marL="12700" marR="5080" algn="ctr">
              <a:lnSpc>
                <a:spcPts val="2290"/>
              </a:lnSpc>
              <a:spcBef>
                <a:spcPts val="270"/>
              </a:spcBef>
            </a:pPr>
            <a:endParaRPr lang="en-US" sz="2000" dirty="0">
              <a:latin typeface="Calibri" panose="020F0502020204030204" pitchFamily="34" charset="0"/>
              <a:cs typeface="Calibri" panose="020F0502020204030204" pitchFamily="34" charset="0"/>
            </a:endParaRPr>
          </a:p>
          <a:p>
            <a:pPr marL="12700" marR="5080" algn="ctr">
              <a:lnSpc>
                <a:spcPts val="2290"/>
              </a:lnSpc>
              <a:spcBef>
                <a:spcPts val="270"/>
              </a:spcBef>
            </a:pPr>
            <a:endParaRPr lang="en-US" sz="2000" dirty="0">
              <a:latin typeface="Calibri" panose="020F0502020204030204" pitchFamily="34" charset="0"/>
              <a:cs typeface="Calibri" panose="020F0502020204030204" pitchFamily="34" charset="0"/>
            </a:endParaRPr>
          </a:p>
          <a:p>
            <a:pPr marL="12700" marR="5080" algn="ctr">
              <a:lnSpc>
                <a:spcPts val="2290"/>
              </a:lnSpc>
              <a:spcBef>
                <a:spcPts val="270"/>
              </a:spcBef>
            </a:pPr>
            <a:endParaRPr lang="en-US" sz="2000" dirty="0">
              <a:latin typeface="Calibri" panose="020F0502020204030204" pitchFamily="34" charset="0"/>
              <a:cs typeface="Calibri" panose="020F0502020204030204" pitchFamily="34" charset="0"/>
            </a:endParaRPr>
          </a:p>
        </p:txBody>
      </p:sp>
      <p:sp>
        <p:nvSpPr>
          <p:cNvPr id="4" name="object 4"/>
          <p:cNvSpPr/>
          <p:nvPr/>
        </p:nvSpPr>
        <p:spPr>
          <a:xfrm>
            <a:off x="3033166" y="1499076"/>
            <a:ext cx="5620512" cy="3511296"/>
          </a:xfrm>
          <a:prstGeom prst="rect">
            <a:avLst/>
          </a:prstGeom>
          <a:blipFill>
            <a:blip r:embed="rId2" cstate="print"/>
            <a:stretch>
              <a:fillRect/>
            </a:stretch>
          </a:blipFill>
        </p:spPr>
        <p:txBody>
          <a:bodyPr wrap="square" lIns="0" tIns="0" rIns="0" bIns="0" rtlCol="0"/>
          <a:lstStyle/>
          <a:p>
            <a:endParaRPr/>
          </a:p>
        </p:txBody>
      </p:sp>
      <p:sp>
        <p:nvSpPr>
          <p:cNvPr id="6" name="object 2"/>
          <p:cNvSpPr/>
          <p:nvPr/>
        </p:nvSpPr>
        <p:spPr>
          <a:xfrm>
            <a:off x="377952" y="1068973"/>
            <a:ext cx="10930940"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533400" y="171653"/>
            <a:ext cx="11277600" cy="751488"/>
          </a:xfrm>
          <a:prstGeom prst="rect">
            <a:avLst/>
          </a:prstGeom>
        </p:spPr>
        <p:txBody>
          <a:bodyPr vert="horz" wrap="square" lIns="0" tIns="12700" rIns="0" bIns="0" rtlCol="0">
            <a:spAutoFit/>
          </a:bodyPr>
          <a:lstStyle/>
          <a:p>
            <a:pPr marL="12700">
              <a:lnSpc>
                <a:spcPct val="100000"/>
              </a:lnSpc>
              <a:spcBef>
                <a:spcPts val="100"/>
              </a:spcBef>
            </a:pPr>
            <a:r>
              <a:rPr b="1" dirty="0" smtClean="0">
                <a:uFill>
                  <a:solidFill>
                    <a:srgbClr val="7D7D7D"/>
                  </a:solidFill>
                </a:uFill>
              </a:rPr>
              <a:t>Introduction</a:t>
            </a:r>
            <a:r>
              <a:rPr lang="en-US" u="heavy" spc="-190" dirty="0">
                <a:uFill>
                  <a:solidFill>
                    <a:srgbClr val="7D7D7D"/>
                  </a:solidFill>
                </a:uFill>
              </a:rPr>
              <a:t>									</a:t>
            </a:r>
            <a:endParaRPr b="1" u="sng" spc="-150" dirty="0">
              <a:uFill>
                <a:solidFill>
                  <a:srgbClr val="7D7D7D"/>
                </a:solidFill>
              </a:uFill>
            </a:endParaRPr>
          </a:p>
        </p:txBody>
      </p:sp>
      <p:sp>
        <p:nvSpPr>
          <p:cNvPr id="6" name="object 6"/>
          <p:cNvSpPr txBox="1"/>
          <p:nvPr/>
        </p:nvSpPr>
        <p:spPr>
          <a:xfrm>
            <a:off x="4876800" y="1172938"/>
            <a:ext cx="7086599" cy="4405052"/>
          </a:xfrm>
          <a:prstGeom prst="rect">
            <a:avLst/>
          </a:prstGeom>
        </p:spPr>
        <p:txBody>
          <a:bodyPr vert="horz" wrap="square" lIns="0" tIns="161290" rIns="0" bIns="0" rtlCol="0">
            <a:spAutoFit/>
          </a:bodyPr>
          <a:lstStyle/>
          <a:p>
            <a:pPr marL="253365" indent="-229235">
              <a:lnSpc>
                <a:spcPct val="100000"/>
              </a:lnSpc>
              <a:spcBef>
                <a:spcPts val="850"/>
              </a:spcBef>
              <a:buFont typeface="Arial"/>
              <a:buChar char="•"/>
              <a:tabLst>
                <a:tab pos="253365" algn="l"/>
                <a:tab pos="254000" algn="l"/>
              </a:tabLst>
            </a:pPr>
            <a:r>
              <a:rPr lang="en-US" sz="2400" b="1" spc="-20" dirty="0" smtClean="0">
                <a:solidFill>
                  <a:srgbClr val="BB562C"/>
                </a:solidFill>
                <a:uFill>
                  <a:solidFill>
                    <a:srgbClr val="BB562C"/>
                  </a:solidFill>
                </a:uFill>
                <a:latin typeface="Carlito"/>
                <a:cs typeface="Carlito"/>
              </a:rPr>
              <a:t>Background:</a:t>
            </a:r>
            <a:endParaRPr lang="en-US" sz="2400" b="1" spc="-5" dirty="0" smtClean="0">
              <a:solidFill>
                <a:srgbClr val="BB562C"/>
              </a:solidFill>
              <a:latin typeface="Calibri" panose="020F0502020204030204" pitchFamily="34" charset="0"/>
              <a:cs typeface="Calibri" panose="020F0502020204030204" pitchFamily="34" charset="0"/>
            </a:endParaRPr>
          </a:p>
          <a:p>
            <a:pPr marL="253365" indent="-229235">
              <a:lnSpc>
                <a:spcPct val="100000"/>
              </a:lnSpc>
              <a:spcBef>
                <a:spcPts val="850"/>
              </a:spcBef>
              <a:buFont typeface="Arial"/>
              <a:buChar char="•"/>
              <a:tabLst>
                <a:tab pos="253365" algn="l"/>
                <a:tab pos="254000" algn="l"/>
              </a:tabLst>
            </a:pPr>
            <a:r>
              <a:rPr sz="2400" spc="-5" dirty="0" smtClean="0">
                <a:solidFill>
                  <a:srgbClr val="BB562C"/>
                </a:solidFill>
                <a:latin typeface="Calibri" panose="020F0502020204030204" pitchFamily="34" charset="0"/>
                <a:cs typeface="Calibri" panose="020F0502020204030204" pitchFamily="34" charset="0"/>
              </a:rPr>
              <a:t>Commercial </a:t>
            </a:r>
            <a:r>
              <a:rPr sz="2400" spc="-5" dirty="0">
                <a:solidFill>
                  <a:srgbClr val="BB562C"/>
                </a:solidFill>
                <a:latin typeface="Calibri" panose="020F0502020204030204" pitchFamily="34" charset="0"/>
                <a:cs typeface="Calibri" panose="020F0502020204030204" pitchFamily="34" charset="0"/>
              </a:rPr>
              <a:t>Space Age is Here</a:t>
            </a:r>
          </a:p>
          <a:p>
            <a:pPr marL="253365" indent="-229235">
              <a:lnSpc>
                <a:spcPct val="100000"/>
              </a:lnSpc>
              <a:spcBef>
                <a:spcPts val="705"/>
              </a:spcBef>
              <a:buFont typeface="Arial"/>
              <a:buChar char="•"/>
              <a:tabLst>
                <a:tab pos="253365" algn="l"/>
                <a:tab pos="254000" algn="l"/>
              </a:tabLst>
            </a:pPr>
            <a:r>
              <a:rPr sz="2400" spc="-5" dirty="0">
                <a:solidFill>
                  <a:srgbClr val="BB562C"/>
                </a:solidFill>
                <a:latin typeface="Calibri" panose="020F0502020204030204" pitchFamily="34" charset="0"/>
                <a:cs typeface="Calibri" panose="020F0502020204030204" pitchFamily="34" charset="0"/>
              </a:rPr>
              <a:t>Space X has best pricing ($62 million vs. $165 million USD)</a:t>
            </a:r>
          </a:p>
          <a:p>
            <a:pPr marL="253365" indent="-229235">
              <a:lnSpc>
                <a:spcPct val="100000"/>
              </a:lnSpc>
              <a:spcBef>
                <a:spcPts val="695"/>
              </a:spcBef>
              <a:buFont typeface="Arial"/>
              <a:buChar char="•"/>
              <a:tabLst>
                <a:tab pos="253365" algn="l"/>
                <a:tab pos="254000" algn="l"/>
              </a:tabLst>
            </a:pPr>
            <a:r>
              <a:rPr sz="2400" spc="-5" dirty="0">
                <a:solidFill>
                  <a:srgbClr val="BB562C"/>
                </a:solidFill>
                <a:latin typeface="Calibri" panose="020F0502020204030204" pitchFamily="34" charset="0"/>
                <a:cs typeface="Calibri" panose="020F0502020204030204" pitchFamily="34" charset="0"/>
              </a:rPr>
              <a:t>Largely due to ability to recover part of rocket (Stage 1)</a:t>
            </a:r>
          </a:p>
          <a:p>
            <a:pPr marL="253365" indent="-229235">
              <a:lnSpc>
                <a:spcPct val="100000"/>
              </a:lnSpc>
              <a:spcBef>
                <a:spcPts val="700"/>
              </a:spcBef>
              <a:buFont typeface="Arial"/>
              <a:buChar char="•"/>
              <a:tabLst>
                <a:tab pos="253365" algn="l"/>
                <a:tab pos="254000" algn="l"/>
              </a:tabLst>
            </a:pPr>
            <a:r>
              <a:rPr sz="2400" spc="-5" dirty="0">
                <a:solidFill>
                  <a:srgbClr val="BB562C"/>
                </a:solidFill>
                <a:latin typeface="Calibri" panose="020F0502020204030204" pitchFamily="34" charset="0"/>
                <a:cs typeface="Calibri" panose="020F0502020204030204" pitchFamily="34" charset="0"/>
              </a:rPr>
              <a:t>Space Y wants to compete with Space X</a:t>
            </a:r>
          </a:p>
          <a:p>
            <a:pPr>
              <a:lnSpc>
                <a:spcPct val="100000"/>
              </a:lnSpc>
              <a:spcBef>
                <a:spcPts val="15"/>
              </a:spcBef>
              <a:buClr>
                <a:srgbClr val="BB562C"/>
              </a:buClr>
            </a:pPr>
            <a:endParaRPr sz="3350" dirty="0" smtClean="0">
              <a:latin typeface="Carlito"/>
              <a:cs typeface="Carlito"/>
            </a:endParaRPr>
          </a:p>
          <a:p>
            <a:pPr marL="144780">
              <a:lnSpc>
                <a:spcPct val="100000"/>
              </a:lnSpc>
            </a:pPr>
            <a:r>
              <a:rPr sz="2400" b="1" spc="-20" dirty="0">
                <a:solidFill>
                  <a:srgbClr val="BB562C"/>
                </a:solidFill>
                <a:uFill>
                  <a:solidFill>
                    <a:srgbClr val="BB562C"/>
                  </a:solidFill>
                </a:uFill>
                <a:latin typeface="Carlito"/>
                <a:cs typeface="Carlito"/>
              </a:rPr>
              <a:t>Proble</a:t>
            </a:r>
            <a:r>
              <a:rPr lang="en-US" sz="2400" b="1" spc="-20" dirty="0">
                <a:solidFill>
                  <a:srgbClr val="BB562C"/>
                </a:solidFill>
                <a:uFill>
                  <a:solidFill>
                    <a:srgbClr val="BB562C"/>
                  </a:solidFill>
                </a:uFill>
                <a:latin typeface="Carlito"/>
                <a:cs typeface="Carlito"/>
              </a:rPr>
              <a:t>m:</a:t>
            </a:r>
            <a:endParaRPr sz="2400" b="1" spc="-20" dirty="0">
              <a:solidFill>
                <a:srgbClr val="BB562C"/>
              </a:solidFill>
              <a:uFill>
                <a:solidFill>
                  <a:srgbClr val="BB562C"/>
                </a:solidFill>
              </a:uFill>
              <a:latin typeface="Carlito"/>
              <a:cs typeface="Carlito"/>
            </a:endParaRPr>
          </a:p>
          <a:p>
            <a:pPr marL="240665" marR="591185" indent="-240665">
              <a:lnSpc>
                <a:spcPts val="2510"/>
              </a:lnSpc>
              <a:spcBef>
                <a:spcPts val="900"/>
              </a:spcBef>
              <a:buFont typeface="Arial"/>
              <a:buChar char="•"/>
              <a:tabLst>
                <a:tab pos="240665" algn="l"/>
                <a:tab pos="241300" algn="l"/>
              </a:tabLst>
            </a:pPr>
            <a:r>
              <a:rPr sz="2400" spc="-5" dirty="0">
                <a:solidFill>
                  <a:srgbClr val="BB562C"/>
                </a:solidFill>
                <a:latin typeface="Calibri" panose="020F0502020204030204" pitchFamily="34" charset="0"/>
                <a:cs typeface="Calibri" panose="020F0502020204030204" pitchFamily="34" charset="0"/>
              </a:rPr>
              <a:t>Space Y tasks us to train a machine learning model to  predict successful Stage 1 recovery</a:t>
            </a:r>
          </a:p>
        </p:txBody>
      </p:sp>
      <p:sp>
        <p:nvSpPr>
          <p:cNvPr id="7" name="object 7"/>
          <p:cNvSpPr/>
          <p:nvPr/>
        </p:nvSpPr>
        <p:spPr>
          <a:xfrm>
            <a:off x="547255" y="1371600"/>
            <a:ext cx="3553463" cy="362254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14400" y="5214339"/>
            <a:ext cx="3001774"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31928"/>
            <a:ext cx="10153700" cy="1380489"/>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kern="1200" dirty="0">
                <a:uFill>
                  <a:solidFill>
                    <a:srgbClr val="7D7D7D"/>
                  </a:solidFill>
                </a:uFill>
              </a:rPr>
              <a:t>Key Location Proximities	</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722680" y="5250293"/>
            <a:ext cx="10332415" cy="664926"/>
          </a:xfrm>
          <a:prstGeom prst="rect">
            <a:avLst/>
          </a:prstGeom>
        </p:spPr>
        <p:txBody>
          <a:bodyPr vert="horz" wrap="square" lIns="0" tIns="74295" rIns="0" bIns="0" rtlCol="0">
            <a:spAutoFit/>
          </a:bodyPr>
          <a:lstStyle/>
          <a:p>
            <a:pPr marL="12700" marR="5080" algn="ctr">
              <a:lnSpc>
                <a:spcPts val="2290"/>
              </a:lnSpc>
              <a:spcBef>
                <a:spcPts val="270"/>
              </a:spcBef>
            </a:pPr>
            <a:r>
              <a:rPr lang="en-US" sz="2000" dirty="0">
                <a:latin typeface="Calibri" panose="020F0502020204030204" pitchFamily="34" charset="0"/>
                <a:cs typeface="Calibri" panose="020F0502020204030204" pitchFamily="34" charset="0"/>
              </a:rPr>
              <a:t>Launch sites like KSC LC-39A are positioned near railways for supply transportation, highways for accessibility, and coastlines to mitigate risks of launch failures in densely populated areas.</a:t>
            </a:r>
          </a:p>
        </p:txBody>
      </p:sp>
      <p:sp>
        <p:nvSpPr>
          <p:cNvPr id="4" name="object 4"/>
          <p:cNvSpPr/>
          <p:nvPr/>
        </p:nvSpPr>
        <p:spPr>
          <a:xfrm>
            <a:off x="1600200" y="1305177"/>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136037" y="3353303"/>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9" name="object 2"/>
          <p:cNvSpPr/>
          <p:nvPr/>
        </p:nvSpPr>
        <p:spPr>
          <a:xfrm flipV="1">
            <a:off x="325018" y="934975"/>
            <a:ext cx="10570464"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057400" y="685800"/>
            <a:ext cx="7129781" cy="2300630"/>
          </a:xfrm>
          <a:prstGeom prst="rect">
            <a:avLst/>
          </a:prstGeom>
        </p:spPr>
        <p:txBody>
          <a:bodyPr vert="horz" wrap="square" lIns="0" tIns="195580" rIns="0" bIns="0" rtlCol="0">
            <a:spAutoFit/>
          </a:bodyPr>
          <a:lstStyle/>
          <a:p>
            <a:pPr marL="12700" marR="5080" algn="ctr">
              <a:lnSpc>
                <a:spcPts val="8200"/>
              </a:lnSpc>
              <a:spcBef>
                <a:spcPts val="100"/>
              </a:spcBef>
            </a:pPr>
            <a:r>
              <a:rPr b="1" kern="1200" dirty="0">
                <a:uFill>
                  <a:solidFill>
                    <a:srgbClr val="7D7D7D"/>
                  </a:solidFill>
                </a:uFill>
              </a:rPr>
              <a:t>Build a Dashboard with  Plotly Dash</a:t>
            </a:r>
          </a:p>
        </p:txBody>
      </p:sp>
      <p:sp>
        <p:nvSpPr>
          <p:cNvPr id="5" name="object 2"/>
          <p:cNvSpPr/>
          <p:nvPr/>
        </p:nvSpPr>
        <p:spPr>
          <a:xfrm>
            <a:off x="981456" y="31242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extLst>
      <p:ext uri="{BB962C8B-B14F-4D97-AF65-F5344CB8AC3E}">
        <p14:creationId xmlns:p14="http://schemas.microsoft.com/office/powerpoint/2010/main" val="947882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9807"/>
            <a:ext cx="12801600" cy="1549848"/>
          </a:xfrm>
          <a:prstGeom prst="rect">
            <a:avLst/>
          </a:prstGeom>
        </p:spPr>
        <p:txBody>
          <a:bodyPr vert="horz" wrap="square" lIns="0" tIns="626618" rIns="0" bIns="0" rtlCol="0">
            <a:spAutoFit/>
          </a:bodyPr>
          <a:lstStyle/>
          <a:p>
            <a:pPr marL="12700" marR="5080" algn="ctr">
              <a:lnSpc>
                <a:spcPts val="8200"/>
              </a:lnSpc>
              <a:spcBef>
                <a:spcPts val="100"/>
              </a:spcBef>
              <a:tabLst>
                <a:tab pos="10140315" algn="l"/>
              </a:tabLst>
            </a:pPr>
            <a:r>
              <a:rPr sz="4400" b="1" kern="1200" dirty="0">
                <a:uFill>
                  <a:solidFill>
                    <a:srgbClr val="7D7D7D"/>
                  </a:solidFill>
                </a:uFill>
              </a:rPr>
              <a:t>Successful Launches Across Launch Sites	</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3" name="object 3"/>
          <p:cNvSpPr txBox="1"/>
          <p:nvPr/>
        </p:nvSpPr>
        <p:spPr>
          <a:xfrm>
            <a:off x="739487" y="4752867"/>
            <a:ext cx="10429545" cy="1274708"/>
          </a:xfrm>
          <a:prstGeom prst="rect">
            <a:avLst/>
          </a:prstGeom>
        </p:spPr>
        <p:txBody>
          <a:bodyPr vert="horz" wrap="square" lIns="0" tIns="43180" rIns="0" bIns="0" rtlCol="0">
            <a:spAutoFit/>
          </a:bodyPr>
          <a:lstStyle/>
          <a:p>
            <a:r>
              <a:rPr lang="en-US" sz="2000" dirty="0">
                <a:latin typeface="Calibri" panose="020F0502020204030204" pitchFamily="34" charset="0"/>
                <a:cs typeface="Calibri" panose="020F0502020204030204" pitchFamily="34" charset="0"/>
              </a:rPr>
              <a:t>CCAFS LC-40, now known as CCAFS SLC-40, and KSC have an equal number of successful landings.</a:t>
            </a:r>
          </a:p>
          <a:p>
            <a:r>
              <a:rPr lang="en-US" sz="2000" dirty="0">
                <a:latin typeface="Calibri" panose="020F0502020204030204" pitchFamily="34" charset="0"/>
                <a:cs typeface="Calibri" panose="020F0502020204030204" pitchFamily="34" charset="0"/>
              </a:rPr>
              <a:t>However, most successful landings at CCAFS occurred before the name change.</a:t>
            </a:r>
          </a:p>
          <a:p>
            <a:r>
              <a:rPr lang="en-US" sz="2000" dirty="0">
                <a:latin typeface="Calibri" panose="020F0502020204030204" pitchFamily="34" charset="0"/>
                <a:cs typeface="Calibri" panose="020F0502020204030204" pitchFamily="34" charset="0"/>
              </a:rPr>
              <a:t>VAFB has the smallest proportion of successful landings, possibly due to a smaller sample size and the increased difficulty of launching on the west coast.</a:t>
            </a:r>
          </a:p>
        </p:txBody>
      </p:sp>
      <p:sp>
        <p:nvSpPr>
          <p:cNvPr id="4" name="object 4"/>
          <p:cNvSpPr/>
          <p:nvPr/>
        </p:nvSpPr>
        <p:spPr>
          <a:xfrm>
            <a:off x="4267200" y="1780626"/>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2316481" cy="1620012"/>
          </a:xfrm>
          <a:prstGeom prst="rect">
            <a:avLst/>
          </a:prstGeom>
          <a:blipFill>
            <a:blip r:embed="rId3" cstate="print"/>
            <a:stretch>
              <a:fillRect/>
            </a:stretch>
          </a:blipFill>
        </p:spPr>
        <p:txBody>
          <a:bodyPr wrap="square" lIns="0" tIns="0" rIns="0" bIns="0" rtlCol="0"/>
          <a:lstStyle/>
          <a:p>
            <a:endParaRPr/>
          </a:p>
        </p:txBody>
      </p:sp>
      <p:sp>
        <p:nvSpPr>
          <p:cNvPr id="7" name="object 2"/>
          <p:cNvSpPr/>
          <p:nvPr/>
        </p:nvSpPr>
        <p:spPr>
          <a:xfrm flipV="1">
            <a:off x="152400" y="1390041"/>
            <a:ext cx="11582400" cy="61686"/>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640" y="-292596"/>
            <a:ext cx="10791851"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kern="1200" dirty="0" smtClean="0">
                <a:uFill>
                  <a:solidFill>
                    <a:srgbClr val="7D7D7D"/>
                  </a:solidFill>
                </a:uFill>
              </a:rPr>
              <a:t>Highest </a:t>
            </a:r>
            <a:r>
              <a:rPr b="1" kern="1200" dirty="0">
                <a:uFill>
                  <a:solidFill>
                    <a:srgbClr val="7D7D7D"/>
                  </a:solidFill>
                </a:uFill>
              </a:rPr>
              <a:t>Success Rate Launch Site	</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3" name="object 3"/>
          <p:cNvSpPr txBox="1"/>
          <p:nvPr/>
        </p:nvSpPr>
        <p:spPr>
          <a:xfrm>
            <a:off x="1388869" y="5181600"/>
            <a:ext cx="9415781" cy="628377"/>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rgbClr val="404040"/>
                </a:solidFill>
                <a:latin typeface="Calibri" panose="020F0502020204030204" pitchFamily="34" charset="0"/>
                <a:cs typeface="Calibri" panose="020F0502020204030204" pitchFamily="34" charset="0"/>
              </a:rPr>
              <a:t>KSC LC-39A boasts the highest success rate, with 10 successful landings and 3 failed landings</a:t>
            </a:r>
            <a:r>
              <a:rPr lang="en-US" sz="2000" spc="-5" dirty="0" smtClean="0">
                <a:solidFill>
                  <a:srgbClr val="404040"/>
                </a:solidFill>
                <a:latin typeface="Calibri" panose="020F0502020204030204" pitchFamily="34" charset="0"/>
                <a:cs typeface="Calibri" panose="020F0502020204030204" pitchFamily="34" charset="0"/>
              </a:rPr>
              <a:t>.</a:t>
            </a:r>
            <a:endParaRPr lang="en-US" sz="2000" spc="-5" dirty="0">
              <a:solidFill>
                <a:srgbClr val="404040"/>
              </a:solidFill>
              <a:latin typeface="Calibri" panose="020F0502020204030204" pitchFamily="34" charset="0"/>
              <a:cs typeface="Calibri" panose="020F0502020204030204" pitchFamily="34" charset="0"/>
            </a:endParaRPr>
          </a:p>
        </p:txBody>
      </p:sp>
      <p:sp>
        <p:nvSpPr>
          <p:cNvPr id="4" name="object 4"/>
          <p:cNvSpPr/>
          <p:nvPr/>
        </p:nvSpPr>
        <p:spPr>
          <a:xfrm>
            <a:off x="4800600" y="2057400"/>
            <a:ext cx="2503933" cy="242247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49934" y="2267716"/>
            <a:ext cx="3401568" cy="26851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438489" y="2472146"/>
            <a:ext cx="960120" cy="999745"/>
          </a:xfrm>
          <a:prstGeom prst="rect">
            <a:avLst/>
          </a:prstGeom>
          <a:blipFill>
            <a:blip r:embed="rId4" cstate="print"/>
            <a:stretch>
              <a:fillRect/>
            </a:stretch>
          </a:blipFill>
        </p:spPr>
        <p:txBody>
          <a:bodyPr wrap="square" lIns="0" tIns="0" rIns="0" bIns="0" rtlCol="0"/>
          <a:lstStyle/>
          <a:p>
            <a:endParaRPr/>
          </a:p>
        </p:txBody>
      </p:sp>
      <p:sp>
        <p:nvSpPr>
          <p:cNvPr id="14" name="object 2"/>
          <p:cNvSpPr/>
          <p:nvPr/>
        </p:nvSpPr>
        <p:spPr>
          <a:xfrm flipV="1">
            <a:off x="457200" y="1066800"/>
            <a:ext cx="11201400" cy="762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131" y="177751"/>
            <a:ext cx="10153700" cy="1380489"/>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b="1" kern="1200" dirty="0">
                <a:uFill>
                  <a:solidFill>
                    <a:srgbClr val="7D7D7D"/>
                  </a:solidFill>
                </a:uFill>
              </a:rPr>
              <a:t>Payload Mass vs. Success vs. Booster  Version Category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3" name="object 3"/>
          <p:cNvSpPr txBox="1"/>
          <p:nvPr/>
        </p:nvSpPr>
        <p:spPr>
          <a:xfrm>
            <a:off x="700364" y="4755889"/>
            <a:ext cx="10318445" cy="1423467"/>
          </a:xfrm>
          <a:prstGeom prst="rect">
            <a:avLst/>
          </a:prstGeom>
        </p:spPr>
        <p:txBody>
          <a:bodyPr vert="horz" wrap="square" lIns="0" tIns="38100" rIns="0" bIns="0" rtlCol="0">
            <a:spAutoFit/>
          </a:bodyPr>
          <a:lstStyle/>
          <a:p>
            <a:pPr marL="285750" indent="-285750">
              <a:buFont typeface="Arial" panose="020B0604020202020204" pitchFamily="34" charset="0"/>
              <a:buChar char="•"/>
            </a:pPr>
            <a:r>
              <a:rPr lang="en-US" dirty="0" smtClean="0"/>
              <a:t>The </a:t>
            </a:r>
            <a:r>
              <a:rPr lang="en-US" dirty="0" err="1"/>
              <a:t>Plotly</a:t>
            </a:r>
            <a:r>
              <a:rPr lang="en-US" dirty="0"/>
              <a:t> dashboard's payload range selector is set from 0 to 10000 instead of the max payload of 15600.</a:t>
            </a:r>
          </a:p>
          <a:p>
            <a:pPr marL="285750" indent="-285750">
              <a:buFont typeface="Arial" panose="020B0604020202020204" pitchFamily="34" charset="0"/>
              <a:buChar char="•"/>
            </a:pPr>
            <a:r>
              <a:rPr lang="en-US" dirty="0"/>
              <a:t>"Class" indicates 1 for successful landings and 0 for failures.</a:t>
            </a:r>
          </a:p>
          <a:p>
            <a:pPr marL="285750" indent="-285750">
              <a:buFont typeface="Arial" panose="020B0604020202020204" pitchFamily="34" charset="0"/>
              <a:buChar char="•"/>
            </a:pPr>
            <a:r>
              <a:rPr lang="en-US" dirty="0"/>
              <a:t>The scatter plot includes booster version category as color and number of launches as point size.</a:t>
            </a:r>
          </a:p>
          <a:p>
            <a:pPr marL="285750" indent="-285750">
              <a:buFont typeface="Arial" panose="020B0604020202020204" pitchFamily="34" charset="0"/>
              <a:buChar char="•"/>
            </a:pPr>
            <a:r>
              <a:rPr lang="en-US" dirty="0"/>
              <a:t>Within the 0 to 6000 payload range, two failed landings with payloads of zero kg are observed, which is noteworthy.</a:t>
            </a:r>
          </a:p>
        </p:txBody>
      </p:sp>
      <p:sp>
        <p:nvSpPr>
          <p:cNvPr id="4" name="object 4"/>
          <p:cNvSpPr/>
          <p:nvPr/>
        </p:nvSpPr>
        <p:spPr>
          <a:xfrm>
            <a:off x="417958" y="1666280"/>
            <a:ext cx="11568046" cy="2981568"/>
          </a:xfrm>
          <a:prstGeom prst="rect">
            <a:avLst/>
          </a:prstGeom>
          <a:blipFill>
            <a:blip r:embed="rId2" cstate="print"/>
            <a:stretch>
              <a:fillRect/>
            </a:stretch>
          </a:blipFill>
        </p:spPr>
        <p:txBody>
          <a:bodyPr wrap="square" lIns="0" tIns="0" rIns="0" bIns="0" rtlCol="0"/>
          <a:lstStyle/>
          <a:p>
            <a:endParaRPr/>
          </a:p>
        </p:txBody>
      </p:sp>
      <p:sp>
        <p:nvSpPr>
          <p:cNvPr id="6" name="object 2"/>
          <p:cNvSpPr/>
          <p:nvPr/>
        </p:nvSpPr>
        <p:spPr>
          <a:xfrm flipV="1">
            <a:off x="304799" y="1447800"/>
            <a:ext cx="10974031" cy="11044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noGrp="1"/>
          </p:cNvSpPr>
          <p:nvPr>
            <p:ph type="body" idx="1"/>
          </p:nvPr>
        </p:nvSpPr>
        <p:spPr>
          <a:xfrm>
            <a:off x="766191" y="875389"/>
            <a:ext cx="10182225" cy="1963553"/>
          </a:xfrm>
          <a:prstGeom prst="rect">
            <a:avLst/>
          </a:prstGeom>
        </p:spPr>
        <p:txBody>
          <a:bodyPr vert="horz" wrap="square" lIns="0" tIns="481523" rIns="0" bIns="0" rtlCol="0">
            <a:spAutoFit/>
          </a:bodyPr>
          <a:lstStyle/>
          <a:p>
            <a:pPr marL="12700" marR="5080" algn="ctr">
              <a:spcBef>
                <a:spcPts val="100"/>
              </a:spcBef>
            </a:pPr>
            <a:r>
              <a:rPr sz="4800" b="1" kern="1200" dirty="0" smtClean="0">
                <a:solidFill>
                  <a:srgbClr val="404040"/>
                </a:solidFill>
                <a:uFill>
                  <a:solidFill>
                    <a:srgbClr val="7D7D7D"/>
                  </a:solidFill>
                </a:uFill>
                <a:ea typeface="+mj-ea"/>
              </a:rPr>
              <a:t>Predictive </a:t>
            </a:r>
            <a:r>
              <a:rPr sz="4800" b="1" kern="1200" dirty="0">
                <a:solidFill>
                  <a:srgbClr val="404040"/>
                </a:solidFill>
                <a:uFill>
                  <a:solidFill>
                    <a:srgbClr val="7D7D7D"/>
                  </a:solidFill>
                </a:uFill>
                <a:ea typeface="+mj-ea"/>
              </a:rPr>
              <a:t>Analysis  (Classification)</a:t>
            </a:r>
          </a:p>
        </p:txBody>
      </p:sp>
      <p:sp>
        <p:nvSpPr>
          <p:cNvPr id="5" name="Rectangle 4"/>
          <p:cNvSpPr/>
          <p:nvPr/>
        </p:nvSpPr>
        <p:spPr>
          <a:xfrm>
            <a:off x="2161603" y="3581400"/>
            <a:ext cx="7391400" cy="797654"/>
          </a:xfrm>
          <a:prstGeom prst="rect">
            <a:avLst/>
          </a:prstGeom>
        </p:spPr>
        <p:txBody>
          <a:bodyPr wrap="square">
            <a:spAutoFit/>
          </a:bodyPr>
          <a:lstStyle/>
          <a:p>
            <a:pPr marL="12700" algn="ctr">
              <a:lnSpc>
                <a:spcPts val="2745"/>
              </a:lnSpc>
              <a:spcBef>
                <a:spcPts val="100"/>
              </a:spcBef>
              <a:tabLst>
                <a:tab pos="3461385" algn="l"/>
                <a:tab pos="4001135" algn="l"/>
                <a:tab pos="5398770" algn="l"/>
                <a:tab pos="7389495" algn="l"/>
                <a:tab pos="8218170" algn="l"/>
              </a:tabLst>
            </a:pPr>
            <a:r>
              <a:rPr lang="en-US" sz="2400" dirty="0" smtClean="0">
                <a:solidFill>
                  <a:srgbClr val="616E52"/>
                </a:solidFill>
                <a:latin typeface="Calibri" panose="020F0502020204030204" pitchFamily="34" charset="0"/>
                <a:cs typeface="Calibri" panose="020F0502020204030204" pitchFamily="34" charset="0"/>
              </a:rPr>
              <a:t>GRIDSEARCHCV(CV=10) ON </a:t>
            </a:r>
          </a:p>
          <a:p>
            <a:pPr marL="12700" algn="ctr">
              <a:lnSpc>
                <a:spcPts val="2745"/>
              </a:lnSpc>
              <a:spcBef>
                <a:spcPts val="100"/>
              </a:spcBef>
              <a:tabLst>
                <a:tab pos="3461385" algn="l"/>
                <a:tab pos="4001135" algn="l"/>
                <a:tab pos="5398770" algn="l"/>
                <a:tab pos="7389495" algn="l"/>
                <a:tab pos="8218170" algn="l"/>
              </a:tabLst>
            </a:pPr>
            <a:r>
              <a:rPr lang="en-US" sz="2400" dirty="0" smtClean="0">
                <a:solidFill>
                  <a:srgbClr val="616E52"/>
                </a:solidFill>
                <a:latin typeface="Calibri" panose="020F0502020204030204" pitchFamily="34" charset="0"/>
                <a:cs typeface="Calibri" panose="020F0502020204030204" pitchFamily="34" charset="0"/>
              </a:rPr>
              <a:t>LOGISTIC REGRESSION, SVM, DECISION</a:t>
            </a:r>
            <a:r>
              <a:rPr lang="en-US" sz="2400" dirty="0" smtClean="0">
                <a:latin typeface="Calibri" panose="020F0502020204030204" pitchFamily="34" charset="0"/>
                <a:cs typeface="Calibri" panose="020F0502020204030204" pitchFamily="34" charset="0"/>
              </a:rPr>
              <a:t> </a:t>
            </a:r>
            <a:r>
              <a:rPr lang="en-US" sz="2400" dirty="0" smtClean="0">
                <a:solidFill>
                  <a:srgbClr val="616E52"/>
                </a:solidFill>
                <a:latin typeface="Calibri" panose="020F0502020204030204" pitchFamily="34" charset="0"/>
                <a:cs typeface="Calibri" panose="020F0502020204030204" pitchFamily="34" charset="0"/>
              </a:rPr>
              <a:t>TREE, AND KNN</a:t>
            </a:r>
            <a:endParaRPr lang="en-US" sz="2400" dirty="0">
              <a:latin typeface="Calibri" panose="020F0502020204030204" pitchFamily="34" charset="0"/>
              <a:cs typeface="Calibri" panose="020F0502020204030204" pitchFamily="34" charset="0"/>
            </a:endParaRPr>
          </a:p>
        </p:txBody>
      </p:sp>
      <p:sp>
        <p:nvSpPr>
          <p:cNvPr id="6" name="object 2"/>
          <p:cNvSpPr/>
          <p:nvPr/>
        </p:nvSpPr>
        <p:spPr>
          <a:xfrm>
            <a:off x="981456" y="31242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extLst>
      <p:ext uri="{BB962C8B-B14F-4D97-AF65-F5344CB8AC3E}">
        <p14:creationId xmlns:p14="http://schemas.microsoft.com/office/powerpoint/2010/main" val="27567288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609600" y="257653"/>
            <a:ext cx="7891781"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Classification Accuracy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6" name="object 6"/>
          <p:cNvSpPr txBox="1"/>
          <p:nvPr/>
        </p:nvSpPr>
        <p:spPr>
          <a:xfrm>
            <a:off x="914400" y="4978906"/>
            <a:ext cx="9796781" cy="1704249"/>
          </a:xfrm>
          <a:prstGeom prst="rect">
            <a:avLst/>
          </a:prstGeom>
        </p:spPr>
        <p:txBody>
          <a:bodyPr vert="horz" wrap="square" lIns="0" tIns="12700" rIns="0" bIns="0" rtlCol="0">
            <a:spAutoFit/>
          </a:bodyPr>
          <a:lstStyle/>
          <a:p>
            <a:pPr marL="12700" marR="5080">
              <a:lnSpc>
                <a:spcPct val="120900"/>
              </a:lnSpc>
              <a:spcBef>
                <a:spcPts val="105"/>
              </a:spcBef>
            </a:pPr>
            <a:r>
              <a:rPr lang="en-US" dirty="0">
                <a:latin typeface="Calibri" panose="020F0502020204030204" pitchFamily="34" charset="0"/>
                <a:cs typeface="Calibri" panose="020F0502020204030204" pitchFamily="34" charset="0"/>
              </a:rPr>
              <a:t>All models achieved an 83.33% accuracy rate on the test set.</a:t>
            </a:r>
          </a:p>
          <a:p>
            <a:pPr marL="12700" marR="5080">
              <a:lnSpc>
                <a:spcPct val="120900"/>
              </a:lnSpc>
              <a:spcBef>
                <a:spcPts val="105"/>
              </a:spcBef>
            </a:pPr>
            <a:r>
              <a:rPr lang="en-US" dirty="0">
                <a:latin typeface="Calibri" panose="020F0502020204030204" pitchFamily="34" charset="0"/>
                <a:cs typeface="Calibri" panose="020F0502020204030204" pitchFamily="34" charset="0"/>
              </a:rPr>
              <a:t>However, the test set's small size, consisting of only 18 samples, can result in considerable accuracy variance.</a:t>
            </a:r>
          </a:p>
          <a:p>
            <a:pPr marL="12700" marR="5080">
              <a:lnSpc>
                <a:spcPct val="120900"/>
              </a:lnSpc>
              <a:spcBef>
                <a:spcPts val="105"/>
              </a:spcBef>
            </a:pPr>
            <a:r>
              <a:rPr lang="en-US" dirty="0">
                <a:latin typeface="Calibri" panose="020F0502020204030204" pitchFamily="34" charset="0"/>
                <a:cs typeface="Calibri" panose="020F0502020204030204" pitchFamily="34" charset="0"/>
              </a:rPr>
              <a:t>The Decision Tree Classifier model showed notable variability in accuracy across repeated runs.</a:t>
            </a:r>
          </a:p>
          <a:p>
            <a:pPr marL="12700" marR="5080">
              <a:lnSpc>
                <a:spcPct val="120900"/>
              </a:lnSpc>
              <a:spcBef>
                <a:spcPts val="105"/>
              </a:spcBef>
            </a:pPr>
            <a:r>
              <a:rPr lang="en-US" dirty="0">
                <a:latin typeface="Calibri" panose="020F0502020204030204" pitchFamily="34" charset="0"/>
                <a:cs typeface="Calibri" panose="020F0502020204030204" pitchFamily="34" charset="0"/>
              </a:rPr>
              <a:t>To reliably determine the best model, acquiring more data is recommended.</a:t>
            </a:r>
          </a:p>
        </p:txBody>
      </p:sp>
      <p:sp>
        <p:nvSpPr>
          <p:cNvPr id="7" name="object 7"/>
          <p:cNvSpPr/>
          <p:nvPr/>
        </p:nvSpPr>
        <p:spPr>
          <a:xfrm>
            <a:off x="3048000" y="1299591"/>
            <a:ext cx="5076444" cy="3337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2968"/>
          </a:xfrm>
        </p:grpSpPr>
        <p:sp>
          <p:nvSpPr>
            <p:cNvPr id="3" name="object 3"/>
            <p:cNvSpPr/>
            <p:nvPr/>
          </p:nvSpPr>
          <p:spPr>
            <a:xfrm>
              <a:off x="0" y="4978905"/>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62000" y="246926"/>
            <a:ext cx="6367781"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Confusion Matrix</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6" name="object 6"/>
          <p:cNvSpPr txBox="1"/>
          <p:nvPr/>
        </p:nvSpPr>
        <p:spPr>
          <a:xfrm>
            <a:off x="366597" y="5011488"/>
            <a:ext cx="11139603" cy="1717073"/>
          </a:xfrm>
          <a:prstGeom prst="rect">
            <a:avLst/>
          </a:prstGeom>
        </p:spPr>
        <p:txBody>
          <a:bodyPr vert="horz" wrap="square" lIns="0" tIns="12700" rIns="0" bIns="0" rtlCol="0">
            <a:spAutoFit/>
          </a:bodyPr>
          <a:lstStyle/>
          <a:p>
            <a:pPr marL="12700" marR="5080">
              <a:lnSpc>
                <a:spcPct val="120900"/>
              </a:lnSpc>
              <a:spcBef>
                <a:spcPts val="105"/>
              </a:spcBef>
            </a:pPr>
            <a:r>
              <a:rPr lang="en-US" dirty="0">
                <a:latin typeface="Calibri" panose="020F0502020204030204" pitchFamily="34" charset="0"/>
                <a:cs typeface="Calibri" panose="020F0502020204030204" pitchFamily="34" charset="0"/>
              </a:rPr>
              <a:t>Confusion Matrix Analysis:</a:t>
            </a:r>
          </a:p>
          <a:p>
            <a:pPr marL="12700" marR="5080">
              <a:lnSpc>
                <a:spcPct val="120900"/>
              </a:lnSpc>
              <a:spcBef>
                <a:spcPts val="105"/>
              </a:spcBef>
            </a:pPr>
            <a:r>
              <a:rPr lang="en-US" dirty="0">
                <a:latin typeface="Calibri" panose="020F0502020204030204" pitchFamily="34" charset="0"/>
                <a:cs typeface="Calibri" panose="020F0502020204030204" pitchFamily="34" charset="0"/>
              </a:rPr>
              <a:t>True Positive (TP): Models predicted 12 successful landings correctly.</a:t>
            </a:r>
          </a:p>
          <a:p>
            <a:pPr marL="12700" marR="5080">
              <a:lnSpc>
                <a:spcPct val="120900"/>
              </a:lnSpc>
              <a:spcBef>
                <a:spcPts val="105"/>
              </a:spcBef>
            </a:pPr>
            <a:r>
              <a:rPr lang="en-US" dirty="0">
                <a:latin typeface="Calibri" panose="020F0502020204030204" pitchFamily="34" charset="0"/>
                <a:cs typeface="Calibri" panose="020F0502020204030204" pitchFamily="34" charset="0"/>
              </a:rPr>
              <a:t>True Negative (TN): Models predicted 3 unsuccessful landings correctly.</a:t>
            </a:r>
          </a:p>
          <a:p>
            <a:pPr marL="12700" marR="5080">
              <a:lnSpc>
                <a:spcPct val="120900"/>
              </a:lnSpc>
              <a:spcBef>
                <a:spcPts val="105"/>
              </a:spcBef>
            </a:pPr>
            <a:r>
              <a:rPr lang="en-US" dirty="0">
                <a:latin typeface="Calibri" panose="020F0502020204030204" pitchFamily="34" charset="0"/>
                <a:cs typeface="Calibri" panose="020F0502020204030204" pitchFamily="34" charset="0"/>
              </a:rPr>
              <a:t>False Positive (FP): Models incorrectly predicted 3 successful landings when the true label was unsuccessful landings.</a:t>
            </a:r>
          </a:p>
          <a:p>
            <a:pPr marL="12700" marR="5080">
              <a:lnSpc>
                <a:spcPct val="120900"/>
              </a:lnSpc>
              <a:spcBef>
                <a:spcPts val="105"/>
              </a:spcBef>
            </a:pPr>
            <a:r>
              <a:rPr lang="en-US" dirty="0">
                <a:latin typeface="Calibri" panose="020F0502020204030204" pitchFamily="34" charset="0"/>
                <a:cs typeface="Calibri" panose="020F0502020204030204" pitchFamily="34" charset="0"/>
              </a:rPr>
              <a:t>False Negative (FN): Not specified in the provided text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7" name="object 7"/>
          <p:cNvSpPr/>
          <p:nvPr/>
        </p:nvSpPr>
        <p:spPr>
          <a:xfrm>
            <a:off x="914400" y="1190829"/>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6553200" y="1752600"/>
            <a:ext cx="4175760" cy="1990288"/>
          </a:xfrm>
          <a:prstGeom prst="rect">
            <a:avLst/>
          </a:prstGeom>
        </p:spPr>
        <p:txBody>
          <a:bodyPr vert="horz" wrap="square" lIns="0" tIns="12700" rIns="0" bIns="0" rtlCol="0">
            <a:spAutoFit/>
          </a:bodyPr>
          <a:lstStyle/>
          <a:p>
            <a:pPr marL="12700" marR="5080">
              <a:lnSpc>
                <a:spcPct val="100000"/>
              </a:lnSpc>
              <a:spcBef>
                <a:spcPts val="100"/>
              </a:spcBef>
            </a:pPr>
            <a:r>
              <a:rPr dirty="0">
                <a:latin typeface="Carlito"/>
                <a:cs typeface="Carlito"/>
              </a:rPr>
              <a:t>Correct predictions are  on a diagonal from top  left to bottom right</a:t>
            </a:r>
            <a:r>
              <a:rPr dirty="0" smtClean="0">
                <a:latin typeface="Carlito"/>
                <a:cs typeface="Carlito"/>
              </a:rPr>
              <a:t>.</a:t>
            </a:r>
            <a:endParaRPr lang="en-US" dirty="0" smtClean="0">
              <a:latin typeface="Carlito"/>
              <a:cs typeface="Carlito"/>
            </a:endParaRPr>
          </a:p>
          <a:p>
            <a:pPr marL="12700" marR="5080">
              <a:lnSpc>
                <a:spcPct val="100000"/>
              </a:lnSpc>
              <a:spcBef>
                <a:spcPts val="100"/>
              </a:spcBef>
            </a:pPr>
            <a:endParaRPr lang="en-US" dirty="0">
              <a:latin typeface="Carlito"/>
              <a:cs typeface="Carlito"/>
            </a:endParaRPr>
          </a:p>
          <a:p>
            <a:pPr marL="12700" marR="5080">
              <a:spcBef>
                <a:spcPts val="100"/>
              </a:spcBef>
            </a:pPr>
            <a:r>
              <a:rPr lang="en-US" dirty="0">
                <a:latin typeface="Carlito"/>
                <a:cs typeface="Carlito"/>
              </a:rPr>
              <a:t>Observation: The models tend to </a:t>
            </a:r>
            <a:r>
              <a:rPr lang="en-US" dirty="0" err="1">
                <a:latin typeface="Carlito"/>
                <a:cs typeface="Carlito"/>
              </a:rPr>
              <a:t>overpredict</a:t>
            </a:r>
            <a:r>
              <a:rPr lang="en-US" dirty="0">
                <a:latin typeface="Carlito"/>
                <a:cs typeface="Carlito"/>
              </a:rPr>
              <a:t> successful landings, as indicated by the false positives.</a:t>
            </a:r>
          </a:p>
          <a:p>
            <a:pPr marL="12700" marR="5080">
              <a:lnSpc>
                <a:spcPct val="100000"/>
              </a:lnSpc>
              <a:spcBef>
                <a:spcPts val="100"/>
              </a:spcBef>
            </a:pPr>
            <a:endParaRPr dirty="0">
              <a:latin typeface="Carlito"/>
              <a:cs typeface="Carlito"/>
            </a:endParaRPr>
          </a:p>
        </p:txBody>
      </p:sp>
      <p:sp>
        <p:nvSpPr>
          <p:cNvPr id="10" name="object 2"/>
          <p:cNvSpPr/>
          <p:nvPr/>
        </p:nvSpPr>
        <p:spPr>
          <a:xfrm>
            <a:off x="762000" y="1037154"/>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4815" y="1257583"/>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8" y="506095"/>
            <a:ext cx="5377181"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48</a:t>
            </a:fld>
            <a:endParaRPr dirty="0"/>
          </a:p>
        </p:txBody>
      </p:sp>
      <p:sp>
        <p:nvSpPr>
          <p:cNvPr id="4" name="object 4"/>
          <p:cNvSpPr txBox="1"/>
          <p:nvPr/>
        </p:nvSpPr>
        <p:spPr>
          <a:xfrm>
            <a:off x="1218019" y="1524000"/>
            <a:ext cx="9956800" cy="4140877"/>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Task: Develop a machine learning model for Space Y to predict successful Stage 1 landings and potentially save $100 million USD.</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Data Sources: Utilized data from a public </a:t>
            </a:r>
            <a:r>
              <a:rPr lang="en-US" sz="2000" dirty="0" err="1">
                <a:solidFill>
                  <a:srgbClr val="404040"/>
                </a:solidFill>
                <a:latin typeface="Carlito"/>
                <a:cs typeface="Carlito"/>
              </a:rPr>
              <a:t>SpaceX</a:t>
            </a:r>
            <a:r>
              <a:rPr lang="en-US" sz="2000" dirty="0">
                <a:solidFill>
                  <a:srgbClr val="404040"/>
                </a:solidFill>
                <a:latin typeface="Carlito"/>
                <a:cs typeface="Carlito"/>
              </a:rPr>
              <a:t> API and web scraping </a:t>
            </a:r>
            <a:r>
              <a:rPr lang="en-US" sz="2000" dirty="0" err="1">
                <a:solidFill>
                  <a:srgbClr val="404040"/>
                </a:solidFill>
                <a:latin typeface="Carlito"/>
                <a:cs typeface="Carlito"/>
              </a:rPr>
              <a:t>SpaceX</a:t>
            </a:r>
            <a:r>
              <a:rPr lang="en-US" sz="2000" dirty="0">
                <a:solidFill>
                  <a:srgbClr val="404040"/>
                </a:solidFill>
                <a:latin typeface="Carlito"/>
                <a:cs typeface="Carlito"/>
              </a:rPr>
              <a:t> Wikipedia page.</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Data Handling: Created data labels and stored data into a DB2 SQL database.</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Visualization: Developed a dashboard for visualization purposes.</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Machine Learning Model: Built a machine learning model with an accuracy of 83%.</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Application: </a:t>
            </a:r>
            <a:r>
              <a:rPr lang="en-US" sz="2000" dirty="0" err="1">
                <a:solidFill>
                  <a:srgbClr val="404040"/>
                </a:solidFill>
                <a:latin typeface="Carlito"/>
                <a:cs typeface="Carlito"/>
              </a:rPr>
              <a:t>Allon</a:t>
            </a:r>
            <a:r>
              <a:rPr lang="en-US" sz="2000" dirty="0">
                <a:solidFill>
                  <a:srgbClr val="404040"/>
                </a:solidFill>
                <a:latin typeface="Carlito"/>
                <a:cs typeface="Carlito"/>
              </a:rPr>
              <a:t> Mask of </a:t>
            </a:r>
            <a:r>
              <a:rPr lang="en-US" sz="2000" dirty="0" err="1">
                <a:solidFill>
                  <a:srgbClr val="404040"/>
                </a:solidFill>
                <a:latin typeface="Carlito"/>
                <a:cs typeface="Carlito"/>
              </a:rPr>
              <a:t>SpaceY</a:t>
            </a:r>
            <a:r>
              <a:rPr lang="en-US" sz="2000" dirty="0">
                <a:solidFill>
                  <a:srgbClr val="404040"/>
                </a:solidFill>
                <a:latin typeface="Carlito"/>
                <a:cs typeface="Carlito"/>
              </a:rPr>
              <a:t> can use this model to predict with relatively high accuracy whether a launch will have a successful Stage 1 landing before launch, aiding in decision-making.</a:t>
            </a:r>
          </a:p>
          <a:p>
            <a:pPr marL="195580" indent="-183515">
              <a:lnSpc>
                <a:spcPct val="100000"/>
              </a:lnSpc>
              <a:spcBef>
                <a:spcPts val="490"/>
              </a:spcBef>
              <a:buClr>
                <a:srgbClr val="E28312"/>
              </a:buClr>
              <a:buChar char="◦"/>
              <a:tabLst>
                <a:tab pos="196215" algn="l"/>
              </a:tabLst>
            </a:pPr>
            <a:r>
              <a:rPr lang="en-US" sz="2000" dirty="0">
                <a:solidFill>
                  <a:srgbClr val="404040"/>
                </a:solidFill>
                <a:latin typeface="Carlito"/>
                <a:cs typeface="Carlito"/>
              </a:rPr>
              <a:t>Future Improvements: Suggested collecting more data to further improve accuracy and determine the best machine learning model.</a:t>
            </a:r>
            <a:endParaRPr sz="2000" dirty="0">
              <a:latin typeface="Carlito"/>
              <a:cs typeface="Carlito"/>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1456" y="124927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4081781" cy="751488"/>
          </a:xfrm>
          <a:prstGeom prst="rect">
            <a:avLst/>
          </a:prstGeom>
        </p:spPr>
        <p:txBody>
          <a:bodyPr vert="horz" wrap="square" lIns="0" tIns="12700" rIns="0" bIns="0" rtlCol="0">
            <a:spAutoFit/>
          </a:bodyPr>
          <a:lstStyle/>
          <a:p>
            <a:pPr marL="12700">
              <a:lnSpc>
                <a:spcPct val="100000"/>
              </a:lnSpc>
              <a:spcBef>
                <a:spcPts val="100"/>
              </a:spcBef>
            </a:pPr>
            <a:r>
              <a:rPr b="1" kern="1200" dirty="0">
                <a:uFill>
                  <a:solidFill>
                    <a:srgbClr val="7D7D7D"/>
                  </a:solidFill>
                </a:uFill>
              </a:rPr>
              <a:t>APPENDIX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49</a:t>
            </a:fld>
            <a:endParaRPr dirty="0"/>
          </a:p>
        </p:txBody>
      </p:sp>
      <p:sp>
        <p:nvSpPr>
          <p:cNvPr id="4" name="object 4"/>
          <p:cNvSpPr txBox="1"/>
          <p:nvPr/>
        </p:nvSpPr>
        <p:spPr>
          <a:xfrm>
            <a:off x="1371600" y="1524000"/>
            <a:ext cx="8401050" cy="3705502"/>
          </a:xfrm>
          <a:prstGeom prst="rect">
            <a:avLst/>
          </a:prstGeom>
        </p:spPr>
        <p:txBody>
          <a:bodyPr vert="horz" wrap="square" lIns="0" tIns="164465" rIns="0" bIns="0" rtlCol="0">
            <a:spAutoFit/>
          </a:bodyPr>
          <a:lstStyle/>
          <a:p>
            <a:pPr marL="12700">
              <a:lnSpc>
                <a:spcPct val="100000"/>
              </a:lnSpc>
              <a:spcBef>
                <a:spcPts val="1295"/>
              </a:spcBef>
            </a:pPr>
            <a:r>
              <a:rPr sz="2000" dirty="0">
                <a:solidFill>
                  <a:srgbClr val="404040"/>
                </a:solidFill>
                <a:latin typeface="Carlito"/>
                <a:cs typeface="Carlito"/>
              </a:rPr>
              <a:t>GitHub repository </a:t>
            </a:r>
            <a:r>
              <a:rPr lang="en-US" sz="2000" dirty="0">
                <a:solidFill>
                  <a:srgbClr val="404040"/>
                </a:solidFill>
                <a:latin typeface="Carlito"/>
                <a:cs typeface="Carlito"/>
              </a:rPr>
              <a:t>URL</a:t>
            </a:r>
            <a:r>
              <a:rPr sz="2000" dirty="0">
                <a:solidFill>
                  <a:srgbClr val="404040"/>
                </a:solidFill>
                <a:latin typeface="Carlito"/>
                <a:cs typeface="Carlito"/>
              </a:rPr>
              <a:t>:</a:t>
            </a:r>
          </a:p>
          <a:p>
            <a:pPr>
              <a:lnSpc>
                <a:spcPct val="100000"/>
              </a:lnSpc>
              <a:spcBef>
                <a:spcPts val="40"/>
              </a:spcBef>
            </a:pPr>
            <a:endParaRPr lang="en-US" sz="2000" dirty="0" smtClean="0">
              <a:solidFill>
                <a:srgbClr val="404040"/>
              </a:solidFill>
              <a:latin typeface="Carlito"/>
              <a:cs typeface="Carlito"/>
            </a:endParaRPr>
          </a:p>
          <a:p>
            <a:pPr>
              <a:lnSpc>
                <a:spcPct val="100000"/>
              </a:lnSpc>
              <a:spcBef>
                <a:spcPts val="40"/>
              </a:spcBef>
            </a:pPr>
            <a:endParaRPr sz="2000" dirty="0">
              <a:solidFill>
                <a:srgbClr val="404040"/>
              </a:solidFill>
              <a:latin typeface="Carlito"/>
              <a:cs typeface="Carlito"/>
            </a:endParaRPr>
          </a:p>
          <a:p>
            <a:pPr marL="12700">
              <a:lnSpc>
                <a:spcPct val="100000"/>
              </a:lnSpc>
              <a:spcBef>
                <a:spcPts val="5"/>
              </a:spcBef>
            </a:pPr>
            <a:r>
              <a:rPr sz="2000" dirty="0">
                <a:solidFill>
                  <a:srgbClr val="404040"/>
                </a:solidFill>
                <a:latin typeface="Carlito"/>
                <a:cs typeface="Carlito"/>
              </a:rPr>
              <a:t>Instructor</a:t>
            </a:r>
            <a:r>
              <a:rPr lang="en-IN" sz="2000" dirty="0" smtClean="0">
                <a:solidFill>
                  <a:srgbClr val="404040"/>
                </a:solidFill>
                <a:latin typeface="Carlito"/>
                <a:cs typeface="Carlito"/>
              </a:rPr>
              <a:t>s: </a:t>
            </a:r>
            <a:r>
              <a:rPr lang="en-IN" sz="2000" dirty="0" err="1">
                <a:solidFill>
                  <a:srgbClr val="404040"/>
                </a:solidFill>
                <a:latin typeface="Carlito"/>
                <a:cs typeface="Carlito"/>
              </a:rPr>
              <a:t>Rav</a:t>
            </a:r>
            <a:r>
              <a:rPr lang="en-IN" sz="2000" dirty="0">
                <a:solidFill>
                  <a:srgbClr val="404040"/>
                </a:solidFill>
                <a:latin typeface="Carlito"/>
                <a:cs typeface="Carlito"/>
              </a:rPr>
              <a:t> Ahuja, Alex </a:t>
            </a:r>
            <a:r>
              <a:rPr lang="en-IN" sz="2000" dirty="0" err="1">
                <a:solidFill>
                  <a:srgbClr val="404040"/>
                </a:solidFill>
                <a:latin typeface="Carlito"/>
                <a:cs typeface="Carlito"/>
              </a:rPr>
              <a:t>Aklson</a:t>
            </a:r>
            <a:r>
              <a:rPr lang="en-IN" sz="2000" dirty="0">
                <a:solidFill>
                  <a:srgbClr val="404040"/>
                </a:solidFill>
                <a:latin typeface="Carlito"/>
                <a:cs typeface="Carlito"/>
              </a:rPr>
              <a:t>, </a:t>
            </a:r>
            <a:r>
              <a:rPr lang="en-IN" sz="2000" dirty="0" err="1">
                <a:solidFill>
                  <a:srgbClr val="404040"/>
                </a:solidFill>
                <a:latin typeface="Carlito"/>
                <a:cs typeface="Carlito"/>
              </a:rPr>
              <a:t>Aije</a:t>
            </a:r>
            <a:r>
              <a:rPr lang="en-IN" sz="2000" dirty="0">
                <a:solidFill>
                  <a:srgbClr val="404040"/>
                </a:solidFill>
                <a:latin typeface="Carlito"/>
                <a:cs typeface="Carlito"/>
              </a:rPr>
              <a:t> </a:t>
            </a:r>
            <a:r>
              <a:rPr lang="en-IN" sz="2000" dirty="0" err="1">
                <a:solidFill>
                  <a:srgbClr val="404040"/>
                </a:solidFill>
                <a:latin typeface="Carlito"/>
                <a:cs typeface="Carlito"/>
              </a:rPr>
              <a:t>Egwaikhide</a:t>
            </a:r>
            <a:r>
              <a:rPr lang="en-IN" sz="2000" dirty="0">
                <a:solidFill>
                  <a:srgbClr val="404040"/>
                </a:solidFill>
                <a:latin typeface="Carlito"/>
                <a:cs typeface="Carlito"/>
              </a:rPr>
              <a:t>, Svetlana Levitan, Romeo </a:t>
            </a:r>
            <a:r>
              <a:rPr lang="en-IN" sz="2000" dirty="0" err="1">
                <a:solidFill>
                  <a:srgbClr val="404040"/>
                </a:solidFill>
                <a:latin typeface="Carlito"/>
                <a:cs typeface="Carlito"/>
              </a:rPr>
              <a:t>Kienzler</a:t>
            </a:r>
            <a:r>
              <a:rPr lang="en-IN" sz="2000" dirty="0">
                <a:solidFill>
                  <a:srgbClr val="404040"/>
                </a:solidFill>
                <a:latin typeface="Carlito"/>
                <a:cs typeface="Carlito"/>
              </a:rPr>
              <a:t>, </a:t>
            </a:r>
            <a:r>
              <a:rPr lang="en-IN" sz="2000" dirty="0" err="1">
                <a:solidFill>
                  <a:srgbClr val="404040"/>
                </a:solidFill>
                <a:latin typeface="Carlito"/>
                <a:cs typeface="Carlito"/>
              </a:rPr>
              <a:t>Polong</a:t>
            </a:r>
            <a:r>
              <a:rPr lang="en-IN" sz="2000" dirty="0">
                <a:solidFill>
                  <a:srgbClr val="404040"/>
                </a:solidFill>
                <a:latin typeface="Carlito"/>
                <a:cs typeface="Carlito"/>
              </a:rPr>
              <a:t> Lin, Joseph </a:t>
            </a:r>
            <a:r>
              <a:rPr lang="en-IN" sz="2000" dirty="0" err="1">
                <a:solidFill>
                  <a:srgbClr val="404040"/>
                </a:solidFill>
                <a:latin typeface="Carlito"/>
                <a:cs typeface="Carlito"/>
              </a:rPr>
              <a:t>Santarcangelo</a:t>
            </a:r>
            <a:r>
              <a:rPr lang="en-IN" sz="2000" dirty="0">
                <a:solidFill>
                  <a:srgbClr val="404040"/>
                </a:solidFill>
                <a:latin typeface="Carlito"/>
                <a:cs typeface="Carlito"/>
              </a:rPr>
              <a:t>, Azim </a:t>
            </a:r>
            <a:r>
              <a:rPr lang="en-IN" sz="2000" dirty="0" err="1">
                <a:solidFill>
                  <a:srgbClr val="404040"/>
                </a:solidFill>
                <a:latin typeface="Carlito"/>
                <a:cs typeface="Carlito"/>
              </a:rPr>
              <a:t>Hirjani</a:t>
            </a:r>
            <a:r>
              <a:rPr lang="en-IN" sz="2000" dirty="0">
                <a:solidFill>
                  <a:srgbClr val="404040"/>
                </a:solidFill>
                <a:latin typeface="Carlito"/>
                <a:cs typeface="Carlito"/>
              </a:rPr>
              <a:t>, </a:t>
            </a:r>
            <a:r>
              <a:rPr lang="en-IN" sz="2000" dirty="0" err="1">
                <a:solidFill>
                  <a:srgbClr val="404040"/>
                </a:solidFill>
                <a:latin typeface="Carlito"/>
                <a:cs typeface="Carlito"/>
              </a:rPr>
              <a:t>Hima</a:t>
            </a:r>
            <a:r>
              <a:rPr lang="en-IN" sz="2000" dirty="0">
                <a:solidFill>
                  <a:srgbClr val="404040"/>
                </a:solidFill>
                <a:latin typeface="Carlito"/>
                <a:cs typeface="Carlito"/>
              </a:rPr>
              <a:t> Vasudevan, </a:t>
            </a:r>
            <a:r>
              <a:rPr lang="en-IN" sz="2000" dirty="0" err="1">
                <a:solidFill>
                  <a:srgbClr val="404040"/>
                </a:solidFill>
                <a:latin typeface="Carlito"/>
                <a:cs typeface="Carlito"/>
              </a:rPr>
              <a:t>Saishruthi</a:t>
            </a:r>
            <a:r>
              <a:rPr lang="en-IN" sz="2000" dirty="0">
                <a:solidFill>
                  <a:srgbClr val="404040"/>
                </a:solidFill>
                <a:latin typeface="Carlito"/>
                <a:cs typeface="Carlito"/>
              </a:rPr>
              <a:t> Swaminathan, Saeed </a:t>
            </a:r>
            <a:r>
              <a:rPr lang="en-IN" sz="2000" dirty="0" err="1">
                <a:solidFill>
                  <a:srgbClr val="404040"/>
                </a:solidFill>
                <a:latin typeface="Carlito"/>
                <a:cs typeface="Carlito"/>
              </a:rPr>
              <a:t>Aghabozorgi</a:t>
            </a:r>
            <a:r>
              <a:rPr lang="en-IN" sz="2000" dirty="0">
                <a:solidFill>
                  <a:srgbClr val="404040"/>
                </a:solidFill>
                <a:latin typeface="Carlito"/>
                <a:cs typeface="Carlito"/>
              </a:rPr>
              <a:t>, Yan Luo</a:t>
            </a:r>
          </a:p>
          <a:p>
            <a:pPr>
              <a:lnSpc>
                <a:spcPct val="100000"/>
              </a:lnSpc>
            </a:pPr>
            <a:endParaRPr sz="2000" dirty="0">
              <a:solidFill>
                <a:srgbClr val="404040"/>
              </a:solidFill>
              <a:latin typeface="Carlito"/>
              <a:cs typeface="Carlito"/>
            </a:endParaRPr>
          </a:p>
          <a:p>
            <a:pPr>
              <a:lnSpc>
                <a:spcPct val="100000"/>
              </a:lnSpc>
              <a:spcBef>
                <a:spcPts val="40"/>
              </a:spcBef>
            </a:pPr>
            <a:endParaRPr sz="2000" dirty="0">
              <a:solidFill>
                <a:srgbClr val="404040"/>
              </a:solidFill>
              <a:latin typeface="Carlito"/>
              <a:cs typeface="Carlito"/>
            </a:endParaRPr>
          </a:p>
          <a:p>
            <a:pPr marL="12700">
              <a:lnSpc>
                <a:spcPct val="100000"/>
              </a:lnSpc>
              <a:spcBef>
                <a:spcPts val="5"/>
              </a:spcBef>
            </a:pPr>
            <a:r>
              <a:rPr sz="2000" dirty="0">
                <a:solidFill>
                  <a:srgbClr val="404040"/>
                </a:solidFill>
                <a:latin typeface="Carlito"/>
                <a:cs typeface="Carlito"/>
              </a:rPr>
              <a:t>Special Thanks to All Instructors:</a:t>
            </a:r>
          </a:p>
          <a:p>
            <a:pPr marL="12700">
              <a:lnSpc>
                <a:spcPct val="100000"/>
              </a:lnSpc>
              <a:spcBef>
                <a:spcPts val="1200"/>
              </a:spcBef>
            </a:pPr>
            <a:r>
              <a:rPr sz="2000" dirty="0">
                <a:solidFill>
                  <a:srgbClr val="404040"/>
                </a:solidFill>
                <a:latin typeface="Carlito"/>
                <a:cs typeface="Carlito"/>
                <a:hlinkClick r:id="rId2"/>
              </a:rPr>
              <a:t>https://www.coursera.org/professional-certificates/ibm-data-science?#instructors</a:t>
            </a:r>
            <a:endParaRPr sz="2000" dirty="0">
              <a:solidFill>
                <a:srgbClr val="404040"/>
              </a:solidFill>
              <a:latin typeface="Carlito"/>
              <a:cs typeface="Carli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dirty="0">
                <a:uFill>
                  <a:solidFill>
                    <a:srgbClr val="7D7D7D"/>
                  </a:solidFill>
                </a:uFill>
              </a:rPr>
              <a:t>Methodology</a:t>
            </a:r>
            <a:r>
              <a:rPr u="heavy" spc="-19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143000" y="1828800"/>
            <a:ext cx="9355735" cy="3593932"/>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Data collection </a:t>
            </a:r>
            <a:r>
              <a:rPr sz="2400" spc="-5" dirty="0" smtClean="0">
                <a:solidFill>
                  <a:srgbClr val="BB562C"/>
                </a:solidFill>
                <a:latin typeface="Calibri" panose="020F0502020204030204" pitchFamily="34" charset="0"/>
                <a:cs typeface="Calibri" panose="020F0502020204030204" pitchFamily="34" charset="0"/>
              </a:rPr>
              <a:t>methodology:</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Combined </a:t>
            </a:r>
            <a:r>
              <a:rPr sz="2400" spc="-5" dirty="0">
                <a:solidFill>
                  <a:srgbClr val="BB562C"/>
                </a:solidFill>
                <a:latin typeface="Calibri" panose="020F0502020204030204" pitchFamily="34" charset="0"/>
                <a:cs typeface="Calibri" panose="020F0502020204030204" pitchFamily="34" charset="0"/>
              </a:rPr>
              <a:t>data from SpaceX public API and SpaceX Wikipedia page</a:t>
            </a:r>
          </a:p>
          <a:p>
            <a:pPr marL="241300" indent="-229235">
              <a:lnSpc>
                <a:spcPct val="100000"/>
              </a:lnSpc>
              <a:spcBef>
                <a:spcPts val="1485"/>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Perform data </a:t>
            </a:r>
            <a:r>
              <a:rPr sz="2400" spc="-5" dirty="0" smtClean="0">
                <a:solidFill>
                  <a:srgbClr val="BB562C"/>
                </a:solidFill>
                <a:latin typeface="Calibri" panose="020F0502020204030204" pitchFamily="34" charset="0"/>
                <a:cs typeface="Calibri" panose="020F0502020204030204" pitchFamily="34" charset="0"/>
              </a:rPr>
              <a:t>wrangling</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Classifying true landings as successful and unsuccessful otherwise</a:t>
            </a:r>
          </a:p>
          <a:p>
            <a:pPr marL="241300" indent="-229235">
              <a:lnSpc>
                <a:spcPct val="100000"/>
              </a:lnSpc>
              <a:spcBef>
                <a:spcPts val="680"/>
              </a:spcBef>
              <a:buFont typeface="Arial"/>
              <a:buChar char="•"/>
              <a:tabLst>
                <a:tab pos="240665" algn="l"/>
                <a:tab pos="241935" algn="l"/>
              </a:tabLst>
            </a:pPr>
            <a:r>
              <a:rPr sz="2400" spc="-5" dirty="0" smtClean="0">
                <a:solidFill>
                  <a:srgbClr val="BB562C"/>
                </a:solidFill>
                <a:latin typeface="Calibri" panose="020F0502020204030204" pitchFamily="34" charset="0"/>
                <a:cs typeface="Calibri" panose="020F0502020204030204" pitchFamily="34" charset="0"/>
              </a:rPr>
              <a:t>Perform </a:t>
            </a:r>
            <a:r>
              <a:rPr sz="2400" spc="-5" dirty="0">
                <a:solidFill>
                  <a:srgbClr val="BB562C"/>
                </a:solidFill>
                <a:latin typeface="Calibri" panose="020F0502020204030204" pitchFamily="34" charset="0"/>
                <a:cs typeface="Calibri" panose="020F0502020204030204" pitchFamily="34" charset="0"/>
              </a:rPr>
              <a:t>exploratory data analysis (EDA) using visualization and </a:t>
            </a:r>
            <a:r>
              <a:rPr sz="2400" spc="-5" dirty="0" smtClean="0">
                <a:solidFill>
                  <a:srgbClr val="BB562C"/>
                </a:solidFill>
                <a:latin typeface="Calibri" panose="020F0502020204030204" pitchFamily="34" charset="0"/>
                <a:cs typeface="Calibri" panose="020F0502020204030204" pitchFamily="34" charset="0"/>
              </a:rPr>
              <a:t>SQL</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Perform </a:t>
            </a:r>
            <a:r>
              <a:rPr sz="2400" spc="-5" dirty="0">
                <a:solidFill>
                  <a:srgbClr val="BB562C"/>
                </a:solidFill>
                <a:latin typeface="Calibri" panose="020F0502020204030204" pitchFamily="34" charset="0"/>
                <a:cs typeface="Calibri" panose="020F0502020204030204" pitchFamily="34" charset="0"/>
              </a:rPr>
              <a:t>interactive visual analytics using Folium and Plotly Dash</a:t>
            </a:r>
          </a:p>
          <a:p>
            <a:pPr marL="241300" indent="-229235">
              <a:lnSpc>
                <a:spcPct val="100000"/>
              </a:lnSpc>
              <a:spcBef>
                <a:spcPts val="1440"/>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Perform predictive analysis using classification </a:t>
            </a:r>
            <a:r>
              <a:rPr sz="2400" spc="-5" dirty="0" smtClean="0">
                <a:solidFill>
                  <a:srgbClr val="BB562C"/>
                </a:solidFill>
                <a:latin typeface="Calibri" panose="020F0502020204030204" pitchFamily="34" charset="0"/>
                <a:cs typeface="Calibri" panose="020F0502020204030204" pitchFamily="34" charset="0"/>
              </a:rPr>
              <a:t>models</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Tuned </a:t>
            </a:r>
            <a:r>
              <a:rPr sz="2400" spc="-5" dirty="0">
                <a:solidFill>
                  <a:srgbClr val="BB562C"/>
                </a:solidFill>
                <a:latin typeface="Calibri" panose="020F0502020204030204" pitchFamily="34" charset="0"/>
                <a:cs typeface="Calibri" panose="020F0502020204030204" pitchFamily="34" charset="0"/>
              </a:rPr>
              <a:t>models using GridSearchCV</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2898139" y="1295400"/>
            <a:ext cx="5450840" cy="752129"/>
          </a:xfrm>
          <a:prstGeom prst="rect">
            <a:avLst/>
          </a:prstGeom>
        </p:spPr>
        <p:txBody>
          <a:bodyPr vert="horz" wrap="square" lIns="0" tIns="13335" rIns="0" bIns="0" rtlCol="0">
            <a:spAutoFit/>
          </a:bodyPr>
          <a:lstStyle/>
          <a:p>
            <a:pPr marL="12700">
              <a:lnSpc>
                <a:spcPct val="100000"/>
              </a:lnSpc>
              <a:spcBef>
                <a:spcPts val="105"/>
              </a:spcBef>
            </a:pPr>
            <a:r>
              <a:rPr sz="4800" b="1" dirty="0">
                <a:solidFill>
                  <a:srgbClr val="404040"/>
                </a:solidFill>
                <a:uFill>
                  <a:solidFill>
                    <a:srgbClr val="7D7D7D"/>
                  </a:solidFill>
                </a:uFill>
                <a:latin typeface="Arial"/>
                <a:ea typeface="+mj-ea"/>
                <a:cs typeface="Arial"/>
              </a:rPr>
              <a:t>Methodology</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828800" y="4953000"/>
            <a:ext cx="8895080" cy="722630"/>
          </a:xfrm>
          <a:prstGeom prst="rect">
            <a:avLst/>
          </a:prstGeom>
        </p:spPr>
        <p:txBody>
          <a:bodyPr vert="horz" wrap="square" lIns="0" tIns="12700" rIns="0" bIns="0" rtlCol="0">
            <a:spAutoFit/>
          </a:bodyPr>
          <a:lstStyle/>
          <a:p>
            <a:pPr marL="12700">
              <a:lnSpc>
                <a:spcPts val="2745"/>
              </a:lnSpc>
              <a:spcBef>
                <a:spcPts val="100"/>
              </a:spcBef>
            </a:pPr>
            <a:r>
              <a:rPr sz="2400" spc="-5" dirty="0">
                <a:solidFill>
                  <a:srgbClr val="BB562C"/>
                </a:solidFill>
                <a:latin typeface="Calibri" panose="020F0502020204030204" pitchFamily="34" charset="0"/>
                <a:cs typeface="Calibri" panose="020F0502020204030204" pitchFamily="34" charset="0"/>
              </a:rPr>
              <a:t>OVERVIEW OF DATA COLLECTION, WRANGLING, VISUALIZATION,</a:t>
            </a:r>
          </a:p>
          <a:p>
            <a:pPr marL="12700">
              <a:lnSpc>
                <a:spcPts val="2745"/>
              </a:lnSpc>
              <a:tabLst>
                <a:tab pos="1963420" algn="l"/>
                <a:tab pos="2682875" algn="l"/>
                <a:tab pos="3816350" algn="l"/>
              </a:tabLst>
            </a:pPr>
            <a:r>
              <a:rPr sz="2400" spc="-5" dirty="0">
                <a:solidFill>
                  <a:srgbClr val="BB562C"/>
                </a:solidFill>
                <a:latin typeface="Calibri" panose="020F0502020204030204" pitchFamily="34" charset="0"/>
                <a:cs typeface="Calibri" panose="020F0502020204030204" pitchFamily="34" charset="0"/>
              </a:rPr>
              <a:t>DASHBOARD,	AND	MODEL	METHODS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2001" y="609600"/>
            <a:ext cx="10787686" cy="751488"/>
          </a:xfrm>
          <a:prstGeom prst="rect">
            <a:avLst/>
          </a:prstGeom>
        </p:spPr>
        <p:txBody>
          <a:bodyPr vert="horz" wrap="square" lIns="0" tIns="12700" rIns="0" bIns="0" rtlCol="0">
            <a:spAutoFit/>
          </a:bodyPr>
          <a:lstStyle/>
          <a:p>
            <a:pPr marL="12700">
              <a:lnSpc>
                <a:spcPct val="100000"/>
              </a:lnSpc>
              <a:spcBef>
                <a:spcPts val="100"/>
              </a:spcBef>
            </a:pPr>
            <a:r>
              <a:rPr b="1" dirty="0">
                <a:uFill>
                  <a:solidFill>
                    <a:srgbClr val="7D7D7D"/>
                  </a:solidFill>
                </a:uFill>
              </a:rPr>
              <a:t>Data Collection </a:t>
            </a:r>
            <a:r>
              <a:rPr b="1" dirty="0" smtClean="0">
                <a:uFill>
                  <a:solidFill>
                    <a:srgbClr val="7D7D7D"/>
                  </a:solidFill>
                </a:uFill>
              </a:rPr>
              <a:t>Overview</a:t>
            </a:r>
            <a:r>
              <a:rPr lang="en-US" u="heavy" spc="-190" dirty="0" smtClean="0">
                <a:uFill>
                  <a:solidFill>
                    <a:srgbClr val="7D7D7D"/>
                  </a:solidFill>
                </a:uFill>
              </a:rPr>
              <a:t>	</a:t>
            </a:r>
            <a:r>
              <a:rPr lang="en-US" u="heavy" spc="-190" dirty="0">
                <a:uFill>
                  <a:solidFill>
                    <a:srgbClr val="7D7D7D"/>
                  </a:solidFill>
                </a:uFill>
              </a:rPr>
              <a:t>		</a:t>
            </a:r>
            <a:endParaRPr b="1" dirty="0">
              <a:uFill>
                <a:solidFill>
                  <a:srgbClr val="7D7D7D"/>
                </a:solidFill>
              </a:uFill>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027984" y="1533700"/>
            <a:ext cx="9899650" cy="4862228"/>
          </a:xfrm>
          <a:prstGeom prst="rect">
            <a:avLst/>
          </a:prstGeom>
        </p:spPr>
        <p:txBody>
          <a:bodyPr vert="horz" wrap="square" lIns="0" tIns="42545" rIns="0" bIns="0" rtlCol="0">
            <a:spAutoFit/>
          </a:bodyPr>
          <a:lstStyle/>
          <a:p>
            <a:pPr marL="241300" marR="42545" indent="-229235">
              <a:spcBef>
                <a:spcPts val="335"/>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Data collection process involved a combination of API requests from Space X public API and web  scraping data from a table in Space X’s Wikipedia entry.</a:t>
            </a:r>
          </a:p>
          <a:p>
            <a:pPr marL="241300" marR="356235" indent="-229235">
              <a:spcBef>
                <a:spcPts val="1115"/>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The next slide will show the flowchart of data collection from API and the one after will show  the flowchart of data collection from webscraping.</a:t>
            </a:r>
          </a:p>
          <a:p>
            <a:pPr marL="241300" indent="-229235">
              <a:spcBef>
                <a:spcPts val="1145"/>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Space X API Data Columns:</a:t>
            </a:r>
          </a:p>
          <a:p>
            <a:pPr marL="241300" indent="-229235">
              <a:spcBef>
                <a:spcPts val="1200"/>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FlightNumber, Date, BoosterVersion, PayloadMass, Orbit, LaunchSite, Outcome, Flights, </a:t>
            </a:r>
            <a:r>
              <a:rPr sz="2400" spc="-5" dirty="0" err="1" smtClean="0">
                <a:solidFill>
                  <a:srgbClr val="BB562C"/>
                </a:solidFill>
                <a:latin typeface="Calibri" panose="020F0502020204030204" pitchFamily="34" charset="0"/>
                <a:cs typeface="Calibri" panose="020F0502020204030204" pitchFamily="34" charset="0"/>
              </a:rPr>
              <a:t>GridFins</a:t>
            </a:r>
            <a:r>
              <a:rPr sz="2400" spc="-5" dirty="0" smtClean="0">
                <a:solidFill>
                  <a:srgbClr val="BB562C"/>
                </a:solidFill>
                <a:latin typeface="Calibri" panose="020F0502020204030204" pitchFamily="34" charset="0"/>
                <a:cs typeface="Calibri" panose="020F0502020204030204" pitchFamily="34" charset="0"/>
              </a:rPr>
              <a:t>,</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Reused</a:t>
            </a:r>
            <a:r>
              <a:rPr sz="2400" spc="-5" dirty="0">
                <a:solidFill>
                  <a:srgbClr val="BB562C"/>
                </a:solidFill>
                <a:latin typeface="Calibri" panose="020F0502020204030204" pitchFamily="34" charset="0"/>
                <a:cs typeface="Calibri" panose="020F0502020204030204" pitchFamily="34" charset="0"/>
              </a:rPr>
              <a:t>, Legs, LandingPad, Block, ReusedCount, Serial, Longitude, Latitude</a:t>
            </a:r>
          </a:p>
          <a:p>
            <a:pPr marL="241300" indent="-229235">
              <a:spcBef>
                <a:spcPts val="1105"/>
              </a:spcBef>
              <a:buFont typeface="Arial"/>
              <a:buChar char="•"/>
              <a:tabLst>
                <a:tab pos="240665" algn="l"/>
                <a:tab pos="241935" algn="l"/>
              </a:tabLst>
            </a:pPr>
            <a:r>
              <a:rPr sz="2400" spc="-5" dirty="0">
                <a:solidFill>
                  <a:srgbClr val="BB562C"/>
                </a:solidFill>
                <a:latin typeface="Calibri" panose="020F0502020204030204" pitchFamily="34" charset="0"/>
                <a:cs typeface="Calibri" panose="020F0502020204030204" pitchFamily="34" charset="0"/>
              </a:rPr>
              <a:t>Wikipedia Webscrape Data </a:t>
            </a:r>
            <a:r>
              <a:rPr sz="2400" spc="-5" dirty="0" smtClean="0">
                <a:solidFill>
                  <a:srgbClr val="BB562C"/>
                </a:solidFill>
                <a:latin typeface="Calibri" panose="020F0502020204030204" pitchFamily="34" charset="0"/>
                <a:cs typeface="Calibri" panose="020F0502020204030204" pitchFamily="34" charset="0"/>
              </a:rPr>
              <a:t>Columns:</a:t>
            </a:r>
            <a:r>
              <a:rPr lang="en-US" sz="2400" spc="-5" dirty="0" smtClean="0">
                <a:solidFill>
                  <a:srgbClr val="BB562C"/>
                </a:solidFill>
                <a:latin typeface="Calibri" panose="020F0502020204030204" pitchFamily="34" charset="0"/>
                <a:cs typeface="Calibri" panose="020F0502020204030204" pitchFamily="34" charset="0"/>
              </a:rPr>
              <a:t> </a:t>
            </a:r>
            <a:r>
              <a:rPr sz="2400" spc="-5" dirty="0" smtClean="0">
                <a:solidFill>
                  <a:srgbClr val="BB562C"/>
                </a:solidFill>
                <a:latin typeface="Calibri" panose="020F0502020204030204" pitchFamily="34" charset="0"/>
                <a:cs typeface="Calibri" panose="020F0502020204030204" pitchFamily="34" charset="0"/>
              </a:rPr>
              <a:t>Flight </a:t>
            </a:r>
            <a:r>
              <a:rPr sz="2400" spc="-5" dirty="0">
                <a:solidFill>
                  <a:srgbClr val="BB562C"/>
                </a:solidFill>
                <a:latin typeface="Calibri" panose="020F0502020204030204" pitchFamily="34" charset="0"/>
                <a:cs typeface="Calibri" panose="020F0502020204030204" pitchFamily="34" charset="0"/>
              </a:rPr>
              <a:t>No., Launch site, Payload, PayloadMass, Orbit, Customer, Launch outcome, Version  Booster, Booster landing, Date,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113"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221639" y="916236"/>
            <a:ext cx="4980483" cy="1038746"/>
          </a:xfrm>
          <a:prstGeom prst="rect">
            <a:avLst/>
          </a:prstGeom>
        </p:spPr>
        <p:txBody>
          <a:bodyPr vert="horz" wrap="square" lIns="0" tIns="12700" rIns="0" bIns="0" rtlCol="0">
            <a:spAutoFit/>
          </a:bodyPr>
          <a:lstStyle/>
          <a:p>
            <a:pPr marL="12700">
              <a:lnSpc>
                <a:spcPts val="4015"/>
              </a:lnSpc>
              <a:spcBef>
                <a:spcPts val="100"/>
              </a:spcBef>
            </a:pPr>
            <a:r>
              <a:rPr sz="3400" b="1" dirty="0">
                <a:solidFill>
                  <a:srgbClr val="404040"/>
                </a:solidFill>
                <a:uFill>
                  <a:solidFill>
                    <a:srgbClr val="7D7D7D"/>
                  </a:solidFill>
                </a:uFill>
                <a:latin typeface="Arial"/>
                <a:ea typeface="+mj-ea"/>
                <a:cs typeface="Arial"/>
              </a:rPr>
              <a:t>Data Collection –</a:t>
            </a:r>
          </a:p>
          <a:p>
            <a:pPr marL="12700">
              <a:lnSpc>
                <a:spcPts val="4015"/>
              </a:lnSpc>
            </a:pPr>
            <a:r>
              <a:rPr sz="3400" b="1" dirty="0">
                <a:solidFill>
                  <a:srgbClr val="404040"/>
                </a:solidFill>
                <a:uFill>
                  <a:solidFill>
                    <a:srgbClr val="7D7D7D"/>
                  </a:solidFill>
                </a:uFill>
                <a:latin typeface="Arial"/>
                <a:ea typeface="+mj-ea"/>
                <a:cs typeface="Arial"/>
              </a:rPr>
              <a:t>SpaceX API</a:t>
            </a: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88211"/>
          </a:xfrm>
          <a:prstGeom prst="rect">
            <a:avLst/>
          </a:prstGeom>
        </p:spPr>
        <p:txBody>
          <a:bodyPr vert="horz" wrap="square" lIns="0" tIns="36195" rIns="0" bIns="0" rtlCol="0">
            <a:spAutoFit/>
          </a:bodyPr>
          <a:lstStyle/>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Request </a:t>
            </a:r>
            <a:endParaRPr lang="en-US" sz="1600" spc="-5" dirty="0" smtClean="0">
              <a:solidFill>
                <a:srgbClr val="BB562C"/>
              </a:solidFill>
              <a:latin typeface="Calibri" panose="020F0502020204030204" pitchFamily="34" charset="0"/>
              <a:cs typeface="Calibri" panose="020F0502020204030204" pitchFamily="34" charset="0"/>
            </a:endParaRPr>
          </a:p>
          <a:p>
            <a:pPr marL="479425" marR="5080" indent="-466725" algn="ctr">
              <a:lnSpc>
                <a:spcPts val="1639"/>
              </a:lnSpc>
              <a:spcBef>
                <a:spcPts val="285"/>
              </a:spcBef>
            </a:pPr>
            <a:r>
              <a:rPr sz="1600" spc="-5" dirty="0" smtClean="0">
                <a:solidFill>
                  <a:srgbClr val="BB562C"/>
                </a:solidFill>
                <a:latin typeface="Calibri" panose="020F0502020204030204" pitchFamily="34" charset="0"/>
                <a:cs typeface="Calibri" panose="020F0502020204030204" pitchFamily="34" charset="0"/>
              </a:rPr>
              <a:t>(</a:t>
            </a:r>
            <a:r>
              <a:rPr sz="1600" spc="-5" dirty="0">
                <a:solidFill>
                  <a:srgbClr val="BB562C"/>
                </a:solidFill>
                <a:latin typeface="Calibri" panose="020F0502020204030204" pitchFamily="34" charset="0"/>
                <a:cs typeface="Calibri" panose="020F0502020204030204" pitchFamily="34" charset="0"/>
              </a:rPr>
              <a:t>Space X  APIs)</a:t>
            </a: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4491607" y="2884751"/>
            <a:ext cx="1996186" cy="852798"/>
          </a:xfrm>
          <a:prstGeom prst="rect">
            <a:avLst/>
          </a:prstGeom>
        </p:spPr>
        <p:txBody>
          <a:bodyPr vert="horz" wrap="square" lIns="0" tIns="31750"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a:t>
            </a:r>
            <a:r>
              <a:rPr sz="1600" spc="-5" dirty="0">
                <a:solidFill>
                  <a:srgbClr val="BB562C"/>
                </a:solidFill>
                <a:latin typeface="Calibri" panose="020F0502020204030204" pitchFamily="34" charset="0"/>
                <a:cs typeface="Calibri" panose="020F0502020204030204" pitchFamily="34" charset="0"/>
              </a:rPr>
              <a:t>JSON file +  </a:t>
            </a: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Lists(Launch </a:t>
            </a:r>
            <a:r>
              <a:rPr sz="1600" spc="-5" dirty="0">
                <a:solidFill>
                  <a:srgbClr val="BB562C"/>
                </a:solidFill>
                <a:latin typeface="Calibri" panose="020F0502020204030204" pitchFamily="34" charset="0"/>
                <a:cs typeface="Calibri" panose="020F0502020204030204" pitchFamily="34" charset="0"/>
              </a:rPr>
              <a:t>Site,  </a:t>
            </a: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Booster </a:t>
            </a:r>
            <a:r>
              <a:rPr sz="1600" spc="-5" dirty="0">
                <a:solidFill>
                  <a:srgbClr val="BB562C"/>
                </a:solidFill>
                <a:latin typeface="Calibri" panose="020F0502020204030204" pitchFamily="34" charset="0"/>
                <a:cs typeface="Calibri" panose="020F0502020204030204" pitchFamily="34" charset="0"/>
              </a:rPr>
              <a:t>Version,  Payload Data)</a:t>
            </a: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288808" y="4290296"/>
            <a:ext cx="2355721" cy="692754"/>
          </a:xfrm>
          <a:prstGeom prst="rect">
            <a:avLst/>
          </a:prstGeom>
        </p:spPr>
        <p:txBody>
          <a:bodyPr vert="horz" wrap="square" lIns="0" tIns="35560"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err="1" smtClean="0">
                <a:solidFill>
                  <a:srgbClr val="BB562C"/>
                </a:solidFill>
                <a:latin typeface="Calibri" panose="020F0502020204030204" pitchFamily="34" charset="0"/>
                <a:cs typeface="Calibri" panose="020F0502020204030204" pitchFamily="34" charset="0"/>
              </a:rPr>
              <a:t>Json_normalize</a:t>
            </a:r>
            <a:r>
              <a:rPr sz="1600" spc="-5" dirty="0" smtClean="0">
                <a:solidFill>
                  <a:srgbClr val="BB562C"/>
                </a:solidFill>
                <a:latin typeface="Calibri" panose="020F0502020204030204" pitchFamily="34" charset="0"/>
                <a:cs typeface="Calibri" panose="020F0502020204030204" pitchFamily="34" charset="0"/>
              </a:rPr>
              <a:t> to  </a:t>
            </a:r>
            <a:r>
              <a:rPr sz="1600" spc="-5" dirty="0" err="1" smtClean="0">
                <a:solidFill>
                  <a:srgbClr val="BB562C"/>
                </a:solidFill>
                <a:latin typeface="Calibri" panose="020F0502020204030204" pitchFamily="34" charset="0"/>
                <a:cs typeface="Calibri" panose="020F0502020204030204" pitchFamily="34" charset="0"/>
              </a:rPr>
              <a:t>DataFrame</a:t>
            </a:r>
            <a:r>
              <a:rPr sz="1600" spc="-5" dirty="0" smtClean="0">
                <a:solidFill>
                  <a:srgbClr val="BB562C"/>
                </a:solidFill>
                <a:latin typeface="Calibri" panose="020F0502020204030204" pitchFamily="34" charset="0"/>
                <a:cs typeface="Calibri" panose="020F0502020204030204" pitchFamily="34" charset="0"/>
              </a:rPr>
              <a:t> data  </a:t>
            </a:r>
            <a:endParaRPr lang="en-US" sz="1600" spc="-5" dirty="0" smtClean="0">
              <a:solidFill>
                <a:srgbClr val="BB562C"/>
              </a:solidFill>
              <a:latin typeface="Calibri" panose="020F0502020204030204" pitchFamily="34" charset="0"/>
              <a:cs typeface="Calibri" panose="020F0502020204030204" pitchFamily="34" charset="0"/>
            </a:endParaRPr>
          </a:p>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F</a:t>
            </a:r>
            <a:r>
              <a:rPr sz="1600" spc="-5" dirty="0" smtClean="0">
                <a:solidFill>
                  <a:srgbClr val="BB562C"/>
                </a:solidFill>
                <a:latin typeface="Calibri" panose="020F0502020204030204" pitchFamily="34" charset="0"/>
                <a:cs typeface="Calibri" panose="020F0502020204030204" pitchFamily="34" charset="0"/>
              </a:rPr>
              <a:t>rom JSON</a:t>
            </a:r>
            <a:endParaRPr sz="1600" spc="-5" dirty="0">
              <a:solidFill>
                <a:srgbClr val="BB562C"/>
              </a:solidFill>
              <a:latin typeface="Calibri" panose="020F0502020204030204" pitchFamily="34" charset="0"/>
              <a:cs typeface="Calibri" panose="020F0502020204030204" pitchFamily="34" charset="0"/>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6818265" y="4383909"/>
            <a:ext cx="2071879" cy="446917"/>
          </a:xfrm>
          <a:prstGeom prst="rect">
            <a:avLst/>
          </a:prstGeom>
        </p:spPr>
        <p:txBody>
          <a:bodyPr vert="horz" wrap="square" lIns="0" tIns="36195" rIns="0" bIns="0" rtlCol="0">
            <a:spAutoFit/>
          </a:bodyPr>
          <a:lstStyle/>
          <a:p>
            <a:pPr marL="575945" marR="5080" indent="-563880"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Dictionary </a:t>
            </a:r>
            <a:r>
              <a:rPr sz="1600" spc="-5" dirty="0">
                <a:solidFill>
                  <a:srgbClr val="BB562C"/>
                </a:solidFill>
                <a:latin typeface="Calibri" panose="020F0502020204030204" pitchFamily="34" charset="0"/>
                <a:cs typeface="Calibri" panose="020F0502020204030204" pitchFamily="34" charset="0"/>
              </a:rPr>
              <a:t>relevant  </a:t>
            </a: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data</a:t>
            </a:r>
            <a:endParaRPr sz="1600" spc="-5" dirty="0">
              <a:solidFill>
                <a:srgbClr val="BB562C"/>
              </a:solidFill>
              <a:latin typeface="Calibri" panose="020F0502020204030204" pitchFamily="34" charset="0"/>
              <a:cs typeface="Calibri" panose="020F0502020204030204" pitchFamily="34" charset="0"/>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6928866" y="3095243"/>
            <a:ext cx="2004822" cy="446917"/>
          </a:xfrm>
          <a:prstGeom prst="rect">
            <a:avLst/>
          </a:prstGeom>
        </p:spPr>
        <p:txBody>
          <a:bodyPr vert="horz" wrap="square" lIns="0" tIns="36195"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Cast </a:t>
            </a:r>
            <a:r>
              <a:rPr sz="1600" spc="-5" dirty="0">
                <a:solidFill>
                  <a:srgbClr val="BB562C"/>
                </a:solidFill>
                <a:latin typeface="Calibri" panose="020F0502020204030204" pitchFamily="34" charset="0"/>
                <a:cs typeface="Calibri" panose="020F0502020204030204" pitchFamily="34" charset="0"/>
              </a:rPr>
              <a:t>dictionary to a  DataFrame</a:t>
            </a: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6740651" y="1687386"/>
            <a:ext cx="2286255" cy="651460"/>
          </a:xfrm>
          <a:prstGeom prst="rect">
            <a:avLst/>
          </a:prstGeom>
        </p:spPr>
        <p:txBody>
          <a:bodyPr vert="horz" wrap="square" lIns="0" tIns="35560" rIns="0" bIns="0" rtlCol="0">
            <a:spAutoFit/>
          </a:bodyPr>
          <a:lstStyle/>
          <a:p>
            <a:pPr marL="479425" marR="5080" indent="-466725" algn="ctr" rtl="0">
              <a:lnSpc>
                <a:spcPts val="1639"/>
              </a:lnSpc>
              <a:spcBef>
                <a:spcPts val="285"/>
              </a:spcBef>
            </a:pPr>
            <a:r>
              <a:rPr lang="en-US" sz="1600" kern="1200" spc="-5" dirty="0" smtClean="0">
                <a:solidFill>
                  <a:srgbClr val="BB562C"/>
                </a:solidFill>
                <a:latin typeface="Calibri" panose="020F0502020204030204" pitchFamily="34" charset="0"/>
                <a:ea typeface="+mn-ea"/>
                <a:cs typeface="Calibri" panose="020F0502020204030204" pitchFamily="34" charset="0"/>
              </a:rPr>
              <a:t>          </a:t>
            </a:r>
            <a:r>
              <a:rPr sz="1600" kern="1200" spc="-5" dirty="0" smtClean="0">
                <a:solidFill>
                  <a:srgbClr val="BB562C"/>
                </a:solidFill>
                <a:latin typeface="Calibri" panose="020F0502020204030204" pitchFamily="34" charset="0"/>
                <a:ea typeface="+mn-ea"/>
                <a:cs typeface="Calibri" panose="020F0502020204030204" pitchFamily="34" charset="0"/>
              </a:rPr>
              <a:t>Filter </a:t>
            </a:r>
            <a:r>
              <a:rPr sz="1600" kern="1200" spc="-5" dirty="0">
                <a:solidFill>
                  <a:srgbClr val="BB562C"/>
                </a:solidFill>
                <a:latin typeface="Calibri" panose="020F0502020204030204" pitchFamily="34" charset="0"/>
                <a:ea typeface="+mn-ea"/>
                <a:cs typeface="Calibri" panose="020F0502020204030204" pitchFamily="34" charset="0"/>
              </a:rPr>
              <a:t>data to only  </a:t>
            </a:r>
            <a:r>
              <a:rPr lang="en-US" sz="1600" kern="1200" spc="-5" dirty="0">
                <a:solidFill>
                  <a:srgbClr val="BB562C"/>
                </a:solidFill>
                <a:latin typeface="Calibri" panose="020F0502020204030204" pitchFamily="34" charset="0"/>
                <a:ea typeface="+mn-ea"/>
                <a:cs typeface="Calibri" panose="020F0502020204030204" pitchFamily="34" charset="0"/>
              </a:rPr>
              <a:t/>
            </a:r>
            <a:br>
              <a:rPr lang="en-US" sz="1600" kern="1200" spc="-5" dirty="0">
                <a:solidFill>
                  <a:srgbClr val="BB562C"/>
                </a:solidFill>
                <a:latin typeface="Calibri" panose="020F0502020204030204" pitchFamily="34" charset="0"/>
                <a:ea typeface="+mn-ea"/>
                <a:cs typeface="Calibri" panose="020F0502020204030204" pitchFamily="34" charset="0"/>
              </a:rPr>
            </a:br>
            <a:r>
              <a:rPr sz="1600" kern="1200" spc="-5" dirty="0" smtClean="0">
                <a:solidFill>
                  <a:srgbClr val="BB562C"/>
                </a:solidFill>
                <a:latin typeface="Calibri" panose="020F0502020204030204" pitchFamily="34" charset="0"/>
                <a:ea typeface="+mn-ea"/>
                <a:cs typeface="Calibri" panose="020F0502020204030204" pitchFamily="34" charset="0"/>
              </a:rPr>
              <a:t>include </a:t>
            </a:r>
            <a:r>
              <a:rPr sz="1600" kern="1200" spc="-5" dirty="0">
                <a:solidFill>
                  <a:srgbClr val="BB562C"/>
                </a:solidFill>
                <a:latin typeface="Calibri" panose="020F0502020204030204" pitchFamily="34" charset="0"/>
                <a:ea typeface="+mn-ea"/>
                <a:cs typeface="Calibri" panose="020F0502020204030204" pitchFamily="34" charset="0"/>
              </a:rPr>
              <a:t>Falcon 9  launches</a:t>
            </a: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133586" y="1676892"/>
            <a:ext cx="2018284" cy="648896"/>
          </a:xfrm>
          <a:prstGeom prst="rect">
            <a:avLst/>
          </a:prstGeom>
        </p:spPr>
        <p:txBody>
          <a:bodyPr vert="horz" wrap="square" lIns="0" tIns="33020"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err="1" smtClean="0">
                <a:solidFill>
                  <a:srgbClr val="BB562C"/>
                </a:solidFill>
                <a:latin typeface="Calibri" panose="020F0502020204030204" pitchFamily="34" charset="0"/>
                <a:cs typeface="Calibri" panose="020F0502020204030204" pitchFamily="34" charset="0"/>
              </a:rPr>
              <a:t>Imputate</a:t>
            </a:r>
            <a:r>
              <a:rPr sz="1600" spc="-5" dirty="0" smtClean="0">
                <a:solidFill>
                  <a:srgbClr val="BB562C"/>
                </a:solidFill>
                <a:latin typeface="Calibri" panose="020F0502020204030204" pitchFamily="34" charset="0"/>
                <a:cs typeface="Calibri" panose="020F0502020204030204" pitchFamily="34" charset="0"/>
              </a:rPr>
              <a:t> missing  Payload</a:t>
            </a: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Mass </a:t>
            </a:r>
            <a:r>
              <a:rPr sz="1600" spc="-5" dirty="0">
                <a:solidFill>
                  <a:srgbClr val="BB562C"/>
                </a:solidFill>
                <a:latin typeface="Calibri" panose="020F0502020204030204" pitchFamily="34" charset="0"/>
                <a:cs typeface="Calibri" panose="020F0502020204030204" pitchFamily="34" charset="0"/>
              </a:rPr>
              <a:t>values  with mean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343065" y="811395"/>
            <a:ext cx="3822878" cy="1038746"/>
          </a:xfrm>
          <a:prstGeom prst="rect">
            <a:avLst/>
          </a:prstGeom>
        </p:spPr>
        <p:txBody>
          <a:bodyPr vert="horz" wrap="square" lIns="0" tIns="12700" rIns="0" bIns="0" rtlCol="0">
            <a:spAutoFit/>
          </a:bodyPr>
          <a:lstStyle/>
          <a:p>
            <a:pPr marL="12700">
              <a:lnSpc>
                <a:spcPts val="4015"/>
              </a:lnSpc>
              <a:spcBef>
                <a:spcPts val="100"/>
              </a:spcBef>
            </a:pPr>
            <a:r>
              <a:rPr sz="3400" b="1" dirty="0">
                <a:solidFill>
                  <a:srgbClr val="404040"/>
                </a:solidFill>
                <a:uFill>
                  <a:solidFill>
                    <a:srgbClr val="7D7D7D"/>
                  </a:solidFill>
                </a:uFill>
                <a:latin typeface="Arial"/>
                <a:ea typeface="+mj-ea"/>
                <a:cs typeface="Arial"/>
              </a:rPr>
              <a:t>Data Collection –</a:t>
            </a:r>
          </a:p>
          <a:p>
            <a:pPr marL="12700">
              <a:lnSpc>
                <a:spcPts val="4015"/>
              </a:lnSpc>
            </a:pPr>
            <a:r>
              <a:rPr sz="3400" b="1" dirty="0">
                <a:solidFill>
                  <a:srgbClr val="404040"/>
                </a:solidFill>
                <a:uFill>
                  <a:solidFill>
                    <a:srgbClr val="7D7D7D"/>
                  </a:solidFill>
                </a:uFill>
                <a:latin typeface="Arial"/>
                <a:ea typeface="+mj-ea"/>
                <a:cs typeface="Arial"/>
              </a:rPr>
              <a:t>Web Scraping</a:t>
            </a: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276596" y="1220258"/>
            <a:ext cx="2154555" cy="461024"/>
          </a:xfrm>
          <a:prstGeom prst="rect">
            <a:avLst/>
          </a:prstGeom>
        </p:spPr>
        <p:txBody>
          <a:bodyPr vert="horz" wrap="square" lIns="0" tIns="12065" rIns="0" bIns="0" rtlCol="0">
            <a:spAutoFit/>
          </a:bodyPr>
          <a:lstStyle/>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Request Wikipedia</a:t>
            </a:r>
          </a:p>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html</a:t>
            </a: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463845"/>
          </a:xfrm>
          <a:prstGeom prst="rect">
            <a:avLst/>
          </a:prstGeom>
        </p:spPr>
        <p:txBody>
          <a:bodyPr vert="horz" wrap="square" lIns="0" tIns="12065" rIns="0" bIns="0" rtlCol="0">
            <a:spAutoFit/>
          </a:bodyPr>
          <a:lstStyle/>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BeautifulSoup</a:t>
            </a:r>
          </a:p>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html5lib Parser</a:t>
            </a: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218822" y="4913417"/>
            <a:ext cx="2094687" cy="455253"/>
          </a:xfrm>
          <a:prstGeom prst="rect">
            <a:avLst/>
          </a:prstGeom>
        </p:spPr>
        <p:txBody>
          <a:bodyPr vert="horz" wrap="square" lIns="0" tIns="44450"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Find </a:t>
            </a:r>
            <a:r>
              <a:rPr sz="1600" spc="-5" dirty="0">
                <a:solidFill>
                  <a:srgbClr val="BB562C"/>
                </a:solidFill>
                <a:latin typeface="Calibri" panose="020F0502020204030204" pitchFamily="34" charset="0"/>
                <a:cs typeface="Calibri" panose="020F0502020204030204" pitchFamily="34" charset="0"/>
              </a:rPr>
              <a:t>launch info  html table</a:t>
            </a: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220188"/>
          </a:xfrm>
          <a:prstGeom prst="rect">
            <a:avLst/>
          </a:prstGeom>
        </p:spPr>
        <p:txBody>
          <a:bodyPr vert="horz" wrap="square" lIns="0" tIns="12065" rIns="0" bIns="0" rtlCol="0">
            <a:spAutoFit/>
          </a:bodyPr>
          <a:lstStyle/>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Create dictionary</a:t>
            </a: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459724" y="3009345"/>
            <a:ext cx="2430272" cy="655949"/>
          </a:xfrm>
          <a:prstGeom prst="rect">
            <a:avLst/>
          </a:prstGeom>
        </p:spPr>
        <p:txBody>
          <a:bodyPr vert="horz" wrap="square" lIns="0" tIns="40005" rIns="0" bIns="0" rtlCol="0">
            <a:spAutoFit/>
          </a:bodyPr>
          <a:lstStyle/>
          <a:p>
            <a:pPr marL="479425" marR="5080" indent="-466725" algn="ctr">
              <a:lnSpc>
                <a:spcPts val="1639"/>
              </a:lnSpc>
              <a:spcBef>
                <a:spcPts val="285"/>
              </a:spcBef>
            </a:pPr>
            <a:r>
              <a:rPr lang="en-US" sz="1600" spc="-5" dirty="0" smtClean="0">
                <a:solidFill>
                  <a:srgbClr val="BB562C"/>
                </a:solidFill>
                <a:latin typeface="Calibri" panose="020F0502020204030204" pitchFamily="34" charset="0"/>
                <a:cs typeface="Calibri" panose="020F0502020204030204" pitchFamily="34" charset="0"/>
              </a:rPr>
              <a:t>   </a:t>
            </a:r>
            <a:r>
              <a:rPr sz="1600" spc="-5" dirty="0" smtClean="0">
                <a:solidFill>
                  <a:srgbClr val="BB562C"/>
                </a:solidFill>
                <a:latin typeface="Calibri" panose="020F0502020204030204" pitchFamily="34" charset="0"/>
                <a:cs typeface="Calibri" panose="020F0502020204030204" pitchFamily="34" charset="0"/>
              </a:rPr>
              <a:t>Iterate </a:t>
            </a:r>
            <a:r>
              <a:rPr sz="1600" spc="-5" dirty="0">
                <a:solidFill>
                  <a:srgbClr val="BB562C"/>
                </a:solidFill>
                <a:latin typeface="Calibri" panose="020F0502020204030204" pitchFamily="34" charset="0"/>
                <a:cs typeface="Calibri" panose="020F0502020204030204" pitchFamily="34" charset="0"/>
              </a:rPr>
              <a:t>through  </a:t>
            </a:r>
            <a:r>
              <a:rPr sz="1600" spc="-5" dirty="0" smtClean="0">
                <a:solidFill>
                  <a:srgbClr val="BB562C"/>
                </a:solidFill>
                <a:latin typeface="Calibri" panose="020F0502020204030204" pitchFamily="34" charset="0"/>
                <a:cs typeface="Calibri" panose="020F0502020204030204" pitchFamily="34" charset="0"/>
              </a:rPr>
              <a:t>table cells </a:t>
            </a:r>
            <a:r>
              <a:rPr sz="1600" spc="-5" dirty="0">
                <a:solidFill>
                  <a:srgbClr val="BB562C"/>
                </a:solidFill>
                <a:latin typeface="Calibri" panose="020F0502020204030204" pitchFamily="34" charset="0"/>
                <a:cs typeface="Calibri" panose="020F0502020204030204" pitchFamily="34" charset="0"/>
              </a:rPr>
              <a:t>to  extract data to  dictionary</a:t>
            </a: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459356"/>
          </a:xfrm>
          <a:prstGeom prst="rect">
            <a:avLst/>
          </a:prstGeom>
        </p:spPr>
        <p:txBody>
          <a:bodyPr vert="horz" wrap="square" lIns="0" tIns="45719" rIns="0" bIns="0" rtlCol="0">
            <a:spAutoFit/>
          </a:bodyPr>
          <a:lstStyle/>
          <a:p>
            <a:pPr marL="479425" marR="5080" indent="-466725" algn="ctr">
              <a:lnSpc>
                <a:spcPts val="1639"/>
              </a:lnSpc>
              <a:spcBef>
                <a:spcPts val="285"/>
              </a:spcBef>
            </a:pPr>
            <a:r>
              <a:rPr sz="1600" spc="-5" dirty="0">
                <a:solidFill>
                  <a:srgbClr val="BB562C"/>
                </a:solidFill>
                <a:latin typeface="Calibri" panose="020F0502020204030204" pitchFamily="34" charset="0"/>
                <a:cs typeface="Calibri" panose="020F0502020204030204" pitchFamily="34" charset="0"/>
              </a:rPr>
              <a:t>Cast dictionary to  DataFrame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1627</TotalTime>
  <Words>2583</Words>
  <Application>Microsoft Office PowerPoint</Application>
  <PresentationFormat>Widescreen</PresentationFormat>
  <Paragraphs>274</Paragraphs>
  <Slides>49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Carlito</vt:lpstr>
      <vt:lpstr>Office Theme</vt:lpstr>
      <vt:lpstr>PowerPoint Presentation</vt:lpstr>
      <vt:lpstr>Outline </vt:lpstr>
      <vt:lpstr>Executive Summary </vt:lpstr>
      <vt:lpstr>Introduction         </vt:lpstr>
      <vt:lpstr>Methodology </vt:lpstr>
      <vt:lpstr>PowerPoint Presentation</vt:lpstr>
      <vt:lpstr>Data Collection Overview   </vt:lpstr>
      <vt:lpstr>          Filter data to only   include Falcon 9  launches</vt:lpstr>
      <vt:lpstr>PowerPoint Presentation</vt:lpstr>
      <vt:lpstr>Data Wrangling        </vt:lpstr>
      <vt:lpstr>EDA with Data Visualization    </vt:lpstr>
      <vt:lpstr>PowerPoint Presentation</vt:lpstr>
      <vt:lpstr>EDA with SQL        </vt:lpstr>
      <vt:lpstr>PowerPoint Presentation</vt:lpstr>
      <vt:lpstr>Build an interactive map with Folium:</vt:lpstr>
      <vt:lpstr>Build a Dashboard with Plotly Dash</vt:lpstr>
      <vt:lpstr>Predictive analysis (Classification)</vt:lpstr>
      <vt:lpstr>Results </vt:lpstr>
      <vt:lpstr>EDA with Visualization </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Rushi</cp:lastModifiedBy>
  <cp:revision>70</cp:revision>
  <dcterms:created xsi:type="dcterms:W3CDTF">2021-08-26T16:53:12Z</dcterms:created>
  <dcterms:modified xsi:type="dcterms:W3CDTF">2024-03-20T08:32:02Z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