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embeddedFontLst>
    <p:embeddedFont>
      <p:font typeface="Old Standard TT"/>
      <p:regular r:id="rId36"/>
      <p:bold r:id="rId37"/>
      <p:italic r:id="rId38"/>
    </p:embeddedFont>
    <p:embeddedFont>
      <p:font typeface="Helvetica Neue"/>
      <p:regular r:id="rId39"/>
      <p:bold r:id="rId40"/>
      <p:italic r:id="rId41"/>
      <p:boldItalic r:id="rId42"/>
    </p:embeddedFon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95261C4-06F7-4A5A-A09A-DC04A0307262}">
  <a:tblStyle styleId="{795261C4-06F7-4A5A-A09A-DC04A03072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4.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6.xml"/><Relationship Id="rId44" Type="http://schemas.openxmlformats.org/officeDocument/2006/relationships/font" Target="fonts/RobotoMono-bold.fntdata"/><Relationship Id="rId21" Type="http://schemas.openxmlformats.org/officeDocument/2006/relationships/slide" Target="slides/slide15.xml"/><Relationship Id="rId43" Type="http://schemas.openxmlformats.org/officeDocument/2006/relationships/font" Target="fonts/RobotoMono-regular.fntdata"/><Relationship Id="rId24" Type="http://schemas.openxmlformats.org/officeDocument/2006/relationships/slide" Target="slides/slide18.xml"/><Relationship Id="rId46" Type="http://schemas.openxmlformats.org/officeDocument/2006/relationships/font" Target="fonts/RobotoMono-boldItalic.fntdata"/><Relationship Id="rId23" Type="http://schemas.openxmlformats.org/officeDocument/2006/relationships/slide" Target="slides/slide17.xml"/><Relationship Id="rId45"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ldStandardTT-bold.fntdata"/><Relationship Id="rId14" Type="http://schemas.openxmlformats.org/officeDocument/2006/relationships/slide" Target="slides/slide8.xml"/><Relationship Id="rId36" Type="http://schemas.openxmlformats.org/officeDocument/2006/relationships/font" Target="fonts/OldStandardTT-regular.fntdata"/><Relationship Id="rId17" Type="http://schemas.openxmlformats.org/officeDocument/2006/relationships/slide" Target="slides/slide11.xml"/><Relationship Id="rId39" Type="http://schemas.openxmlformats.org/officeDocument/2006/relationships/font" Target="fonts/HelveticaNeue-regular.fntdata"/><Relationship Id="rId16" Type="http://schemas.openxmlformats.org/officeDocument/2006/relationships/slide" Target="slides/slide10.xml"/><Relationship Id="rId38" Type="http://schemas.openxmlformats.org/officeDocument/2006/relationships/font" Target="fonts/OldStandardT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a26e1ee0_2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5a26e1ee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5a26e1ee0_0_1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5a26e1ee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5a26e1ee0_2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5a26e1ee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5a26e1ee0_2_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5a26e1ee0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5a26e1ee0_2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5a26e1ee0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5a26e1ee0_0_1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5a26e1ee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2a2c92f7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2a2c92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5a26e1ee0_0_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5a26e1ee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5a26e1ee0_0_9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a26e1ee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2a2c92f7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2a2c92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5a26e1ee0_0_1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5a26e1ee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5a26e1ee0_0_8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5a26e1ee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5a26e1ee0_0_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5a26e1ee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62a2c92f7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2a2c92f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62a2c92f7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62a2c92f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62a2c92f7_0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62a2c92f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62a2c92f7_0_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62a2c92f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5a26e1ee0_0_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5a26e1ee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5a26e1ee0_0_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5a26e1ee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2a2c92f7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2a2c92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62a2c92f7_0_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62a2c92f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5a26e1ee0_0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5a26e1ee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5a26e1ee0_0_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5a26e1ee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5a26e1ee0_0_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5a26e1ee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5a26e1ee0_0_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5a26e1ee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5a26e1ee0_0_1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5a26e1ee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5a26e1ee0_2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5a26e1ee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5a26e1ee0_0_1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5a26e1ee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33"/>
            <a:ext cx="9144000" cy="228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4796667"/>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2524400"/>
            <a:ext cx="8118600" cy="20304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5120852"/>
            <a:ext cx="8118600" cy="105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386200"/>
            <a:ext cx="8520600" cy="2808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43045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4796667"/>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2524400"/>
            <a:ext cx="8118600" cy="20304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593367"/>
            <a:ext cx="8520600" cy="817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562133"/>
            <a:ext cx="8520600" cy="4529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817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562233"/>
            <a:ext cx="3999900" cy="4529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62233"/>
            <a:ext cx="3999900" cy="4529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817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701800"/>
            <a:ext cx="5604000" cy="54543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59940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843133"/>
            <a:ext cx="4045200" cy="17775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3692001"/>
            <a:ext cx="4045200" cy="1794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817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562133"/>
            <a:ext cx="8520600" cy="4529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dgfasli.nic.in" TargetMode="External"/><Relationship Id="rId4" Type="http://schemas.openxmlformats.org/officeDocument/2006/relationships/hyperlink" Target="http://www.iaohindia.com" TargetMode="External"/><Relationship Id="rId5" Type="http://schemas.openxmlformats.org/officeDocument/2006/relationships/hyperlink" Target="http://www.dgms.gov.in/" TargetMode="External"/><Relationship Id="rId6" Type="http://schemas.openxmlformats.org/officeDocument/2006/relationships/hyperlink" Target="https://www.esic.nic.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755801"/>
            <a:ext cx="8118600" cy="273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Occupational Safety and Health in India: Now and the Future</a:t>
            </a:r>
            <a:endParaRPr/>
          </a:p>
          <a:p>
            <a:pPr indent="0" lvl="0" marL="0" rtl="0" algn="l">
              <a:spcBef>
                <a:spcPts val="0"/>
              </a:spcBef>
              <a:spcAft>
                <a:spcPts val="0"/>
              </a:spcAft>
              <a:buNone/>
            </a:pPr>
            <a:r>
              <a:rPr lang="en"/>
              <a:t>Shyam Pingle (April, 2012)</a:t>
            </a:r>
            <a:endParaRPr/>
          </a:p>
        </p:txBody>
      </p:sp>
      <p:sp>
        <p:nvSpPr>
          <p:cNvPr id="60" name="Google Shape;60;p13"/>
          <p:cNvSpPr txBox="1"/>
          <p:nvPr>
            <p:ph idx="1" type="subTitle"/>
          </p:nvPr>
        </p:nvSpPr>
        <p:spPr>
          <a:xfrm>
            <a:off x="512700" y="5120852"/>
            <a:ext cx="8118600" cy="10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Seminar by Rushikesh Jogdand (2016A4PS0147G)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Major Occupational Diseases and Hazards in India</a:t>
            </a:r>
            <a:endParaRPr/>
          </a:p>
        </p:txBody>
      </p:sp>
      <p:sp>
        <p:nvSpPr>
          <p:cNvPr id="112" name="Google Shape;112;p22"/>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Some trends</a:t>
            </a:r>
            <a:endParaRPr sz="2400"/>
          </a:p>
          <a:p>
            <a:pPr indent="-342900" lvl="0" marL="457200" rtl="0" algn="l">
              <a:spcBef>
                <a:spcPts val="1600"/>
              </a:spcBef>
              <a:spcAft>
                <a:spcPts val="0"/>
              </a:spcAft>
              <a:buSzPts val="1800"/>
              <a:buChar char="●"/>
            </a:pPr>
            <a:r>
              <a:rPr lang="en"/>
              <a:t>Women are subjected to indoor air pollution due to biomass fuels</a:t>
            </a:r>
            <a:endParaRPr/>
          </a:p>
          <a:p>
            <a:pPr indent="-342900" lvl="0" marL="457200" rtl="0" algn="l">
              <a:spcBef>
                <a:spcPts val="0"/>
              </a:spcBef>
              <a:spcAft>
                <a:spcPts val="0"/>
              </a:spcAft>
              <a:buSzPts val="1800"/>
              <a:buChar char="●"/>
            </a:pPr>
            <a:r>
              <a:rPr lang="en"/>
              <a:t>Working women are subjected the dual </a:t>
            </a:r>
            <a:r>
              <a:rPr lang="en"/>
              <a:t>burden</a:t>
            </a:r>
            <a:r>
              <a:rPr lang="en"/>
              <a:t> of home work and occupation</a:t>
            </a:r>
            <a:endParaRPr/>
          </a:p>
          <a:p>
            <a:pPr indent="-342900" lvl="0" marL="457200" rtl="0" algn="l">
              <a:spcBef>
                <a:spcPts val="0"/>
              </a:spcBef>
              <a:spcAft>
                <a:spcPts val="0"/>
              </a:spcAft>
              <a:buSzPts val="1800"/>
              <a:buChar char="●"/>
            </a:pPr>
            <a:r>
              <a:rPr lang="en"/>
              <a:t>Agriculture, mining and construction have high levels of accidents and diseases.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OSH Laws and Policies in India</a:t>
            </a:r>
            <a:endParaRPr/>
          </a:p>
        </p:txBody>
      </p:sp>
      <p:sp>
        <p:nvSpPr>
          <p:cNvPr id="118" name="Google Shape;118;p23"/>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India has 16 Laws related to working hours, conditions of services and employment. The major legal provisions for the protection of health and safety are contained in two acts: the </a:t>
            </a:r>
            <a:r>
              <a:rPr b="1" lang="en"/>
              <a:t>Factories Act</a:t>
            </a:r>
            <a:r>
              <a:rPr lang="en"/>
              <a:t> (1948, amended 1987) and the </a:t>
            </a:r>
            <a:r>
              <a:rPr b="1" lang="en"/>
              <a:t>Mines Act</a:t>
            </a:r>
            <a:r>
              <a:rPr lang="en"/>
              <a:t> (1952, amended 2016). </a:t>
            </a:r>
            <a:endParaRPr/>
          </a:p>
          <a:p>
            <a:pPr indent="0" lvl="0" marL="0" rtl="0" algn="l">
              <a:spcBef>
                <a:spcPts val="1600"/>
              </a:spcBef>
              <a:spcAft>
                <a:spcPts val="1600"/>
              </a:spcAft>
              <a:buNone/>
            </a:pPr>
            <a:r>
              <a:rPr lang="en"/>
              <a:t>India also has social security and health insurance scheme for lower wage workers governed under the </a:t>
            </a:r>
            <a:r>
              <a:rPr b="1" lang="en"/>
              <a:t>Employees’ State Insurance (ESI) Act</a:t>
            </a:r>
            <a:r>
              <a:rPr lang="en"/>
              <a:t>, (1948, amended 2016).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593379"/>
            <a:ext cx="8520600" cy="12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OSH Laws and Policies in India : The Factories Act</a:t>
            </a:r>
            <a:endParaRPr/>
          </a:p>
        </p:txBody>
      </p:sp>
      <p:sp>
        <p:nvSpPr>
          <p:cNvPr id="124" name="Google Shape;124;p24"/>
          <p:cNvSpPr txBox="1"/>
          <p:nvPr>
            <p:ph idx="1" type="body"/>
          </p:nvPr>
        </p:nvSpPr>
        <p:spPr>
          <a:xfrm>
            <a:off x="311700" y="1966976"/>
            <a:ext cx="8520600" cy="412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pre-employment and periodic medical examination</a:t>
            </a:r>
            <a:endParaRPr/>
          </a:p>
          <a:p>
            <a:pPr indent="-342900" lvl="0" marL="457200" rtl="0" algn="l">
              <a:spcBef>
                <a:spcPts val="0"/>
              </a:spcBef>
              <a:spcAft>
                <a:spcPts val="0"/>
              </a:spcAft>
              <a:buSzPts val="1800"/>
              <a:buChar char="●"/>
            </a:pPr>
            <a:r>
              <a:rPr lang="en"/>
              <a:t>mandatory, periodic monitoring of the work environment in those industries defined as hazardous</a:t>
            </a:r>
            <a:endParaRPr/>
          </a:p>
          <a:p>
            <a:pPr indent="-342900" lvl="0" marL="457200" rtl="0" algn="l">
              <a:spcBef>
                <a:spcPts val="0"/>
              </a:spcBef>
              <a:spcAft>
                <a:spcPts val="0"/>
              </a:spcAft>
              <a:buSzPts val="1800"/>
              <a:buChar char="●"/>
            </a:pPr>
            <a:r>
              <a:rPr lang="en"/>
              <a:t>maximum permissible limits for a number of chemicals</a:t>
            </a:r>
            <a:endParaRPr/>
          </a:p>
          <a:p>
            <a:pPr indent="-342900" lvl="0" marL="457200" rtl="0" algn="l">
              <a:spcBef>
                <a:spcPts val="0"/>
              </a:spcBef>
              <a:spcAft>
                <a:spcPts val="0"/>
              </a:spcAft>
              <a:buSzPts val="1800"/>
              <a:buChar char="●"/>
            </a:pPr>
            <a:r>
              <a:rPr lang="en"/>
              <a:t>to be implemented by the State Factory Inspectorates</a:t>
            </a:r>
            <a:endParaRPr/>
          </a:p>
          <a:p>
            <a:pPr indent="-342900" lvl="0" marL="457200" rtl="0" algn="l">
              <a:spcBef>
                <a:spcPts val="0"/>
              </a:spcBef>
              <a:spcAft>
                <a:spcPts val="0"/>
              </a:spcAft>
              <a:buSzPts val="1800"/>
              <a:buChar char="●"/>
            </a:pPr>
            <a:r>
              <a:rPr lang="en"/>
              <a:t>similar provisions for mines act</a:t>
            </a:r>
            <a:endParaRPr/>
          </a:p>
          <a:p>
            <a:pPr indent="-342900" lvl="0" marL="457200" rtl="0" algn="l">
              <a:spcBef>
                <a:spcPts val="0"/>
              </a:spcBef>
              <a:spcAft>
                <a:spcPts val="0"/>
              </a:spcAft>
              <a:buSzPts val="1800"/>
              <a:buChar char="●"/>
            </a:pPr>
            <a:r>
              <a:rPr lang="en"/>
              <a:t>applicable only to factories employing 10 or more workers — covers ~13 million workers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OSH Laws and Policies in India : ESI Act</a:t>
            </a:r>
            <a:endParaRPr/>
          </a:p>
        </p:txBody>
      </p:sp>
      <p:sp>
        <p:nvSpPr>
          <p:cNvPr id="130" name="Google Shape;130;p25"/>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applicable to non-seasonal factories employing 10 or more persons</a:t>
            </a:r>
            <a:endParaRPr/>
          </a:p>
          <a:p>
            <a:pPr indent="-342900" lvl="0" marL="457200" rtl="0" algn="l">
              <a:spcBef>
                <a:spcPts val="0"/>
              </a:spcBef>
              <a:spcAft>
                <a:spcPts val="0"/>
              </a:spcAft>
              <a:buSzPts val="1800"/>
              <a:buChar char="●"/>
            </a:pPr>
            <a:r>
              <a:rPr lang="en"/>
              <a:t>wage limit for coverage under the Act is ₹ 21,000 per month</a:t>
            </a:r>
            <a:endParaRPr/>
          </a:p>
          <a:p>
            <a:pPr indent="-342900" lvl="0" marL="457200" rtl="0" algn="l">
              <a:spcBef>
                <a:spcPts val="0"/>
              </a:spcBef>
              <a:spcAft>
                <a:spcPts val="0"/>
              </a:spcAft>
              <a:buSzPts val="1800"/>
              <a:buChar char="●"/>
            </a:pPr>
            <a:r>
              <a:rPr lang="en"/>
              <a:t>employees covered — 31.1 million (2018)</a:t>
            </a:r>
            <a:endParaRPr/>
          </a:p>
          <a:p>
            <a:pPr indent="-342900" lvl="0" marL="457200" rtl="0" algn="l">
              <a:spcBef>
                <a:spcPts val="0"/>
              </a:spcBef>
              <a:spcAft>
                <a:spcPts val="0"/>
              </a:spcAft>
              <a:buSzPts val="1800"/>
              <a:buChar char="●"/>
            </a:pPr>
            <a:r>
              <a:rPr lang="en"/>
              <a:t>benefits — </a:t>
            </a:r>
            <a:endParaRPr/>
          </a:p>
          <a:p>
            <a:pPr indent="-342900" lvl="1" marL="914400" rtl="0" algn="l">
              <a:spcBef>
                <a:spcPts val="0"/>
              </a:spcBef>
              <a:spcAft>
                <a:spcPts val="0"/>
              </a:spcAft>
              <a:buSzPts val="1800"/>
              <a:buChar char="○"/>
            </a:pPr>
            <a:r>
              <a:rPr lang="en" sz="1800"/>
              <a:t>medical care</a:t>
            </a:r>
            <a:endParaRPr sz="1800"/>
          </a:p>
          <a:p>
            <a:pPr indent="-342900" lvl="1" marL="914400" rtl="0" algn="l">
              <a:spcBef>
                <a:spcPts val="0"/>
              </a:spcBef>
              <a:spcAft>
                <a:spcPts val="0"/>
              </a:spcAft>
              <a:buSzPts val="1800"/>
              <a:buChar char="○"/>
            </a:pPr>
            <a:r>
              <a:rPr lang="en" sz="1800"/>
              <a:t>sickness - 70% pay compensation</a:t>
            </a:r>
            <a:endParaRPr sz="1800"/>
          </a:p>
          <a:p>
            <a:pPr indent="-342900" lvl="1" marL="914400" rtl="0" algn="l">
              <a:spcBef>
                <a:spcPts val="0"/>
              </a:spcBef>
              <a:spcAft>
                <a:spcPts val="0"/>
              </a:spcAft>
              <a:buSzPts val="1800"/>
              <a:buChar char="○"/>
            </a:pPr>
            <a:r>
              <a:rPr lang="en" sz="1800"/>
              <a:t>maternity benefit</a:t>
            </a:r>
            <a:endParaRPr sz="1800"/>
          </a:p>
          <a:p>
            <a:pPr indent="-342900" lvl="1" marL="914400" rtl="0" algn="l">
              <a:spcBef>
                <a:spcPts val="0"/>
              </a:spcBef>
              <a:spcAft>
                <a:spcPts val="0"/>
              </a:spcAft>
              <a:buSzPts val="1800"/>
              <a:buChar char="○"/>
            </a:pPr>
            <a:r>
              <a:rPr lang="en" sz="1800"/>
              <a:t>dependent benefit</a:t>
            </a:r>
            <a:endParaRPr sz="1800"/>
          </a:p>
          <a:p>
            <a:pPr indent="-342900" lvl="1" marL="914400" rtl="0" algn="l">
              <a:spcBef>
                <a:spcPts val="0"/>
              </a:spcBef>
              <a:spcAft>
                <a:spcPts val="0"/>
              </a:spcAft>
              <a:buSzPts val="1800"/>
              <a:buChar char="○"/>
            </a:pPr>
            <a:r>
              <a:rPr lang="en" sz="1800"/>
              <a:t>rehabilitation, old age medical care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OSH Laws and Policies in India</a:t>
            </a:r>
            <a:endParaRPr/>
          </a:p>
        </p:txBody>
      </p:sp>
      <p:sp>
        <p:nvSpPr>
          <p:cNvPr id="136" name="Google Shape;136;p26"/>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other provisions for protection of special groups of workers including those in plantations, docks, building and construction, tobacco, mining and insecticides</a:t>
            </a:r>
            <a:endParaRPr/>
          </a:p>
          <a:p>
            <a:pPr indent="-342900" lvl="0" marL="457200" rtl="0" algn="l">
              <a:spcBef>
                <a:spcPts val="0"/>
              </a:spcBef>
              <a:spcAft>
                <a:spcPts val="0"/>
              </a:spcAft>
              <a:buSzPts val="1800"/>
              <a:buChar char="●"/>
            </a:pPr>
            <a:r>
              <a:rPr lang="en"/>
              <a:t>legal provisions and regulation of child labour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Laws and Policies by Govt.</a:t>
            </a:r>
            <a:endParaRPr/>
          </a:p>
        </p:txBody>
      </p:sp>
      <p:sp>
        <p:nvSpPr>
          <p:cNvPr id="142" name="Google Shape;142;p27"/>
          <p:cNvSpPr txBox="1"/>
          <p:nvPr>
            <p:ph idx="1" type="body"/>
          </p:nvPr>
        </p:nvSpPr>
        <p:spPr>
          <a:xfrm>
            <a:off x="311700" y="1562125"/>
            <a:ext cx="8520600" cy="47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OSH is split between two ministries. While, primary health care and medical education fall in the mandate of Health Ministry, the Ministry of Labour has the main responsibility of OSH.</a:t>
            </a:r>
            <a:endParaRPr/>
          </a:p>
          <a:p>
            <a:pPr indent="0" lvl="0" marL="0" rtl="0" algn="l">
              <a:spcBef>
                <a:spcPts val="1600"/>
              </a:spcBef>
              <a:spcAft>
                <a:spcPts val="0"/>
              </a:spcAft>
              <a:buNone/>
            </a:pPr>
            <a:r>
              <a:rPr lang="en"/>
              <a:t>Health is a state subject and Labour is concurrent list subject. OSH is implemented and monitored at state level, through the Directorate of Industrial Safety and Health who employ engineers and medical staff to inspect factories. </a:t>
            </a:r>
            <a:endParaRPr/>
          </a:p>
          <a:p>
            <a:pPr indent="0" lvl="0" marL="0" rtl="0" algn="l">
              <a:spcBef>
                <a:spcPts val="1600"/>
              </a:spcBef>
              <a:spcAft>
                <a:spcPts val="1600"/>
              </a:spcAft>
              <a:buNone/>
            </a:pPr>
            <a:r>
              <a:rPr lang="en"/>
              <a:t>Currently there is no government agency or department that deals exclusively with OSH matters. The Director General of the Factory Advisory Services &amp; Labour Institutes (</a:t>
            </a:r>
            <a:r>
              <a:rPr b="1" lang="en"/>
              <a:t>DGFASLI</a:t>
            </a:r>
            <a:r>
              <a:rPr lang="en"/>
              <a:t>) deals with the safety and health of workers employed in </a:t>
            </a:r>
            <a:r>
              <a:rPr b="1" lang="en"/>
              <a:t>factories and ports</a:t>
            </a:r>
            <a:r>
              <a:rPr lang="en"/>
              <a:t>. Directorate General of Mines Safety (</a:t>
            </a:r>
            <a:r>
              <a:rPr b="1" lang="en"/>
              <a:t>DGMS</a:t>
            </a:r>
            <a:r>
              <a:rPr lang="en"/>
              <a:t>) deals with the safety and health of </a:t>
            </a:r>
            <a:r>
              <a:rPr b="1" lang="en"/>
              <a:t>miners</a:t>
            </a:r>
            <a:r>
              <a:rPr lang="en"/>
              <a:t>. Other departments under the Ministry of Labour that deal with OSH issues in different sectors, e.g. the </a:t>
            </a:r>
            <a:r>
              <a:rPr b="1" lang="en"/>
              <a:t>construction sector</a:t>
            </a:r>
            <a:r>
              <a:rPr lang="en"/>
              <a:t>. There is </a:t>
            </a:r>
            <a:r>
              <a:rPr b="1" lang="en"/>
              <a:t>no agency</a:t>
            </a:r>
            <a:r>
              <a:rPr lang="en"/>
              <a:t> that covers safety and health for workers in </a:t>
            </a:r>
            <a:r>
              <a:rPr b="1" lang="en"/>
              <a:t>unorganised sectors</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Implementation of Laws and Policies by Govt.</a:t>
            </a:r>
            <a:endParaRPr/>
          </a:p>
        </p:txBody>
      </p:sp>
      <p:graphicFrame>
        <p:nvGraphicFramePr>
          <p:cNvPr id="148" name="Google Shape;148;p28"/>
          <p:cNvGraphicFramePr/>
          <p:nvPr/>
        </p:nvGraphicFramePr>
        <p:xfrm>
          <a:off x="511825" y="1363163"/>
          <a:ext cx="3000000" cy="3000000"/>
        </p:xfrm>
        <a:graphic>
          <a:graphicData uri="http://schemas.openxmlformats.org/drawingml/2006/table">
            <a:tbl>
              <a:tblPr>
                <a:noFill/>
                <a:tableStyleId>{795261C4-06F7-4A5A-A09A-DC04A0307262}</a:tableStyleId>
              </a:tblPr>
              <a:tblGrid>
                <a:gridCol w="1938100"/>
                <a:gridCol w="1546500"/>
                <a:gridCol w="1427700"/>
                <a:gridCol w="1475800"/>
                <a:gridCol w="1652050"/>
              </a:tblGrid>
              <a:tr h="396200">
                <a:tc>
                  <a:txBody>
                    <a:bodyPr>
                      <a:no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2009</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2009</a:t>
                      </a:r>
                      <a:r>
                        <a:rPr baseline="30000" lang="en">
                          <a:latin typeface="Roboto Mono"/>
                          <a:ea typeface="Roboto Mono"/>
                          <a:cs typeface="Roboto Mono"/>
                          <a:sym typeface="Roboto Mono"/>
                        </a:rPr>
                        <a:t>*</a:t>
                      </a:r>
                      <a:endParaRPr baseline="30000">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2011</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2011</a:t>
                      </a:r>
                      <a:r>
                        <a:rPr baseline="30000" lang="en">
                          <a:latin typeface="Roboto Mono"/>
                          <a:ea typeface="Roboto Mono"/>
                          <a:cs typeface="Roboto Mono"/>
                          <a:sym typeface="Roboto Mono"/>
                        </a:rPr>
                        <a:t>*</a:t>
                      </a:r>
                      <a:endParaRPr baseline="30000">
                        <a:latin typeface="Roboto Mono"/>
                        <a:ea typeface="Roboto Mono"/>
                        <a:cs typeface="Roboto Mono"/>
                        <a:sym typeface="Roboto Mono"/>
                      </a:endParaRPr>
                    </a:p>
                  </a:txBody>
                  <a:tcPr marT="91425" marB="91425" marR="91425" marL="91425"/>
                </a:tc>
              </a:tr>
              <a:tr h="381000">
                <a:tc>
                  <a:txBody>
                    <a:bodyPr>
                      <a:noAutofit/>
                    </a:bodyPr>
                    <a:lstStyle/>
                    <a:p>
                      <a:pPr indent="0" lvl="0" marL="0" rtl="0" algn="l">
                        <a:spcBef>
                          <a:spcPts val="0"/>
                        </a:spcBef>
                        <a:spcAft>
                          <a:spcPts val="0"/>
                        </a:spcAft>
                        <a:buNone/>
                      </a:pPr>
                      <a:r>
                        <a:rPr lang="en">
                          <a:latin typeface="Helvetica Neue"/>
                          <a:ea typeface="Helvetica Neue"/>
                          <a:cs typeface="Helvetica Neue"/>
                          <a:sym typeface="Helvetica Neue"/>
                        </a:rPr>
                        <a:t>Registered Factories</a:t>
                      </a:r>
                      <a:endParaRPr>
                        <a:latin typeface="Helvetica Neue"/>
                        <a:ea typeface="Helvetica Neue"/>
                        <a:cs typeface="Helvetica Neue"/>
                        <a:sym typeface="Helvetica Neue"/>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324,761</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120</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325209</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120</a:t>
                      </a:r>
                      <a:endParaRPr>
                        <a:latin typeface="Roboto Mono"/>
                        <a:ea typeface="Roboto Mono"/>
                        <a:cs typeface="Roboto Mono"/>
                        <a:sym typeface="Roboto Mono"/>
                      </a:endParaRPr>
                    </a:p>
                  </a:txBody>
                  <a:tcPr marT="91425" marB="91425" marR="91425" marL="91425"/>
                </a:tc>
              </a:tr>
              <a:tr h="396200">
                <a:tc>
                  <a:txBody>
                    <a:bodyPr>
                      <a:noAutofit/>
                    </a:bodyPr>
                    <a:lstStyle/>
                    <a:p>
                      <a:pPr indent="0" lvl="0" marL="0" rtl="0" algn="l">
                        <a:spcBef>
                          <a:spcPts val="0"/>
                        </a:spcBef>
                        <a:spcAft>
                          <a:spcPts val="0"/>
                        </a:spcAft>
                        <a:buNone/>
                      </a:pPr>
                      <a:r>
                        <a:rPr lang="en">
                          <a:latin typeface="Helvetica Neue"/>
                          <a:ea typeface="Helvetica Neue"/>
                          <a:cs typeface="Helvetica Neue"/>
                          <a:sym typeface="Helvetica Neue"/>
                        </a:rPr>
                        <a:t>Working Factories</a:t>
                      </a:r>
                      <a:endParaRPr>
                        <a:latin typeface="Helvetica Neue"/>
                        <a:ea typeface="Helvetica Neue"/>
                        <a:cs typeface="Helvetica Neue"/>
                        <a:sym typeface="Helvetica Neue"/>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270,294</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100</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271085</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100</a:t>
                      </a:r>
                      <a:endParaRPr>
                        <a:latin typeface="Roboto Mono"/>
                        <a:ea typeface="Roboto Mono"/>
                        <a:cs typeface="Roboto Mono"/>
                        <a:sym typeface="Roboto Mono"/>
                      </a:endParaRPr>
                    </a:p>
                  </a:txBody>
                  <a:tcPr marT="91425" marB="91425" marR="91425" marL="91425"/>
                </a:tc>
              </a:tr>
              <a:tr h="381000">
                <a:tc>
                  <a:txBody>
                    <a:bodyPr>
                      <a:noAutofit/>
                    </a:bodyPr>
                    <a:lstStyle/>
                    <a:p>
                      <a:pPr indent="0" lvl="0" marL="0" rtl="0" algn="l">
                        <a:spcBef>
                          <a:spcPts val="0"/>
                        </a:spcBef>
                        <a:spcAft>
                          <a:spcPts val="0"/>
                        </a:spcAft>
                        <a:buNone/>
                      </a:pPr>
                      <a:r>
                        <a:rPr lang="en">
                          <a:latin typeface="Helvetica Neue"/>
                          <a:ea typeface="Helvetica Neue"/>
                          <a:cs typeface="Helvetica Neue"/>
                          <a:sym typeface="Helvetica Neue"/>
                        </a:rPr>
                        <a:t>Employment</a:t>
                      </a:r>
                      <a:endParaRPr>
                        <a:latin typeface="Helvetica Neue"/>
                        <a:ea typeface="Helvetica Neue"/>
                        <a:cs typeface="Helvetica Neue"/>
                        <a:sym typeface="Helvetica Neue"/>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13,100,129</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4847</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11634070</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4291</a:t>
                      </a:r>
                      <a:endParaRPr>
                        <a:latin typeface="Roboto Mono"/>
                        <a:ea typeface="Roboto Mono"/>
                        <a:cs typeface="Roboto Mono"/>
                        <a:sym typeface="Roboto Mono"/>
                      </a:endParaRPr>
                    </a:p>
                  </a:txBody>
                  <a:tcPr marT="91425" marB="91425" marR="91425" marL="91425"/>
                </a:tc>
              </a:tr>
              <a:tr h="396200">
                <a:tc>
                  <a:txBody>
                    <a:bodyPr>
                      <a:noAutofit/>
                    </a:bodyPr>
                    <a:lstStyle/>
                    <a:p>
                      <a:pPr indent="0" lvl="0" marL="0" rtl="0" algn="l">
                        <a:spcBef>
                          <a:spcPts val="0"/>
                        </a:spcBef>
                        <a:spcAft>
                          <a:spcPts val="0"/>
                        </a:spcAft>
                        <a:buNone/>
                      </a:pPr>
                      <a:r>
                        <a:rPr lang="en">
                          <a:latin typeface="Helvetica Neue"/>
                          <a:ea typeface="Helvetica Neue"/>
                          <a:cs typeface="Helvetica Neue"/>
                          <a:sym typeface="Helvetica Neue"/>
                        </a:rPr>
                        <a:t>Safety Officers</a:t>
                      </a:r>
                      <a:endParaRPr>
                        <a:latin typeface="Helvetica Neue"/>
                        <a:ea typeface="Helvetica Neue"/>
                        <a:cs typeface="Helvetica Neue"/>
                        <a:sym typeface="Helvetica Neue"/>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2,642</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0.97</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3587</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1.32</a:t>
                      </a:r>
                      <a:endParaRPr>
                        <a:latin typeface="Roboto Mono"/>
                        <a:ea typeface="Roboto Mono"/>
                        <a:cs typeface="Roboto Mono"/>
                        <a:sym typeface="Roboto Mono"/>
                      </a:endParaRPr>
                    </a:p>
                  </a:txBody>
                  <a:tcPr marT="91425" marB="91425" marR="91425" marL="91425"/>
                </a:tc>
              </a:tr>
              <a:tr h="396200">
                <a:tc>
                  <a:txBody>
                    <a:bodyPr>
                      <a:noAutofit/>
                    </a:bodyPr>
                    <a:lstStyle/>
                    <a:p>
                      <a:pPr indent="0" lvl="0" marL="0" rtl="0" algn="l">
                        <a:spcBef>
                          <a:spcPts val="0"/>
                        </a:spcBef>
                        <a:spcAft>
                          <a:spcPts val="0"/>
                        </a:spcAft>
                        <a:buNone/>
                      </a:pPr>
                      <a:r>
                        <a:rPr lang="en">
                          <a:latin typeface="Helvetica Neue"/>
                          <a:ea typeface="Helvetica Neue"/>
                          <a:cs typeface="Helvetica Neue"/>
                          <a:sym typeface="Helvetica Neue"/>
                        </a:rPr>
                        <a:t>Welfare Officers</a:t>
                      </a:r>
                      <a:endParaRPr>
                        <a:latin typeface="Helvetica Neue"/>
                        <a:ea typeface="Helvetica Neue"/>
                        <a:cs typeface="Helvetica Neue"/>
                        <a:sym typeface="Helvetica Neue"/>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3,096</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1.14</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3228</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1.19</a:t>
                      </a:r>
                      <a:endParaRPr>
                        <a:latin typeface="Roboto Mono"/>
                        <a:ea typeface="Roboto Mono"/>
                        <a:cs typeface="Roboto Mono"/>
                        <a:sym typeface="Roboto Mono"/>
                      </a:endParaRPr>
                    </a:p>
                  </a:txBody>
                  <a:tcPr marT="91425" marB="91425" marR="91425" marL="91425"/>
                </a:tc>
              </a:tr>
              <a:tr h="381000">
                <a:tc>
                  <a:txBody>
                    <a:bodyPr>
                      <a:noAutofit/>
                    </a:bodyPr>
                    <a:lstStyle/>
                    <a:p>
                      <a:pPr indent="0" lvl="0" marL="0" rtl="0" algn="l">
                        <a:spcBef>
                          <a:spcPts val="0"/>
                        </a:spcBef>
                        <a:spcAft>
                          <a:spcPts val="0"/>
                        </a:spcAft>
                        <a:buNone/>
                      </a:pPr>
                      <a:r>
                        <a:rPr lang="en">
                          <a:latin typeface="Helvetica Neue"/>
                          <a:ea typeface="Helvetica Neue"/>
                          <a:cs typeface="Helvetica Neue"/>
                          <a:sym typeface="Helvetica Neue"/>
                        </a:rPr>
                        <a:t>Factory Medical Officers</a:t>
                      </a:r>
                      <a:endParaRPr>
                        <a:latin typeface="Helvetica Neue"/>
                        <a:ea typeface="Helvetica Neue"/>
                        <a:cs typeface="Helvetica Neue"/>
                        <a:sym typeface="Helvetica Neue"/>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6,809</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2.51</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7464</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2.75</a:t>
                      </a:r>
                      <a:endParaRPr>
                        <a:latin typeface="Roboto Mono"/>
                        <a:ea typeface="Roboto Mono"/>
                        <a:cs typeface="Roboto Mono"/>
                        <a:sym typeface="Roboto Mono"/>
                      </a:endParaRPr>
                    </a:p>
                  </a:txBody>
                  <a:tcPr marT="91425" marB="91425" marR="91425" marL="91425"/>
                </a:tc>
              </a:tr>
              <a:tr h="396200">
                <a:tc>
                  <a:txBody>
                    <a:bodyPr>
                      <a:noAutofit/>
                    </a:bodyPr>
                    <a:lstStyle/>
                    <a:p>
                      <a:pPr indent="0" lvl="0" marL="0" rtl="0" algn="l">
                        <a:spcBef>
                          <a:spcPts val="0"/>
                        </a:spcBef>
                        <a:spcAft>
                          <a:spcPts val="0"/>
                        </a:spcAft>
                        <a:buNone/>
                      </a:pPr>
                      <a:r>
                        <a:rPr lang="en">
                          <a:latin typeface="Helvetica Neue"/>
                          <a:ea typeface="Helvetica Neue"/>
                          <a:cs typeface="Helvetica Neue"/>
                          <a:sym typeface="Helvetica Neue"/>
                        </a:rPr>
                        <a:t>Total Injuries</a:t>
                      </a:r>
                      <a:endParaRPr>
                        <a:latin typeface="Helvetica Neue"/>
                        <a:ea typeface="Helvetica Neue"/>
                        <a:cs typeface="Helvetica Neue"/>
                        <a:sym typeface="Helvetica Neue"/>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33,093</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12.24</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29837</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11</a:t>
                      </a:r>
                      <a:endParaRPr>
                        <a:latin typeface="Roboto Mono"/>
                        <a:ea typeface="Roboto Mono"/>
                        <a:cs typeface="Roboto Mono"/>
                        <a:sym typeface="Roboto Mono"/>
                      </a:endParaRPr>
                    </a:p>
                  </a:txBody>
                  <a:tcPr marT="91425" marB="91425" marR="91425" marL="91425"/>
                </a:tc>
              </a:tr>
              <a:tr h="396200">
                <a:tc>
                  <a:txBody>
                    <a:bodyPr>
                      <a:noAutofit/>
                    </a:bodyPr>
                    <a:lstStyle/>
                    <a:p>
                      <a:pPr indent="0" lvl="0" marL="0" rtl="0" algn="l">
                        <a:spcBef>
                          <a:spcPts val="0"/>
                        </a:spcBef>
                        <a:spcAft>
                          <a:spcPts val="0"/>
                        </a:spcAft>
                        <a:buNone/>
                      </a:pPr>
                      <a:r>
                        <a:rPr lang="en">
                          <a:latin typeface="Helvetica Neue"/>
                          <a:ea typeface="Helvetica Neue"/>
                          <a:cs typeface="Helvetica Neue"/>
                          <a:sym typeface="Helvetica Neue"/>
                        </a:rPr>
                        <a:t>Fatal Injuries</a:t>
                      </a:r>
                      <a:endParaRPr>
                        <a:latin typeface="Helvetica Neue"/>
                        <a:ea typeface="Helvetica Neue"/>
                        <a:cs typeface="Helvetica Neue"/>
                        <a:sym typeface="Helvetica Neue"/>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1,509</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0.55</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1433</a:t>
                      </a:r>
                      <a:endParaRPr>
                        <a:latin typeface="Roboto Mono"/>
                        <a:ea typeface="Roboto Mono"/>
                        <a:cs typeface="Roboto Mono"/>
                        <a:sym typeface="Roboto Mono"/>
                      </a:endParaRPr>
                    </a:p>
                  </a:txBody>
                  <a:tcPr marT="91425" marB="91425" marR="91425" marL="91425"/>
                </a:tc>
                <a:tc>
                  <a:txBody>
                    <a:bodyPr>
                      <a:noAutofit/>
                    </a:bodyPr>
                    <a:lstStyle/>
                    <a:p>
                      <a:pPr indent="0" lvl="0" marL="0" rtl="0" algn="ctr">
                        <a:spcBef>
                          <a:spcPts val="0"/>
                        </a:spcBef>
                        <a:spcAft>
                          <a:spcPts val="0"/>
                        </a:spcAft>
                        <a:buNone/>
                      </a:pPr>
                      <a:r>
                        <a:rPr lang="en">
                          <a:latin typeface="Roboto Mono"/>
                          <a:ea typeface="Roboto Mono"/>
                          <a:cs typeface="Roboto Mono"/>
                          <a:sym typeface="Roboto Mono"/>
                        </a:rPr>
                        <a:t>0.53</a:t>
                      </a:r>
                      <a:endParaRPr>
                        <a:latin typeface="Roboto Mono"/>
                        <a:ea typeface="Roboto Mono"/>
                        <a:cs typeface="Roboto Mono"/>
                        <a:sym typeface="Roboto Mono"/>
                      </a:endParaRPr>
                    </a:p>
                  </a:txBody>
                  <a:tcPr marT="91425" marB="91425" marR="91425" marL="91425"/>
                </a:tc>
              </a:tr>
            </a:tbl>
          </a:graphicData>
        </a:graphic>
      </p:graphicFrame>
      <p:sp>
        <p:nvSpPr>
          <p:cNvPr id="149" name="Google Shape;149;p28"/>
          <p:cNvSpPr txBox="1"/>
          <p:nvPr/>
        </p:nvSpPr>
        <p:spPr>
          <a:xfrm>
            <a:off x="945375" y="5420900"/>
            <a:ext cx="7239000" cy="9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Statistics of Factories at a Glance (DGFASLI Safety Statistics)</a:t>
            </a:r>
            <a:endParaRPr sz="1800">
              <a:latin typeface="Old Standard TT"/>
              <a:ea typeface="Old Standard TT"/>
              <a:cs typeface="Old Standard TT"/>
              <a:sym typeface="Old Standard TT"/>
            </a:endParaRPr>
          </a:p>
          <a:p>
            <a:pPr indent="0" lvl="0" marL="0" rtl="0" algn="l">
              <a:spcBef>
                <a:spcPts val="0"/>
              </a:spcBef>
              <a:spcAft>
                <a:spcPts val="0"/>
              </a:spcAft>
              <a:buNone/>
            </a:pPr>
            <a:r>
              <a:rPr lang="en" sz="1800">
                <a:latin typeface="Old Standard TT"/>
                <a:ea typeface="Old Standard TT"/>
                <a:cs typeface="Old Standard TT"/>
                <a:sym typeface="Old Standard TT"/>
              </a:rPr>
              <a:t>* data linearly scaled for 100 working factories</a:t>
            </a:r>
            <a:endParaRPr sz="1800">
              <a:latin typeface="Old Standard TT"/>
              <a:ea typeface="Old Standard TT"/>
              <a:cs typeface="Old Standard TT"/>
              <a:sym typeface="Old Standard TT"/>
            </a:endParaRPr>
          </a:p>
          <a:p>
            <a:pPr indent="0" lvl="0" marL="0" rtl="0" algn="l">
              <a:spcBef>
                <a:spcPts val="0"/>
              </a:spcBef>
              <a:spcAft>
                <a:spcPts val="0"/>
              </a:spcAft>
              <a:buNone/>
            </a:pPr>
            <a:r>
              <a:rPr lang="en" sz="1800">
                <a:latin typeface="Old Standard TT"/>
                <a:ea typeface="Old Standard TT"/>
                <a:cs typeface="Old Standard TT"/>
                <a:sym typeface="Old Standard TT"/>
              </a:rPr>
              <a:t>** represents only 5% of workforce</a:t>
            </a:r>
            <a:endParaRPr sz="1800">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Compliance and Initiatives</a:t>
            </a:r>
            <a:endParaRPr/>
          </a:p>
        </p:txBody>
      </p:sp>
      <p:sp>
        <p:nvSpPr>
          <p:cNvPr id="155" name="Google Shape;155;p29"/>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Statutory regulations require all hazardous process industries to have a Central Safety Committee. Both employers and workers participate and the committees are intended to promote cooperation between workers and management. They also participate in training and communication on OSH.</a:t>
            </a:r>
            <a:endParaRPr/>
          </a:p>
          <a:p>
            <a:pPr indent="0" lvl="0" marL="0" rtl="0" algn="l">
              <a:spcBef>
                <a:spcPts val="1600"/>
              </a:spcBef>
              <a:spcAft>
                <a:spcPts val="1600"/>
              </a:spcAft>
              <a:buNone/>
            </a:pPr>
            <a:r>
              <a:rPr lang="en"/>
              <a:t>Many progressive companies go beyond the provisions of the law and have set up full-fledged Occupational Health Center (OHC)s; not only at manufacturing locations but also in offices. Besides </a:t>
            </a:r>
            <a:r>
              <a:rPr b="1" lang="en"/>
              <a:t>emergency medical services</a:t>
            </a:r>
            <a:r>
              <a:rPr lang="en"/>
              <a:t>, the OHCs offer </a:t>
            </a:r>
            <a:r>
              <a:rPr b="1" lang="en"/>
              <a:t>preventive, promotive and curative health services</a:t>
            </a:r>
            <a:r>
              <a:rPr lang="en"/>
              <a:t> to its employees. The activities include: </a:t>
            </a:r>
            <a:r>
              <a:rPr b="1" lang="en"/>
              <a:t>preventive medical services, medical surveillance, workplace surveillance, lifestyle modification efforts, health awareness, stress management, first aid training</a:t>
            </a:r>
            <a:r>
              <a:rPr lang="en"/>
              <a:t> etc. Many opt for certification in OHS such as OHSAS 18001: 2007.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OSH Professionals and Organisations in India</a:t>
            </a:r>
            <a:endParaRPr/>
          </a:p>
        </p:txBody>
      </p:sp>
      <p:sp>
        <p:nvSpPr>
          <p:cNvPr id="161" name="Google Shape;161;p30"/>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is </a:t>
            </a:r>
            <a:r>
              <a:rPr b="1" lang="en"/>
              <a:t>separate training</a:t>
            </a:r>
            <a:r>
              <a:rPr lang="en"/>
              <a:t> on OSH for safety professionals and occupational health professionals. A </a:t>
            </a:r>
            <a:r>
              <a:rPr b="1" lang="en"/>
              <a:t>demand for training Safety Officers</a:t>
            </a:r>
            <a:r>
              <a:rPr lang="en"/>
              <a:t> already exists as it is a </a:t>
            </a:r>
            <a:r>
              <a:rPr b="1" lang="en"/>
              <a:t>statutory requirement for factories</a:t>
            </a:r>
            <a:r>
              <a:rPr lang="en"/>
              <a:t>, but training on occupational health is still in its infancy. The Central Labour Institute and its associate institutes offer a 3 month certificate course in Industrial Health with an annual intake of around 150.</a:t>
            </a:r>
            <a:endParaRPr/>
          </a:p>
          <a:p>
            <a:pPr indent="0" lvl="0" marL="0" rtl="0" algn="l">
              <a:spcBef>
                <a:spcPts val="1600"/>
              </a:spcBef>
              <a:spcAft>
                <a:spcPts val="1600"/>
              </a:spcAft>
              <a:buNone/>
            </a:pPr>
            <a:r>
              <a:rPr lang="en"/>
              <a:t>The Central Labour Institute, National Institute of Occupational Health, National Safety Council of India, Regional Labour Institutes and NGOs such as Indian Association of Occupational Health, also organise periodic </a:t>
            </a:r>
            <a:r>
              <a:rPr b="1" lang="en"/>
              <a:t>short training courses</a:t>
            </a:r>
            <a:r>
              <a:rPr lang="en"/>
              <a:t> on occupational health for industrial physicians, safety professionals and industrial managers. </a:t>
            </a:r>
            <a:r>
              <a:rPr b="1" lang="en"/>
              <a:t>Short duration postgraduate courses</a:t>
            </a:r>
            <a:r>
              <a:rPr lang="en"/>
              <a:t> in occupational health are available (2019).</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OSH Organisations : IAOH</a:t>
            </a:r>
            <a:endParaRPr/>
          </a:p>
        </p:txBody>
      </p:sp>
      <p:sp>
        <p:nvSpPr>
          <p:cNvPr id="167" name="Google Shape;167;p31"/>
          <p:cNvSpPr txBox="1"/>
          <p:nvPr>
            <p:ph idx="1" type="body"/>
          </p:nvPr>
        </p:nvSpPr>
        <p:spPr>
          <a:xfrm>
            <a:off x="311700" y="1410875"/>
            <a:ext cx="8520600" cy="50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Indian Association of Occupational Health </a:t>
            </a:r>
            <a:endParaRPr/>
          </a:p>
          <a:p>
            <a:pPr indent="-342900" lvl="0" marL="457200" rtl="0" algn="l">
              <a:spcBef>
                <a:spcPts val="1600"/>
              </a:spcBef>
              <a:spcAft>
                <a:spcPts val="0"/>
              </a:spcAft>
              <a:buSzPts val="1800"/>
              <a:buChar char="●"/>
            </a:pPr>
            <a:r>
              <a:rPr lang="en"/>
              <a:t>NGO</a:t>
            </a:r>
            <a:endParaRPr/>
          </a:p>
          <a:p>
            <a:pPr indent="-342900" lvl="0" marL="457200" rtl="0" algn="l">
              <a:spcBef>
                <a:spcPts val="0"/>
              </a:spcBef>
              <a:spcAft>
                <a:spcPts val="0"/>
              </a:spcAft>
              <a:buSzPts val="1800"/>
              <a:buChar char="●"/>
            </a:pPr>
            <a:r>
              <a:rPr lang="en"/>
              <a:t>21 branches across country</a:t>
            </a:r>
            <a:endParaRPr/>
          </a:p>
          <a:p>
            <a:pPr indent="-342900" lvl="0" marL="457200" rtl="0" algn="l">
              <a:spcBef>
                <a:spcPts val="0"/>
              </a:spcBef>
              <a:spcAft>
                <a:spcPts val="0"/>
              </a:spcAft>
              <a:buSzPts val="1800"/>
              <a:buChar char="●"/>
            </a:pPr>
            <a:r>
              <a:rPr lang="en"/>
              <a:t>3,000 OH physicians and OSH professionals members</a:t>
            </a:r>
            <a:endParaRPr/>
          </a:p>
          <a:p>
            <a:pPr indent="0" lvl="0" marL="0" rtl="0" algn="l">
              <a:spcBef>
                <a:spcPts val="1600"/>
              </a:spcBef>
              <a:spcAft>
                <a:spcPts val="0"/>
              </a:spcAft>
              <a:buNone/>
            </a:pPr>
            <a:r>
              <a:rPr lang="en"/>
              <a:t>Involved in</a:t>
            </a:r>
            <a:endParaRPr/>
          </a:p>
          <a:p>
            <a:pPr indent="-342900" lvl="0" marL="457200" rtl="0" algn="l">
              <a:spcBef>
                <a:spcPts val="1600"/>
              </a:spcBef>
              <a:spcAft>
                <a:spcPts val="0"/>
              </a:spcAft>
              <a:buSzPts val="1800"/>
              <a:buChar char="●"/>
            </a:pPr>
            <a:r>
              <a:rPr lang="en"/>
              <a:t>creating OSH awareness</a:t>
            </a:r>
            <a:endParaRPr/>
          </a:p>
          <a:p>
            <a:pPr indent="-342900" lvl="0" marL="457200" rtl="0" algn="l">
              <a:spcBef>
                <a:spcPts val="0"/>
              </a:spcBef>
              <a:spcAft>
                <a:spcPts val="0"/>
              </a:spcAft>
              <a:buSzPts val="1800"/>
              <a:buChar char="●"/>
            </a:pPr>
            <a:r>
              <a:rPr lang="en"/>
              <a:t>proactively influencing national policies through appropriate linkages</a:t>
            </a:r>
            <a:endParaRPr/>
          </a:p>
          <a:p>
            <a:pPr indent="-342900" lvl="0" marL="457200" rtl="0" algn="l">
              <a:spcBef>
                <a:spcPts val="0"/>
              </a:spcBef>
              <a:spcAft>
                <a:spcPts val="0"/>
              </a:spcAft>
              <a:buSzPts val="1800"/>
              <a:buChar char="●"/>
            </a:pPr>
            <a:r>
              <a:rPr lang="en"/>
              <a:t>networking with national &amp; international agencies to augment research and training in OSH</a:t>
            </a:r>
            <a:endParaRPr/>
          </a:p>
          <a:p>
            <a:pPr indent="-342900" lvl="0" marL="457200" rtl="0" algn="l">
              <a:spcBef>
                <a:spcPts val="0"/>
              </a:spcBef>
              <a:spcAft>
                <a:spcPts val="0"/>
              </a:spcAft>
              <a:buSzPts val="1800"/>
              <a:buChar char="●"/>
            </a:pPr>
            <a:r>
              <a:rPr lang="en"/>
              <a:t>updating knowledge base and skill sets of OH professionals by holding scientific activities</a:t>
            </a:r>
            <a:endParaRPr/>
          </a:p>
          <a:p>
            <a:pPr indent="-342900" lvl="0" marL="457200" rtl="0" algn="l">
              <a:spcBef>
                <a:spcPts val="0"/>
              </a:spcBef>
              <a:spcAft>
                <a:spcPts val="0"/>
              </a:spcAft>
              <a:buSzPts val="1800"/>
              <a:buChar char="●"/>
            </a:pPr>
            <a:r>
              <a:rPr lang="en"/>
              <a:t>publishing a professional occupational &amp; environmental health journal (OSHEN)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Occupational safety and health (OSH) for India is a </a:t>
            </a:r>
            <a:r>
              <a:rPr b="1" lang="en"/>
              <a:t>'development tool'</a:t>
            </a:r>
            <a:r>
              <a:rPr lang="en"/>
              <a:t> and an empowering movement.</a:t>
            </a:r>
            <a:endParaRPr/>
          </a:p>
          <a:p>
            <a:pPr indent="0" lvl="0" marL="0" rtl="0" algn="just">
              <a:spcBef>
                <a:spcPts val="1600"/>
              </a:spcBef>
              <a:spcAft>
                <a:spcPts val="1600"/>
              </a:spcAft>
              <a:buNone/>
            </a:pPr>
            <a:r>
              <a:rPr lang="en"/>
              <a:t>As a result of globalisation, Indian industry is exposed to the latest trends in OSH. Progressive industries have launched many initiatives to spread awareness on OSH among all stakeholders and to reduce OSH risks at workplace. Large number of companies have a corporate health, safety and environment (HSE) policy and have opted for various certifications in OSH. However, majority of Indian population is engaged in </a:t>
            </a:r>
            <a:r>
              <a:rPr b="1" lang="en"/>
              <a:t>unorganized sector</a:t>
            </a:r>
            <a:r>
              <a:rPr lang="en"/>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OSH Issues in India</a:t>
            </a:r>
            <a:endParaRPr/>
          </a:p>
        </p:txBody>
      </p:sp>
      <p:sp>
        <p:nvSpPr>
          <p:cNvPr id="173" name="Google Shape;173;p32"/>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h</a:t>
            </a:r>
            <a:r>
              <a:rPr lang="en"/>
              <a:t>uge workforce in unorganised sector</a:t>
            </a:r>
            <a:endParaRPr/>
          </a:p>
          <a:p>
            <a:pPr indent="-342900" lvl="0" marL="457200" rtl="0" algn="l">
              <a:spcBef>
                <a:spcPts val="0"/>
              </a:spcBef>
              <a:spcAft>
                <a:spcPts val="0"/>
              </a:spcAft>
              <a:buSzPts val="1800"/>
              <a:buAutoNum type="arabicPeriod"/>
            </a:pPr>
            <a:r>
              <a:rPr lang="en"/>
              <a:t>availability of cheap labour due to huge unemployment</a:t>
            </a:r>
            <a:endParaRPr/>
          </a:p>
          <a:p>
            <a:pPr indent="-342900" lvl="0" marL="457200" rtl="0" algn="l">
              <a:spcBef>
                <a:spcPts val="0"/>
              </a:spcBef>
              <a:spcAft>
                <a:spcPts val="0"/>
              </a:spcAft>
              <a:buSzPts val="1800"/>
              <a:buAutoNum type="arabicPeriod"/>
            </a:pPr>
            <a:r>
              <a:rPr lang="en"/>
              <a:t>meagre public spending on health</a:t>
            </a:r>
            <a:endParaRPr/>
          </a:p>
          <a:p>
            <a:pPr indent="-342900" lvl="0" marL="457200" rtl="0" algn="l">
              <a:spcBef>
                <a:spcPts val="0"/>
              </a:spcBef>
              <a:spcAft>
                <a:spcPts val="0"/>
              </a:spcAft>
              <a:buSzPts val="1800"/>
              <a:buAutoNum type="arabicPeriod"/>
            </a:pPr>
            <a:r>
              <a:rPr lang="en"/>
              <a:t>inadequate implementation of existing legislation</a:t>
            </a:r>
            <a:endParaRPr/>
          </a:p>
          <a:p>
            <a:pPr indent="-342900" lvl="0" marL="457200" rtl="0" algn="l">
              <a:spcBef>
                <a:spcPts val="0"/>
              </a:spcBef>
              <a:spcAft>
                <a:spcPts val="0"/>
              </a:spcAft>
              <a:buSzPts val="1800"/>
              <a:buAutoNum type="arabicPeriod"/>
            </a:pPr>
            <a:r>
              <a:rPr lang="en"/>
              <a:t>large number of unorganised / unreported occupational illness</a:t>
            </a:r>
            <a:endParaRPr/>
          </a:p>
          <a:p>
            <a:pPr indent="-342900" lvl="0" marL="457200" rtl="0" algn="l">
              <a:spcBef>
                <a:spcPts val="0"/>
              </a:spcBef>
              <a:spcAft>
                <a:spcPts val="0"/>
              </a:spcAft>
              <a:buSzPts val="1800"/>
              <a:buAutoNum type="arabicPeriod"/>
            </a:pPr>
            <a:r>
              <a:rPr lang="en"/>
              <a:t>relative shortage of trained and skilled OSH professionals</a:t>
            </a:r>
            <a:endParaRPr/>
          </a:p>
          <a:p>
            <a:pPr indent="-342900" lvl="0" marL="457200" rtl="0" algn="l">
              <a:spcBef>
                <a:spcPts val="0"/>
              </a:spcBef>
              <a:spcAft>
                <a:spcPts val="0"/>
              </a:spcAft>
              <a:buSzPts val="1800"/>
              <a:buAutoNum type="arabicPeriod"/>
            </a:pPr>
            <a:r>
              <a:rPr lang="en"/>
              <a:t>multiplicity of statutory controls</a:t>
            </a:r>
            <a:endParaRPr/>
          </a:p>
          <a:p>
            <a:pPr indent="-342900" lvl="0" marL="457200" rtl="0" algn="l">
              <a:spcBef>
                <a:spcPts val="0"/>
              </a:spcBef>
              <a:spcAft>
                <a:spcPts val="0"/>
              </a:spcAft>
              <a:buSzPts val="1800"/>
              <a:buAutoNum type="arabicPeriod"/>
            </a:pPr>
            <a:r>
              <a:rPr lang="en"/>
              <a:t>apathy of stakeholders</a:t>
            </a:r>
            <a:endParaRPr/>
          </a:p>
          <a:p>
            <a:pPr indent="-342900" lvl="0" marL="457200" rtl="0" algn="l">
              <a:spcBef>
                <a:spcPts val="0"/>
              </a:spcBef>
              <a:spcAft>
                <a:spcPts val="0"/>
              </a:spcAft>
              <a:buSzPts val="1800"/>
              <a:buAutoNum type="arabicPeriod"/>
            </a:pPr>
            <a:r>
              <a:rPr lang="en"/>
              <a:t>infrastructure problems</a:t>
            </a:r>
            <a:endParaRPr/>
          </a:p>
          <a:p>
            <a:pPr indent="-342900" lvl="0" marL="457200" rtl="0" algn="l">
              <a:spcBef>
                <a:spcPts val="0"/>
              </a:spcBef>
              <a:spcAft>
                <a:spcPts val="0"/>
              </a:spcAft>
              <a:buSzPts val="1800"/>
              <a:buAutoNum type="arabicPeriod"/>
            </a:pPr>
            <a:r>
              <a:rPr lang="en"/>
              <a:t>delay in implementation of national policy on OSH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and Future Needs</a:t>
            </a:r>
            <a:endParaRPr/>
          </a:p>
        </p:txBody>
      </p:sp>
      <p:sp>
        <p:nvSpPr>
          <p:cNvPr id="179" name="Google Shape;179;p33"/>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three most important OSH needs are:</a:t>
            </a:r>
            <a:endParaRPr/>
          </a:p>
          <a:p>
            <a:pPr indent="-342900" lvl="0" marL="457200" rtl="0" algn="l">
              <a:spcBef>
                <a:spcPts val="1600"/>
              </a:spcBef>
              <a:spcAft>
                <a:spcPts val="0"/>
              </a:spcAft>
              <a:buSzPts val="1800"/>
              <a:buAutoNum type="arabicPeriod"/>
            </a:pPr>
            <a:r>
              <a:rPr lang="en"/>
              <a:t>legislation to extend OSH coverage to all sectors of working life including the unorganized sector</a:t>
            </a:r>
            <a:endParaRPr/>
          </a:p>
          <a:p>
            <a:pPr indent="-342900" lvl="0" marL="457200" rtl="0" algn="l">
              <a:spcBef>
                <a:spcPts val="0"/>
              </a:spcBef>
              <a:spcAft>
                <a:spcPts val="0"/>
              </a:spcAft>
              <a:buSzPts val="1800"/>
              <a:buAutoNum type="arabicPeriod"/>
            </a:pPr>
            <a:r>
              <a:rPr lang="en"/>
              <a:t>spreading the awareness about OSH among stakeholders</a:t>
            </a:r>
            <a:endParaRPr/>
          </a:p>
          <a:p>
            <a:pPr indent="-342900" lvl="0" marL="457200" rtl="0" algn="l">
              <a:spcBef>
                <a:spcPts val="0"/>
              </a:spcBef>
              <a:spcAft>
                <a:spcPts val="0"/>
              </a:spcAft>
              <a:buSzPts val="1800"/>
              <a:buAutoNum type="arabicPeriod"/>
            </a:pPr>
            <a:r>
              <a:rPr lang="en"/>
              <a:t>development of OSH infrastructure and OSH professionals</a:t>
            </a:r>
            <a:endParaRPr/>
          </a:p>
          <a:p>
            <a:pPr indent="-342900" lvl="0" marL="457200" rtl="0" algn="l">
              <a:spcBef>
                <a:spcPts val="0"/>
              </a:spcBef>
              <a:spcAft>
                <a:spcPts val="0"/>
              </a:spcAft>
              <a:buSzPts val="1800"/>
              <a:buAutoNum type="arabicPeriod"/>
            </a:pPr>
            <a:r>
              <a:rPr lang="en"/>
              <a:t>other issues : integration of occupational health with primary health care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593378"/>
            <a:ext cx="8520600" cy="11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and Future Needs : National Policy and Legislation</a:t>
            </a:r>
            <a:endParaRPr/>
          </a:p>
        </p:txBody>
      </p:sp>
      <p:sp>
        <p:nvSpPr>
          <p:cNvPr id="185" name="Google Shape;185;p34"/>
          <p:cNvSpPr txBox="1"/>
          <p:nvPr>
            <p:ph idx="1" type="body"/>
          </p:nvPr>
        </p:nvSpPr>
        <p:spPr>
          <a:xfrm>
            <a:off x="311700" y="1922800"/>
            <a:ext cx="8520600" cy="44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 of India approved the National Policy on Safety, Health and Environment at Work Places in February 2009. The policy provides general guidelines and statutory framework for all stakeholders to develop a safety culture and environment in work places. Suitable guidelines need be developed for the </a:t>
            </a:r>
            <a:r>
              <a:rPr b="1" lang="en"/>
              <a:t>unorganised sector including agriculture and home work.</a:t>
            </a:r>
            <a:r>
              <a:rPr lang="en"/>
              <a:t> Principal employers who outsource '</a:t>
            </a:r>
            <a:r>
              <a:rPr lang="en"/>
              <a:t>homework</a:t>
            </a:r>
            <a:r>
              <a:rPr lang="en"/>
              <a:t>' should also have the basic responsibility to provide basic safety and health information to the persons who carry out this work.</a:t>
            </a:r>
            <a:endParaRPr/>
          </a:p>
          <a:p>
            <a:pPr indent="0" lvl="0" marL="0" rtl="0" algn="l">
              <a:spcBef>
                <a:spcPts val="1600"/>
              </a:spcBef>
              <a:spcAft>
                <a:spcPts val="0"/>
              </a:spcAft>
              <a:buNone/>
            </a:pPr>
            <a:r>
              <a:rPr lang="en"/>
              <a:t>There is an urgent need to build credibility, competence and acceptability for enforcement authorities. Extensive </a:t>
            </a:r>
            <a:r>
              <a:rPr b="1" lang="en"/>
              <a:t>training of factory inspectors</a:t>
            </a:r>
            <a:r>
              <a:rPr lang="en"/>
              <a:t> should be undertaken. </a:t>
            </a:r>
            <a:endParaRPr/>
          </a:p>
          <a:p>
            <a:pPr indent="0" lvl="0" marL="0" rtl="0" algn="l">
              <a:spcBef>
                <a:spcPts val="1600"/>
              </a:spcBef>
              <a:spcAft>
                <a:spcPts val="1600"/>
              </a:spcAft>
              <a:buNone/>
            </a:pPr>
            <a:r>
              <a:rPr lang="en"/>
              <a:t>A </a:t>
            </a:r>
            <a:r>
              <a:rPr b="1" lang="en"/>
              <a:t>national registry of occupational diseases and accidents</a:t>
            </a:r>
            <a:r>
              <a:rPr lang="en"/>
              <a:t> should be established and maintained.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and Future Needs : Creating Awareness</a:t>
            </a:r>
            <a:endParaRPr/>
          </a:p>
        </p:txBody>
      </p:sp>
      <p:sp>
        <p:nvSpPr>
          <p:cNvPr id="191" name="Google Shape;191;p35"/>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strong need to create OSH awareness among all stakeholders such as lawmakers, employers, employees, contractors and the general public. </a:t>
            </a:r>
            <a:endParaRPr/>
          </a:p>
          <a:p>
            <a:pPr indent="-342900" lvl="0" marL="457200" rtl="0" algn="l">
              <a:spcBef>
                <a:spcPts val="1600"/>
              </a:spcBef>
              <a:spcAft>
                <a:spcPts val="0"/>
              </a:spcAft>
              <a:buSzPts val="1800"/>
              <a:buAutoNum type="arabicPeriod"/>
            </a:pPr>
            <a:r>
              <a:rPr lang="en"/>
              <a:t>OSH needs to be included in educational curricula at all levels of school, university and technical education. </a:t>
            </a:r>
            <a:endParaRPr/>
          </a:p>
          <a:p>
            <a:pPr indent="-342900" lvl="0" marL="457200" rtl="0" algn="l">
              <a:spcBef>
                <a:spcPts val="0"/>
              </a:spcBef>
              <a:spcAft>
                <a:spcPts val="0"/>
              </a:spcAft>
              <a:buSzPts val="1800"/>
              <a:buAutoNum type="arabicPeriod"/>
            </a:pPr>
            <a:r>
              <a:rPr lang="en"/>
              <a:t>Public awareness about, for example, the health hazards of environmental pollution, and diseases caused by exposure to harmful substances, should be created through mass media. </a:t>
            </a:r>
            <a:endParaRPr/>
          </a:p>
          <a:p>
            <a:pPr indent="-342900" lvl="0" marL="457200" rtl="0" algn="l">
              <a:spcBef>
                <a:spcPts val="0"/>
              </a:spcBef>
              <a:spcAft>
                <a:spcPts val="0"/>
              </a:spcAft>
              <a:buSzPts val="1800"/>
              <a:buAutoNum type="arabicPeriod"/>
            </a:pPr>
            <a:r>
              <a:rPr lang="en"/>
              <a:t>The unorganised sector needs OSH training and effective awareness campaigns.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and Future Needs : Creating Awareness</a:t>
            </a:r>
            <a:endParaRPr/>
          </a:p>
        </p:txBody>
      </p:sp>
      <p:sp>
        <p:nvSpPr>
          <p:cNvPr id="197" name="Google Shape;197;p36"/>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4"/>
            </a:pPr>
            <a:r>
              <a:rPr lang="en"/>
              <a:t>There is an urgent need to change the mindset of workers and employers through OSH education. Trade unions can be very effective in the prevention of accidents and work-related diseases through the use of OSH as a collective bargaining issue and by exerting pressure on political leadership.</a:t>
            </a:r>
            <a:endParaRPr/>
          </a:p>
          <a:p>
            <a:pPr indent="-342900" lvl="0" marL="457200" rtl="0" algn="l">
              <a:spcBef>
                <a:spcPts val="0"/>
              </a:spcBef>
              <a:spcAft>
                <a:spcPts val="0"/>
              </a:spcAft>
              <a:buSzPts val="1800"/>
              <a:buAutoNum type="arabicPeriod" startAt="4"/>
            </a:pPr>
            <a:r>
              <a:rPr lang="en"/>
              <a:t>Specific codes of practices on occupational safety and health issues such as noise, chemical handling; ship breaking, etc., should be prepared and published for use by selected industries. Video films, manuals, and booklets should also be prepared and distributed.</a:t>
            </a:r>
            <a:endParaRPr/>
          </a:p>
          <a:p>
            <a:pPr indent="-342900" lvl="0" marL="457200" rtl="0" algn="l">
              <a:spcBef>
                <a:spcPts val="0"/>
              </a:spcBef>
              <a:spcAft>
                <a:spcPts val="0"/>
              </a:spcAft>
              <a:buSzPts val="1800"/>
              <a:buAutoNum type="arabicPeriod" startAt="4"/>
            </a:pPr>
            <a:r>
              <a:rPr lang="en"/>
              <a:t>OSH training programmes should be organized at or near places of work with mandatory participation of employers and their representatives. Involvement of NGOs, professional organizations and employers associations should be sought in these efforts.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593378"/>
            <a:ext cx="8520600" cy="11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and Future Needs : Development of Infrastructure and Competence</a:t>
            </a:r>
            <a:endParaRPr/>
          </a:p>
        </p:txBody>
      </p:sp>
      <p:sp>
        <p:nvSpPr>
          <p:cNvPr id="203" name="Google Shape;203;p37"/>
          <p:cNvSpPr txBox="1"/>
          <p:nvPr>
            <p:ph idx="1" type="body"/>
          </p:nvPr>
        </p:nvSpPr>
        <p:spPr>
          <a:xfrm>
            <a:off x="311700" y="1819900"/>
            <a:ext cx="8520600" cy="47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great shortage of occupational health professionals in India. </a:t>
            </a:r>
            <a:endParaRPr/>
          </a:p>
          <a:p>
            <a:pPr indent="-342900" lvl="0" marL="457200" rtl="0" algn="l">
              <a:spcBef>
                <a:spcPts val="1600"/>
              </a:spcBef>
              <a:spcAft>
                <a:spcPts val="0"/>
              </a:spcAft>
              <a:buSzPts val="1800"/>
              <a:buAutoNum type="arabicPeriod"/>
            </a:pPr>
            <a:r>
              <a:rPr b="1" lang="en"/>
              <a:t>Short-term courses</a:t>
            </a:r>
            <a:r>
              <a:rPr lang="en"/>
              <a:t> should be designed and conducted on a massive scale for medical doctors in the government and private sector in order to increase awareness and competence in the diagnosis of occupational diseases.</a:t>
            </a:r>
            <a:endParaRPr/>
          </a:p>
          <a:p>
            <a:pPr indent="-342900" lvl="0" marL="457200" rtl="0" algn="l">
              <a:spcBef>
                <a:spcPts val="0"/>
              </a:spcBef>
              <a:spcAft>
                <a:spcPts val="0"/>
              </a:spcAft>
              <a:buSzPts val="1800"/>
              <a:buAutoNum type="arabicPeriod"/>
            </a:pPr>
            <a:r>
              <a:rPr b="1" lang="en"/>
              <a:t>Postgraduate courses</a:t>
            </a:r>
            <a:r>
              <a:rPr lang="en"/>
              <a:t> in occupational health and industrial hygiene are needed along with high level academic positions in occupational health at universities.</a:t>
            </a:r>
            <a:endParaRPr/>
          </a:p>
          <a:p>
            <a:pPr indent="-342900" lvl="0" marL="457200" rtl="0" algn="l">
              <a:spcBef>
                <a:spcPts val="0"/>
              </a:spcBef>
              <a:spcAft>
                <a:spcPts val="0"/>
              </a:spcAft>
              <a:buSzPts val="1800"/>
              <a:buAutoNum type="arabicPeriod"/>
            </a:pPr>
            <a:r>
              <a:rPr lang="en"/>
              <a:t>An independent, </a:t>
            </a:r>
            <a:r>
              <a:rPr b="1" lang="en"/>
              <a:t>national accreditation agency </a:t>
            </a:r>
            <a:r>
              <a:rPr lang="en"/>
              <a:t>is needed to establish national standards on OSH. </a:t>
            </a:r>
            <a:endParaRPr/>
          </a:p>
          <a:p>
            <a:pPr indent="-342900" lvl="0" marL="457200" rtl="0" algn="l">
              <a:spcBef>
                <a:spcPts val="0"/>
              </a:spcBef>
              <a:spcAft>
                <a:spcPts val="0"/>
              </a:spcAft>
              <a:buSzPts val="1800"/>
              <a:buAutoNum type="arabicPeriod"/>
            </a:pPr>
            <a:r>
              <a:rPr b="1" lang="en"/>
              <a:t>An audit system </a:t>
            </a:r>
            <a:r>
              <a:rPr lang="en"/>
              <a:t>for assessing the effectiveness of OSH in industries, ports and mines would be helpful as would an international exchange of OSH experts.</a:t>
            </a:r>
            <a:endParaRPr/>
          </a:p>
          <a:p>
            <a:pPr indent="-342900" lvl="0" marL="457200" rtl="0" algn="l">
              <a:spcBef>
                <a:spcPts val="0"/>
              </a:spcBef>
              <a:spcAft>
                <a:spcPts val="0"/>
              </a:spcAft>
              <a:buSzPts val="1800"/>
              <a:buAutoNum type="arabicPeriod"/>
            </a:pPr>
            <a:r>
              <a:rPr lang="en"/>
              <a:t>For national level </a:t>
            </a:r>
            <a:r>
              <a:rPr b="1" lang="en"/>
              <a:t>studies and surveys, government should seek cooperation</a:t>
            </a:r>
            <a:r>
              <a:rPr lang="en"/>
              <a:t> from employers' organizations/associations, NGOs and professional organizations such as Confederation of Indian Industries, Indian Association of Occupational Health etc.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Emerging Challenges and Paths</a:t>
            </a:r>
            <a:endParaRPr/>
          </a:p>
        </p:txBody>
      </p:sp>
      <p:sp>
        <p:nvSpPr>
          <p:cNvPr id="209" name="Google Shape;209;p38"/>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many factors, which are changing the industrial environment in India such as: globalization, outsourcing, transfer of technology, newer type of jobs (IT, Call Centre), change in employment pattern etc. </a:t>
            </a:r>
            <a:endParaRPr/>
          </a:p>
          <a:p>
            <a:pPr indent="-342900" lvl="0" marL="457200" rtl="0" algn="l">
              <a:spcBef>
                <a:spcPts val="0"/>
              </a:spcBef>
              <a:spcAft>
                <a:spcPts val="0"/>
              </a:spcAft>
              <a:buSzPts val="1800"/>
              <a:buChar char="●"/>
            </a:pPr>
            <a:r>
              <a:rPr lang="en"/>
              <a:t>Additionally factors like </a:t>
            </a:r>
            <a:r>
              <a:rPr b="1" lang="en"/>
              <a:t>increasing literacy / education</a:t>
            </a:r>
            <a:r>
              <a:rPr lang="en"/>
              <a:t> will also lead to </a:t>
            </a:r>
            <a:r>
              <a:rPr b="1" lang="en"/>
              <a:t>enhanced awareness</a:t>
            </a:r>
            <a:r>
              <a:rPr lang="en"/>
              <a:t> and "Right to Know" demand from workers.</a:t>
            </a:r>
            <a:endParaRPr/>
          </a:p>
          <a:p>
            <a:pPr indent="-342900" lvl="0" marL="457200" rtl="0" algn="l">
              <a:spcBef>
                <a:spcPts val="0"/>
              </a:spcBef>
              <a:spcAft>
                <a:spcPts val="0"/>
              </a:spcAft>
              <a:buSzPts val="1800"/>
              <a:buChar char="●"/>
            </a:pPr>
            <a:r>
              <a:rPr lang="en"/>
              <a:t>Another important factor in India is </a:t>
            </a:r>
            <a:r>
              <a:rPr b="1" lang="en"/>
              <a:t>Judicial Activism</a:t>
            </a:r>
            <a:r>
              <a:rPr lang="en"/>
              <a:t>, which has had a positive impact on matters of public interest. Indian judiciary is seen to be very receptive to PIL (public interest litigation) on matters of occupational &amp; environmental health and safety importance and has accelerated positive changes such as pollution control etc. NGOs, media and employee pressure groups are also playing a positive role in this matter.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512700" y="2524400"/>
            <a:ext cx="8118600" cy="20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0" name="Google Shape;220;p40"/>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Out of India's &gt;1.2 billion population, 63.6% form working age group.  More than 90% work in informal economy, mainly agriculture and service. Remaining less than 10% work in organized sector - mainly manufacturing industry, mining and some services. Some of major occupational risks are accidents, lung diseases, pesticide related diseases and hearing loss due to noise.</a:t>
            </a:r>
            <a:endParaRPr/>
          </a:p>
          <a:p>
            <a:pPr indent="-342900" lvl="0" marL="457200" rtl="0" algn="l">
              <a:spcBef>
                <a:spcPts val="0"/>
              </a:spcBef>
              <a:spcAft>
                <a:spcPts val="0"/>
              </a:spcAft>
              <a:buSzPts val="1800"/>
              <a:buAutoNum type="arabicPeriod"/>
            </a:pPr>
            <a:r>
              <a:rPr lang="en"/>
              <a:t>The Occupational Safety and Health (OSH) scenario in India is complex. Unprecedented growth and progress go hand in hand with challenges such as huge workforce in unorganized sector, availability of cheap labor, meagre public spending on health, inadequate implementation of existing legislation, lack of reliable OSH data, shortage of OSH professionals, multiplicity of statutory controls, apathy of stakeholders and infrastructure problems.</a:t>
            </a:r>
            <a:endParaRPr/>
          </a:p>
          <a:p>
            <a:pPr indent="-342900" lvl="0" marL="457200" rtl="0" algn="l">
              <a:spcBef>
                <a:spcPts val="0"/>
              </a:spcBef>
              <a:spcAft>
                <a:spcPts val="0"/>
              </a:spcAft>
              <a:buSzPts val="1800"/>
              <a:buAutoNum type="arabicPeriod"/>
            </a:pPr>
            <a:r>
              <a:rPr lang="en"/>
              <a:t>The national policy on OSH, adopted by government in 2009, is yet to be implemented. The policy targets only workers in organised sectors. There is no policy for remaining workers in unorganised sectors.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6" name="Google Shape;226;p41"/>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most important OSH needs are -</a:t>
            </a:r>
            <a:endParaRPr/>
          </a:p>
          <a:p>
            <a:pPr indent="-342900" lvl="0" marL="457200" rtl="0" algn="l">
              <a:spcBef>
                <a:spcPts val="1600"/>
              </a:spcBef>
              <a:spcAft>
                <a:spcPts val="0"/>
              </a:spcAft>
              <a:buSzPts val="1800"/>
              <a:buAutoNum type="arabicPeriod"/>
            </a:pPr>
            <a:r>
              <a:rPr lang="en"/>
              <a:t>legislation to extend OSH coverage to all sectors of working life including unorganized sector</a:t>
            </a:r>
            <a:endParaRPr/>
          </a:p>
          <a:p>
            <a:pPr indent="-342900" lvl="0" marL="457200" rtl="0" algn="l">
              <a:spcBef>
                <a:spcPts val="0"/>
              </a:spcBef>
              <a:spcAft>
                <a:spcPts val="0"/>
              </a:spcAft>
              <a:buSzPts val="1800"/>
              <a:buAutoNum type="arabicPeriod"/>
            </a:pPr>
            <a:r>
              <a:rPr lang="en"/>
              <a:t>spreading awareness about OSH among stakeholders</a:t>
            </a:r>
            <a:endParaRPr/>
          </a:p>
          <a:p>
            <a:pPr indent="-342900" lvl="0" marL="457200" rtl="0" algn="l">
              <a:spcBef>
                <a:spcPts val="0"/>
              </a:spcBef>
              <a:spcAft>
                <a:spcPts val="0"/>
              </a:spcAft>
              <a:buSzPts val="1800"/>
              <a:buAutoNum type="arabicPeriod"/>
            </a:pPr>
            <a:r>
              <a:rPr lang="en"/>
              <a:t>development of OSH infrastructure and OSH professionals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512700" y="2524400"/>
            <a:ext cx="8118600" cy="20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77" name="Google Shape;77;p16"/>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Occupational Safety and Health in India: Now and the Future, Shyam Pingle (April, 2012)</a:t>
            </a:r>
            <a:endParaRPr/>
          </a:p>
          <a:p>
            <a:pPr indent="-342900" lvl="0" marL="457200" rtl="0" algn="l">
              <a:spcBef>
                <a:spcPts val="0"/>
              </a:spcBef>
              <a:spcAft>
                <a:spcPts val="0"/>
              </a:spcAft>
              <a:buSzPts val="1800"/>
              <a:buAutoNum type="arabicPeriod"/>
            </a:pPr>
            <a:r>
              <a:rPr lang="en"/>
              <a:t>DG FASLI Website </a:t>
            </a:r>
            <a:r>
              <a:rPr lang="en">
                <a:latin typeface="Roboto Mono"/>
                <a:ea typeface="Roboto Mono"/>
                <a:cs typeface="Roboto Mono"/>
                <a:sym typeface="Roboto Mono"/>
              </a:rPr>
              <a:t>[</a:t>
            </a:r>
            <a:r>
              <a:rPr lang="en" u="sng">
                <a:solidFill>
                  <a:schemeClr val="hlink"/>
                </a:solidFill>
                <a:latin typeface="Roboto Mono"/>
                <a:ea typeface="Roboto Mono"/>
                <a:cs typeface="Roboto Mono"/>
                <a:sym typeface="Roboto Mono"/>
                <a:hlinkClick r:id="rId3"/>
              </a:rPr>
              <a:t>http://www.dgfasli.nic.in</a:t>
            </a:r>
            <a:r>
              <a:rPr lang="en">
                <a:latin typeface="Roboto Mono"/>
                <a:ea typeface="Roboto Mono"/>
                <a:cs typeface="Roboto Mono"/>
                <a:sym typeface="Roboto Mono"/>
              </a:rPr>
              <a:t>]</a:t>
            </a:r>
            <a:endParaRPr>
              <a:latin typeface="Roboto Mono"/>
              <a:ea typeface="Roboto Mono"/>
              <a:cs typeface="Roboto Mono"/>
              <a:sym typeface="Roboto Mono"/>
            </a:endParaRPr>
          </a:p>
          <a:p>
            <a:pPr indent="-342900" lvl="0" marL="457200" rtl="0" algn="l">
              <a:spcBef>
                <a:spcPts val="0"/>
              </a:spcBef>
              <a:spcAft>
                <a:spcPts val="0"/>
              </a:spcAft>
              <a:buSzPts val="1800"/>
              <a:buAutoNum type="arabicPeriod"/>
            </a:pPr>
            <a:r>
              <a:rPr lang="en"/>
              <a:t>IAOH Website </a:t>
            </a:r>
            <a:r>
              <a:rPr lang="en">
                <a:latin typeface="Roboto Mono"/>
                <a:ea typeface="Roboto Mono"/>
                <a:cs typeface="Roboto Mono"/>
                <a:sym typeface="Roboto Mono"/>
              </a:rPr>
              <a:t>[</a:t>
            </a:r>
            <a:r>
              <a:rPr lang="en" u="sng">
                <a:solidFill>
                  <a:schemeClr val="hlink"/>
                </a:solidFill>
                <a:latin typeface="Roboto Mono"/>
                <a:ea typeface="Roboto Mono"/>
                <a:cs typeface="Roboto Mono"/>
                <a:sym typeface="Roboto Mono"/>
                <a:hlinkClick r:id="rId4"/>
              </a:rPr>
              <a:t>http://www.iaohindia.com</a:t>
            </a:r>
            <a:r>
              <a:rPr lang="en">
                <a:latin typeface="Roboto Mono"/>
                <a:ea typeface="Roboto Mono"/>
                <a:cs typeface="Roboto Mono"/>
                <a:sym typeface="Roboto Mono"/>
              </a:rPr>
              <a:t>]</a:t>
            </a:r>
            <a:endParaRPr>
              <a:latin typeface="Roboto Mono"/>
              <a:ea typeface="Roboto Mono"/>
              <a:cs typeface="Roboto Mono"/>
              <a:sym typeface="Roboto Mono"/>
            </a:endParaRPr>
          </a:p>
          <a:p>
            <a:pPr indent="-342900" lvl="0" marL="457200" rtl="0" algn="l">
              <a:spcBef>
                <a:spcPts val="0"/>
              </a:spcBef>
              <a:spcAft>
                <a:spcPts val="0"/>
              </a:spcAft>
              <a:buSzPts val="1800"/>
              <a:buAutoNum type="arabicPeriod"/>
            </a:pPr>
            <a:r>
              <a:rPr lang="en"/>
              <a:t>The Factories Act, 1948 (India)</a:t>
            </a:r>
            <a:endParaRPr/>
          </a:p>
          <a:p>
            <a:pPr indent="-342900" lvl="0" marL="457200" rtl="0" algn="l">
              <a:spcBef>
                <a:spcPts val="0"/>
              </a:spcBef>
              <a:spcAft>
                <a:spcPts val="0"/>
              </a:spcAft>
              <a:buSzPts val="1800"/>
              <a:buAutoNum type="arabicPeriod"/>
            </a:pPr>
            <a:r>
              <a:rPr lang="en"/>
              <a:t>The Mines Act, 1952</a:t>
            </a:r>
            <a:endParaRPr/>
          </a:p>
          <a:p>
            <a:pPr indent="-342900" lvl="0" marL="457200" rtl="0" algn="l">
              <a:spcBef>
                <a:spcPts val="0"/>
              </a:spcBef>
              <a:spcAft>
                <a:spcPts val="0"/>
              </a:spcAft>
              <a:buSzPts val="1800"/>
              <a:buAutoNum type="arabicPeriod"/>
            </a:pPr>
            <a:r>
              <a:rPr lang="en"/>
              <a:t>DGMS Website </a:t>
            </a:r>
            <a:r>
              <a:rPr lang="en">
                <a:latin typeface="Roboto Mono"/>
                <a:ea typeface="Roboto Mono"/>
                <a:cs typeface="Roboto Mono"/>
                <a:sym typeface="Roboto Mono"/>
              </a:rPr>
              <a:t>[</a:t>
            </a:r>
            <a:r>
              <a:rPr lang="en" u="sng">
                <a:solidFill>
                  <a:schemeClr val="hlink"/>
                </a:solidFill>
                <a:latin typeface="Roboto Mono"/>
                <a:ea typeface="Roboto Mono"/>
                <a:cs typeface="Roboto Mono"/>
                <a:sym typeface="Roboto Mono"/>
                <a:hlinkClick r:id="rId5"/>
              </a:rPr>
              <a:t>http://www.dgms.gov.in/</a:t>
            </a:r>
            <a:r>
              <a:rPr lang="en">
                <a:latin typeface="Roboto Mono"/>
                <a:ea typeface="Roboto Mono"/>
                <a:cs typeface="Roboto Mono"/>
                <a:sym typeface="Roboto Mono"/>
              </a:rPr>
              <a:t>]</a:t>
            </a:r>
            <a:endParaRPr>
              <a:latin typeface="Roboto Mono"/>
              <a:ea typeface="Roboto Mono"/>
              <a:cs typeface="Roboto Mono"/>
              <a:sym typeface="Roboto Mono"/>
            </a:endParaRPr>
          </a:p>
          <a:p>
            <a:pPr indent="-342900" lvl="0" marL="457200" rtl="0" algn="l">
              <a:spcBef>
                <a:spcPts val="0"/>
              </a:spcBef>
              <a:spcAft>
                <a:spcPts val="0"/>
              </a:spcAft>
              <a:buSzPts val="1800"/>
              <a:buAutoNum type="arabicPeriod"/>
            </a:pPr>
            <a:r>
              <a:rPr lang="en"/>
              <a:t>ESIC Website </a:t>
            </a:r>
            <a:r>
              <a:rPr lang="en">
                <a:latin typeface="Roboto Mono"/>
                <a:ea typeface="Roboto Mono"/>
                <a:cs typeface="Roboto Mono"/>
                <a:sym typeface="Roboto Mono"/>
              </a:rPr>
              <a:t>[</a:t>
            </a:r>
            <a:r>
              <a:rPr lang="en" u="sng">
                <a:solidFill>
                  <a:schemeClr val="hlink"/>
                </a:solidFill>
                <a:latin typeface="Roboto Mono"/>
                <a:ea typeface="Roboto Mono"/>
                <a:cs typeface="Roboto Mono"/>
                <a:sym typeface="Roboto Mono"/>
                <a:hlinkClick r:id="rId6"/>
              </a:rPr>
              <a:t>https://www.esic.nic.in/</a:t>
            </a:r>
            <a:r>
              <a:rPr lang="en">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512700" y="2524400"/>
            <a:ext cx="8118600" cy="20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Overview</a:t>
            </a:r>
            <a:endParaRPr/>
          </a:p>
        </p:txBody>
      </p:sp>
      <p:sp>
        <p:nvSpPr>
          <p:cNvPr id="88" name="Google Shape;88;p18"/>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 is affected (the demographics)</a:t>
            </a:r>
            <a:endParaRPr/>
          </a:p>
          <a:p>
            <a:pPr indent="-342900" lvl="0" marL="457200" rtl="0" algn="l">
              <a:spcBef>
                <a:spcPts val="0"/>
              </a:spcBef>
              <a:spcAft>
                <a:spcPts val="0"/>
              </a:spcAft>
              <a:buSzPts val="1800"/>
              <a:buChar char="●"/>
            </a:pPr>
            <a:r>
              <a:rPr lang="en"/>
              <a:t>major occupational diseases and hazards in India</a:t>
            </a:r>
            <a:endParaRPr/>
          </a:p>
          <a:p>
            <a:pPr indent="-342900" lvl="0" marL="457200" rtl="0" algn="l">
              <a:spcBef>
                <a:spcPts val="0"/>
              </a:spcBef>
              <a:spcAft>
                <a:spcPts val="0"/>
              </a:spcAft>
              <a:buSzPts val="1800"/>
              <a:buChar char="●"/>
            </a:pPr>
            <a:r>
              <a:rPr lang="en"/>
              <a:t>OSH laws and policies in India</a:t>
            </a:r>
            <a:endParaRPr/>
          </a:p>
          <a:p>
            <a:pPr indent="-342900" lvl="0" marL="457200" rtl="0" algn="l">
              <a:spcBef>
                <a:spcPts val="0"/>
              </a:spcBef>
              <a:spcAft>
                <a:spcPts val="0"/>
              </a:spcAft>
              <a:buSzPts val="1800"/>
              <a:buChar char="●"/>
            </a:pPr>
            <a:r>
              <a:rPr lang="en"/>
              <a:t>implementation of laws and policies by government</a:t>
            </a:r>
            <a:endParaRPr/>
          </a:p>
          <a:p>
            <a:pPr indent="-342900" lvl="0" marL="457200" rtl="0" algn="l">
              <a:spcBef>
                <a:spcPts val="0"/>
              </a:spcBef>
              <a:spcAft>
                <a:spcPts val="0"/>
              </a:spcAft>
              <a:buSzPts val="1800"/>
              <a:buChar char="●"/>
            </a:pPr>
            <a:r>
              <a:rPr lang="en"/>
              <a:t>industry compliance and initiatives</a:t>
            </a:r>
            <a:endParaRPr/>
          </a:p>
          <a:p>
            <a:pPr indent="-342900" lvl="0" marL="457200" rtl="0" algn="l">
              <a:spcBef>
                <a:spcPts val="0"/>
              </a:spcBef>
              <a:spcAft>
                <a:spcPts val="0"/>
              </a:spcAft>
              <a:buSzPts val="1800"/>
              <a:buChar char="●"/>
            </a:pPr>
            <a:r>
              <a:rPr lang="en"/>
              <a:t>OSH professionals and organisations in India</a:t>
            </a:r>
            <a:endParaRPr/>
          </a:p>
          <a:p>
            <a:pPr indent="-342900" lvl="0" marL="457200" rtl="0" algn="l">
              <a:spcBef>
                <a:spcPts val="0"/>
              </a:spcBef>
              <a:spcAft>
                <a:spcPts val="0"/>
              </a:spcAft>
              <a:buSzPts val="1800"/>
              <a:buChar char="●"/>
            </a:pPr>
            <a:r>
              <a:rPr lang="en"/>
              <a:t>summary of OSH issues in India</a:t>
            </a:r>
            <a:endParaRPr/>
          </a:p>
          <a:p>
            <a:pPr indent="-342900" lvl="0" marL="457200" rtl="0" algn="l">
              <a:spcBef>
                <a:spcPts val="0"/>
              </a:spcBef>
              <a:spcAft>
                <a:spcPts val="0"/>
              </a:spcAft>
              <a:buSzPts val="1800"/>
              <a:buChar char="●"/>
            </a:pPr>
            <a:r>
              <a:rPr lang="en"/>
              <a:t>current and future needs (recommendations)</a:t>
            </a:r>
            <a:endParaRPr/>
          </a:p>
          <a:p>
            <a:pPr indent="-342900" lvl="0" marL="457200" rtl="0" algn="l">
              <a:spcBef>
                <a:spcPts val="0"/>
              </a:spcBef>
              <a:spcAft>
                <a:spcPts val="0"/>
              </a:spcAft>
              <a:buSzPts val="1800"/>
              <a:buChar char="●"/>
            </a:pPr>
            <a:r>
              <a:rPr lang="en"/>
              <a:t>emerging challenges and paths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affected?</a:t>
            </a:r>
            <a:endParaRPr/>
          </a:p>
        </p:txBody>
      </p:sp>
      <p:sp>
        <p:nvSpPr>
          <p:cNvPr id="94" name="Google Shape;94;p19"/>
          <p:cNvSpPr txBox="1"/>
          <p:nvPr>
            <p:ph idx="1" type="body"/>
          </p:nvPr>
        </p:nvSpPr>
        <p:spPr>
          <a:xfrm>
            <a:off x="311700" y="1562126"/>
            <a:ext cx="8520600" cy="216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out of India’s population of more than 1.2 billion</a:t>
            </a:r>
            <a:r>
              <a:rPr baseline="30000" lang="en"/>
              <a:t>(census 2011)</a:t>
            </a:r>
            <a:r>
              <a:rPr lang="en"/>
              <a:t> , 63.6% form working age group.</a:t>
            </a:r>
            <a:endParaRPr/>
          </a:p>
          <a:p>
            <a:pPr indent="-342900" lvl="0" marL="457200" rtl="0" algn="l">
              <a:spcBef>
                <a:spcPts val="0"/>
              </a:spcBef>
              <a:spcAft>
                <a:spcPts val="0"/>
              </a:spcAft>
              <a:buSzPts val="1800"/>
              <a:buChar char="●"/>
            </a:pPr>
            <a:r>
              <a:rPr lang="en"/>
              <a:t>more than 90% work in informal economy — agriculture and services : ~60% self-employed, ~30% without regular jobs</a:t>
            </a:r>
            <a:endParaRPr/>
          </a:p>
          <a:p>
            <a:pPr indent="-342900" lvl="0" marL="457200" rtl="0" algn="l">
              <a:spcBef>
                <a:spcPts val="0"/>
              </a:spcBef>
              <a:spcAft>
                <a:spcPts val="0"/>
              </a:spcAft>
              <a:buSzPts val="1800"/>
              <a:buChar char="●"/>
            </a:pPr>
            <a:r>
              <a:rPr lang="en"/>
              <a:t>r</a:t>
            </a:r>
            <a:r>
              <a:rPr lang="en"/>
              <a:t>emaining less than 10% work in organized sector — mainly manufacturing, mining and some services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 non-regular workers work?</a:t>
            </a:r>
            <a:endParaRPr/>
          </a:p>
        </p:txBody>
      </p:sp>
      <p:pic>
        <p:nvPicPr>
          <p:cNvPr id="100" name="Google Shape;100;p20" title="Points scored"/>
          <p:cNvPicPr preferRelativeResize="0"/>
          <p:nvPr/>
        </p:nvPicPr>
        <p:blipFill>
          <a:blip r:embed="rId3">
            <a:alphaModFix/>
          </a:blip>
          <a:stretch>
            <a:fillRect/>
          </a:stretch>
        </p:blipFill>
        <p:spPr>
          <a:xfrm>
            <a:off x="413788" y="1410875"/>
            <a:ext cx="8316429" cy="514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593367"/>
            <a:ext cx="85206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Occupational Diseases and Hazards in India</a:t>
            </a:r>
            <a:endParaRPr/>
          </a:p>
        </p:txBody>
      </p:sp>
      <p:sp>
        <p:nvSpPr>
          <p:cNvPr id="106" name="Google Shape;106;p21"/>
          <p:cNvSpPr txBox="1"/>
          <p:nvPr>
            <p:ph idx="1" type="body"/>
          </p:nvPr>
        </p:nvSpPr>
        <p:spPr>
          <a:xfrm>
            <a:off x="311700" y="1562133"/>
            <a:ext cx="8520600" cy="452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accidents</a:t>
            </a:r>
            <a:endParaRPr/>
          </a:p>
          <a:p>
            <a:pPr indent="-342900" lvl="0" marL="457200" rtl="0" algn="l">
              <a:spcBef>
                <a:spcPts val="0"/>
              </a:spcBef>
              <a:spcAft>
                <a:spcPts val="0"/>
              </a:spcAft>
              <a:buSzPts val="1800"/>
              <a:buAutoNum type="arabicPeriod"/>
            </a:pPr>
            <a:r>
              <a:rPr i="1" lang="en"/>
              <a:t>pneumoconiosis</a:t>
            </a:r>
            <a:r>
              <a:rPr lang="en"/>
              <a:t> – lung disease due to dust, especially </a:t>
            </a:r>
            <a:r>
              <a:rPr i="1" lang="en"/>
              <a:t>silicosis</a:t>
            </a:r>
            <a:r>
              <a:rPr lang="en"/>
              <a:t> caused due to inhalation of crystalline silica dust i.e. fine ash, sand dust</a:t>
            </a:r>
            <a:endParaRPr/>
          </a:p>
          <a:p>
            <a:pPr indent="-342900" lvl="0" marL="457200" rtl="0" algn="l">
              <a:spcBef>
                <a:spcPts val="0"/>
              </a:spcBef>
              <a:spcAft>
                <a:spcPts val="0"/>
              </a:spcAft>
              <a:buSzPts val="1800"/>
              <a:buAutoNum type="arabicPeriod"/>
            </a:pPr>
            <a:r>
              <a:rPr lang="en"/>
              <a:t>musculoskeletal injuries – body pains, arthritis, etc</a:t>
            </a:r>
            <a:endParaRPr/>
          </a:p>
          <a:p>
            <a:pPr indent="-342900" lvl="0" marL="457200" rtl="0" algn="l">
              <a:spcBef>
                <a:spcPts val="0"/>
              </a:spcBef>
              <a:spcAft>
                <a:spcPts val="0"/>
              </a:spcAft>
              <a:buSzPts val="1800"/>
              <a:buAutoNum type="arabicPeriod"/>
            </a:pPr>
            <a:r>
              <a:rPr lang="en"/>
              <a:t>chronic obstructive lung diseases</a:t>
            </a:r>
            <a:endParaRPr/>
          </a:p>
          <a:p>
            <a:pPr indent="-342900" lvl="0" marL="457200" rtl="0" algn="l">
              <a:spcBef>
                <a:spcPts val="0"/>
              </a:spcBef>
              <a:spcAft>
                <a:spcPts val="0"/>
              </a:spcAft>
              <a:buSzPts val="1800"/>
              <a:buAutoNum type="arabicPeriod"/>
            </a:pPr>
            <a:r>
              <a:rPr lang="en"/>
              <a:t>pesticide poisoning</a:t>
            </a:r>
            <a:endParaRPr/>
          </a:p>
          <a:p>
            <a:pPr indent="-342900" lvl="0" marL="457200" rtl="0" algn="l">
              <a:spcBef>
                <a:spcPts val="0"/>
              </a:spcBef>
              <a:spcAft>
                <a:spcPts val="0"/>
              </a:spcAft>
              <a:buSzPts val="1800"/>
              <a:buAutoNum type="arabicPeriod"/>
            </a:pPr>
            <a:r>
              <a:rPr i="1" lang="en"/>
              <a:t>byssinosis</a:t>
            </a:r>
            <a:r>
              <a:rPr lang="en"/>
              <a:t> – lung disease because of inhalation of fibre dust</a:t>
            </a:r>
            <a:endParaRPr/>
          </a:p>
          <a:p>
            <a:pPr indent="-342900" lvl="0" marL="457200" rtl="0" algn="l">
              <a:spcBef>
                <a:spcPts val="0"/>
              </a:spcBef>
              <a:spcAft>
                <a:spcPts val="0"/>
              </a:spcAft>
              <a:buSzPts val="1800"/>
              <a:buAutoNum type="arabicPeriod"/>
            </a:pPr>
            <a:r>
              <a:rPr i="1" lang="en"/>
              <a:t>asbestosis</a:t>
            </a:r>
            <a:r>
              <a:rPr lang="en"/>
              <a:t> – lung disease resulting from inhalation of asbestos particles</a:t>
            </a:r>
            <a:endParaRPr/>
          </a:p>
          <a:p>
            <a:pPr indent="-342900" lvl="0" marL="457200" rtl="0" algn="l">
              <a:spcBef>
                <a:spcPts val="0"/>
              </a:spcBef>
              <a:spcAft>
                <a:spcPts val="0"/>
              </a:spcAft>
              <a:buSzPts val="1800"/>
              <a:buAutoNum type="arabicPeriod"/>
            </a:pPr>
            <a:r>
              <a:rPr lang="en"/>
              <a:t>noise induced hearing loss</a:t>
            </a:r>
            <a:endParaRPr/>
          </a:p>
          <a:p>
            <a:pPr indent="-342900" lvl="0" marL="457200" rtl="0" algn="l">
              <a:spcBef>
                <a:spcPts val="0"/>
              </a:spcBef>
              <a:spcAft>
                <a:spcPts val="0"/>
              </a:spcAft>
              <a:buSzPts val="1800"/>
              <a:buAutoNum type="arabicPeriod"/>
            </a:pPr>
            <a:r>
              <a:rPr lang="en"/>
              <a:t>workplace stress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