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dpGR0WGI4VJwizm91HmyibID4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1653540" y="413076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4389437" y="2438718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13"/>
          <p:cNvCxnSpPr/>
          <p:nvPr/>
        </p:nvCxnSpPr>
        <p:spPr>
          <a:xfrm rot="-5400000">
            <a:off x="-762000" y="3429000"/>
            <a:ext cx="6858000" cy="0"/>
          </a:xfrm>
          <a:prstGeom prst="straightConnector1">
            <a:avLst/>
          </a:prstGeom>
          <a:noFill/>
          <a:ln cap="flat" cmpd="sng" w="11425">
            <a:solidFill>
              <a:srgbClr val="F9F9F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066800" y="2821837"/>
            <a:ext cx="625548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066800" y="1905000"/>
            <a:ext cx="6255488" cy="74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178808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4178808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4178808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57200" y="1497416"/>
            <a:ext cx="5897880" cy="60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936" lvl="0" marL="45720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indent="-370840" lvl="1" marL="91440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indent="-320039" lvl="2" marL="1371600" algn="l">
              <a:spcBef>
                <a:spcPts val="40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E965C8"/>
            </a:gs>
            <a:gs pos="100000">
              <a:srgbClr val="8013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 rot="-36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50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8"/>
          <p:cNvSpPr/>
          <p:nvPr/>
        </p:nvSpPr>
        <p:spPr>
          <a:xfrm rot="-18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8000" rotWithShape="0" algn="tl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000"/>
              <a:buFont typeface="Trebuchet MS"/>
              <a:buNone/>
              <a:defRPr b="1" sz="3000">
                <a:solidFill>
                  <a:srgbClr val="FEF7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389098" y="3283634"/>
            <a:ext cx="34290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/>
              <a:buNone/>
              <a:defRPr sz="1400">
                <a:solidFill>
                  <a:schemeClr val="lt1"/>
                </a:solidFill>
              </a:defRPr>
            </a:lvl1pPr>
            <a:lvl2pPr indent="-289560" lvl="1" marL="91440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66700" lvl="2" marL="1371600" algn="l">
              <a:spcBef>
                <a:spcPts val="4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74319" lvl="3" marL="182880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68604" lvl="4" marL="2286000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/>
          <p:nvPr>
            <p:ph idx="2" type="pic"/>
          </p:nvPr>
        </p:nvSpPr>
        <p:spPr>
          <a:xfrm>
            <a:off x="663682" y="1041002"/>
            <a:ext cx="4206240" cy="4206240"/>
          </a:xfrm>
          <a:prstGeom prst="rect">
            <a:avLst/>
          </a:prstGeom>
          <a:solidFill>
            <a:srgbClr val="812D70"/>
          </a:solidFill>
          <a:ln cap="flat" cmpd="sng" w="1079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rotWithShape="0" algn="tl" dir="5400000" dist="381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3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 rotWithShape="1">
            <a:blip r:embed="rId1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 b="1" i="0" sz="3800" u="none" cap="none" strike="noStrik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123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544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861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vy\Files\projects\CLV\snip1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38" y="1376780"/>
            <a:ext cx="7640638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vy\Files\projects\CLV\snip2.PNG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6552" y="476672"/>
            <a:ext cx="10009111" cy="554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vy\Files\projects\CLV\snip3.PNG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2656"/>
            <a:ext cx="9144000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000"/>
              <a:buFont typeface="Trebuchet MS"/>
              <a:buNone/>
            </a:pPr>
            <a:r>
              <a:rPr b="1" lang="en-US" sz="2000"/>
              <a:t>HIGHER RETENTION RATE AND CONSISTENT ACQUISITION RATE </a:t>
            </a:r>
            <a:endParaRPr b="1" sz="2000"/>
          </a:p>
        </p:txBody>
      </p:sp>
      <p:pic>
        <p:nvPicPr>
          <p:cNvPr descr="D:\Ivy\Files\projects\CLV\snip4.PNG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8720"/>
            <a:ext cx="9144000" cy="482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Ivy\Files\projects\CLV\snip5.PNG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92696"/>
            <a:ext cx="9144000" cy="500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2656"/>
            <a:ext cx="9144000" cy="536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-7014575" y="-172225"/>
            <a:ext cx="1586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000"/>
              <a:buFont typeface="Trebuchet MS"/>
              <a:buNone/>
            </a:pPr>
            <a:r>
              <a:rPr b="1" lang="en-US" sz="2000"/>
              <a:t>FEATURE ENGINEERING AND DRAWING SOME IMPORTANT OBSERVATIONS</a:t>
            </a:r>
            <a:endParaRPr b="1" sz="2000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I found strong correlation between some continuous features: Total Claim Amount and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Monthly Premium Auto. Income and Total Claim Amount. I can’t discard any of those features.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Present Value of Customer: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Monthly Premium Auto*Month Since Policy Inception-Total Amount Claim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Total Observations: 9134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Total Variables: 24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Target feature: CLV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Split: 75-25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Scaling: Based on the model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60"/>
              <a:buNone/>
            </a:pPr>
            <a:r>
              <a:rPr lang="en-US" sz="2000"/>
              <a:t>Evaluation metric: R-suared</a:t>
            </a:r>
            <a:endParaRPr sz="2000"/>
          </a:p>
        </p:txBody>
      </p:sp>
      <p:pic>
        <p:nvPicPr>
          <p:cNvPr descr="snip7.PNG"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940" y="3580719"/>
            <a:ext cx="5928659" cy="345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ctrTitle"/>
          </p:nvPr>
        </p:nvSpPr>
        <p:spPr>
          <a:xfrm>
            <a:off x="0" y="1"/>
            <a:ext cx="9144000" cy="7647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800"/>
              <a:buFont typeface="Trebuchet MS"/>
              <a:buNone/>
            </a:pPr>
            <a:r>
              <a:rPr b="1" lang="en-US" sz="2800"/>
              <a:t>CONCLUSION AND DRAW </a:t>
            </a:r>
            <a:r>
              <a:rPr b="1" lang="en-US" sz="3200"/>
              <a:t>INSIGHTS</a:t>
            </a:r>
            <a:endParaRPr b="1" sz="3200"/>
          </a:p>
        </p:txBody>
      </p:sp>
      <p:sp>
        <p:nvSpPr>
          <p:cNvPr id="128" name="Google Shape;128;p8"/>
          <p:cNvSpPr txBox="1"/>
          <p:nvPr>
            <p:ph idx="1" type="subTitle"/>
          </p:nvPr>
        </p:nvSpPr>
        <p:spPr>
          <a:xfrm>
            <a:off x="0" y="836712"/>
            <a:ext cx="9144000" cy="60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752"/>
              <a:buNone/>
            </a:pPr>
            <a:r>
              <a:t/>
            </a:r>
            <a:endParaRPr sz="2400"/>
          </a:p>
        </p:txBody>
      </p:sp>
      <p:pic>
        <p:nvPicPr>
          <p:cNvPr descr="snip8.PNG" id="129" name="Google Shape;129;p8"/>
          <p:cNvPicPr preferRelativeResize="0"/>
          <p:nvPr/>
        </p:nvPicPr>
        <p:blipFill rotWithShape="1">
          <a:blip r:embed="rId3">
            <a:alphaModFix/>
          </a:blip>
          <a:srcRect b="12489" l="-980" r="979" t="-12490"/>
          <a:stretch/>
        </p:blipFill>
        <p:spPr>
          <a:xfrm>
            <a:off x="-340900" y="557275"/>
            <a:ext cx="9144000" cy="5743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ulent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2020-01-16T07:46:21Z</dcterms:created>
  <dc:creator>Somenath Banerjee</dc:creator>
</cp:coreProperties>
</file>