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2" d="100"/>
          <a:sy n="10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D34F-F6DB-694C-94D8-D43F347F5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C420A-728C-3747-AE94-05B8E2C17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7757-081B-E140-A31A-E3AB5BA3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A06B-D711-1A46-ABE1-935D8238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705AB-00D5-6845-AF11-7F2EDA18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7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EA08-5CC8-834F-BBCA-EE97C407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5AB4F-73D7-0248-BC6E-56EC1A965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FAA5-BCF2-DC46-859F-9750AFAF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2FE0-2719-5844-9388-3E0A446B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E319-8B09-F840-AE79-98945A66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71EB7-356C-1A4B-AD73-39EDE607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DBCFA-2358-2544-A3A0-243080966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6261-3B62-BE40-987B-C0500F15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5BA7-827B-FF4D-8DF4-B44D4871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6FA8-CB55-7C4F-8B59-7008ECEF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8151-87D2-6044-939D-1304C6B7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B004-9474-E545-8F13-9CB68C55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AAE1-284D-2F4C-BECC-50D9F4B6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4966-AB3D-C149-9D95-E221D0F5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E3747-66CA-3647-81B3-4203D575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FB3B-1EC2-404C-B0B3-82F06FAC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031B-3FD5-AF45-BE30-762F9E16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5681D-24BD-3546-A9F2-A272036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0482-4EFC-024B-A3E9-C008705F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ACCA3-750A-3F41-BA79-6E277847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6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21BE-BF56-444B-97E8-10F4B3BF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C313-D78B-9241-8AC5-9E918E49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7632A-2698-6941-8894-A7EE1C505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19A6-3035-2448-895B-54E60864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B6FB-D212-0343-BF89-90D13A8D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FB8AB-E336-AA49-BF85-D7F96C8F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273-8005-0141-9C04-CF62D165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2A63-10A6-AB47-B38B-92815D38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532D5-A0CA-D944-B7AF-08F844BE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CF05-D771-8D41-8288-81E59C595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46639-C4CD-1F42-9A09-73B14669C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CCEE3-AFCB-0F48-86BD-68B7DF20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87CC5-AD02-6D4C-A6B2-23FD6EFE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DA1B0-BB46-ED4D-9645-B15F6CE5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5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BD54-1A94-B44D-B4AD-670992A3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EEAFB-A0F4-9947-BCBD-10CB7378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14D22-07CF-A941-9EC3-0E3EE7FD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F28E9-CD80-5547-8183-4CBC40E5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7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D2E99-2957-5B4E-A844-BBC2567E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591CA-69E8-4040-BA93-19799660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C9BE-9D4A-1F4C-B9B2-F12085C2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2181-3E27-1449-B869-12F9C866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FB66-9CA7-0F4F-86F6-85B9C4D0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F5E6B-B2CB-3D47-A107-CE501E96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E5C4-7FBD-F24F-A075-6C04A4FA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C83E3-CB84-CC4A-B5DB-C05895CF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516C1-22A1-C845-BB13-8033DEB2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1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66D5-3268-9140-B3D2-63ED1D9A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B7A79-56E6-ED41-A1B3-FE8D87675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1C746-2ED9-4640-B873-A25653EB4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202AE-D97E-DB48-918D-5547CEDF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9080E-DC25-DF4B-B3D3-BD7147E7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F288C-78AD-CC4D-B40C-8A6A5B6C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6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B5AED-1C2D-0347-B86F-5A7853B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B656E-5576-C840-B650-7377CD42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4E20-2831-F24B-B597-3BD8B9FB4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5F74-C661-C944-BD1E-F3510DC85799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3BFD-77A3-614F-B2F2-35FD3BF93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97A7-5235-BE4C-86E0-DD4E86775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BB39-DA73-8C4A-BB73-F91F802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0378-3812(89)80037-8" TargetMode="External"/><Relationship Id="rId2" Type="http://schemas.openxmlformats.org/officeDocument/2006/relationships/hyperlink" Target="https://doi.org/10.1016/j.fluid.2004.03.00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i.org/10.1016/0378-3812(77)85002-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fluid.2005.05.0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E503-0DCA-E745-BB3F-BFB546E3A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Determination of structure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2D635-ABB2-8C41-AEB9-75C741092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UNIQUAC</a:t>
            </a:r>
          </a:p>
        </p:txBody>
      </p:sp>
    </p:spTree>
    <p:extLst>
      <p:ext uri="{BB962C8B-B14F-4D97-AF65-F5344CB8AC3E}">
        <p14:creationId xmlns:p14="http://schemas.microsoft.com/office/powerpoint/2010/main" val="381046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738-C73A-B749-8BD1-DD8C1B8B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Bondi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12B3C-66B2-7942-BAEA-61DC7498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733"/>
            <a:ext cx="10515600" cy="911267"/>
          </a:xfrm>
        </p:spPr>
        <p:txBody>
          <a:bodyPr>
            <a:normAutofit/>
          </a:bodyPr>
          <a:lstStyle/>
          <a:p>
            <a:r>
              <a:rPr lang="en-US" sz="2400" dirty="0"/>
              <a:t>Relative van der Waals volume and surface area (</a:t>
            </a:r>
            <a:r>
              <a:rPr lang="en-US" sz="2400" dirty="0" err="1"/>
              <a:t>V</a:t>
            </a:r>
            <a:r>
              <a:rPr lang="en-US" sz="2400" baseline="-25000" dirty="0" err="1"/>
              <a:t>ws</a:t>
            </a:r>
            <a:r>
              <a:rPr lang="en-US" sz="2400" baseline="-25000" dirty="0"/>
              <a:t> </a:t>
            </a:r>
            <a:r>
              <a:rPr lang="en-US" sz="2400" dirty="0"/>
              <a:t>and A</a:t>
            </a:r>
            <a:r>
              <a:rPr lang="en-US" sz="2400" baseline="-25000" dirty="0"/>
              <a:t>ws </a:t>
            </a:r>
            <a:r>
              <a:rPr lang="en-US" sz="2400" dirty="0"/>
              <a:t>are the van der Waals volume and area of a standard segment, arbitrary choose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A9F39-A08C-034D-B9FD-9B439B38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35" y="1422227"/>
            <a:ext cx="13462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B7741-83D7-D04D-A820-309051D44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35" y="3355629"/>
            <a:ext cx="2374900" cy="812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EFA2A8-2313-0148-B757-87DA3E271501}"/>
              </a:ext>
            </a:extLst>
          </p:cNvPr>
          <p:cNvSpPr txBox="1">
            <a:spLocks/>
          </p:cNvSpPr>
          <p:nvPr/>
        </p:nvSpPr>
        <p:spPr>
          <a:xfrm>
            <a:off x="838200" y="4266896"/>
            <a:ext cx="10515600" cy="91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Water, carbon dioxide, organic molecules</a:t>
            </a:r>
          </a:p>
          <a:p>
            <a:r>
              <a:rPr lang="en-US" sz="2400" dirty="0"/>
              <a:t>If van der Waals volume, area are reported, Bondi method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138273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5939-DBA0-3B48-BE45-CBC697DC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F6A2-444E-8148-9D21-0E795CD3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32" y="2925762"/>
            <a:ext cx="10515600" cy="2831879"/>
          </a:xfrm>
        </p:spPr>
        <p:txBody>
          <a:bodyPr/>
          <a:lstStyle/>
          <a:p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baseline="-25000" dirty="0"/>
              <a:t> </a:t>
            </a:r>
            <a:r>
              <a:rPr lang="en-US" dirty="0"/>
              <a:t>molar volume, Z coordination number (commonly use 10), l</a:t>
            </a:r>
            <a:r>
              <a:rPr lang="en-US" baseline="-25000" dirty="0"/>
              <a:t>i</a:t>
            </a:r>
            <a:r>
              <a:rPr lang="en-US" dirty="0"/>
              <a:t> bulk factor (0,1 in refs)</a:t>
            </a:r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sz="1800" dirty="0"/>
              <a:t>Ref: </a:t>
            </a:r>
            <a:r>
              <a:rPr lang="en-US" sz="1800" b="0" i="0" u="none" strike="noStrike" dirty="0">
                <a:solidFill>
                  <a:srgbClr val="0C7DBB"/>
                </a:solidFill>
                <a:effectLst/>
                <a:hlinkClick r:id="rId2" tooltip="Persistent link using digital object identifier"/>
              </a:rPr>
              <a:t>https://doi.org/10.1016/j.fluid.2004.03.006</a:t>
            </a:r>
            <a:r>
              <a:rPr lang="en-US" sz="1800" b="0" i="0" u="none" strike="noStrike" dirty="0">
                <a:solidFill>
                  <a:srgbClr val="0C7DBB"/>
                </a:solidFill>
                <a:effectLst/>
              </a:rPr>
              <a:t>; </a:t>
            </a:r>
            <a:r>
              <a:rPr lang="en-US" sz="1800" b="0" i="0" u="none" strike="noStrike" dirty="0">
                <a:solidFill>
                  <a:srgbClr val="0C7DBB"/>
                </a:solidFill>
                <a:effectLst/>
                <a:hlinkClick r:id="rId3" tooltip="Persistent link using digital object identifier"/>
              </a:rPr>
              <a:t>https://doi.org/10.1016/0378-3812(89)80037-8</a:t>
            </a:r>
            <a:r>
              <a:rPr lang="en-US" sz="1800" dirty="0">
                <a:solidFill>
                  <a:srgbClr val="0C7DBB"/>
                </a:solidFill>
              </a:rPr>
              <a:t>; </a:t>
            </a:r>
            <a:r>
              <a:rPr lang="en-US" sz="1800" dirty="0">
                <a:solidFill>
                  <a:srgbClr val="0C7DBB"/>
                </a:solidFill>
                <a:hlinkClick r:id="rId4"/>
              </a:rPr>
              <a:t>https://doi.org/10.1016/0378-3812(77)85002-4</a:t>
            </a:r>
            <a:r>
              <a:rPr lang="en-US" sz="1800" dirty="0">
                <a:solidFill>
                  <a:srgbClr val="0C7DBB"/>
                </a:solidFill>
              </a:rPr>
              <a:t>;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B7735-8CAC-564B-AEF0-53C911E88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51" y="1605706"/>
            <a:ext cx="2870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1615-199D-D64B-9476-BFF94C8B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2E2E"/>
                </a:solidFill>
                <a:latin typeface="NexusSerif"/>
              </a:rPr>
              <a:t>Q</a:t>
            </a:r>
            <a:r>
              <a:rPr lang="en-US" b="0" i="0" dirty="0">
                <a:solidFill>
                  <a:srgbClr val="2E2E2E"/>
                </a:solidFill>
                <a:effectLst/>
                <a:latin typeface="NexusSerif"/>
              </a:rPr>
              <a:t>uantum </a:t>
            </a:r>
            <a:r>
              <a:rPr lang="en-US" dirty="0">
                <a:solidFill>
                  <a:srgbClr val="2E2E2E"/>
                </a:solidFill>
                <a:latin typeface="NexusSerif"/>
              </a:rPr>
              <a:t>C</a:t>
            </a:r>
            <a:r>
              <a:rPr lang="en-US" b="0" i="0" dirty="0">
                <a:solidFill>
                  <a:srgbClr val="2E2E2E"/>
                </a:solidFill>
                <a:effectLst/>
                <a:latin typeface="NexusSerif"/>
              </a:rPr>
              <a:t>hemical </a:t>
            </a:r>
            <a:r>
              <a:rPr lang="en-US" dirty="0">
                <a:solidFill>
                  <a:srgbClr val="2E2E2E"/>
                </a:solidFill>
                <a:latin typeface="NexusSerif"/>
              </a:rPr>
              <a:t>C</a:t>
            </a:r>
            <a:r>
              <a:rPr lang="en-US" b="0" i="0" dirty="0">
                <a:solidFill>
                  <a:srgbClr val="2E2E2E"/>
                </a:solidFill>
                <a:effectLst/>
                <a:latin typeface="NexusSerif"/>
              </a:rPr>
              <a:t>alculation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1435-6FB6-594E-BBFC-8CBA3B65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2E2E"/>
                </a:solidFill>
                <a:effectLst/>
                <a:latin typeface="NexusSerif"/>
              </a:rPr>
              <a:t>Polarizable Continuum Model (PCM)</a:t>
            </a:r>
          </a:p>
          <a:p>
            <a:r>
              <a:rPr lang="en-US" dirty="0">
                <a:solidFill>
                  <a:srgbClr val="2E2E2E"/>
                </a:solidFill>
                <a:latin typeface="NexusSerif"/>
              </a:rPr>
              <a:t>Calculations details: obtain equilibrium geometry of molecule, carry out PCM to obtain p and r </a:t>
            </a:r>
          </a:p>
          <a:p>
            <a:r>
              <a:rPr lang="en-US" b="0" i="0" u="none" strike="noStrike" dirty="0">
                <a:solidFill>
                  <a:srgbClr val="0C7DBB"/>
                </a:solidFill>
                <a:effectLst/>
                <a:latin typeface="NexusSans"/>
                <a:hlinkClick r:id="rId2" tooltip="Persistent link using digital object identifier"/>
              </a:rPr>
              <a:t>https://doi.org/10.1016/j.fluid.2005.05.017</a:t>
            </a:r>
            <a:endParaRPr lang="en-US" dirty="0">
              <a:solidFill>
                <a:srgbClr val="2E2E2E"/>
              </a:solidFill>
              <a:latin typeface="NexusSerif"/>
            </a:endParaRPr>
          </a:p>
          <a:p>
            <a:r>
              <a:rPr lang="en-US" dirty="0">
                <a:solidFill>
                  <a:srgbClr val="2E2E2E"/>
                </a:solidFill>
                <a:latin typeface="NexusSerif"/>
              </a:rPr>
              <a:t>Package in Gaussian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0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153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NexusSans</vt:lpstr>
      <vt:lpstr>NexusSerif</vt:lpstr>
      <vt:lpstr>Arial</vt:lpstr>
      <vt:lpstr>Calibri</vt:lpstr>
      <vt:lpstr>Calibri Light</vt:lpstr>
      <vt:lpstr>Office Theme</vt:lpstr>
      <vt:lpstr>Determination of structure parameters</vt:lpstr>
      <vt:lpstr>Bondi method</vt:lpstr>
      <vt:lpstr>Empirical method</vt:lpstr>
      <vt:lpstr>Quantum Chemical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structure parameters</dc:title>
  <dc:creator>Gong, Rushi</dc:creator>
  <cp:lastModifiedBy>Gong, Rushi</cp:lastModifiedBy>
  <cp:revision>2</cp:revision>
  <dcterms:created xsi:type="dcterms:W3CDTF">2023-01-04T19:52:57Z</dcterms:created>
  <dcterms:modified xsi:type="dcterms:W3CDTF">2023-01-06T19:55:09Z</dcterms:modified>
</cp:coreProperties>
</file>