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392" r:id="rId5"/>
    <p:sldId id="401" r:id="rId6"/>
    <p:sldId id="391" r:id="rId7"/>
    <p:sldId id="407" r:id="rId8"/>
    <p:sldId id="394" r:id="rId9"/>
    <p:sldId id="390" r:id="rId10"/>
    <p:sldId id="395" r:id="rId11"/>
    <p:sldId id="396" r:id="rId12"/>
    <p:sldId id="393" r:id="rId13"/>
    <p:sldId id="405" r:id="rId14"/>
    <p:sldId id="406" r:id="rId15"/>
    <p:sldId id="408" r:id="rId16"/>
    <p:sldId id="409" r:id="rId17"/>
    <p:sldId id="410" r:id="rId18"/>
    <p:sldId id="402" r:id="rId19"/>
    <p:sldId id="400" r:id="rId20"/>
    <p:sldId id="398" r:id="rId21"/>
    <p:sldId id="388" r:id="rId22"/>
  </p:sldIdLst>
  <p:sldSz cx="12188825" cy="6858000"/>
  <p:notesSz cx="6858000" cy="9144000"/>
  <p:embeddedFontLst>
    <p:embeddedFont>
      <p:font typeface="Calibri" panose="020F0502020204030204" pitchFamily="34" charset="0"/>
      <p:regular r:id="rId24"/>
      <p:bold r:id="rId25"/>
      <p:italic r:id="rId26"/>
      <p:boldItalic r:id="rId27"/>
    </p:embeddedFont>
    <p:embeddedFont>
      <p:font typeface="Verdana" panose="020B060403050404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39">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9" roundtripDataSignature="AMtx7mgrx5N0bP9DH9XQdBWtO+gSxLl6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88C840-2F9C-48D7-AA60-F04DA5F4D9F3}">
  <a:tblStyle styleId="{7D88C840-2F9C-48D7-AA60-F04DA5F4D9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67347BC-DA0B-41BB-8458-9E72738E239D}"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345B6CE-48C3-42C7-90D8-052444533486}" styleName="Table_2">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B47CAAA1-7CB4-4389-88DE-07556579DF19}" styleName="Table_3">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43" autoAdjust="0"/>
  </p:normalViewPr>
  <p:slideViewPr>
    <p:cSldViewPr snapToGrid="0">
      <p:cViewPr varScale="1">
        <p:scale>
          <a:sx n="78" d="100"/>
          <a:sy n="78" d="100"/>
        </p:scale>
        <p:origin x="835" y="86"/>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5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14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5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15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8" Type="http://schemas.openxmlformats.org/officeDocument/2006/relationships/slide" Target="slides/slide7.xml"/><Relationship Id="rId15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C21F59-0B77-4358-B739-25006AD81A43}"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EFE234E6-7E8E-4F27-BFC4-9EC52C0F3182}">
      <dgm:prSet phldrT="[Text]"/>
      <dgm:spPr/>
      <dgm:t>
        <a:bodyPr/>
        <a:lstStyle/>
        <a:p>
          <a:r>
            <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SELECTION OF THE TOPIC</a:t>
          </a:r>
        </a:p>
      </dgm:t>
    </dgm:pt>
    <dgm:pt modelId="{D65C2E20-88C6-4C01-AFD9-46EE7967E497}" type="parTrans" cxnId="{1DF38FEA-2AAE-468E-9472-97B4CADBF6E6}">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B48E650C-45B2-4319-BFCF-5E46BD877259}" type="sibTrans" cxnId="{1DF38FEA-2AAE-468E-9472-97B4CADBF6E6}">
      <dgm:prSet/>
      <dgm:spPr/>
      <dgm:t>
        <a:bodyPr/>
        <a:lstStyle/>
        <a:p>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78B209AA-E3F4-4E20-9F91-9762A08A1695}">
      <dgm:prSet phldrT="[Text]"/>
      <dgm:spPr/>
      <dgm:t>
        <a:bodyPr/>
        <a:lstStyle/>
        <a:p>
          <a:r>
            <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CONSULTED WITH TEACHER</a:t>
          </a:r>
        </a:p>
      </dgm:t>
    </dgm:pt>
    <dgm:pt modelId="{EB7B5EA3-8E2B-46DE-8BF9-C19E032178E3}" type="parTrans" cxnId="{B013452C-05E5-4ED4-9B51-25E47CD6986C}">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23CD0E03-C05B-4400-8585-351D9B5D45C5}" type="sibTrans" cxnId="{B013452C-05E5-4ED4-9B51-25E47CD6986C}">
      <dgm:prSet/>
      <dgm:spPr/>
      <dgm:t>
        <a:bodyPr/>
        <a:lstStyle/>
        <a:p>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AF1B640D-1423-43BC-B6A2-46D57ED6765A}">
      <dgm:prSet phldrT="[Text]"/>
      <dgm:spPr/>
      <dgm:t>
        <a:bodyPr/>
        <a:lstStyle/>
        <a:p>
          <a:r>
            <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MADE A DRAFT COPY OF PROJECT PROPOSAL</a:t>
          </a:r>
        </a:p>
      </dgm:t>
    </dgm:pt>
    <dgm:pt modelId="{B6563660-8F97-407A-A602-41CCFEF8A2C0}" type="parTrans" cxnId="{8248DAC5-43BE-4046-9275-568CB40F394B}">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63ED6756-C2DB-43E9-9CA2-BCB29297B981}" type="sibTrans" cxnId="{8248DAC5-43BE-4046-9275-568CB40F394B}">
      <dgm:prSet/>
      <dgm:spPr/>
      <dgm:t>
        <a:bodyPr/>
        <a:lstStyle/>
        <a:p>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768B2A22-721D-4167-9C37-B99F0B4C763C}">
      <dgm:prSet phldrT="[Text]"/>
      <dgm:spPr/>
      <dgm:t>
        <a:bodyPr/>
        <a:lstStyle/>
        <a:p>
          <a:r>
            <a:rPr lang="en-IN"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DEVELOP A DATABASE AS PER THE ER DIAG.</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F63EF17E-331E-449B-88C3-A60EE579C0EB}" type="parTrans" cxnId="{D5BCF467-E140-4E9A-9745-E158D4062823}">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44AD31FA-5ACC-4A7A-B8E4-78A85B1DDC02}" type="sibTrans" cxnId="{D5BCF467-E140-4E9A-9745-E158D4062823}">
      <dgm:prSet/>
      <dgm:spPr/>
      <dgm:t>
        <a:bodyPr/>
        <a:lstStyle/>
        <a:p>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E92B89E3-8E97-4751-B1A8-8508D34C3C1F}">
      <dgm:prSet phldrT="[Text]"/>
      <dgm:spPr/>
      <dgm:t>
        <a:bodyPr/>
        <a:lstStyle/>
        <a:p>
          <a:r>
            <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FINAL REPORT FOR SUBMISSION</a:t>
          </a:r>
        </a:p>
      </dgm:t>
    </dgm:pt>
    <dgm:pt modelId="{534BD670-5FF0-4E15-A8A1-5EF9434319A2}" type="parTrans" cxnId="{9841F1B7-44F6-4018-81D6-27AE63A52A4C}">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6CB6389F-2606-49EC-B866-4B2C8BE291F5}" type="sibTrans" cxnId="{9841F1B7-44F6-4018-81D6-27AE63A52A4C}">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3A1CED1A-14EF-45C3-8DF8-CEF8FB4AA8E5}">
      <dgm:prSet/>
      <dgm:spPr/>
      <dgm:t>
        <a:bodyPr/>
        <a:lstStyle/>
        <a:p>
          <a:r>
            <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OBSERVED THE RESULTS OF THE PROJECT</a:t>
          </a:r>
          <a:br>
            <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b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A4CECA5E-2CF2-4D0E-8704-652B6DD7CB5B}" type="parTrans" cxnId="{C672CA14-0912-428E-9F5C-A4986F1D9C33}">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7845CE7C-74AA-4CD8-8CD2-4363335BA917}" type="sibTrans" cxnId="{C672CA14-0912-428E-9F5C-A4986F1D9C33}">
      <dgm:prSet/>
      <dgm:spPr/>
      <dgm:t>
        <a:bodyPr/>
        <a:lstStyle/>
        <a:p>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03BB1A58-6BE4-435F-A10F-883CA92F1423}">
      <dgm:prSet/>
      <dgm:spPr/>
      <dgm:t>
        <a:bodyPr/>
        <a:lstStyle/>
        <a:p>
          <a:r>
            <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APPROVED FROM TEACHER</a:t>
          </a:r>
        </a:p>
      </dgm:t>
    </dgm:pt>
    <dgm:pt modelId="{CBC51B8A-4880-4725-886D-E465A73A450F}" type="parTrans" cxnId="{31EBFD4C-BE32-42F4-BFAB-25E60C0FF363}">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1AC9BBCC-5E3D-422C-9984-598EB0F323CA}" type="sibTrans" cxnId="{31EBFD4C-BE32-42F4-BFAB-25E60C0FF363}">
      <dgm:prSet/>
      <dgm:spPr/>
      <dgm:t>
        <a:bodyPr/>
        <a:lstStyle/>
        <a:p>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624E4CCB-7C19-4F68-8815-0614FF86EE17}" type="pres">
      <dgm:prSet presAssocID="{3EC21F59-0B77-4358-B739-25006AD81A43}" presName="Name0" presStyleCnt="0">
        <dgm:presLayoutVars>
          <dgm:dir/>
          <dgm:resizeHandles val="exact"/>
        </dgm:presLayoutVars>
      </dgm:prSet>
      <dgm:spPr/>
    </dgm:pt>
    <dgm:pt modelId="{8543EED2-F76E-4B7B-8EDC-482D63D08596}" type="pres">
      <dgm:prSet presAssocID="{EFE234E6-7E8E-4F27-BFC4-9EC52C0F3182}" presName="node" presStyleLbl="node1" presStyleIdx="0" presStyleCnt="7">
        <dgm:presLayoutVars>
          <dgm:bulletEnabled val="1"/>
        </dgm:presLayoutVars>
      </dgm:prSet>
      <dgm:spPr/>
    </dgm:pt>
    <dgm:pt modelId="{BF9ABAA1-78BE-4F25-AD71-B385826175C9}" type="pres">
      <dgm:prSet presAssocID="{B48E650C-45B2-4319-BFCF-5E46BD877259}" presName="sibTrans" presStyleLbl="sibTrans1D1" presStyleIdx="0" presStyleCnt="6"/>
      <dgm:spPr/>
    </dgm:pt>
    <dgm:pt modelId="{454D4846-77C1-4E87-9775-34238957A827}" type="pres">
      <dgm:prSet presAssocID="{B48E650C-45B2-4319-BFCF-5E46BD877259}" presName="connectorText" presStyleLbl="sibTrans1D1" presStyleIdx="0" presStyleCnt="6"/>
      <dgm:spPr/>
    </dgm:pt>
    <dgm:pt modelId="{BAEDAE1B-A45C-4146-A7A6-6997F3276A65}" type="pres">
      <dgm:prSet presAssocID="{78B209AA-E3F4-4E20-9F91-9762A08A1695}" presName="node" presStyleLbl="node1" presStyleIdx="1" presStyleCnt="7">
        <dgm:presLayoutVars>
          <dgm:bulletEnabled val="1"/>
        </dgm:presLayoutVars>
      </dgm:prSet>
      <dgm:spPr/>
    </dgm:pt>
    <dgm:pt modelId="{F34ACF8B-50BF-4B28-AFDB-6DA132B1206E}" type="pres">
      <dgm:prSet presAssocID="{23CD0E03-C05B-4400-8585-351D9B5D45C5}" presName="sibTrans" presStyleLbl="sibTrans1D1" presStyleIdx="1" presStyleCnt="6"/>
      <dgm:spPr/>
    </dgm:pt>
    <dgm:pt modelId="{F997F91E-D240-4996-AD61-32D5C5EE92DC}" type="pres">
      <dgm:prSet presAssocID="{23CD0E03-C05B-4400-8585-351D9B5D45C5}" presName="connectorText" presStyleLbl="sibTrans1D1" presStyleIdx="1" presStyleCnt="6"/>
      <dgm:spPr/>
    </dgm:pt>
    <dgm:pt modelId="{192E1EE5-BA48-478E-BF33-FD31F609AA03}" type="pres">
      <dgm:prSet presAssocID="{AF1B640D-1423-43BC-B6A2-46D57ED6765A}" presName="node" presStyleLbl="node1" presStyleIdx="2" presStyleCnt="7">
        <dgm:presLayoutVars>
          <dgm:bulletEnabled val="1"/>
        </dgm:presLayoutVars>
      </dgm:prSet>
      <dgm:spPr/>
    </dgm:pt>
    <dgm:pt modelId="{60176386-B4A1-42C4-8AE5-9021254ED4CC}" type="pres">
      <dgm:prSet presAssocID="{63ED6756-C2DB-43E9-9CA2-BCB29297B981}" presName="sibTrans" presStyleLbl="sibTrans1D1" presStyleIdx="2" presStyleCnt="6"/>
      <dgm:spPr/>
    </dgm:pt>
    <dgm:pt modelId="{DB59BF18-3F24-4B5C-BDB2-7E0BDF12517E}" type="pres">
      <dgm:prSet presAssocID="{63ED6756-C2DB-43E9-9CA2-BCB29297B981}" presName="connectorText" presStyleLbl="sibTrans1D1" presStyleIdx="2" presStyleCnt="6"/>
      <dgm:spPr/>
    </dgm:pt>
    <dgm:pt modelId="{C606478F-6257-4325-9A77-EDEA8DB14656}" type="pres">
      <dgm:prSet presAssocID="{03BB1A58-6BE4-435F-A10F-883CA92F1423}" presName="node" presStyleLbl="node1" presStyleIdx="3" presStyleCnt="7">
        <dgm:presLayoutVars>
          <dgm:bulletEnabled val="1"/>
        </dgm:presLayoutVars>
      </dgm:prSet>
      <dgm:spPr/>
    </dgm:pt>
    <dgm:pt modelId="{7F644AC5-2158-4C9D-ADC6-305721EEC654}" type="pres">
      <dgm:prSet presAssocID="{1AC9BBCC-5E3D-422C-9984-598EB0F323CA}" presName="sibTrans" presStyleLbl="sibTrans1D1" presStyleIdx="3" presStyleCnt="6"/>
      <dgm:spPr/>
    </dgm:pt>
    <dgm:pt modelId="{05B02187-5572-4266-B358-4A0090272BE5}" type="pres">
      <dgm:prSet presAssocID="{1AC9BBCC-5E3D-422C-9984-598EB0F323CA}" presName="connectorText" presStyleLbl="sibTrans1D1" presStyleIdx="3" presStyleCnt="6"/>
      <dgm:spPr/>
    </dgm:pt>
    <dgm:pt modelId="{F83D76D5-BFB5-4818-AE9E-D82A0DC3E128}" type="pres">
      <dgm:prSet presAssocID="{768B2A22-721D-4167-9C37-B99F0B4C763C}" presName="node" presStyleLbl="node1" presStyleIdx="4" presStyleCnt="7">
        <dgm:presLayoutVars>
          <dgm:bulletEnabled val="1"/>
        </dgm:presLayoutVars>
      </dgm:prSet>
      <dgm:spPr/>
    </dgm:pt>
    <dgm:pt modelId="{81AF232A-FAB6-4F53-B4C1-DCC3A4CC3234}" type="pres">
      <dgm:prSet presAssocID="{44AD31FA-5ACC-4A7A-B8E4-78A85B1DDC02}" presName="sibTrans" presStyleLbl="sibTrans1D1" presStyleIdx="4" presStyleCnt="6"/>
      <dgm:spPr/>
    </dgm:pt>
    <dgm:pt modelId="{27B5CF49-AFE4-459F-AEF0-F1E34785E959}" type="pres">
      <dgm:prSet presAssocID="{44AD31FA-5ACC-4A7A-B8E4-78A85B1DDC02}" presName="connectorText" presStyleLbl="sibTrans1D1" presStyleIdx="4" presStyleCnt="6"/>
      <dgm:spPr/>
    </dgm:pt>
    <dgm:pt modelId="{07672CA3-7CDC-46D0-A1C2-71E1A2BCD3AF}" type="pres">
      <dgm:prSet presAssocID="{3A1CED1A-14EF-45C3-8DF8-CEF8FB4AA8E5}" presName="node" presStyleLbl="node1" presStyleIdx="5" presStyleCnt="7">
        <dgm:presLayoutVars>
          <dgm:bulletEnabled val="1"/>
        </dgm:presLayoutVars>
      </dgm:prSet>
      <dgm:spPr/>
    </dgm:pt>
    <dgm:pt modelId="{7D615795-F8AE-4497-A0D1-CE0A51275ED5}" type="pres">
      <dgm:prSet presAssocID="{7845CE7C-74AA-4CD8-8CD2-4363335BA917}" presName="sibTrans" presStyleLbl="sibTrans1D1" presStyleIdx="5" presStyleCnt="6"/>
      <dgm:spPr/>
    </dgm:pt>
    <dgm:pt modelId="{CF9DA655-D0BC-44FE-A8A1-0084D29EB950}" type="pres">
      <dgm:prSet presAssocID="{7845CE7C-74AA-4CD8-8CD2-4363335BA917}" presName="connectorText" presStyleLbl="sibTrans1D1" presStyleIdx="5" presStyleCnt="6"/>
      <dgm:spPr/>
    </dgm:pt>
    <dgm:pt modelId="{80995D33-E3F4-4D56-B086-9C0B95D7E461}" type="pres">
      <dgm:prSet presAssocID="{E92B89E3-8E97-4751-B1A8-8508D34C3C1F}" presName="node" presStyleLbl="node1" presStyleIdx="6" presStyleCnt="7">
        <dgm:presLayoutVars>
          <dgm:bulletEnabled val="1"/>
        </dgm:presLayoutVars>
      </dgm:prSet>
      <dgm:spPr/>
    </dgm:pt>
  </dgm:ptLst>
  <dgm:cxnLst>
    <dgm:cxn modelId="{476A0D08-6A9B-4AFD-855B-77613C8612AA}" type="presOf" srcId="{63ED6756-C2DB-43E9-9CA2-BCB29297B981}" destId="{60176386-B4A1-42C4-8AE5-9021254ED4CC}" srcOrd="0" destOrd="0" presId="urn:microsoft.com/office/officeart/2005/8/layout/bProcess3"/>
    <dgm:cxn modelId="{C672CA14-0912-428E-9F5C-A4986F1D9C33}" srcId="{3EC21F59-0B77-4358-B739-25006AD81A43}" destId="{3A1CED1A-14EF-45C3-8DF8-CEF8FB4AA8E5}" srcOrd="5" destOrd="0" parTransId="{A4CECA5E-2CF2-4D0E-8704-652B6DD7CB5B}" sibTransId="{7845CE7C-74AA-4CD8-8CD2-4363335BA917}"/>
    <dgm:cxn modelId="{543EB11E-4D23-48AD-97C7-9DB3DB53C461}" type="presOf" srcId="{7845CE7C-74AA-4CD8-8CD2-4363335BA917}" destId="{CF9DA655-D0BC-44FE-A8A1-0084D29EB950}" srcOrd="1" destOrd="0" presId="urn:microsoft.com/office/officeart/2005/8/layout/bProcess3"/>
    <dgm:cxn modelId="{B013452C-05E5-4ED4-9B51-25E47CD6986C}" srcId="{3EC21F59-0B77-4358-B739-25006AD81A43}" destId="{78B209AA-E3F4-4E20-9F91-9762A08A1695}" srcOrd="1" destOrd="0" parTransId="{EB7B5EA3-8E2B-46DE-8BF9-C19E032178E3}" sibTransId="{23CD0E03-C05B-4400-8585-351D9B5D45C5}"/>
    <dgm:cxn modelId="{00F19A47-E2B7-45F0-8573-25BF84FA4EF5}" type="presOf" srcId="{EFE234E6-7E8E-4F27-BFC4-9EC52C0F3182}" destId="{8543EED2-F76E-4B7B-8EDC-482D63D08596}" srcOrd="0" destOrd="0" presId="urn:microsoft.com/office/officeart/2005/8/layout/bProcess3"/>
    <dgm:cxn modelId="{D5BCF467-E140-4E9A-9745-E158D4062823}" srcId="{3EC21F59-0B77-4358-B739-25006AD81A43}" destId="{768B2A22-721D-4167-9C37-B99F0B4C763C}" srcOrd="4" destOrd="0" parTransId="{F63EF17E-331E-449B-88C3-A60EE579C0EB}" sibTransId="{44AD31FA-5ACC-4A7A-B8E4-78A85B1DDC02}"/>
    <dgm:cxn modelId="{A5CE316C-25B1-4F01-B69A-D3B250CBC310}" type="presOf" srcId="{23CD0E03-C05B-4400-8585-351D9B5D45C5}" destId="{F997F91E-D240-4996-AD61-32D5C5EE92DC}" srcOrd="1" destOrd="0" presId="urn:microsoft.com/office/officeart/2005/8/layout/bProcess3"/>
    <dgm:cxn modelId="{31EBFD4C-BE32-42F4-BFAB-25E60C0FF363}" srcId="{3EC21F59-0B77-4358-B739-25006AD81A43}" destId="{03BB1A58-6BE4-435F-A10F-883CA92F1423}" srcOrd="3" destOrd="0" parTransId="{CBC51B8A-4880-4725-886D-E465A73A450F}" sibTransId="{1AC9BBCC-5E3D-422C-9984-598EB0F323CA}"/>
    <dgm:cxn modelId="{C701EE72-6419-4921-B1A9-079C862CF140}" type="presOf" srcId="{63ED6756-C2DB-43E9-9CA2-BCB29297B981}" destId="{DB59BF18-3F24-4B5C-BDB2-7E0BDF12517E}" srcOrd="1" destOrd="0" presId="urn:microsoft.com/office/officeart/2005/8/layout/bProcess3"/>
    <dgm:cxn modelId="{07605358-BCB2-4C22-B7DA-741D4AEAF56D}" type="presOf" srcId="{1AC9BBCC-5E3D-422C-9984-598EB0F323CA}" destId="{7F644AC5-2158-4C9D-ADC6-305721EEC654}" srcOrd="0" destOrd="0" presId="urn:microsoft.com/office/officeart/2005/8/layout/bProcess3"/>
    <dgm:cxn modelId="{EDAE517B-DAE6-44BF-B5EB-34488511B208}" type="presOf" srcId="{B48E650C-45B2-4319-BFCF-5E46BD877259}" destId="{454D4846-77C1-4E87-9775-34238957A827}" srcOrd="1" destOrd="0" presId="urn:microsoft.com/office/officeart/2005/8/layout/bProcess3"/>
    <dgm:cxn modelId="{7A21EB7E-1636-4DDC-88D7-492870D24E62}" type="presOf" srcId="{AF1B640D-1423-43BC-B6A2-46D57ED6765A}" destId="{192E1EE5-BA48-478E-BF33-FD31F609AA03}" srcOrd="0" destOrd="0" presId="urn:microsoft.com/office/officeart/2005/8/layout/bProcess3"/>
    <dgm:cxn modelId="{930B8E84-5C59-4566-84B8-5B29B5B26CA5}" type="presOf" srcId="{78B209AA-E3F4-4E20-9F91-9762A08A1695}" destId="{BAEDAE1B-A45C-4146-A7A6-6997F3276A65}" srcOrd="0" destOrd="0" presId="urn:microsoft.com/office/officeart/2005/8/layout/bProcess3"/>
    <dgm:cxn modelId="{221D4888-B972-4BBE-A280-04F770353858}" type="presOf" srcId="{23CD0E03-C05B-4400-8585-351D9B5D45C5}" destId="{F34ACF8B-50BF-4B28-AFDB-6DA132B1206E}" srcOrd="0" destOrd="0" presId="urn:microsoft.com/office/officeart/2005/8/layout/bProcess3"/>
    <dgm:cxn modelId="{AF7D078F-E6D9-4EEF-87BB-E891D89AA711}" type="presOf" srcId="{7845CE7C-74AA-4CD8-8CD2-4363335BA917}" destId="{7D615795-F8AE-4497-A0D1-CE0A51275ED5}" srcOrd="0" destOrd="0" presId="urn:microsoft.com/office/officeart/2005/8/layout/bProcess3"/>
    <dgm:cxn modelId="{137A6B90-E8EB-4DFD-A077-AED09FA39A25}" type="presOf" srcId="{E92B89E3-8E97-4751-B1A8-8508D34C3C1F}" destId="{80995D33-E3F4-4D56-B086-9C0B95D7E461}" srcOrd="0" destOrd="0" presId="urn:microsoft.com/office/officeart/2005/8/layout/bProcess3"/>
    <dgm:cxn modelId="{D5FC62A7-7737-4137-BE5F-9979D775FE90}" type="presOf" srcId="{768B2A22-721D-4167-9C37-B99F0B4C763C}" destId="{F83D76D5-BFB5-4818-AE9E-D82A0DC3E128}" srcOrd="0" destOrd="0" presId="urn:microsoft.com/office/officeart/2005/8/layout/bProcess3"/>
    <dgm:cxn modelId="{83389DB6-706B-4A1F-9852-8F269FC11B0C}" type="presOf" srcId="{44AD31FA-5ACC-4A7A-B8E4-78A85B1DDC02}" destId="{27B5CF49-AFE4-459F-AEF0-F1E34785E959}" srcOrd="1" destOrd="0" presId="urn:microsoft.com/office/officeart/2005/8/layout/bProcess3"/>
    <dgm:cxn modelId="{9841F1B7-44F6-4018-81D6-27AE63A52A4C}" srcId="{3EC21F59-0B77-4358-B739-25006AD81A43}" destId="{E92B89E3-8E97-4751-B1A8-8508D34C3C1F}" srcOrd="6" destOrd="0" parTransId="{534BD670-5FF0-4E15-A8A1-5EF9434319A2}" sibTransId="{6CB6389F-2606-49EC-B866-4B2C8BE291F5}"/>
    <dgm:cxn modelId="{8248DAC5-43BE-4046-9275-568CB40F394B}" srcId="{3EC21F59-0B77-4358-B739-25006AD81A43}" destId="{AF1B640D-1423-43BC-B6A2-46D57ED6765A}" srcOrd="2" destOrd="0" parTransId="{B6563660-8F97-407A-A602-41CCFEF8A2C0}" sibTransId="{63ED6756-C2DB-43E9-9CA2-BCB29297B981}"/>
    <dgm:cxn modelId="{FD4794D6-CB1C-4654-ACD7-A04A2986AC18}" type="presOf" srcId="{B48E650C-45B2-4319-BFCF-5E46BD877259}" destId="{BF9ABAA1-78BE-4F25-AD71-B385826175C9}" srcOrd="0" destOrd="0" presId="urn:microsoft.com/office/officeart/2005/8/layout/bProcess3"/>
    <dgm:cxn modelId="{0241A4D7-B77E-4007-B6D7-37AB825BD635}" type="presOf" srcId="{03BB1A58-6BE4-435F-A10F-883CA92F1423}" destId="{C606478F-6257-4325-9A77-EDEA8DB14656}" srcOrd="0" destOrd="0" presId="urn:microsoft.com/office/officeart/2005/8/layout/bProcess3"/>
    <dgm:cxn modelId="{F2B45CE3-B14F-4F74-9561-06139F05F070}" type="presOf" srcId="{1AC9BBCC-5E3D-422C-9984-598EB0F323CA}" destId="{05B02187-5572-4266-B358-4A0090272BE5}" srcOrd="1" destOrd="0" presId="urn:microsoft.com/office/officeart/2005/8/layout/bProcess3"/>
    <dgm:cxn modelId="{1DF38FEA-2AAE-468E-9472-97B4CADBF6E6}" srcId="{3EC21F59-0B77-4358-B739-25006AD81A43}" destId="{EFE234E6-7E8E-4F27-BFC4-9EC52C0F3182}" srcOrd="0" destOrd="0" parTransId="{D65C2E20-88C6-4C01-AFD9-46EE7967E497}" sibTransId="{B48E650C-45B2-4319-BFCF-5E46BD877259}"/>
    <dgm:cxn modelId="{8DD7D6F1-2F40-4910-9519-EE38832ED011}" type="presOf" srcId="{3EC21F59-0B77-4358-B739-25006AD81A43}" destId="{624E4CCB-7C19-4F68-8815-0614FF86EE17}" srcOrd="0" destOrd="0" presId="urn:microsoft.com/office/officeart/2005/8/layout/bProcess3"/>
    <dgm:cxn modelId="{2963DAF6-F4B5-4E24-B18C-3A473C47F338}" type="presOf" srcId="{3A1CED1A-14EF-45C3-8DF8-CEF8FB4AA8E5}" destId="{07672CA3-7CDC-46D0-A1C2-71E1A2BCD3AF}" srcOrd="0" destOrd="0" presId="urn:microsoft.com/office/officeart/2005/8/layout/bProcess3"/>
    <dgm:cxn modelId="{F2C3B1FE-FCD4-4CD5-A97B-B4313139A6B9}" type="presOf" srcId="{44AD31FA-5ACC-4A7A-B8E4-78A85B1DDC02}" destId="{81AF232A-FAB6-4F53-B4C1-DCC3A4CC3234}" srcOrd="0" destOrd="0" presId="urn:microsoft.com/office/officeart/2005/8/layout/bProcess3"/>
    <dgm:cxn modelId="{BDF04BC6-721C-441F-8FCC-8A694FE4E826}" type="presParOf" srcId="{624E4CCB-7C19-4F68-8815-0614FF86EE17}" destId="{8543EED2-F76E-4B7B-8EDC-482D63D08596}" srcOrd="0" destOrd="0" presId="urn:microsoft.com/office/officeart/2005/8/layout/bProcess3"/>
    <dgm:cxn modelId="{5700A080-2A47-426C-B50E-91B1511C8C05}" type="presParOf" srcId="{624E4CCB-7C19-4F68-8815-0614FF86EE17}" destId="{BF9ABAA1-78BE-4F25-AD71-B385826175C9}" srcOrd="1" destOrd="0" presId="urn:microsoft.com/office/officeart/2005/8/layout/bProcess3"/>
    <dgm:cxn modelId="{FA6E5905-4AB5-4D8D-8709-7009C3D44922}" type="presParOf" srcId="{BF9ABAA1-78BE-4F25-AD71-B385826175C9}" destId="{454D4846-77C1-4E87-9775-34238957A827}" srcOrd="0" destOrd="0" presId="urn:microsoft.com/office/officeart/2005/8/layout/bProcess3"/>
    <dgm:cxn modelId="{A921B838-6A55-4318-AC9F-4528F38B0B6B}" type="presParOf" srcId="{624E4CCB-7C19-4F68-8815-0614FF86EE17}" destId="{BAEDAE1B-A45C-4146-A7A6-6997F3276A65}" srcOrd="2" destOrd="0" presId="urn:microsoft.com/office/officeart/2005/8/layout/bProcess3"/>
    <dgm:cxn modelId="{1C1AD34F-F8BD-47CC-BD94-02A4DE58AD08}" type="presParOf" srcId="{624E4CCB-7C19-4F68-8815-0614FF86EE17}" destId="{F34ACF8B-50BF-4B28-AFDB-6DA132B1206E}" srcOrd="3" destOrd="0" presId="urn:microsoft.com/office/officeart/2005/8/layout/bProcess3"/>
    <dgm:cxn modelId="{B3291D71-64AE-4FF5-9539-CDB6894E4517}" type="presParOf" srcId="{F34ACF8B-50BF-4B28-AFDB-6DA132B1206E}" destId="{F997F91E-D240-4996-AD61-32D5C5EE92DC}" srcOrd="0" destOrd="0" presId="urn:microsoft.com/office/officeart/2005/8/layout/bProcess3"/>
    <dgm:cxn modelId="{68391CA1-26E4-478B-B4BC-0E77E5A62F02}" type="presParOf" srcId="{624E4CCB-7C19-4F68-8815-0614FF86EE17}" destId="{192E1EE5-BA48-478E-BF33-FD31F609AA03}" srcOrd="4" destOrd="0" presId="urn:microsoft.com/office/officeart/2005/8/layout/bProcess3"/>
    <dgm:cxn modelId="{6657FD92-00AB-4CBB-8E56-02046FB584D4}" type="presParOf" srcId="{624E4CCB-7C19-4F68-8815-0614FF86EE17}" destId="{60176386-B4A1-42C4-8AE5-9021254ED4CC}" srcOrd="5" destOrd="0" presId="urn:microsoft.com/office/officeart/2005/8/layout/bProcess3"/>
    <dgm:cxn modelId="{B8A5F7DC-DF7A-49BC-B606-07A59F91C3E3}" type="presParOf" srcId="{60176386-B4A1-42C4-8AE5-9021254ED4CC}" destId="{DB59BF18-3F24-4B5C-BDB2-7E0BDF12517E}" srcOrd="0" destOrd="0" presId="urn:microsoft.com/office/officeart/2005/8/layout/bProcess3"/>
    <dgm:cxn modelId="{999D236D-30F3-4544-8D7F-C880C853FC21}" type="presParOf" srcId="{624E4CCB-7C19-4F68-8815-0614FF86EE17}" destId="{C606478F-6257-4325-9A77-EDEA8DB14656}" srcOrd="6" destOrd="0" presId="urn:microsoft.com/office/officeart/2005/8/layout/bProcess3"/>
    <dgm:cxn modelId="{BAD640F1-6E08-4397-B3E7-D7F124B3149B}" type="presParOf" srcId="{624E4CCB-7C19-4F68-8815-0614FF86EE17}" destId="{7F644AC5-2158-4C9D-ADC6-305721EEC654}" srcOrd="7" destOrd="0" presId="urn:microsoft.com/office/officeart/2005/8/layout/bProcess3"/>
    <dgm:cxn modelId="{605920BF-15E3-430E-AC78-88FDAB6F3B6C}" type="presParOf" srcId="{7F644AC5-2158-4C9D-ADC6-305721EEC654}" destId="{05B02187-5572-4266-B358-4A0090272BE5}" srcOrd="0" destOrd="0" presId="urn:microsoft.com/office/officeart/2005/8/layout/bProcess3"/>
    <dgm:cxn modelId="{83FC9C57-2D10-4733-96DE-2A380A146040}" type="presParOf" srcId="{624E4CCB-7C19-4F68-8815-0614FF86EE17}" destId="{F83D76D5-BFB5-4818-AE9E-D82A0DC3E128}" srcOrd="8" destOrd="0" presId="urn:microsoft.com/office/officeart/2005/8/layout/bProcess3"/>
    <dgm:cxn modelId="{6E7CA040-107B-4D9B-AAC9-5BCB02C58A32}" type="presParOf" srcId="{624E4CCB-7C19-4F68-8815-0614FF86EE17}" destId="{81AF232A-FAB6-4F53-B4C1-DCC3A4CC3234}" srcOrd="9" destOrd="0" presId="urn:microsoft.com/office/officeart/2005/8/layout/bProcess3"/>
    <dgm:cxn modelId="{FD83080E-FFB9-477E-8123-52C31A3C4C21}" type="presParOf" srcId="{81AF232A-FAB6-4F53-B4C1-DCC3A4CC3234}" destId="{27B5CF49-AFE4-459F-AEF0-F1E34785E959}" srcOrd="0" destOrd="0" presId="urn:microsoft.com/office/officeart/2005/8/layout/bProcess3"/>
    <dgm:cxn modelId="{79CE579F-4DE0-454C-8CCE-54CC464E75B5}" type="presParOf" srcId="{624E4CCB-7C19-4F68-8815-0614FF86EE17}" destId="{07672CA3-7CDC-46D0-A1C2-71E1A2BCD3AF}" srcOrd="10" destOrd="0" presId="urn:microsoft.com/office/officeart/2005/8/layout/bProcess3"/>
    <dgm:cxn modelId="{53277F29-6B85-4EE7-B037-496B45FDD55C}" type="presParOf" srcId="{624E4CCB-7C19-4F68-8815-0614FF86EE17}" destId="{7D615795-F8AE-4497-A0D1-CE0A51275ED5}" srcOrd="11" destOrd="0" presId="urn:microsoft.com/office/officeart/2005/8/layout/bProcess3"/>
    <dgm:cxn modelId="{9373E445-0999-41E4-9944-9600D3F7591C}" type="presParOf" srcId="{7D615795-F8AE-4497-A0D1-CE0A51275ED5}" destId="{CF9DA655-D0BC-44FE-A8A1-0084D29EB950}" srcOrd="0" destOrd="0" presId="urn:microsoft.com/office/officeart/2005/8/layout/bProcess3"/>
    <dgm:cxn modelId="{4E953301-6161-42A4-9329-A1F086C16872}" type="presParOf" srcId="{624E4CCB-7C19-4F68-8815-0614FF86EE17}" destId="{80995D33-E3F4-4D56-B086-9C0B95D7E461}" srcOrd="12" destOrd="0" presId="urn:microsoft.com/office/officeart/2005/8/layout/bProcess3"/>
  </dgm:cxnLst>
  <dgm:bg>
    <a:solidFill>
      <a:schemeClr val="bg1"/>
    </a:solidFill>
  </dgm:bg>
  <dgm:whole>
    <a:ln>
      <a:solidFill>
        <a:schemeClr val="bg2">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9ABAA1-78BE-4F25-AD71-B385826175C9}">
      <dsp:nvSpPr>
        <dsp:cNvPr id="0" name=""/>
        <dsp:cNvSpPr/>
      </dsp:nvSpPr>
      <dsp:spPr>
        <a:xfrm>
          <a:off x="3157359" y="707836"/>
          <a:ext cx="546828" cy="91440"/>
        </a:xfrm>
        <a:custGeom>
          <a:avLst/>
          <a:gdLst/>
          <a:ahLst/>
          <a:cxnLst/>
          <a:rect l="0" t="0" r="0" b="0"/>
          <a:pathLst>
            <a:path>
              <a:moveTo>
                <a:pt x="0" y="45720"/>
              </a:moveTo>
              <a:lnTo>
                <a:pt x="54682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0" kern="120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sp:txBody>
      <dsp:txXfrm>
        <a:off x="3416338" y="750669"/>
        <a:ext cx="28871" cy="5774"/>
      </dsp:txXfrm>
    </dsp:sp>
    <dsp:sp modelId="{8543EED2-F76E-4B7B-8EDC-482D63D08596}">
      <dsp:nvSpPr>
        <dsp:cNvPr id="0" name=""/>
        <dsp:cNvSpPr/>
      </dsp:nvSpPr>
      <dsp:spPr>
        <a:xfrm>
          <a:off x="648601" y="389"/>
          <a:ext cx="2510558" cy="15063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SELECTION OF THE TOPIC</a:t>
          </a:r>
        </a:p>
      </dsp:txBody>
      <dsp:txXfrm>
        <a:off x="648601" y="389"/>
        <a:ext cx="2510558" cy="1506334"/>
      </dsp:txXfrm>
    </dsp:sp>
    <dsp:sp modelId="{F34ACF8B-50BF-4B28-AFDB-6DA132B1206E}">
      <dsp:nvSpPr>
        <dsp:cNvPr id="0" name=""/>
        <dsp:cNvSpPr/>
      </dsp:nvSpPr>
      <dsp:spPr>
        <a:xfrm>
          <a:off x="6245346" y="707836"/>
          <a:ext cx="546828" cy="91440"/>
        </a:xfrm>
        <a:custGeom>
          <a:avLst/>
          <a:gdLst/>
          <a:ahLst/>
          <a:cxnLst/>
          <a:rect l="0" t="0" r="0" b="0"/>
          <a:pathLst>
            <a:path>
              <a:moveTo>
                <a:pt x="0" y="45720"/>
              </a:moveTo>
              <a:lnTo>
                <a:pt x="54682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0" kern="120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sp:txBody>
      <dsp:txXfrm>
        <a:off x="6504324" y="750669"/>
        <a:ext cx="28871" cy="5774"/>
      </dsp:txXfrm>
    </dsp:sp>
    <dsp:sp modelId="{BAEDAE1B-A45C-4146-A7A6-6997F3276A65}">
      <dsp:nvSpPr>
        <dsp:cNvPr id="0" name=""/>
        <dsp:cNvSpPr/>
      </dsp:nvSpPr>
      <dsp:spPr>
        <a:xfrm>
          <a:off x="3736587" y="389"/>
          <a:ext cx="2510558" cy="15063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CONSULTED WITH TEACHER</a:t>
          </a:r>
        </a:p>
      </dsp:txBody>
      <dsp:txXfrm>
        <a:off x="3736587" y="389"/>
        <a:ext cx="2510558" cy="1506334"/>
      </dsp:txXfrm>
    </dsp:sp>
    <dsp:sp modelId="{60176386-B4A1-42C4-8AE5-9021254ED4CC}">
      <dsp:nvSpPr>
        <dsp:cNvPr id="0" name=""/>
        <dsp:cNvSpPr/>
      </dsp:nvSpPr>
      <dsp:spPr>
        <a:xfrm>
          <a:off x="1903880" y="1504924"/>
          <a:ext cx="6175972" cy="546828"/>
        </a:xfrm>
        <a:custGeom>
          <a:avLst/>
          <a:gdLst/>
          <a:ahLst/>
          <a:cxnLst/>
          <a:rect l="0" t="0" r="0" b="0"/>
          <a:pathLst>
            <a:path>
              <a:moveTo>
                <a:pt x="6175972" y="0"/>
              </a:moveTo>
              <a:lnTo>
                <a:pt x="6175972" y="290514"/>
              </a:lnTo>
              <a:lnTo>
                <a:pt x="0" y="290514"/>
              </a:lnTo>
              <a:lnTo>
                <a:pt x="0" y="54682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0" kern="120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sp:txBody>
      <dsp:txXfrm>
        <a:off x="4836794" y="1775451"/>
        <a:ext cx="310145" cy="5774"/>
      </dsp:txXfrm>
    </dsp:sp>
    <dsp:sp modelId="{192E1EE5-BA48-478E-BF33-FD31F609AA03}">
      <dsp:nvSpPr>
        <dsp:cNvPr id="0" name=""/>
        <dsp:cNvSpPr/>
      </dsp:nvSpPr>
      <dsp:spPr>
        <a:xfrm>
          <a:off x="6824574" y="389"/>
          <a:ext cx="2510558" cy="15063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MADE A DRAFT COPY OF PROJECT PROPOSAL</a:t>
          </a:r>
        </a:p>
      </dsp:txBody>
      <dsp:txXfrm>
        <a:off x="6824574" y="389"/>
        <a:ext cx="2510558" cy="1506334"/>
      </dsp:txXfrm>
    </dsp:sp>
    <dsp:sp modelId="{7F644AC5-2158-4C9D-ADC6-305721EEC654}">
      <dsp:nvSpPr>
        <dsp:cNvPr id="0" name=""/>
        <dsp:cNvSpPr/>
      </dsp:nvSpPr>
      <dsp:spPr>
        <a:xfrm>
          <a:off x="3157359" y="2791599"/>
          <a:ext cx="546828" cy="91440"/>
        </a:xfrm>
        <a:custGeom>
          <a:avLst/>
          <a:gdLst/>
          <a:ahLst/>
          <a:cxnLst/>
          <a:rect l="0" t="0" r="0" b="0"/>
          <a:pathLst>
            <a:path>
              <a:moveTo>
                <a:pt x="0" y="45720"/>
              </a:moveTo>
              <a:lnTo>
                <a:pt x="54682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0" kern="120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sp:txBody>
      <dsp:txXfrm>
        <a:off x="3416338" y="2834432"/>
        <a:ext cx="28871" cy="5774"/>
      </dsp:txXfrm>
    </dsp:sp>
    <dsp:sp modelId="{C606478F-6257-4325-9A77-EDEA8DB14656}">
      <dsp:nvSpPr>
        <dsp:cNvPr id="0" name=""/>
        <dsp:cNvSpPr/>
      </dsp:nvSpPr>
      <dsp:spPr>
        <a:xfrm>
          <a:off x="648601" y="2084152"/>
          <a:ext cx="2510558" cy="15063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APPROVED FROM TEACHER</a:t>
          </a:r>
        </a:p>
      </dsp:txBody>
      <dsp:txXfrm>
        <a:off x="648601" y="2084152"/>
        <a:ext cx="2510558" cy="1506334"/>
      </dsp:txXfrm>
    </dsp:sp>
    <dsp:sp modelId="{81AF232A-FAB6-4F53-B4C1-DCC3A4CC3234}">
      <dsp:nvSpPr>
        <dsp:cNvPr id="0" name=""/>
        <dsp:cNvSpPr/>
      </dsp:nvSpPr>
      <dsp:spPr>
        <a:xfrm>
          <a:off x="6245346" y="2791599"/>
          <a:ext cx="546828" cy="91440"/>
        </a:xfrm>
        <a:custGeom>
          <a:avLst/>
          <a:gdLst/>
          <a:ahLst/>
          <a:cxnLst/>
          <a:rect l="0" t="0" r="0" b="0"/>
          <a:pathLst>
            <a:path>
              <a:moveTo>
                <a:pt x="0" y="45720"/>
              </a:moveTo>
              <a:lnTo>
                <a:pt x="54682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0" kern="120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sp:txBody>
      <dsp:txXfrm>
        <a:off x="6504324" y="2834432"/>
        <a:ext cx="28871" cy="5774"/>
      </dsp:txXfrm>
    </dsp:sp>
    <dsp:sp modelId="{F83D76D5-BFB5-4818-AE9E-D82A0DC3E128}">
      <dsp:nvSpPr>
        <dsp:cNvPr id="0" name=""/>
        <dsp:cNvSpPr/>
      </dsp:nvSpPr>
      <dsp:spPr>
        <a:xfrm>
          <a:off x="3736587" y="2084152"/>
          <a:ext cx="2510558" cy="15063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IN" sz="22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DEVELOP A DATABASE AS PER THE ER DIAG.</a:t>
          </a:r>
          <a:endParaRPr lang="en-US" sz="22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sp:txBody>
      <dsp:txXfrm>
        <a:off x="3736587" y="2084152"/>
        <a:ext cx="2510558" cy="1506334"/>
      </dsp:txXfrm>
    </dsp:sp>
    <dsp:sp modelId="{7D615795-F8AE-4497-A0D1-CE0A51275ED5}">
      <dsp:nvSpPr>
        <dsp:cNvPr id="0" name=""/>
        <dsp:cNvSpPr/>
      </dsp:nvSpPr>
      <dsp:spPr>
        <a:xfrm>
          <a:off x="1903880" y="3588687"/>
          <a:ext cx="6175972" cy="546828"/>
        </a:xfrm>
        <a:custGeom>
          <a:avLst/>
          <a:gdLst/>
          <a:ahLst/>
          <a:cxnLst/>
          <a:rect l="0" t="0" r="0" b="0"/>
          <a:pathLst>
            <a:path>
              <a:moveTo>
                <a:pt x="6175972" y="0"/>
              </a:moveTo>
              <a:lnTo>
                <a:pt x="6175972" y="290514"/>
              </a:lnTo>
              <a:lnTo>
                <a:pt x="0" y="290514"/>
              </a:lnTo>
              <a:lnTo>
                <a:pt x="0" y="54682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0" kern="120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sp:txBody>
      <dsp:txXfrm>
        <a:off x="4836794" y="3859214"/>
        <a:ext cx="310145" cy="5774"/>
      </dsp:txXfrm>
    </dsp:sp>
    <dsp:sp modelId="{07672CA3-7CDC-46D0-A1C2-71E1A2BCD3AF}">
      <dsp:nvSpPr>
        <dsp:cNvPr id="0" name=""/>
        <dsp:cNvSpPr/>
      </dsp:nvSpPr>
      <dsp:spPr>
        <a:xfrm>
          <a:off x="6824574" y="2084152"/>
          <a:ext cx="2510558" cy="15063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OBSERVED THE RESULTS OF THE PROJECT</a:t>
          </a:r>
          <a:br>
            <a:rPr lang="en-US" sz="22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br>
          <a:endParaRPr lang="en-US" sz="22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sp:txBody>
      <dsp:txXfrm>
        <a:off x="6824574" y="2084152"/>
        <a:ext cx="2510558" cy="1506334"/>
      </dsp:txXfrm>
    </dsp:sp>
    <dsp:sp modelId="{80995D33-E3F4-4D56-B086-9C0B95D7E461}">
      <dsp:nvSpPr>
        <dsp:cNvPr id="0" name=""/>
        <dsp:cNvSpPr/>
      </dsp:nvSpPr>
      <dsp:spPr>
        <a:xfrm>
          <a:off x="648601" y="4167915"/>
          <a:ext cx="2510558" cy="15063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FINAL REPORT FOR SUBMISSION</a:t>
          </a:r>
        </a:p>
      </dsp:txBody>
      <dsp:txXfrm>
        <a:off x="648601" y="4167915"/>
        <a:ext cx="2510558" cy="150633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08" name="Google Shape;108;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408896e04_0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408896e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408896e04_0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408896e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408896e04_0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408896e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97" name="Google Shape;997;p1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408896e04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3" name="Google Shape;113;ga408896e04_0_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408896e04_0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408896e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408896e04_0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408896e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408896e04_0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408896e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408896e04_0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408896e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408896e04_0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408896e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408896e04_0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408896e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408896e04_0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408896e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0" descr="F:\Niranjan Work\A I S S M S\AISSMS PPT Profile Page\PPT Design 6\01.jpg01"/>
          <p:cNvPicPr preferRelativeResize="0"/>
          <p:nvPr/>
        </p:nvPicPr>
        <p:blipFill rotWithShape="1">
          <a:blip r:embed="rId2">
            <a:alphaModFix/>
          </a:blip>
          <a:srcRect/>
          <a:stretch/>
        </p:blipFill>
        <p:spPr>
          <a:xfrm>
            <a:off x="1270" y="-317"/>
            <a:ext cx="12189460" cy="6859270"/>
          </a:xfrm>
          <a:prstGeom prst="rect">
            <a:avLst/>
          </a:prstGeom>
          <a:noFill/>
          <a:ln>
            <a:noFill/>
          </a:ln>
        </p:spPr>
      </p:pic>
      <p:sp>
        <p:nvSpPr>
          <p:cNvPr id="13" name="Google Shape;13;p20"/>
          <p:cNvSpPr txBox="1">
            <a:spLocks noGrp="1"/>
          </p:cNvSpPr>
          <p:nvPr>
            <p:ph type="ctrTitle"/>
          </p:nvPr>
        </p:nvSpPr>
        <p:spPr>
          <a:xfrm>
            <a:off x="1676400" y="2220648"/>
            <a:ext cx="88392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0"/>
          <p:cNvSpPr txBox="1">
            <a:spLocks noGrp="1"/>
          </p:cNvSpPr>
          <p:nvPr>
            <p:ph type="subTitle" idx="1"/>
          </p:nvPr>
        </p:nvSpPr>
        <p:spPr>
          <a:xfrm>
            <a:off x="1829911" y="4267200"/>
            <a:ext cx="8532178"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pic>
        <p:nvPicPr>
          <p:cNvPr id="15" name="Google Shape;15;p20"/>
          <p:cNvPicPr preferRelativeResize="0"/>
          <p:nvPr/>
        </p:nvPicPr>
        <p:blipFill rotWithShape="1">
          <a:blip r:embed="rId3">
            <a:alphaModFix/>
          </a:blip>
          <a:srcRect/>
          <a:stretch/>
        </p:blipFill>
        <p:spPr>
          <a:xfrm>
            <a:off x="3672675" y="950125"/>
            <a:ext cx="4875550" cy="1238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pic>
        <p:nvPicPr>
          <p:cNvPr id="99" name="Google Shape;99;p32" descr="F:\Niranjan Work\A I S S M S\AISSMS PPT Profile Page\PPT Design 6\05.jpg05"/>
          <p:cNvPicPr preferRelativeResize="0"/>
          <p:nvPr/>
        </p:nvPicPr>
        <p:blipFill rotWithShape="1">
          <a:blip r:embed="rId2">
            <a:alphaModFix/>
          </a:blip>
          <a:srcRect/>
          <a:stretch/>
        </p:blipFill>
        <p:spPr>
          <a:xfrm>
            <a:off x="1905" y="0"/>
            <a:ext cx="12188190" cy="6858634"/>
          </a:xfrm>
          <a:prstGeom prst="rect">
            <a:avLst/>
          </a:prstGeom>
          <a:noFill/>
          <a:ln>
            <a:noFill/>
          </a:ln>
        </p:spPr>
      </p:pic>
      <p:pic>
        <p:nvPicPr>
          <p:cNvPr id="100" name="Google Shape;100;p32"/>
          <p:cNvPicPr preferRelativeResize="0"/>
          <p:nvPr/>
        </p:nvPicPr>
        <p:blipFill rotWithShape="1">
          <a:blip r:embed="rId3">
            <a:alphaModFix/>
          </a:blip>
          <a:srcRect/>
          <a:stretch/>
        </p:blipFill>
        <p:spPr>
          <a:xfrm>
            <a:off x="9675495" y="0"/>
            <a:ext cx="2514600" cy="612295"/>
          </a:xfrm>
          <a:prstGeom prst="rect">
            <a:avLst/>
          </a:prstGeom>
          <a:noFill/>
          <a:ln>
            <a:noFill/>
          </a:ln>
        </p:spPr>
      </p:pic>
      <p:sp>
        <p:nvSpPr>
          <p:cNvPr id="101" name="Google Shape;101;p32"/>
          <p:cNvSpPr txBox="1">
            <a:spLocks noGrp="1"/>
          </p:cNvSpPr>
          <p:nvPr>
            <p:ph type="title"/>
          </p:nvPr>
        </p:nvSpPr>
        <p:spPr>
          <a:xfrm rot="5400000">
            <a:off x="7282379" y="1829163"/>
            <a:ext cx="5851525" cy="2742486"/>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2"/>
          <p:cNvSpPr txBox="1">
            <a:spLocks noGrp="1"/>
          </p:cNvSpPr>
          <p:nvPr>
            <p:ph type="body" idx="1"/>
          </p:nvPr>
        </p:nvSpPr>
        <p:spPr>
          <a:xfrm rot="5400000">
            <a:off x="1695833" y="-811750"/>
            <a:ext cx="5851525" cy="802431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3" name="Google Shape;103;p32"/>
          <p:cNvSpPr txBox="1">
            <a:spLocks noGrp="1"/>
          </p:cNvSpPr>
          <p:nvPr>
            <p:ph type="dt" idx="10"/>
          </p:nvPr>
        </p:nvSpPr>
        <p:spPr>
          <a:xfrm>
            <a:off x="609441" y="6356355"/>
            <a:ext cx="284405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04" name="Google Shape;104;p32"/>
          <p:cNvSpPr txBox="1">
            <a:spLocks noGrp="1"/>
          </p:cNvSpPr>
          <p:nvPr>
            <p:ph type="ftr" idx="11"/>
          </p:nvPr>
        </p:nvSpPr>
        <p:spPr>
          <a:xfrm>
            <a:off x="4164515" y="6356355"/>
            <a:ext cx="385979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05" name="Google Shape;105;p32"/>
          <p:cNvSpPr txBox="1">
            <a:spLocks noGrp="1"/>
          </p:cNvSpPr>
          <p:nvPr>
            <p:ph type="sldNum" idx="12"/>
          </p:nvPr>
        </p:nvSpPr>
        <p:spPr>
          <a:xfrm>
            <a:off x="8735326" y="6356355"/>
            <a:ext cx="284405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dex Page" type="obj">
  <p:cSld name="OBJECT">
    <p:spTree>
      <p:nvGrpSpPr>
        <p:cNvPr id="1" name="Shape 16"/>
        <p:cNvGrpSpPr/>
        <p:nvPr/>
      </p:nvGrpSpPr>
      <p:grpSpPr>
        <a:xfrm>
          <a:off x="0" y="0"/>
          <a:ext cx="0" cy="0"/>
          <a:chOff x="0" y="0"/>
          <a:chExt cx="0" cy="0"/>
        </a:xfrm>
      </p:grpSpPr>
      <p:pic>
        <p:nvPicPr>
          <p:cNvPr id="17" name="Google Shape;17;p21" descr="F:\Niranjan Work\A I S S M S\AISSMS PPT Profile Page\PPT Design 6\04.jpg04"/>
          <p:cNvPicPr preferRelativeResize="0"/>
          <p:nvPr/>
        </p:nvPicPr>
        <p:blipFill rotWithShape="1">
          <a:blip r:embed="rId2">
            <a:alphaModFix/>
          </a:blip>
          <a:srcRect/>
          <a:stretch/>
        </p:blipFill>
        <p:spPr>
          <a:xfrm>
            <a:off x="2540" y="0"/>
            <a:ext cx="12186920" cy="6858634"/>
          </a:xfrm>
          <a:prstGeom prst="rect">
            <a:avLst/>
          </a:prstGeom>
          <a:noFill/>
          <a:ln>
            <a:noFill/>
          </a:ln>
        </p:spPr>
      </p:pic>
      <p:sp>
        <p:nvSpPr>
          <p:cNvPr id="18" name="Google Shape;18;p21"/>
          <p:cNvSpPr txBox="1">
            <a:spLocks noGrp="1"/>
          </p:cNvSpPr>
          <p:nvPr>
            <p:ph type="title"/>
          </p:nvPr>
        </p:nvSpPr>
        <p:spPr>
          <a:xfrm>
            <a:off x="227012" y="457200"/>
            <a:ext cx="9144000" cy="96043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002060"/>
              </a:buClr>
              <a:buSzPts val="4400"/>
              <a:buFont typeface="Arial"/>
              <a:buNone/>
              <a:defRPr sz="4400" b="1">
                <a:solidFill>
                  <a:srgbClr val="00206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379413" y="1600205"/>
            <a:ext cx="11199972" cy="472439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b="1">
                <a:latin typeface="Arial"/>
                <a:ea typeface="Arial"/>
                <a:cs typeface="Arial"/>
                <a:sym typeface="Arial"/>
              </a:defRPr>
            </a:lvl1pPr>
            <a:lvl2pPr marL="914400" lvl="1" indent="-406400" algn="l">
              <a:lnSpc>
                <a:spcPct val="100000"/>
              </a:lnSpc>
              <a:spcBef>
                <a:spcPts val="560"/>
              </a:spcBef>
              <a:spcAft>
                <a:spcPts val="0"/>
              </a:spcAft>
              <a:buClr>
                <a:schemeClr val="dk1"/>
              </a:buClr>
              <a:buSzPts val="2800"/>
              <a:buChar char="–"/>
              <a:defRPr>
                <a:latin typeface="Arial"/>
                <a:ea typeface="Arial"/>
                <a:cs typeface="Arial"/>
                <a:sym typeface="Arial"/>
              </a:defRPr>
            </a:lvl2pPr>
            <a:lvl3pPr marL="1371600" lvl="2" indent="-381000" algn="l">
              <a:lnSpc>
                <a:spcPct val="100000"/>
              </a:lnSpc>
              <a:spcBef>
                <a:spcPts val="480"/>
              </a:spcBef>
              <a:spcAft>
                <a:spcPts val="0"/>
              </a:spcAft>
              <a:buClr>
                <a:schemeClr val="dk1"/>
              </a:buClr>
              <a:buSzPts val="2400"/>
              <a:buChar char="•"/>
              <a:defRPr>
                <a:latin typeface="Arial"/>
                <a:ea typeface="Arial"/>
                <a:cs typeface="Arial"/>
                <a:sym typeface="Arial"/>
              </a:defRPr>
            </a:lvl3pPr>
            <a:lvl4pPr marL="1828800" lvl="3" indent="-355600" algn="l">
              <a:lnSpc>
                <a:spcPct val="100000"/>
              </a:lnSpc>
              <a:spcBef>
                <a:spcPts val="400"/>
              </a:spcBef>
              <a:spcAft>
                <a:spcPts val="0"/>
              </a:spcAft>
              <a:buClr>
                <a:schemeClr val="dk1"/>
              </a:buClr>
              <a:buSzPts val="2000"/>
              <a:buChar char="–"/>
              <a:defRPr>
                <a:latin typeface="Arial"/>
                <a:ea typeface="Arial"/>
                <a:cs typeface="Arial"/>
                <a:sym typeface="Arial"/>
              </a:defRPr>
            </a:lvl4pPr>
            <a:lvl5pPr marL="2286000" lvl="4" indent="-355600" algn="l">
              <a:lnSpc>
                <a:spcPct val="100000"/>
              </a:lnSpc>
              <a:spcBef>
                <a:spcPts val="400"/>
              </a:spcBef>
              <a:spcAft>
                <a:spcPts val="0"/>
              </a:spcAft>
              <a:buClr>
                <a:schemeClr val="dk1"/>
              </a:buClr>
              <a:buSzPts val="2000"/>
              <a:buChar char="»"/>
              <a:defRPr>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1"/>
          <p:cNvSpPr txBox="1">
            <a:spLocks noGrp="1"/>
          </p:cNvSpPr>
          <p:nvPr>
            <p:ph type="sldNum" idx="12"/>
          </p:nvPr>
        </p:nvSpPr>
        <p:spPr>
          <a:xfrm>
            <a:off x="8761412" y="6474946"/>
            <a:ext cx="284405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pic>
        <p:nvPicPr>
          <p:cNvPr id="21" name="Google Shape;21;p21"/>
          <p:cNvPicPr preferRelativeResize="0"/>
          <p:nvPr/>
        </p:nvPicPr>
        <p:blipFill rotWithShape="1">
          <a:blip r:embed="rId3">
            <a:alphaModFix/>
          </a:blip>
          <a:srcRect/>
          <a:stretch/>
        </p:blipFill>
        <p:spPr>
          <a:xfrm>
            <a:off x="9294812" y="454505"/>
            <a:ext cx="2514600" cy="61229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28"/>
        <p:cNvGrpSpPr/>
        <p:nvPr/>
      </p:nvGrpSpPr>
      <p:grpSpPr>
        <a:xfrm>
          <a:off x="0" y="0"/>
          <a:ext cx="0" cy="0"/>
          <a:chOff x="0" y="0"/>
          <a:chExt cx="0" cy="0"/>
        </a:xfrm>
      </p:grpSpPr>
      <p:pic>
        <p:nvPicPr>
          <p:cNvPr id="29" name="Google Shape;29;p23" descr="F:\Niranjan Work\A I S S M S\AISSMS PPT Profile Page\PPT Design 6\06.jpg06"/>
          <p:cNvPicPr preferRelativeResize="0"/>
          <p:nvPr/>
        </p:nvPicPr>
        <p:blipFill rotWithShape="1">
          <a:blip r:embed="rId2">
            <a:alphaModFix/>
          </a:blip>
          <a:srcRect/>
          <a:stretch/>
        </p:blipFill>
        <p:spPr>
          <a:xfrm>
            <a:off x="1270" y="-317"/>
            <a:ext cx="12189460" cy="6859270"/>
          </a:xfrm>
          <a:prstGeom prst="rect">
            <a:avLst/>
          </a:prstGeom>
          <a:noFill/>
          <a:ln>
            <a:noFill/>
          </a:ln>
        </p:spPr>
      </p:pic>
      <p:sp>
        <p:nvSpPr>
          <p:cNvPr id="30" name="Google Shape;30;p23"/>
          <p:cNvSpPr txBox="1">
            <a:spLocks noGrp="1"/>
          </p:cNvSpPr>
          <p:nvPr>
            <p:ph type="ctrTitle"/>
          </p:nvPr>
        </p:nvSpPr>
        <p:spPr>
          <a:xfrm>
            <a:off x="1713865" y="3029585"/>
            <a:ext cx="8764905" cy="110045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002060"/>
              </a:buClr>
              <a:buSzPts val="6000"/>
              <a:buFont typeface="Arial"/>
              <a:buNone/>
              <a:defRPr sz="6000" b="1">
                <a:solidFill>
                  <a:srgbClr val="00206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pic>
        <p:nvPicPr>
          <p:cNvPr id="32" name="Google Shape;32;p24" descr="F:\Niranjan Work\A I S S M S\AISSMS PPT Profile Page\PPT Design 6\05.jpg05"/>
          <p:cNvPicPr preferRelativeResize="0"/>
          <p:nvPr/>
        </p:nvPicPr>
        <p:blipFill rotWithShape="1">
          <a:blip r:embed="rId2">
            <a:alphaModFix/>
          </a:blip>
          <a:srcRect/>
          <a:stretch/>
        </p:blipFill>
        <p:spPr>
          <a:xfrm>
            <a:off x="1905" y="0"/>
            <a:ext cx="12188190" cy="6858634"/>
          </a:xfrm>
          <a:prstGeom prst="rect">
            <a:avLst/>
          </a:prstGeom>
          <a:noFill/>
          <a:ln>
            <a:noFill/>
          </a:ln>
        </p:spPr>
      </p:pic>
      <p:pic>
        <p:nvPicPr>
          <p:cNvPr id="33" name="Google Shape;33;p24"/>
          <p:cNvPicPr preferRelativeResize="0"/>
          <p:nvPr/>
        </p:nvPicPr>
        <p:blipFill rotWithShape="1">
          <a:blip r:embed="rId3">
            <a:alphaModFix/>
          </a:blip>
          <a:srcRect/>
          <a:stretch/>
        </p:blipFill>
        <p:spPr>
          <a:xfrm>
            <a:off x="9675495" y="0"/>
            <a:ext cx="2514600" cy="612295"/>
          </a:xfrm>
          <a:prstGeom prst="rect">
            <a:avLst/>
          </a:prstGeom>
          <a:noFill/>
          <a:ln>
            <a:noFill/>
          </a:ln>
        </p:spPr>
      </p:pic>
      <p:sp>
        <p:nvSpPr>
          <p:cNvPr id="34" name="Google Shape;34;p24"/>
          <p:cNvSpPr txBox="1">
            <a:spLocks noGrp="1"/>
          </p:cNvSpPr>
          <p:nvPr>
            <p:ph type="title"/>
          </p:nvPr>
        </p:nvSpPr>
        <p:spPr>
          <a:xfrm>
            <a:off x="962833" y="4406905"/>
            <a:ext cx="10360501"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962833" y="2906713"/>
            <a:ext cx="10360501"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6" name="Google Shape;36;p24"/>
          <p:cNvSpPr txBox="1">
            <a:spLocks noGrp="1"/>
          </p:cNvSpPr>
          <p:nvPr>
            <p:ph type="dt" idx="10"/>
          </p:nvPr>
        </p:nvSpPr>
        <p:spPr>
          <a:xfrm>
            <a:off x="609441" y="6356355"/>
            <a:ext cx="284405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7" name="Google Shape;37;p24"/>
          <p:cNvSpPr txBox="1">
            <a:spLocks noGrp="1"/>
          </p:cNvSpPr>
          <p:nvPr>
            <p:ph type="ftr" idx="11"/>
          </p:nvPr>
        </p:nvSpPr>
        <p:spPr>
          <a:xfrm>
            <a:off x="4164515" y="6356355"/>
            <a:ext cx="385979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8" name="Google Shape;38;p24"/>
          <p:cNvSpPr txBox="1">
            <a:spLocks noGrp="1"/>
          </p:cNvSpPr>
          <p:nvPr>
            <p:ph type="sldNum" idx="12"/>
          </p:nvPr>
        </p:nvSpPr>
        <p:spPr>
          <a:xfrm>
            <a:off x="8735326" y="6356355"/>
            <a:ext cx="284405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pic>
        <p:nvPicPr>
          <p:cNvPr id="40" name="Google Shape;40;p25" descr="F:\Niranjan Work\A I S S M S\AISSMS PPT Profile Page\PPT Design 6\05.jpg05"/>
          <p:cNvPicPr preferRelativeResize="0"/>
          <p:nvPr/>
        </p:nvPicPr>
        <p:blipFill rotWithShape="1">
          <a:blip r:embed="rId2">
            <a:alphaModFix/>
          </a:blip>
          <a:srcRect/>
          <a:stretch/>
        </p:blipFill>
        <p:spPr>
          <a:xfrm>
            <a:off x="1905" y="0"/>
            <a:ext cx="12188190" cy="6858634"/>
          </a:xfrm>
          <a:prstGeom prst="rect">
            <a:avLst/>
          </a:prstGeom>
          <a:noFill/>
          <a:ln>
            <a:noFill/>
          </a:ln>
        </p:spPr>
      </p:pic>
      <p:pic>
        <p:nvPicPr>
          <p:cNvPr id="41" name="Google Shape;41;p25"/>
          <p:cNvPicPr preferRelativeResize="0"/>
          <p:nvPr/>
        </p:nvPicPr>
        <p:blipFill rotWithShape="1">
          <a:blip r:embed="rId3">
            <a:alphaModFix/>
          </a:blip>
          <a:srcRect/>
          <a:stretch/>
        </p:blipFill>
        <p:spPr>
          <a:xfrm>
            <a:off x="9675495" y="0"/>
            <a:ext cx="2514600" cy="612295"/>
          </a:xfrm>
          <a:prstGeom prst="rect">
            <a:avLst/>
          </a:prstGeom>
          <a:noFill/>
          <a:ln>
            <a:noFill/>
          </a:ln>
        </p:spPr>
      </p:pic>
      <p:sp>
        <p:nvSpPr>
          <p:cNvPr id="42" name="Google Shape;42;p25"/>
          <p:cNvSpPr txBox="1">
            <a:spLocks noGrp="1"/>
          </p:cNvSpPr>
          <p:nvPr>
            <p:ph type="title"/>
          </p:nvPr>
        </p:nvSpPr>
        <p:spPr>
          <a:xfrm>
            <a:off x="609441" y="274638"/>
            <a:ext cx="10969943"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5"/>
          <p:cNvSpPr txBox="1">
            <a:spLocks noGrp="1"/>
          </p:cNvSpPr>
          <p:nvPr>
            <p:ph type="body" idx="1"/>
          </p:nvPr>
        </p:nvSpPr>
        <p:spPr>
          <a:xfrm>
            <a:off x="609441" y="1600205"/>
            <a:ext cx="5383398"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4" name="Google Shape;44;p25"/>
          <p:cNvSpPr txBox="1">
            <a:spLocks noGrp="1"/>
          </p:cNvSpPr>
          <p:nvPr>
            <p:ph type="body" idx="2"/>
          </p:nvPr>
        </p:nvSpPr>
        <p:spPr>
          <a:xfrm>
            <a:off x="6195986" y="1600205"/>
            <a:ext cx="5383398"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5" name="Google Shape;45;p25"/>
          <p:cNvSpPr txBox="1">
            <a:spLocks noGrp="1"/>
          </p:cNvSpPr>
          <p:nvPr>
            <p:ph type="dt" idx="10"/>
          </p:nvPr>
        </p:nvSpPr>
        <p:spPr>
          <a:xfrm>
            <a:off x="609441" y="6356355"/>
            <a:ext cx="284405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6" name="Google Shape;46;p25"/>
          <p:cNvSpPr txBox="1">
            <a:spLocks noGrp="1"/>
          </p:cNvSpPr>
          <p:nvPr>
            <p:ph type="ftr" idx="11"/>
          </p:nvPr>
        </p:nvSpPr>
        <p:spPr>
          <a:xfrm>
            <a:off x="4164515" y="6356355"/>
            <a:ext cx="385979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7" name="Google Shape;47;p25"/>
          <p:cNvSpPr txBox="1">
            <a:spLocks noGrp="1"/>
          </p:cNvSpPr>
          <p:nvPr>
            <p:ph type="sldNum" idx="12"/>
          </p:nvPr>
        </p:nvSpPr>
        <p:spPr>
          <a:xfrm>
            <a:off x="8735326" y="6356355"/>
            <a:ext cx="284405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pic>
        <p:nvPicPr>
          <p:cNvPr id="49" name="Google Shape;49;p26" descr="F:\Niranjan Work\A I S S M S\AISSMS PPT Profile Page\PPT Design 6\05.jpg05"/>
          <p:cNvPicPr preferRelativeResize="0"/>
          <p:nvPr/>
        </p:nvPicPr>
        <p:blipFill rotWithShape="1">
          <a:blip r:embed="rId2">
            <a:alphaModFix/>
          </a:blip>
          <a:srcRect/>
          <a:stretch/>
        </p:blipFill>
        <p:spPr>
          <a:xfrm>
            <a:off x="1905" y="0"/>
            <a:ext cx="12188190" cy="6858634"/>
          </a:xfrm>
          <a:prstGeom prst="rect">
            <a:avLst/>
          </a:prstGeom>
          <a:noFill/>
          <a:ln>
            <a:noFill/>
          </a:ln>
        </p:spPr>
      </p:pic>
      <p:pic>
        <p:nvPicPr>
          <p:cNvPr id="50" name="Google Shape;50;p26"/>
          <p:cNvPicPr preferRelativeResize="0"/>
          <p:nvPr/>
        </p:nvPicPr>
        <p:blipFill rotWithShape="1">
          <a:blip r:embed="rId3">
            <a:alphaModFix/>
          </a:blip>
          <a:srcRect/>
          <a:stretch/>
        </p:blipFill>
        <p:spPr>
          <a:xfrm>
            <a:off x="9675495" y="0"/>
            <a:ext cx="2514600" cy="612295"/>
          </a:xfrm>
          <a:prstGeom prst="rect">
            <a:avLst/>
          </a:prstGeom>
          <a:noFill/>
          <a:ln>
            <a:noFill/>
          </a:ln>
        </p:spPr>
      </p:pic>
      <p:sp>
        <p:nvSpPr>
          <p:cNvPr id="51" name="Google Shape;51;p26"/>
          <p:cNvSpPr txBox="1">
            <a:spLocks noGrp="1"/>
          </p:cNvSpPr>
          <p:nvPr>
            <p:ph type="title"/>
          </p:nvPr>
        </p:nvSpPr>
        <p:spPr>
          <a:xfrm>
            <a:off x="609441" y="274638"/>
            <a:ext cx="10969943"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body" idx="1"/>
          </p:nvPr>
        </p:nvSpPr>
        <p:spPr>
          <a:xfrm>
            <a:off x="609441" y="1535113"/>
            <a:ext cx="5385514"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3" name="Google Shape;53;p26"/>
          <p:cNvSpPr txBox="1">
            <a:spLocks noGrp="1"/>
          </p:cNvSpPr>
          <p:nvPr>
            <p:ph type="body" idx="2"/>
          </p:nvPr>
        </p:nvSpPr>
        <p:spPr>
          <a:xfrm>
            <a:off x="609441" y="2174875"/>
            <a:ext cx="5385514"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4" name="Google Shape;54;p26"/>
          <p:cNvSpPr txBox="1">
            <a:spLocks noGrp="1"/>
          </p:cNvSpPr>
          <p:nvPr>
            <p:ph type="body" idx="3"/>
          </p:nvPr>
        </p:nvSpPr>
        <p:spPr>
          <a:xfrm>
            <a:off x="6191754" y="1535113"/>
            <a:ext cx="5387630"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5" name="Google Shape;55;p26"/>
          <p:cNvSpPr txBox="1">
            <a:spLocks noGrp="1"/>
          </p:cNvSpPr>
          <p:nvPr>
            <p:ph type="body" idx="4"/>
          </p:nvPr>
        </p:nvSpPr>
        <p:spPr>
          <a:xfrm>
            <a:off x="6191754" y="2174875"/>
            <a:ext cx="5387630"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6" name="Google Shape;56;p26"/>
          <p:cNvSpPr txBox="1">
            <a:spLocks noGrp="1"/>
          </p:cNvSpPr>
          <p:nvPr>
            <p:ph type="dt" idx="10"/>
          </p:nvPr>
        </p:nvSpPr>
        <p:spPr>
          <a:xfrm>
            <a:off x="609441" y="6356355"/>
            <a:ext cx="284405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7" name="Google Shape;57;p26"/>
          <p:cNvSpPr txBox="1">
            <a:spLocks noGrp="1"/>
          </p:cNvSpPr>
          <p:nvPr>
            <p:ph type="ftr" idx="11"/>
          </p:nvPr>
        </p:nvSpPr>
        <p:spPr>
          <a:xfrm>
            <a:off x="4164515" y="6356355"/>
            <a:ext cx="385979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8" name="Google Shape;58;p26"/>
          <p:cNvSpPr txBox="1">
            <a:spLocks noGrp="1"/>
          </p:cNvSpPr>
          <p:nvPr>
            <p:ph type="sldNum" idx="12"/>
          </p:nvPr>
        </p:nvSpPr>
        <p:spPr>
          <a:xfrm>
            <a:off x="8735326" y="6356355"/>
            <a:ext cx="284405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2"/>
        <p:cNvGrpSpPr/>
        <p:nvPr/>
      </p:nvGrpSpPr>
      <p:grpSpPr>
        <a:xfrm>
          <a:off x="0" y="0"/>
          <a:ext cx="0" cy="0"/>
          <a:chOff x="0" y="0"/>
          <a:chExt cx="0" cy="0"/>
        </a:xfrm>
      </p:grpSpPr>
      <p:pic>
        <p:nvPicPr>
          <p:cNvPr id="73" name="Google Shape;73;p29" descr="F:\Niranjan Work\A I S S M S\AISSMS PPT Profile Page\PPT Design 6\05.jpg05"/>
          <p:cNvPicPr preferRelativeResize="0"/>
          <p:nvPr/>
        </p:nvPicPr>
        <p:blipFill rotWithShape="1">
          <a:blip r:embed="rId2">
            <a:alphaModFix/>
          </a:blip>
          <a:srcRect/>
          <a:stretch/>
        </p:blipFill>
        <p:spPr>
          <a:xfrm>
            <a:off x="1905" y="0"/>
            <a:ext cx="12188190" cy="6858634"/>
          </a:xfrm>
          <a:prstGeom prst="rect">
            <a:avLst/>
          </a:prstGeom>
          <a:noFill/>
          <a:ln>
            <a:noFill/>
          </a:ln>
        </p:spPr>
      </p:pic>
      <p:pic>
        <p:nvPicPr>
          <p:cNvPr id="74" name="Google Shape;74;p29"/>
          <p:cNvPicPr preferRelativeResize="0"/>
          <p:nvPr/>
        </p:nvPicPr>
        <p:blipFill rotWithShape="1">
          <a:blip r:embed="rId3">
            <a:alphaModFix/>
          </a:blip>
          <a:srcRect/>
          <a:stretch/>
        </p:blipFill>
        <p:spPr>
          <a:xfrm>
            <a:off x="9675495" y="0"/>
            <a:ext cx="2514600" cy="612295"/>
          </a:xfrm>
          <a:prstGeom prst="rect">
            <a:avLst/>
          </a:prstGeom>
          <a:noFill/>
          <a:ln>
            <a:noFill/>
          </a:ln>
        </p:spPr>
      </p:pic>
      <p:sp>
        <p:nvSpPr>
          <p:cNvPr id="75" name="Google Shape;75;p29"/>
          <p:cNvSpPr txBox="1">
            <a:spLocks noGrp="1"/>
          </p:cNvSpPr>
          <p:nvPr>
            <p:ph type="title"/>
          </p:nvPr>
        </p:nvSpPr>
        <p:spPr>
          <a:xfrm>
            <a:off x="609445" y="273050"/>
            <a:ext cx="4010039"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9"/>
          <p:cNvSpPr txBox="1">
            <a:spLocks noGrp="1"/>
          </p:cNvSpPr>
          <p:nvPr>
            <p:ph type="body" idx="1"/>
          </p:nvPr>
        </p:nvSpPr>
        <p:spPr>
          <a:xfrm>
            <a:off x="4765492" y="273055"/>
            <a:ext cx="6813892"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77" name="Google Shape;77;p29"/>
          <p:cNvSpPr txBox="1">
            <a:spLocks noGrp="1"/>
          </p:cNvSpPr>
          <p:nvPr>
            <p:ph type="body" idx="2"/>
          </p:nvPr>
        </p:nvSpPr>
        <p:spPr>
          <a:xfrm>
            <a:off x="609445" y="1435103"/>
            <a:ext cx="4010039"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8" name="Google Shape;78;p29"/>
          <p:cNvSpPr txBox="1">
            <a:spLocks noGrp="1"/>
          </p:cNvSpPr>
          <p:nvPr>
            <p:ph type="dt" idx="10"/>
          </p:nvPr>
        </p:nvSpPr>
        <p:spPr>
          <a:xfrm>
            <a:off x="609441" y="6356355"/>
            <a:ext cx="284405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9" name="Google Shape;79;p29"/>
          <p:cNvSpPr txBox="1">
            <a:spLocks noGrp="1"/>
          </p:cNvSpPr>
          <p:nvPr>
            <p:ph type="ftr" idx="11"/>
          </p:nvPr>
        </p:nvSpPr>
        <p:spPr>
          <a:xfrm>
            <a:off x="4164515" y="6356355"/>
            <a:ext cx="385979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0" name="Google Shape;80;p29"/>
          <p:cNvSpPr txBox="1">
            <a:spLocks noGrp="1"/>
          </p:cNvSpPr>
          <p:nvPr>
            <p:ph type="sldNum" idx="12"/>
          </p:nvPr>
        </p:nvSpPr>
        <p:spPr>
          <a:xfrm>
            <a:off x="8735326" y="6356355"/>
            <a:ext cx="284405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pic>
        <p:nvPicPr>
          <p:cNvPr id="82" name="Google Shape;82;p30" descr="F:\Niranjan Work\A I S S M S\AISSMS PPT Profile Page\PPT Design 6\05.jpg05"/>
          <p:cNvPicPr preferRelativeResize="0"/>
          <p:nvPr/>
        </p:nvPicPr>
        <p:blipFill rotWithShape="1">
          <a:blip r:embed="rId2">
            <a:alphaModFix/>
          </a:blip>
          <a:srcRect/>
          <a:stretch/>
        </p:blipFill>
        <p:spPr>
          <a:xfrm>
            <a:off x="1905" y="0"/>
            <a:ext cx="12188190" cy="6858634"/>
          </a:xfrm>
          <a:prstGeom prst="rect">
            <a:avLst/>
          </a:prstGeom>
          <a:noFill/>
          <a:ln>
            <a:noFill/>
          </a:ln>
        </p:spPr>
      </p:pic>
      <p:pic>
        <p:nvPicPr>
          <p:cNvPr id="83" name="Google Shape;83;p30"/>
          <p:cNvPicPr preferRelativeResize="0"/>
          <p:nvPr/>
        </p:nvPicPr>
        <p:blipFill rotWithShape="1">
          <a:blip r:embed="rId3">
            <a:alphaModFix/>
          </a:blip>
          <a:srcRect/>
          <a:stretch/>
        </p:blipFill>
        <p:spPr>
          <a:xfrm>
            <a:off x="9675495" y="0"/>
            <a:ext cx="2514600" cy="612295"/>
          </a:xfrm>
          <a:prstGeom prst="rect">
            <a:avLst/>
          </a:prstGeom>
          <a:noFill/>
          <a:ln>
            <a:noFill/>
          </a:ln>
        </p:spPr>
      </p:pic>
      <p:sp>
        <p:nvSpPr>
          <p:cNvPr id="84" name="Google Shape;84;p30"/>
          <p:cNvSpPr txBox="1">
            <a:spLocks noGrp="1"/>
          </p:cNvSpPr>
          <p:nvPr>
            <p:ph type="title"/>
          </p:nvPr>
        </p:nvSpPr>
        <p:spPr>
          <a:xfrm>
            <a:off x="2389095" y="4800600"/>
            <a:ext cx="7313295"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0"/>
          <p:cNvSpPr>
            <a:spLocks noGrp="1"/>
          </p:cNvSpPr>
          <p:nvPr>
            <p:ph type="pic" idx="2"/>
          </p:nvPr>
        </p:nvSpPr>
        <p:spPr>
          <a:xfrm>
            <a:off x="2389095" y="612775"/>
            <a:ext cx="7313295" cy="4114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86" name="Google Shape;86;p30"/>
          <p:cNvSpPr txBox="1">
            <a:spLocks noGrp="1"/>
          </p:cNvSpPr>
          <p:nvPr>
            <p:ph type="body" idx="1"/>
          </p:nvPr>
        </p:nvSpPr>
        <p:spPr>
          <a:xfrm>
            <a:off x="2389095" y="5367338"/>
            <a:ext cx="7313295"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87" name="Google Shape;87;p30"/>
          <p:cNvSpPr txBox="1">
            <a:spLocks noGrp="1"/>
          </p:cNvSpPr>
          <p:nvPr>
            <p:ph type="dt" idx="10"/>
          </p:nvPr>
        </p:nvSpPr>
        <p:spPr>
          <a:xfrm>
            <a:off x="609441" y="6356355"/>
            <a:ext cx="284405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8" name="Google Shape;88;p30"/>
          <p:cNvSpPr txBox="1">
            <a:spLocks noGrp="1"/>
          </p:cNvSpPr>
          <p:nvPr>
            <p:ph type="ftr" idx="11"/>
          </p:nvPr>
        </p:nvSpPr>
        <p:spPr>
          <a:xfrm>
            <a:off x="4164515" y="6356355"/>
            <a:ext cx="385979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9" name="Google Shape;89;p30"/>
          <p:cNvSpPr txBox="1">
            <a:spLocks noGrp="1"/>
          </p:cNvSpPr>
          <p:nvPr>
            <p:ph type="sldNum" idx="12"/>
          </p:nvPr>
        </p:nvSpPr>
        <p:spPr>
          <a:xfrm>
            <a:off x="8735326" y="6356355"/>
            <a:ext cx="284405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pic>
        <p:nvPicPr>
          <p:cNvPr id="91" name="Google Shape;91;p31" descr="F:\Niranjan Work\A I S S M S\AISSMS PPT Profile Page\PPT Design 6\05.jpg05"/>
          <p:cNvPicPr preferRelativeResize="0"/>
          <p:nvPr/>
        </p:nvPicPr>
        <p:blipFill rotWithShape="1">
          <a:blip r:embed="rId2">
            <a:alphaModFix/>
          </a:blip>
          <a:srcRect/>
          <a:stretch/>
        </p:blipFill>
        <p:spPr>
          <a:xfrm>
            <a:off x="1905" y="0"/>
            <a:ext cx="12188190" cy="6858634"/>
          </a:xfrm>
          <a:prstGeom prst="rect">
            <a:avLst/>
          </a:prstGeom>
          <a:noFill/>
          <a:ln>
            <a:noFill/>
          </a:ln>
        </p:spPr>
      </p:pic>
      <p:pic>
        <p:nvPicPr>
          <p:cNvPr id="92" name="Google Shape;92;p31"/>
          <p:cNvPicPr preferRelativeResize="0"/>
          <p:nvPr/>
        </p:nvPicPr>
        <p:blipFill rotWithShape="1">
          <a:blip r:embed="rId3">
            <a:alphaModFix/>
          </a:blip>
          <a:srcRect/>
          <a:stretch/>
        </p:blipFill>
        <p:spPr>
          <a:xfrm>
            <a:off x="9675495" y="0"/>
            <a:ext cx="2514600" cy="612295"/>
          </a:xfrm>
          <a:prstGeom prst="rect">
            <a:avLst/>
          </a:prstGeom>
          <a:noFill/>
          <a:ln>
            <a:noFill/>
          </a:ln>
        </p:spPr>
      </p:pic>
      <p:sp>
        <p:nvSpPr>
          <p:cNvPr id="93" name="Google Shape;93;p31"/>
          <p:cNvSpPr txBox="1">
            <a:spLocks noGrp="1"/>
          </p:cNvSpPr>
          <p:nvPr>
            <p:ph type="title"/>
          </p:nvPr>
        </p:nvSpPr>
        <p:spPr>
          <a:xfrm>
            <a:off x="609441" y="274638"/>
            <a:ext cx="10969943"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1"/>
          <p:cNvSpPr txBox="1">
            <a:spLocks noGrp="1"/>
          </p:cNvSpPr>
          <p:nvPr>
            <p:ph type="body" idx="1"/>
          </p:nvPr>
        </p:nvSpPr>
        <p:spPr>
          <a:xfrm rot="5400000">
            <a:off x="3831431" y="-1621785"/>
            <a:ext cx="4525963" cy="1096994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5" name="Google Shape;95;p31"/>
          <p:cNvSpPr txBox="1">
            <a:spLocks noGrp="1"/>
          </p:cNvSpPr>
          <p:nvPr>
            <p:ph type="dt" idx="10"/>
          </p:nvPr>
        </p:nvSpPr>
        <p:spPr>
          <a:xfrm>
            <a:off x="609441" y="6356355"/>
            <a:ext cx="284405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96" name="Google Shape;96;p31"/>
          <p:cNvSpPr txBox="1">
            <a:spLocks noGrp="1"/>
          </p:cNvSpPr>
          <p:nvPr>
            <p:ph type="ftr" idx="11"/>
          </p:nvPr>
        </p:nvSpPr>
        <p:spPr>
          <a:xfrm>
            <a:off x="4164515" y="6356355"/>
            <a:ext cx="385979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97" name="Google Shape;97;p31"/>
          <p:cNvSpPr txBox="1">
            <a:spLocks noGrp="1"/>
          </p:cNvSpPr>
          <p:nvPr>
            <p:ph type="sldNum" idx="12"/>
          </p:nvPr>
        </p:nvSpPr>
        <p:spPr>
          <a:xfrm>
            <a:off x="8735326" y="6356355"/>
            <a:ext cx="284405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609441" y="274638"/>
            <a:ext cx="10969943"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609441" y="1600205"/>
            <a:ext cx="10969943"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609441" y="6356355"/>
            <a:ext cx="2844059"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9" name="Google Shape;9;p19"/>
          <p:cNvSpPr txBox="1">
            <a:spLocks noGrp="1"/>
          </p:cNvSpPr>
          <p:nvPr>
            <p:ph type="ftr" idx="11"/>
          </p:nvPr>
        </p:nvSpPr>
        <p:spPr>
          <a:xfrm>
            <a:off x="4164515" y="6356355"/>
            <a:ext cx="3859795"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19"/>
          <p:cNvSpPr txBox="1">
            <a:spLocks noGrp="1"/>
          </p:cNvSpPr>
          <p:nvPr>
            <p:ph type="sldNum" idx="12"/>
          </p:nvPr>
        </p:nvSpPr>
        <p:spPr>
          <a:xfrm>
            <a:off x="8735326" y="6356355"/>
            <a:ext cx="284405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8" r:id="rId7"/>
    <p:sldLayoutId id="2147483659" r:id="rId8"/>
    <p:sldLayoutId id="2147483660"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txBox="1">
            <a:spLocks noGrp="1"/>
          </p:cNvSpPr>
          <p:nvPr>
            <p:ph type="ctrTitle"/>
          </p:nvPr>
        </p:nvSpPr>
        <p:spPr>
          <a:xfrm>
            <a:off x="1598612" y="2684206"/>
            <a:ext cx="8839200" cy="1986219"/>
          </a:xfrm>
          <a:prstGeom prst="rect">
            <a:avLst/>
          </a:prstGeom>
          <a:noFill/>
          <a:ln>
            <a:noFill/>
          </a:ln>
        </p:spPr>
        <p:txBody>
          <a:bodyPr spcFirstLastPara="1" wrap="square" lIns="91425" tIns="45700" rIns="91425" bIns="45700" anchor="ctr" anchorCtr="0">
            <a:normAutofit/>
          </a:bodyPr>
          <a:lstStyle/>
          <a:p>
            <a:pPr lvl="0">
              <a:buClr>
                <a:srgbClr val="DF322D"/>
              </a:buClr>
              <a:buSzPts val="7200"/>
            </a:pPr>
            <a:r>
              <a:rPr lang="en-US" sz="5400" dirty="0">
                <a:solidFill>
                  <a:srgbClr val="FF0000"/>
                </a:solidFill>
                <a:latin typeface="Times New Roman"/>
                <a:ea typeface="Times New Roman"/>
                <a:cs typeface="Times New Roman"/>
                <a:sym typeface="Times New Roman"/>
              </a:rPr>
              <a:t>A  Presentation On</a:t>
            </a:r>
            <a:br>
              <a:rPr lang="en-US" sz="5400" dirty="0">
                <a:solidFill>
                  <a:srgbClr val="FF0000"/>
                </a:solidFill>
                <a:latin typeface="Times New Roman"/>
                <a:ea typeface="Times New Roman"/>
                <a:cs typeface="Times New Roman"/>
                <a:sym typeface="Times New Roman"/>
              </a:rPr>
            </a:br>
            <a:r>
              <a:rPr lang="en-IN" sz="3200" b="1" u="sng" dirty="0">
                <a:solidFill>
                  <a:srgbClr val="000000"/>
                </a:solidFill>
                <a:uFill>
                  <a:solidFill>
                    <a:srgbClr val="000000"/>
                  </a:solidFill>
                </a:uFill>
                <a:latin typeface="Times New Roman" panose="02020603050405020304" pitchFamily="18" charset="0"/>
                <a:ea typeface="Times New Roman"/>
                <a:cs typeface="Times New Roman"/>
                <a:sym typeface="Times New Roman"/>
              </a:rPr>
              <a:t>De</a:t>
            </a:r>
            <a:r>
              <a:rPr lang="en-IN" sz="32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sign Normalized Database for Blood Bank</a:t>
            </a:r>
            <a:endParaRPr sz="3200" b="1" dirty="0">
              <a:solidFill>
                <a:schemeClr val="tx1"/>
              </a:solidFill>
            </a:endParaRPr>
          </a:p>
        </p:txBody>
      </p:sp>
      <p:sp>
        <p:nvSpPr>
          <p:cNvPr id="3" name="Google Shape;94;p1"/>
          <p:cNvSpPr txBox="1">
            <a:spLocks noGrp="1"/>
          </p:cNvSpPr>
          <p:nvPr>
            <p:ph type="subTitle" idx="1"/>
          </p:nvPr>
        </p:nvSpPr>
        <p:spPr>
          <a:xfrm>
            <a:off x="2308834" y="4701033"/>
            <a:ext cx="3299485" cy="950976"/>
          </a:xfrm>
          <a:prstGeom prst="rect">
            <a:avLst/>
          </a:prstGeom>
          <a:noFill/>
          <a:ln>
            <a:noFill/>
          </a:ln>
        </p:spPr>
        <p:txBody>
          <a:bodyPr spcFirstLastPara="1" wrap="square" lIns="182875" tIns="0" rIns="91425" bIns="45700" anchor="t" anchorCtr="0">
            <a:noAutofit/>
          </a:bodyPr>
          <a:lstStyle/>
          <a:p>
            <a:pPr marL="36576" lvl="0" indent="0" algn="l" rtl="0">
              <a:spcBef>
                <a:spcPts val="0"/>
              </a:spcBef>
              <a:spcAft>
                <a:spcPts val="0"/>
              </a:spcAft>
              <a:buClr>
                <a:srgbClr val="000000"/>
              </a:buClr>
              <a:buSzPts val="2000"/>
              <a:buNone/>
            </a:pPr>
            <a:r>
              <a:rPr lang="en-US" sz="1600" dirty="0">
                <a:solidFill>
                  <a:srgbClr val="000000"/>
                </a:solidFill>
                <a:latin typeface="Times New Roman" pitchFamily="18" charset="0"/>
                <a:ea typeface="Times New Roman"/>
                <a:cs typeface="Times New Roman" pitchFamily="18" charset="0"/>
                <a:sym typeface="Times New Roman"/>
              </a:rPr>
              <a:t>Presented by:                                           </a:t>
            </a:r>
            <a:endParaRPr sz="1600" dirty="0">
              <a:latin typeface="Times New Roman" pitchFamily="18" charset="0"/>
              <a:cs typeface="Times New Roman" pitchFamily="18" charset="0"/>
            </a:endParaRPr>
          </a:p>
          <a:p>
            <a:pPr marL="379476" lvl="0" indent="-342900" algn="l" rtl="0">
              <a:spcBef>
                <a:spcPts val="0"/>
              </a:spcBef>
              <a:spcAft>
                <a:spcPts val="0"/>
              </a:spcAft>
              <a:buClr>
                <a:srgbClr val="000000"/>
              </a:buClr>
              <a:buSzPts val="2000"/>
              <a:buFont typeface="+mj-lt"/>
              <a:buAutoNum type="arabicPeriod"/>
            </a:pPr>
            <a:r>
              <a:rPr lang="en-US" sz="1600" dirty="0">
                <a:solidFill>
                  <a:srgbClr val="000000"/>
                </a:solidFill>
                <a:latin typeface="Times New Roman" pitchFamily="18" charset="0"/>
                <a:ea typeface="Times New Roman"/>
                <a:cs typeface="Times New Roman" pitchFamily="18" charset="0"/>
                <a:sym typeface="Times New Roman"/>
              </a:rPr>
              <a:t>Shubham Giri</a:t>
            </a:r>
          </a:p>
          <a:p>
            <a:pPr marL="379476" lvl="0" indent="-342900" algn="l" rtl="0">
              <a:spcBef>
                <a:spcPts val="0"/>
              </a:spcBef>
              <a:spcAft>
                <a:spcPts val="0"/>
              </a:spcAft>
              <a:buClr>
                <a:srgbClr val="000000"/>
              </a:buClr>
              <a:buSzPts val="2000"/>
              <a:buFont typeface="+mj-lt"/>
              <a:buAutoNum type="arabicPeriod"/>
            </a:pPr>
            <a:r>
              <a:rPr lang="en-US" sz="1600" dirty="0">
                <a:solidFill>
                  <a:srgbClr val="000000"/>
                </a:solidFill>
                <a:latin typeface="Times New Roman" pitchFamily="18" charset="0"/>
                <a:ea typeface="Times New Roman"/>
                <a:cs typeface="Times New Roman" pitchFamily="18" charset="0"/>
                <a:sym typeface="Times New Roman"/>
              </a:rPr>
              <a:t>Rushi Gujarathi</a:t>
            </a:r>
          </a:p>
          <a:p>
            <a:pPr marL="379476" lvl="0" indent="-342900" algn="l" rtl="0">
              <a:spcBef>
                <a:spcPts val="0"/>
              </a:spcBef>
              <a:spcAft>
                <a:spcPts val="0"/>
              </a:spcAft>
              <a:buClr>
                <a:srgbClr val="000000"/>
              </a:buClr>
              <a:buSzPts val="2000"/>
              <a:buFont typeface="+mj-lt"/>
              <a:buAutoNum type="arabicPeriod"/>
            </a:pPr>
            <a:r>
              <a:rPr lang="en-US" sz="1600" dirty="0">
                <a:solidFill>
                  <a:srgbClr val="000000"/>
                </a:solidFill>
                <a:latin typeface="Times New Roman" pitchFamily="18" charset="0"/>
                <a:ea typeface="Times New Roman"/>
                <a:cs typeface="Times New Roman" pitchFamily="18" charset="0"/>
                <a:sym typeface="Times New Roman"/>
              </a:rPr>
              <a:t>Param Jadhav</a:t>
            </a:r>
          </a:p>
        </p:txBody>
      </p:sp>
      <p:sp>
        <p:nvSpPr>
          <p:cNvPr id="4" name="Google Shape;95;p1"/>
          <p:cNvSpPr txBox="1"/>
          <p:nvPr/>
        </p:nvSpPr>
        <p:spPr>
          <a:xfrm>
            <a:off x="7377659" y="4898973"/>
            <a:ext cx="2706624" cy="950976"/>
          </a:xfrm>
          <a:prstGeom prst="rect">
            <a:avLst/>
          </a:prstGeom>
          <a:noFill/>
          <a:ln>
            <a:noFill/>
          </a:ln>
        </p:spPr>
        <p:txBody>
          <a:bodyPr spcFirstLastPara="1" wrap="square" lIns="182875" tIns="0" rIns="91425" bIns="45700" anchor="t" anchorCtr="0">
            <a:normAutofit/>
          </a:bodyPr>
          <a:lstStyle/>
          <a:p>
            <a:pPr marL="36576" marR="0" lvl="0" indent="0" algn="l" rtl="0">
              <a:spcBef>
                <a:spcPts val="0"/>
              </a:spcBef>
              <a:spcAft>
                <a:spcPts val="0"/>
              </a:spcAft>
              <a:buClr>
                <a:srgbClr val="000000"/>
              </a:buClr>
              <a:buSzPts val="2000"/>
              <a:buFont typeface="Noto Sans Symbols"/>
              <a:buNone/>
            </a:pPr>
            <a:r>
              <a:rPr lang="en-US" sz="2000" b="0" i="0" u="none" strike="noStrike" cap="none" dirty="0">
                <a:solidFill>
                  <a:srgbClr val="000000"/>
                </a:solidFill>
                <a:latin typeface="Times New Roman"/>
                <a:ea typeface="Times New Roman"/>
                <a:cs typeface="Times New Roman"/>
                <a:sym typeface="Times New Roman"/>
              </a:rPr>
              <a:t>Guided by:                                           </a:t>
            </a:r>
            <a:endParaRPr dirty="0"/>
          </a:p>
          <a:p>
            <a:pPr marL="36576" marR="0" lvl="0" indent="0" algn="l" rtl="0">
              <a:spcBef>
                <a:spcPts val="0"/>
              </a:spcBef>
              <a:spcAft>
                <a:spcPts val="0"/>
              </a:spcAft>
              <a:buClr>
                <a:srgbClr val="000000"/>
              </a:buClr>
              <a:buSzPts val="2000"/>
              <a:buFont typeface="Noto Sans Symbols"/>
              <a:buNone/>
            </a:pPr>
            <a:r>
              <a:rPr lang="en-US" sz="2000" b="0" i="0" u="none" strike="noStrike" cap="none" dirty="0">
                <a:solidFill>
                  <a:srgbClr val="000000"/>
                </a:solidFill>
                <a:latin typeface="Times New Roman"/>
                <a:ea typeface="Times New Roman"/>
                <a:cs typeface="Times New Roman"/>
                <a:sym typeface="Times New Roman"/>
              </a:rPr>
              <a:t>Mr </a:t>
            </a:r>
            <a:r>
              <a:rPr lang="en-US" sz="2000" dirty="0">
                <a:latin typeface="Times New Roman"/>
                <a:ea typeface="Times New Roman"/>
                <a:cs typeface="Times New Roman"/>
                <a:sym typeface="Times New Roman"/>
              </a:rPr>
              <a:t>S. Y. Divekar</a:t>
            </a:r>
            <a:endParaRPr sz="1800" b="0" i="0" u="none" strike="noStrike" cap="none" dirty="0">
              <a:solidFill>
                <a:srgbClr val="78766F"/>
              </a:solidFill>
              <a:latin typeface="Times New Roman"/>
              <a:ea typeface="Times New Roman"/>
              <a:cs typeface="Times New Roman"/>
              <a:sym typeface="Times New Roman"/>
            </a:endParaRPr>
          </a:p>
          <a:p>
            <a:pPr marL="36576" marR="0" lvl="0" indent="0" algn="r" rtl="0">
              <a:spcBef>
                <a:spcPts val="0"/>
              </a:spcBef>
              <a:spcAft>
                <a:spcPts val="0"/>
              </a:spcAft>
              <a:buClr>
                <a:schemeClr val="accent1"/>
              </a:buClr>
              <a:buSzPts val="1600"/>
              <a:buFont typeface="Noto Sans Symbols"/>
              <a:buNone/>
            </a:pPr>
            <a:endParaRPr sz="2000" b="0" i="0" u="none" strike="noStrike" cap="none" dirty="0">
              <a:solidFill>
                <a:srgbClr val="78766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3" name="Title 2"/>
          <p:cNvSpPr>
            <a:spLocks noGrp="1"/>
          </p:cNvSpPr>
          <p:nvPr>
            <p:ph type="title"/>
          </p:nvPr>
        </p:nvSpPr>
        <p:spPr>
          <a:xfrm>
            <a:off x="375475" y="813874"/>
            <a:ext cx="3224251" cy="1084375"/>
          </a:xfrm>
        </p:spPr>
        <p:txBody>
          <a:bodyPr>
            <a:normAutofit fontScale="90000"/>
          </a:bodyPr>
          <a:lstStyle/>
          <a:p>
            <a:pPr lvl="0" algn="ctr"/>
            <a:r>
              <a:rPr lang="en-US" dirty="0">
                <a:solidFill>
                  <a:srgbClr val="002060"/>
                </a:solidFill>
                <a:latin typeface="Times New Roman"/>
                <a:ea typeface="Times New Roman"/>
                <a:cs typeface="Times New Roman"/>
              </a:rPr>
              <a:t>ER Diagram</a:t>
            </a:r>
            <a:br>
              <a:rPr lang="en-US" dirty="0">
                <a:solidFill>
                  <a:srgbClr val="002060"/>
                </a:solidFill>
                <a:latin typeface="Times New Roman"/>
                <a:ea typeface="Times New Roman"/>
                <a:cs typeface="Times New Roman"/>
              </a:rPr>
            </a:br>
            <a:br>
              <a:rPr lang="en-US" dirty="0">
                <a:latin typeface="Times New Roman"/>
                <a:ea typeface="Times New Roman"/>
                <a:cs typeface="Times New Roman"/>
                <a:sym typeface="Times New Roman"/>
              </a:rPr>
            </a:br>
            <a:br>
              <a:rPr lang="en-US" dirty="0">
                <a:latin typeface="Times New Roman"/>
                <a:ea typeface="Times New Roman"/>
                <a:cs typeface="Times New Roman"/>
              </a:rPr>
            </a:br>
            <a:endParaRPr lang="en-IN" dirty="0"/>
          </a:p>
        </p:txBody>
      </p:sp>
      <p:pic>
        <p:nvPicPr>
          <p:cNvPr id="4" name="Picture 3">
            <a:extLst>
              <a:ext uri="{FF2B5EF4-FFF2-40B4-BE49-F238E27FC236}">
                <a16:creationId xmlns:a16="http://schemas.microsoft.com/office/drawing/2014/main" id="{88FB45A8-3702-0A1D-8520-EEAD49DD4C59}"/>
              </a:ext>
            </a:extLst>
          </p:cNvPr>
          <p:cNvPicPr/>
          <p:nvPr/>
        </p:nvPicPr>
        <p:blipFill>
          <a:blip r:embed="rId3"/>
          <a:stretch>
            <a:fillRect/>
          </a:stretch>
        </p:blipFill>
        <p:spPr>
          <a:xfrm>
            <a:off x="3342968" y="980514"/>
            <a:ext cx="6784258" cy="50734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3" name="Title 2"/>
          <p:cNvSpPr>
            <a:spLocks noGrp="1"/>
          </p:cNvSpPr>
          <p:nvPr>
            <p:ph type="title"/>
          </p:nvPr>
        </p:nvSpPr>
        <p:spPr>
          <a:xfrm>
            <a:off x="743646" y="0"/>
            <a:ext cx="10360501" cy="1362075"/>
          </a:xfrm>
        </p:spPr>
        <p:txBody>
          <a:bodyPr>
            <a:normAutofit fontScale="90000"/>
          </a:bodyPr>
          <a:lstStyle/>
          <a:p>
            <a:pPr algn="ctr"/>
            <a:r>
              <a:rPr lang="en-US" dirty="0">
                <a:solidFill>
                  <a:schemeClr val="bg2"/>
                </a:solidFill>
                <a:latin typeface="Times New Roman"/>
                <a:ea typeface="Times New Roman"/>
                <a:cs typeface="Times New Roman"/>
                <a:sym typeface="Times New Roman"/>
              </a:rPr>
              <a:t>Action / Project Plan </a:t>
            </a:r>
            <a:br>
              <a:rPr lang="en-US" dirty="0">
                <a:solidFill>
                  <a:schemeClr val="bg2"/>
                </a:solidFill>
                <a:latin typeface="Times New Roman"/>
                <a:ea typeface="Times New Roman"/>
                <a:cs typeface="Times New Roman"/>
                <a:sym typeface="Times New Roman"/>
              </a:rPr>
            </a:br>
            <a:br>
              <a:rPr lang="en-US" sz="2200" b="0" dirty="0"/>
            </a:br>
            <a:br>
              <a:rPr lang="en-US" sz="2200" b="0" dirty="0"/>
            </a:br>
            <a:br>
              <a:rPr lang="en-US" sz="2200" b="0" dirty="0"/>
            </a:br>
            <a:br>
              <a:rPr lang="en-IN" sz="2200" b="0" dirty="0"/>
            </a:br>
            <a:br>
              <a:rPr lang="en-US" sz="2200" b="0" dirty="0"/>
            </a:br>
            <a:br>
              <a:rPr lang="en-IN" sz="2200" b="0" dirty="0"/>
            </a:br>
            <a:br>
              <a:rPr lang="en-IN" dirty="0"/>
            </a:br>
            <a:br>
              <a:rPr lang="en-IN" dirty="0"/>
            </a:br>
            <a:br>
              <a:rPr lang="en-IN" dirty="0"/>
            </a:br>
            <a:br>
              <a:rPr lang="en-IN" dirty="0"/>
            </a:br>
            <a:br>
              <a:rPr lang="en-IN" dirty="0"/>
            </a:br>
            <a:br>
              <a:rPr lang="en-IN" dirty="0"/>
            </a:br>
            <a:br>
              <a:rPr lang="en-IN" dirty="0"/>
            </a:br>
            <a:br>
              <a:rPr lang="en-US" dirty="0">
                <a:latin typeface="Times New Roman"/>
                <a:ea typeface="Times New Roman"/>
                <a:cs typeface="Times New Roman"/>
              </a:rPr>
            </a:br>
            <a:endParaRPr lang="en-IN" dirty="0"/>
          </a:p>
        </p:txBody>
      </p:sp>
      <p:graphicFrame>
        <p:nvGraphicFramePr>
          <p:cNvPr id="19" name="Diagram 18"/>
          <p:cNvGraphicFramePr/>
          <p:nvPr/>
        </p:nvGraphicFramePr>
        <p:xfrm>
          <a:off x="949124" y="995424"/>
          <a:ext cx="9983734" cy="5674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3" name="Title 2"/>
          <p:cNvSpPr>
            <a:spLocks noGrp="1"/>
          </p:cNvSpPr>
          <p:nvPr>
            <p:ph type="title"/>
          </p:nvPr>
        </p:nvSpPr>
        <p:spPr>
          <a:xfrm>
            <a:off x="227012" y="1163256"/>
            <a:ext cx="9144000" cy="960438"/>
          </a:xfrm>
        </p:spPr>
        <p:txBody>
          <a:bodyPr>
            <a:normAutofit fontScale="90000"/>
          </a:bodyPr>
          <a:lstStyle/>
          <a:p>
            <a:pPr lvl="0"/>
            <a:r>
              <a:rPr lang="en-US" dirty="0">
                <a:latin typeface="Times New Roman"/>
                <a:ea typeface="Times New Roman"/>
                <a:cs typeface="Times New Roman"/>
              </a:rPr>
              <a:t>Outputs of the Micro project</a:t>
            </a:r>
            <a:br>
              <a:rPr lang="en-US" dirty="0">
                <a:latin typeface="Times New Roman"/>
                <a:ea typeface="Times New Roman"/>
                <a:cs typeface="Times New Roman"/>
              </a:rPr>
            </a:br>
            <a:br>
              <a:rPr lang="en-US" dirty="0">
                <a:latin typeface="Times New Roman"/>
                <a:ea typeface="Times New Roman"/>
                <a:cs typeface="Times New Roman"/>
                <a:sym typeface="Times New Roman"/>
              </a:rPr>
            </a:br>
            <a:br>
              <a:rPr lang="en-US" dirty="0">
                <a:latin typeface="Times New Roman"/>
                <a:ea typeface="Times New Roman"/>
                <a:cs typeface="Times New Roman"/>
              </a:rPr>
            </a:br>
            <a:endParaRPr lang="en-IN" dirty="0"/>
          </a:p>
        </p:txBody>
      </p:sp>
      <p:sp>
        <p:nvSpPr>
          <p:cNvPr id="5" name="Text Placeholder 4"/>
          <p:cNvSpPr>
            <a:spLocks noGrp="1"/>
          </p:cNvSpPr>
          <p:nvPr>
            <p:ph type="body" idx="1"/>
          </p:nvPr>
        </p:nvSpPr>
        <p:spPr/>
        <p:txBody>
          <a:bodyPr/>
          <a:lstStyle/>
          <a:p>
            <a:r>
              <a:rPr lang="en-US" dirty="0"/>
              <a:t>TABLE:DOCTOR</a:t>
            </a:r>
          </a:p>
          <a:p>
            <a:endParaRPr lang="en-US" dirty="0"/>
          </a:p>
        </p:txBody>
      </p:sp>
      <p:pic>
        <p:nvPicPr>
          <p:cNvPr id="2" name="Picture 1">
            <a:extLst>
              <a:ext uri="{FF2B5EF4-FFF2-40B4-BE49-F238E27FC236}">
                <a16:creationId xmlns:a16="http://schemas.microsoft.com/office/drawing/2014/main" id="{0F1B87E8-17C1-FBF0-FC61-6F29EDE65660}"/>
              </a:ext>
            </a:extLst>
          </p:cNvPr>
          <p:cNvPicPr/>
          <p:nvPr/>
        </p:nvPicPr>
        <p:blipFill>
          <a:blip r:embed="rId3"/>
          <a:stretch>
            <a:fillRect/>
          </a:stretch>
        </p:blipFill>
        <p:spPr>
          <a:xfrm>
            <a:off x="713810" y="2337878"/>
            <a:ext cx="6001621" cy="1929322"/>
          </a:xfrm>
          <a:prstGeom prst="rect">
            <a:avLst/>
          </a:prstGeom>
        </p:spPr>
      </p:pic>
      <p:pic>
        <p:nvPicPr>
          <p:cNvPr id="4" name="Picture 3">
            <a:extLst>
              <a:ext uri="{FF2B5EF4-FFF2-40B4-BE49-F238E27FC236}">
                <a16:creationId xmlns:a16="http://schemas.microsoft.com/office/drawing/2014/main" id="{49E62CB4-7845-861D-3E78-BB91F1D0B36D}"/>
              </a:ext>
            </a:extLst>
          </p:cNvPr>
          <p:cNvPicPr/>
          <p:nvPr/>
        </p:nvPicPr>
        <p:blipFill>
          <a:blip r:embed="rId4"/>
          <a:stretch>
            <a:fillRect/>
          </a:stretch>
        </p:blipFill>
        <p:spPr>
          <a:xfrm>
            <a:off x="713810" y="4378955"/>
            <a:ext cx="5519841" cy="19293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8418" y="1009896"/>
            <a:ext cx="5383398" cy="4525963"/>
          </a:xfrm>
        </p:spPr>
        <p:txBody>
          <a:bodyPr>
            <a:normAutofit/>
          </a:bodyPr>
          <a:lstStyle/>
          <a:p>
            <a:pPr>
              <a:buNone/>
            </a:pPr>
            <a:r>
              <a:rPr lang="en-US" sz="3200" b="1" dirty="0"/>
              <a:t>TABLE: DONOR</a:t>
            </a:r>
          </a:p>
          <a:p>
            <a:pPr>
              <a:buNone/>
            </a:pPr>
            <a:endParaRPr lang="en-US" sz="3200" b="1" dirty="0"/>
          </a:p>
        </p:txBody>
      </p:sp>
      <p:sp>
        <p:nvSpPr>
          <p:cNvPr id="6" name="Text Placeholder 5"/>
          <p:cNvSpPr>
            <a:spLocks noGrp="1"/>
          </p:cNvSpPr>
          <p:nvPr>
            <p:ph type="body" idx="2"/>
          </p:nvPr>
        </p:nvSpPr>
        <p:spPr>
          <a:xfrm>
            <a:off x="5790871" y="1056195"/>
            <a:ext cx="5383398" cy="4525963"/>
          </a:xfrm>
        </p:spPr>
        <p:txBody>
          <a:bodyPr/>
          <a:lstStyle/>
          <a:p>
            <a:pPr>
              <a:buNone/>
            </a:pPr>
            <a:r>
              <a:rPr lang="en-US" sz="3200" b="1" dirty="0"/>
              <a:t>TABLE: </a:t>
            </a:r>
          </a:p>
          <a:p>
            <a:endParaRPr lang="en-US" dirty="0"/>
          </a:p>
        </p:txBody>
      </p:sp>
      <p:pic>
        <p:nvPicPr>
          <p:cNvPr id="4" name="Picture 3">
            <a:extLst>
              <a:ext uri="{FF2B5EF4-FFF2-40B4-BE49-F238E27FC236}">
                <a16:creationId xmlns:a16="http://schemas.microsoft.com/office/drawing/2014/main" id="{E9DE9E78-F0F2-AA2A-E4DE-8E16E3EB1FE9}"/>
              </a:ext>
            </a:extLst>
          </p:cNvPr>
          <p:cNvPicPr/>
          <p:nvPr/>
        </p:nvPicPr>
        <p:blipFill>
          <a:blip r:embed="rId2"/>
          <a:stretch>
            <a:fillRect/>
          </a:stretch>
        </p:blipFill>
        <p:spPr>
          <a:xfrm>
            <a:off x="682900" y="2102579"/>
            <a:ext cx="5107972" cy="3248199"/>
          </a:xfrm>
          <a:prstGeom prst="rect">
            <a:avLst/>
          </a:prstGeom>
        </p:spPr>
      </p:pic>
      <p:sp>
        <p:nvSpPr>
          <p:cNvPr id="7" name="TextBox 6">
            <a:extLst>
              <a:ext uri="{FF2B5EF4-FFF2-40B4-BE49-F238E27FC236}">
                <a16:creationId xmlns:a16="http://schemas.microsoft.com/office/drawing/2014/main" id="{F349EA57-C4AB-102A-D352-197C8A267162}"/>
              </a:ext>
            </a:extLst>
          </p:cNvPr>
          <p:cNvSpPr txBox="1"/>
          <p:nvPr/>
        </p:nvSpPr>
        <p:spPr>
          <a:xfrm>
            <a:off x="6764595" y="1056196"/>
            <a:ext cx="4252358" cy="966034"/>
          </a:xfrm>
          <a:prstGeom prst="rect">
            <a:avLst/>
          </a:prstGeom>
          <a:noFill/>
        </p:spPr>
        <p:txBody>
          <a:bodyPr wrap="square">
            <a:spAutoFit/>
          </a:bodyPr>
          <a:lstStyle/>
          <a:p>
            <a:pPr marL="454025" indent="-6350">
              <a:lnSpc>
                <a:spcPct val="107000"/>
              </a:lnSpc>
              <a:spcAft>
                <a:spcPts val="40"/>
              </a:spcAft>
            </a:pPr>
            <a:endParaRPr lang="en-IN" sz="2000" b="1" u="sng" kern="100" dirty="0">
              <a:solidFill>
                <a:srgbClr val="000000"/>
              </a:solidFill>
              <a:effectLst/>
              <a:uFill>
                <a:solidFill>
                  <a:srgbClr val="000000"/>
                </a:solidFill>
              </a:uFill>
              <a:latin typeface="Calibri" panose="020F0502020204030204" pitchFamily="34" charset="0"/>
              <a:ea typeface="Calibri" panose="020F0502020204030204" pitchFamily="34" charset="0"/>
            </a:endParaRPr>
          </a:p>
          <a:p>
            <a:pPr marL="454025" indent="-6350">
              <a:lnSpc>
                <a:spcPct val="107000"/>
              </a:lnSpc>
              <a:spcAft>
                <a:spcPts val="40"/>
              </a:spcAft>
            </a:pPr>
            <a:r>
              <a:rPr lang="en-IN" sz="2000" b="1" u="sng" kern="100" dirty="0">
                <a:solidFill>
                  <a:srgbClr val="000000"/>
                </a:solidFill>
                <a:effectLst/>
                <a:uFill>
                  <a:solidFill>
                    <a:srgbClr val="000000"/>
                  </a:solidFill>
                </a:uFill>
                <a:latin typeface="Calibri" panose="020F0502020204030204" pitchFamily="34" charset="0"/>
                <a:ea typeface="Calibri" panose="020F0502020204030204" pitchFamily="34" charset="0"/>
              </a:rPr>
              <a:t>DONOR TABLE WITH VALUES</a:t>
            </a:r>
            <a:r>
              <a:rPr lang="en-IN" sz="1400" b="1" u="sng" kern="100" dirty="0">
                <a:solidFill>
                  <a:srgbClr val="000000"/>
                </a:solidFill>
                <a:effectLst/>
                <a:uFill>
                  <a:solidFill>
                    <a:srgbClr val="000000"/>
                  </a:solidFill>
                </a:uFill>
                <a:latin typeface="Calibri" panose="020F0502020204030204" pitchFamily="34" charset="0"/>
                <a:ea typeface="Calibri" panose="020F0502020204030204" pitchFamily="34" charset="0"/>
              </a:rPr>
              <a:t>:</a:t>
            </a:r>
            <a:r>
              <a:rPr lang="en-IN" sz="1400" b="1" kern="100" dirty="0">
                <a:solidFill>
                  <a:srgbClr val="000000"/>
                </a:solidFill>
                <a:effectLst/>
                <a:latin typeface="Calibri" panose="020F0502020204030204" pitchFamily="34" charset="0"/>
                <a:ea typeface="Calibri" panose="020F0502020204030204" pitchFamily="34" charset="0"/>
              </a:rPr>
              <a:t> </a:t>
            </a: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L="695325" indent="-6350">
              <a:lnSpc>
                <a:spcPct val="107000"/>
              </a:lnSpc>
              <a:spcAft>
                <a:spcPts val="40"/>
              </a:spcAft>
            </a:pPr>
            <a:r>
              <a:rPr lang="en-IN" sz="1400" kern="100" dirty="0">
                <a:solidFill>
                  <a:srgbClr val="000000"/>
                </a:solidFill>
                <a:effectLst/>
                <a:latin typeface="Times New Roman" panose="02020603050405020304" pitchFamily="18" charset="0"/>
                <a:ea typeface="Times New Roman" panose="02020603050405020304" pitchFamily="18" charset="0"/>
              </a:rPr>
              <a:t> </a:t>
            </a:r>
          </a:p>
        </p:txBody>
      </p:sp>
      <p:pic>
        <p:nvPicPr>
          <p:cNvPr id="8" name="Picture 7">
            <a:extLst>
              <a:ext uri="{FF2B5EF4-FFF2-40B4-BE49-F238E27FC236}">
                <a16:creationId xmlns:a16="http://schemas.microsoft.com/office/drawing/2014/main" id="{BE9B54C2-D6BF-134C-4C66-C36FFEF40B61}"/>
              </a:ext>
            </a:extLst>
          </p:cNvPr>
          <p:cNvPicPr/>
          <p:nvPr/>
        </p:nvPicPr>
        <p:blipFill>
          <a:blip r:embed="rId3"/>
          <a:stretch>
            <a:fillRect/>
          </a:stretch>
        </p:blipFill>
        <p:spPr>
          <a:xfrm>
            <a:off x="6066299" y="2102579"/>
            <a:ext cx="5856066" cy="273319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5241" y="619431"/>
            <a:ext cx="11565660" cy="1382631"/>
          </a:xfrm>
        </p:spPr>
        <p:txBody>
          <a:bodyPr>
            <a:normAutofit fontScale="92500"/>
          </a:bodyPr>
          <a:lstStyle/>
          <a:p>
            <a:pPr>
              <a:buNone/>
            </a:pPr>
            <a:r>
              <a:rPr lang="en-US" dirty="0"/>
              <a:t>TABLE: BLOOD                TABLE:VALUES OF BLOOD TABLE </a:t>
            </a:r>
          </a:p>
          <a:p>
            <a:pPr>
              <a:buNone/>
            </a:pPr>
            <a:r>
              <a:rPr lang="en-US" dirty="0"/>
              <a:t>                              </a:t>
            </a:r>
          </a:p>
          <a:p>
            <a:endParaRPr lang="en-US" dirty="0"/>
          </a:p>
        </p:txBody>
      </p:sp>
      <p:pic>
        <p:nvPicPr>
          <p:cNvPr id="4" name="Picture 3">
            <a:extLst>
              <a:ext uri="{FF2B5EF4-FFF2-40B4-BE49-F238E27FC236}">
                <a16:creationId xmlns:a16="http://schemas.microsoft.com/office/drawing/2014/main" id="{8E22ABFD-1556-C5C8-BD5D-A6E38ED7551A}"/>
              </a:ext>
            </a:extLst>
          </p:cNvPr>
          <p:cNvPicPr/>
          <p:nvPr/>
        </p:nvPicPr>
        <p:blipFill>
          <a:blip r:embed="rId2"/>
          <a:stretch>
            <a:fillRect/>
          </a:stretch>
        </p:blipFill>
        <p:spPr>
          <a:xfrm>
            <a:off x="275241" y="1756987"/>
            <a:ext cx="5112774" cy="3126945"/>
          </a:xfrm>
          <a:prstGeom prst="rect">
            <a:avLst/>
          </a:prstGeom>
        </p:spPr>
      </p:pic>
      <p:pic>
        <p:nvPicPr>
          <p:cNvPr id="5" name="Picture 4">
            <a:extLst>
              <a:ext uri="{FF2B5EF4-FFF2-40B4-BE49-F238E27FC236}">
                <a16:creationId xmlns:a16="http://schemas.microsoft.com/office/drawing/2014/main" id="{FC2A4AF8-20C1-7072-052B-6E068CA9ADD7}"/>
              </a:ext>
            </a:extLst>
          </p:cNvPr>
          <p:cNvPicPr/>
          <p:nvPr/>
        </p:nvPicPr>
        <p:blipFill>
          <a:blip r:embed="rId3"/>
          <a:stretch>
            <a:fillRect/>
          </a:stretch>
        </p:blipFill>
        <p:spPr>
          <a:xfrm>
            <a:off x="5607202" y="1992230"/>
            <a:ext cx="5611403" cy="378913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768189D-7C36-A8D2-1D9A-2CAE6EF5A72F}"/>
              </a:ext>
            </a:extLst>
          </p:cNvPr>
          <p:cNvSpPr>
            <a:spLocks noGrp="1"/>
          </p:cNvSpPr>
          <p:nvPr>
            <p:ph type="body" idx="3"/>
          </p:nvPr>
        </p:nvSpPr>
        <p:spPr>
          <a:xfrm>
            <a:off x="6191754" y="1515449"/>
            <a:ext cx="5387630" cy="639762"/>
          </a:xfrm>
        </p:spPr>
        <p:txBody>
          <a:bodyPr>
            <a:normAutofit fontScale="85000" lnSpcReduction="20000"/>
          </a:bodyPr>
          <a:lstStyle/>
          <a:p>
            <a:endParaRPr lang="en-IN" sz="1800" b="1" u="sng" kern="100" dirty="0">
              <a:solidFill>
                <a:srgbClr val="000000"/>
              </a:solidFill>
              <a:effectLst/>
              <a:uFill>
                <a:solidFill>
                  <a:srgbClr val="000000"/>
                </a:solidFill>
              </a:uFill>
              <a:latin typeface="Calibri" panose="020F0502020204030204" pitchFamily="34" charset="0"/>
              <a:ea typeface="Calibri" panose="020F0502020204030204" pitchFamily="34" charset="0"/>
            </a:endParaRPr>
          </a:p>
          <a:p>
            <a:r>
              <a:rPr lang="en-IN" sz="2200" b="1" u="sng"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BLOOD BANK TABLE WITH VALUES:</a:t>
            </a:r>
            <a:r>
              <a:rPr lang="en-IN" sz="22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F04C2450-A549-A947-EF45-B06914B0E272}"/>
              </a:ext>
            </a:extLst>
          </p:cNvPr>
          <p:cNvPicPr/>
          <p:nvPr/>
        </p:nvPicPr>
        <p:blipFill>
          <a:blip r:embed="rId2"/>
          <a:stretch>
            <a:fillRect/>
          </a:stretch>
        </p:blipFill>
        <p:spPr>
          <a:xfrm>
            <a:off x="609441" y="2253023"/>
            <a:ext cx="5582313" cy="2564784"/>
          </a:xfrm>
          <a:prstGeom prst="rect">
            <a:avLst/>
          </a:prstGeom>
        </p:spPr>
      </p:pic>
      <p:pic>
        <p:nvPicPr>
          <p:cNvPr id="8" name="Picture 7">
            <a:extLst>
              <a:ext uri="{FF2B5EF4-FFF2-40B4-BE49-F238E27FC236}">
                <a16:creationId xmlns:a16="http://schemas.microsoft.com/office/drawing/2014/main" id="{498D3856-A471-83D1-3B36-88A3A020C73C}"/>
              </a:ext>
            </a:extLst>
          </p:cNvPr>
          <p:cNvPicPr/>
          <p:nvPr/>
        </p:nvPicPr>
        <p:blipFill>
          <a:blip r:embed="rId3"/>
          <a:stretch>
            <a:fillRect/>
          </a:stretch>
        </p:blipFill>
        <p:spPr>
          <a:xfrm>
            <a:off x="6501246" y="2155211"/>
            <a:ext cx="4768645" cy="2930012"/>
          </a:xfrm>
          <a:prstGeom prst="rect">
            <a:avLst/>
          </a:prstGeom>
        </p:spPr>
      </p:pic>
      <p:sp>
        <p:nvSpPr>
          <p:cNvPr id="10" name="Text Placeholder 9">
            <a:extLst>
              <a:ext uri="{FF2B5EF4-FFF2-40B4-BE49-F238E27FC236}">
                <a16:creationId xmlns:a16="http://schemas.microsoft.com/office/drawing/2014/main" id="{34A563F7-8204-E643-B9E1-7B2351100D9B}"/>
              </a:ext>
            </a:extLst>
          </p:cNvPr>
          <p:cNvSpPr>
            <a:spLocks noGrp="1"/>
          </p:cNvSpPr>
          <p:nvPr>
            <p:ph type="body" idx="1"/>
          </p:nvPr>
        </p:nvSpPr>
        <p:spPr/>
        <p:txBody>
          <a:bodyPr>
            <a:normAutofit fontScale="85000" lnSpcReduction="20000"/>
          </a:bodyPr>
          <a:lstStyle/>
          <a:p>
            <a:r>
              <a:rPr lang="en-IN" sz="2400" u="sng"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BLOOD BANK TABLE</a:t>
            </a:r>
            <a:endParaRPr lang="en-IN" dirty="0"/>
          </a:p>
        </p:txBody>
      </p:sp>
    </p:spTree>
    <p:extLst>
      <p:ext uri="{BB962C8B-B14F-4D97-AF65-F5344CB8AC3E}">
        <p14:creationId xmlns:p14="http://schemas.microsoft.com/office/powerpoint/2010/main" val="3350688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F8E5CF-8ED2-3BAB-C9B1-8C5F07C07FBA}"/>
              </a:ext>
            </a:extLst>
          </p:cNvPr>
          <p:cNvSpPr>
            <a:spLocks noGrp="1"/>
          </p:cNvSpPr>
          <p:nvPr>
            <p:ph type="body" idx="1"/>
          </p:nvPr>
        </p:nvSpPr>
        <p:spPr>
          <a:xfrm>
            <a:off x="609441" y="1535113"/>
            <a:ext cx="5385514" cy="639762"/>
          </a:xfrm>
        </p:spPr>
        <p:txBody>
          <a:bodyPr>
            <a:normAutofit fontScale="25000" lnSpcReduction="20000"/>
          </a:bodyPr>
          <a:lstStyle/>
          <a:p>
            <a:endParaRPr lang="en-IN" sz="1800" b="1" u="sng" kern="100" dirty="0">
              <a:solidFill>
                <a:srgbClr val="000000"/>
              </a:solidFill>
              <a:effectLst/>
              <a:uFill>
                <a:solidFill>
                  <a:srgbClr val="000000"/>
                </a:solidFill>
              </a:uFill>
              <a:latin typeface="Calibri" panose="020F0502020204030204" pitchFamily="34" charset="0"/>
              <a:ea typeface="Calibri" panose="020F0502020204030204" pitchFamily="34" charset="0"/>
            </a:endParaRPr>
          </a:p>
          <a:p>
            <a:endParaRPr lang="en-IN" sz="7400" b="1" u="sng"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r>
              <a:rPr lang="en-IN" sz="7400" b="1" u="sng"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PATIENT TABLE</a:t>
            </a:r>
            <a:r>
              <a:rPr lang="en-IN" sz="7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7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5" name="Text Placeholder 4">
            <a:extLst>
              <a:ext uri="{FF2B5EF4-FFF2-40B4-BE49-F238E27FC236}">
                <a16:creationId xmlns:a16="http://schemas.microsoft.com/office/drawing/2014/main" id="{83566357-D8AB-1B3D-12B5-16E245DEC13F}"/>
              </a:ext>
            </a:extLst>
          </p:cNvPr>
          <p:cNvSpPr>
            <a:spLocks noGrp="1"/>
          </p:cNvSpPr>
          <p:nvPr>
            <p:ph type="body" idx="3"/>
          </p:nvPr>
        </p:nvSpPr>
        <p:spPr/>
        <p:txBody>
          <a:bodyPr>
            <a:normAutofit fontScale="25000" lnSpcReduction="20000"/>
          </a:bodyPr>
          <a:lstStyle/>
          <a:p>
            <a:r>
              <a:rPr lang="en-IN" sz="8000" b="1" u="sng"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PATIENT TABLE WITH VALUES:</a:t>
            </a:r>
            <a:r>
              <a:rPr lang="en-IN" sz="8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8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D5E08EB7-A722-40C6-E2A5-184D29B72A02}"/>
              </a:ext>
            </a:extLst>
          </p:cNvPr>
          <p:cNvPicPr/>
          <p:nvPr/>
        </p:nvPicPr>
        <p:blipFill>
          <a:blip r:embed="rId2"/>
          <a:stretch>
            <a:fillRect/>
          </a:stretch>
        </p:blipFill>
        <p:spPr>
          <a:xfrm>
            <a:off x="828771" y="2096881"/>
            <a:ext cx="5473706" cy="2839064"/>
          </a:xfrm>
          <a:prstGeom prst="rect">
            <a:avLst/>
          </a:prstGeom>
        </p:spPr>
      </p:pic>
      <p:pic>
        <p:nvPicPr>
          <p:cNvPr id="8" name="Picture 7">
            <a:extLst>
              <a:ext uri="{FF2B5EF4-FFF2-40B4-BE49-F238E27FC236}">
                <a16:creationId xmlns:a16="http://schemas.microsoft.com/office/drawing/2014/main" id="{55A41B94-009E-99B8-0534-A4B613699FDF}"/>
              </a:ext>
            </a:extLst>
          </p:cNvPr>
          <p:cNvPicPr/>
          <p:nvPr/>
        </p:nvPicPr>
        <p:blipFill>
          <a:blip r:embed="rId3"/>
          <a:stretch>
            <a:fillRect/>
          </a:stretch>
        </p:blipFill>
        <p:spPr>
          <a:xfrm>
            <a:off x="6302477" y="2096881"/>
            <a:ext cx="5473706" cy="3419015"/>
          </a:xfrm>
          <a:prstGeom prst="rect">
            <a:avLst/>
          </a:prstGeom>
        </p:spPr>
      </p:pic>
    </p:spTree>
    <p:extLst>
      <p:ext uri="{BB962C8B-B14F-4D97-AF65-F5344CB8AC3E}">
        <p14:creationId xmlns:p14="http://schemas.microsoft.com/office/powerpoint/2010/main" val="2511205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75B6AFF-A5C5-4F15-42D5-467E1B0CE99B}"/>
              </a:ext>
            </a:extLst>
          </p:cNvPr>
          <p:cNvSpPr>
            <a:spLocks noGrp="1"/>
          </p:cNvSpPr>
          <p:nvPr>
            <p:ph type="body" idx="2"/>
          </p:nvPr>
        </p:nvSpPr>
        <p:spPr/>
        <p:txBody>
          <a:bodyPr/>
          <a:lstStyle/>
          <a:p>
            <a:r>
              <a:rPr lang="en-IN" sz="1800" b="1" u="sng" dirty="0">
                <a:solidFill>
                  <a:srgbClr val="000000"/>
                </a:solidFill>
                <a:effectLst/>
                <a:uFill>
                  <a:solidFill>
                    <a:srgbClr val="000000"/>
                  </a:solidFill>
                </a:uFill>
                <a:latin typeface="Calibri" panose="020F0502020204030204" pitchFamily="34" charset="0"/>
                <a:ea typeface="Calibri" panose="020F0502020204030204" pitchFamily="34" charset="0"/>
              </a:rPr>
              <a:t>BLOOD DELIEVERY TABLE</a:t>
            </a:r>
            <a:r>
              <a:rPr lang="en-IN" sz="1800" b="1" dirty="0">
                <a:solidFill>
                  <a:srgbClr val="000000"/>
                </a:solidFill>
                <a:effectLst/>
                <a:latin typeface="Calibri" panose="020F0502020204030204" pitchFamily="34" charset="0"/>
                <a:ea typeface="Calibri" panose="020F0502020204030204" pitchFamily="34" charset="0"/>
              </a:rPr>
              <a:t> </a:t>
            </a:r>
            <a:endParaRPr lang="en-IN" dirty="0"/>
          </a:p>
        </p:txBody>
      </p:sp>
      <p:sp>
        <p:nvSpPr>
          <p:cNvPr id="6" name="Text Placeholder 5">
            <a:extLst>
              <a:ext uri="{FF2B5EF4-FFF2-40B4-BE49-F238E27FC236}">
                <a16:creationId xmlns:a16="http://schemas.microsoft.com/office/drawing/2014/main" id="{F6D840BA-D361-BAF8-3266-69EB410C7406}"/>
              </a:ext>
            </a:extLst>
          </p:cNvPr>
          <p:cNvSpPr>
            <a:spLocks noGrp="1"/>
          </p:cNvSpPr>
          <p:nvPr>
            <p:ph type="body" idx="4"/>
          </p:nvPr>
        </p:nvSpPr>
        <p:spPr/>
        <p:txBody>
          <a:bodyPr/>
          <a:lstStyle/>
          <a:p>
            <a:r>
              <a:rPr lang="en-IN" sz="1800" b="1" u="sng" kern="100" dirty="0">
                <a:solidFill>
                  <a:srgbClr val="000000"/>
                </a:solidFill>
                <a:effectLst/>
                <a:uFill>
                  <a:solidFill>
                    <a:srgbClr val="000000"/>
                  </a:solidFill>
                </a:uFill>
                <a:latin typeface="Calibri" panose="020F0502020204030204" pitchFamily="34" charset="0"/>
                <a:ea typeface="Calibri" panose="020F0502020204030204" pitchFamily="34" charset="0"/>
              </a:rPr>
              <a:t>BLOOD DELIEVERY TABLE WITH VALUES:</a:t>
            </a:r>
            <a:r>
              <a:rPr lang="en-IN" sz="1800" b="1" kern="100" dirty="0">
                <a:solidFill>
                  <a:srgbClr val="000000"/>
                </a:solidFill>
                <a:effectLst/>
                <a:latin typeface="Calibri" panose="020F0502020204030204" pitchFamily="34" charset="0"/>
                <a:ea typeface="Calibri" panose="020F0502020204030204" pitchFamily="34" charset="0"/>
              </a:rPr>
              <a:t>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F89DF400-AE97-C5E4-84A9-AC0CA2E57391}"/>
              </a:ext>
            </a:extLst>
          </p:cNvPr>
          <p:cNvPicPr/>
          <p:nvPr/>
        </p:nvPicPr>
        <p:blipFill>
          <a:blip r:embed="rId2"/>
          <a:stretch>
            <a:fillRect/>
          </a:stretch>
        </p:blipFill>
        <p:spPr>
          <a:xfrm>
            <a:off x="882022" y="2942170"/>
            <a:ext cx="5112933" cy="2154575"/>
          </a:xfrm>
          <a:prstGeom prst="rect">
            <a:avLst/>
          </a:prstGeom>
        </p:spPr>
      </p:pic>
      <p:pic>
        <p:nvPicPr>
          <p:cNvPr id="8" name="Picture 7">
            <a:extLst>
              <a:ext uri="{FF2B5EF4-FFF2-40B4-BE49-F238E27FC236}">
                <a16:creationId xmlns:a16="http://schemas.microsoft.com/office/drawing/2014/main" id="{4D3FDA35-C783-4DF3-FCF6-1CBC0ECA2FC0}"/>
              </a:ext>
            </a:extLst>
          </p:cNvPr>
          <p:cNvPicPr/>
          <p:nvPr/>
        </p:nvPicPr>
        <p:blipFill>
          <a:blip r:embed="rId3"/>
          <a:stretch>
            <a:fillRect/>
          </a:stretch>
        </p:blipFill>
        <p:spPr>
          <a:xfrm>
            <a:off x="6718965" y="2942169"/>
            <a:ext cx="3526248" cy="2957185"/>
          </a:xfrm>
          <a:prstGeom prst="rect">
            <a:avLst/>
          </a:prstGeom>
        </p:spPr>
      </p:pic>
    </p:spTree>
    <p:extLst>
      <p:ext uri="{BB962C8B-B14F-4D97-AF65-F5344CB8AC3E}">
        <p14:creationId xmlns:p14="http://schemas.microsoft.com/office/powerpoint/2010/main" val="3394457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E84C21-C110-A73A-309C-584FAEF3AE9A}"/>
              </a:ext>
            </a:extLst>
          </p:cNvPr>
          <p:cNvSpPr txBox="1"/>
          <p:nvPr/>
        </p:nvSpPr>
        <p:spPr>
          <a:xfrm>
            <a:off x="445780" y="630685"/>
            <a:ext cx="5648632" cy="73866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Final output</a:t>
            </a:r>
          </a:p>
          <a:p>
            <a:endParaRPr lang="en-IN" dirty="0"/>
          </a:p>
        </p:txBody>
      </p:sp>
      <p:pic>
        <p:nvPicPr>
          <p:cNvPr id="6" name="Picture 5" descr="A computer screen with a blue screen&#10;&#10;Description automatically generated">
            <a:extLst>
              <a:ext uri="{FF2B5EF4-FFF2-40B4-BE49-F238E27FC236}">
                <a16:creationId xmlns:a16="http://schemas.microsoft.com/office/drawing/2014/main" id="{FB52446C-9D9C-B547-57A4-92675C21F01C}"/>
              </a:ext>
            </a:extLst>
          </p:cNvPr>
          <p:cNvPicPr>
            <a:picLocks noChangeAspect="1"/>
          </p:cNvPicPr>
          <p:nvPr/>
        </p:nvPicPr>
        <p:blipFill rotWithShape="1">
          <a:blip r:embed="rId2"/>
          <a:srcRect l="3307" t="24654" r="23851" b="32468"/>
          <a:stretch/>
        </p:blipFill>
        <p:spPr>
          <a:xfrm>
            <a:off x="943896" y="1750142"/>
            <a:ext cx="10482009" cy="347078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3" name="Title 2"/>
          <p:cNvSpPr>
            <a:spLocks noGrp="1"/>
          </p:cNvSpPr>
          <p:nvPr>
            <p:ph type="title"/>
          </p:nvPr>
        </p:nvSpPr>
        <p:spPr>
          <a:xfrm>
            <a:off x="919485" y="0"/>
            <a:ext cx="8745376" cy="818157"/>
          </a:xfrm>
        </p:spPr>
        <p:txBody>
          <a:bodyPr>
            <a:normAutofit fontScale="90000"/>
          </a:bodyPr>
          <a:lstStyle/>
          <a:p>
            <a:pPr algn="ctr"/>
            <a:r>
              <a:rPr lang="en-US" dirty="0">
                <a:solidFill>
                  <a:schemeClr val="bg2"/>
                </a:solidFill>
                <a:latin typeface="Times New Roman"/>
                <a:ea typeface="Times New Roman"/>
                <a:cs typeface="Times New Roman"/>
                <a:sym typeface="Times New Roman"/>
              </a:rPr>
              <a:t>Conclusion</a:t>
            </a:r>
            <a:br>
              <a:rPr lang="en-US" dirty="0">
                <a:latin typeface="Times New Roman"/>
                <a:ea typeface="Times New Roman"/>
                <a:cs typeface="Times New Roman"/>
              </a:rPr>
            </a:br>
            <a:endParaRPr lang="en-IN" dirty="0"/>
          </a:p>
        </p:txBody>
      </p:sp>
      <p:sp>
        <p:nvSpPr>
          <p:cNvPr id="4" name="TextBox 3"/>
          <p:cNvSpPr txBox="1"/>
          <p:nvPr/>
        </p:nvSpPr>
        <p:spPr>
          <a:xfrm>
            <a:off x="740781" y="856525"/>
            <a:ext cx="11065396" cy="5816977"/>
          </a:xfrm>
          <a:prstGeom prst="rect">
            <a:avLst/>
          </a:prstGeom>
          <a:noFill/>
        </p:spPr>
        <p:txBody>
          <a:bodyPr wrap="square" rtlCol="0">
            <a:spAutoFit/>
          </a:bodyPr>
          <a:lstStyle/>
          <a:p>
            <a:pPr>
              <a:buFont typeface="Wingdings" pitchFamily="2" charset="2"/>
              <a:buChar char="ü"/>
            </a:pPr>
            <a:r>
              <a:rPr lang="en-US" sz="2400" dirty="0">
                <a:latin typeface="Times New Roman" pitchFamily="18" charset="0"/>
                <a:cs typeface="Times New Roman" pitchFamily="18" charset="0"/>
              </a:rPr>
              <a:t>This project is built keeping in mind that it is to be used the Doctor for the patient It is built for use in small scale organization where the number of  patient  is limited.</a:t>
            </a:r>
          </a:p>
          <a:p>
            <a:pPr>
              <a:buFont typeface="Wingdings" pitchFamily="2" charset="2"/>
              <a:buChar char="ü"/>
            </a:pPr>
            <a:endParaRPr lang="en-US" sz="2400" dirty="0">
              <a:latin typeface="Times New Roman" pitchFamily="18" charset="0"/>
              <a:cs typeface="Times New Roman" pitchFamily="18" charset="0"/>
            </a:endParaRPr>
          </a:p>
          <a:p>
            <a:pPr>
              <a:buFont typeface="Wingdings" pitchFamily="2" charset="2"/>
              <a:buChar char="ü"/>
            </a:pPr>
            <a:r>
              <a:rPr lang="en-US" sz="2400" dirty="0">
                <a:latin typeface="Times New Roman" pitchFamily="18" charset="0"/>
                <a:cs typeface="Times New Roman" pitchFamily="18" charset="0"/>
              </a:rPr>
              <a:t> According to the requested requirement the Doctor can add, manipulate, update and delete all  data in his hospital. </a:t>
            </a:r>
          </a:p>
          <a:p>
            <a:pPr>
              <a:buFont typeface="Wingdings" pitchFamily="2" charset="2"/>
              <a:buChar char="ü"/>
            </a:pPr>
            <a:endParaRPr lang="en-US" sz="2400" dirty="0">
              <a:latin typeface="Times New Roman" pitchFamily="18" charset="0"/>
              <a:cs typeface="Times New Roman" pitchFamily="18" charset="0"/>
            </a:endParaRPr>
          </a:p>
          <a:p>
            <a:pPr>
              <a:buFont typeface="Wingdings" pitchFamily="2" charset="2"/>
              <a:buChar char="ü"/>
            </a:pPr>
            <a:r>
              <a:rPr lang="en-US" sz="2400" dirty="0">
                <a:latin typeface="Times New Roman" pitchFamily="18" charset="0"/>
                <a:cs typeface="Times New Roman" pitchFamily="18" charset="0"/>
              </a:rPr>
              <a:t>The required records can be easily viewed by the anytime time when the user wants in an instant. </a:t>
            </a:r>
          </a:p>
          <a:p>
            <a:pPr>
              <a:buFont typeface="Wingdings" pitchFamily="2" charset="2"/>
              <a:buChar char="ü"/>
            </a:pPr>
            <a:endParaRPr lang="en-US" sz="2400" dirty="0">
              <a:latin typeface="Times New Roman" pitchFamily="18" charset="0"/>
              <a:cs typeface="Times New Roman" pitchFamily="18" charset="0"/>
            </a:endParaRPr>
          </a:p>
          <a:p>
            <a:pPr>
              <a:buFont typeface="Wingdings" pitchFamily="2" charset="2"/>
              <a:buChar char="ü"/>
            </a:pPr>
            <a:r>
              <a:rPr lang="en-US" sz="2400" dirty="0">
                <a:latin typeface="Times New Roman" pitchFamily="18" charset="0"/>
                <a:cs typeface="Times New Roman" pitchFamily="18" charset="0"/>
              </a:rPr>
              <a:t>The main objective of this framework is to save time, make the system cost effective and management records efficiently.</a:t>
            </a:r>
          </a:p>
          <a:p>
            <a:pPr>
              <a:buFont typeface="Wingdings" pitchFamily="2" charset="2"/>
              <a:buChar char="ü"/>
            </a:pPr>
            <a:endParaRPr lang="en-US" sz="2400" dirty="0">
              <a:latin typeface="Times New Roman" pitchFamily="18" charset="0"/>
              <a:cs typeface="Times New Roman" pitchFamily="18" charset="0"/>
            </a:endParaRPr>
          </a:p>
          <a:p>
            <a:pPr>
              <a:buFont typeface="Wingdings" pitchFamily="2" charset="2"/>
              <a:buChar char="ü"/>
            </a:pPr>
            <a:r>
              <a:rPr lang="en-US" sz="2400" dirty="0">
                <a:latin typeface="Times New Roman" pitchFamily="18" charset="0"/>
                <a:cs typeface="Times New Roman" pitchFamily="18" charset="0"/>
              </a:rPr>
              <a:t> This will also help to reduce data redundancy and auto update of the purchase table.</a:t>
            </a:r>
            <a:br>
              <a:rPr lang="en-US" sz="2000" dirty="0">
                <a:latin typeface="Times New Roman"/>
                <a:ea typeface="Times New Roman"/>
                <a:cs typeface="Times New Roman"/>
              </a:rPr>
            </a:br>
            <a:br>
              <a:rPr lang="en-US" sz="2000" dirty="0">
                <a:latin typeface="Times New Roman"/>
                <a:ea typeface="Times New Roman"/>
                <a:cs typeface="Times New Roman"/>
              </a:rPr>
            </a:br>
            <a:br>
              <a:rPr lang="en-US" sz="2000" dirty="0">
                <a:latin typeface="Times New Roman"/>
                <a:ea typeface="Times New Roman"/>
                <a:cs typeface="Times New Roman"/>
                <a:sym typeface="Times New Roman"/>
              </a:rPr>
            </a:b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a:ea typeface="Times New Roman"/>
                <a:cs typeface="Times New Roman"/>
                <a:sym typeface="Times New Roman"/>
              </a:rPr>
              <a:t>Outline</a:t>
            </a:r>
            <a:endParaRPr lang="en-IN" dirty="0"/>
          </a:p>
        </p:txBody>
      </p:sp>
      <p:sp>
        <p:nvSpPr>
          <p:cNvPr id="4" name="Text Placeholder 3"/>
          <p:cNvSpPr>
            <a:spLocks noGrp="1"/>
          </p:cNvSpPr>
          <p:nvPr>
            <p:ph type="body" idx="1"/>
          </p:nvPr>
        </p:nvSpPr>
        <p:spPr>
          <a:xfrm>
            <a:off x="520861" y="1469985"/>
            <a:ext cx="11667964" cy="5173883"/>
          </a:xfrm>
        </p:spPr>
        <p:txBody>
          <a:bodyPr>
            <a:normAutofit fontScale="77500" lnSpcReduction="20000"/>
          </a:bodyPr>
          <a:lstStyle/>
          <a:p>
            <a:pPr marL="514350" lvl="0" indent="-514350">
              <a:lnSpc>
                <a:spcPct val="90000"/>
              </a:lnSpc>
              <a:spcBef>
                <a:spcPts val="870"/>
              </a:spcBef>
              <a:buSzPct val="80000"/>
              <a:buFont typeface="Verdana"/>
              <a:buAutoNum type="arabicPeriod"/>
            </a:pPr>
            <a:r>
              <a:rPr lang="en-US" sz="3600" b="0" dirty="0">
                <a:latin typeface="Times New Roman"/>
                <a:ea typeface="Times New Roman"/>
                <a:cs typeface="Times New Roman"/>
              </a:rPr>
              <a:t>Aims/Benefit of the Micro Project:</a:t>
            </a:r>
          </a:p>
          <a:p>
            <a:pPr marL="514350" lvl="0" indent="-514350">
              <a:lnSpc>
                <a:spcPct val="90000"/>
              </a:lnSpc>
              <a:spcBef>
                <a:spcPts val="870"/>
              </a:spcBef>
              <a:buSzPct val="80000"/>
              <a:buFont typeface="Verdana"/>
              <a:buAutoNum type="arabicPeriod"/>
            </a:pPr>
            <a:r>
              <a:rPr lang="en-US" sz="3600" b="0" dirty="0">
                <a:latin typeface="Times New Roman"/>
                <a:ea typeface="Times New Roman"/>
                <a:cs typeface="Times New Roman"/>
                <a:sym typeface="Times New Roman"/>
              </a:rPr>
              <a:t>Introduction</a:t>
            </a:r>
            <a:endParaRPr lang="en-US" sz="3600" b="0" dirty="0">
              <a:latin typeface="Times New Roman"/>
              <a:ea typeface="Times New Roman"/>
              <a:cs typeface="Times New Roman"/>
            </a:endParaRPr>
          </a:p>
          <a:p>
            <a:pPr marL="514350" lvl="0" indent="-514350">
              <a:lnSpc>
                <a:spcPct val="90000"/>
              </a:lnSpc>
              <a:spcBef>
                <a:spcPts val="870"/>
              </a:spcBef>
              <a:buSzPct val="80000"/>
              <a:buFont typeface="Verdana"/>
              <a:buAutoNum type="arabicPeriod"/>
            </a:pPr>
            <a:r>
              <a:rPr lang="en-US" sz="3600" b="0" dirty="0">
                <a:latin typeface="Times New Roman"/>
                <a:ea typeface="Times New Roman"/>
                <a:cs typeface="Times New Roman"/>
                <a:sym typeface="Times New Roman"/>
              </a:rPr>
              <a:t>Literature Review</a:t>
            </a:r>
          </a:p>
          <a:p>
            <a:pPr marL="514350" lvl="0" indent="-514350">
              <a:lnSpc>
                <a:spcPct val="90000"/>
              </a:lnSpc>
              <a:spcBef>
                <a:spcPts val="870"/>
              </a:spcBef>
              <a:buSzPct val="80000"/>
              <a:buFont typeface="Verdana"/>
              <a:buAutoNum type="arabicPeriod"/>
            </a:pPr>
            <a:r>
              <a:rPr lang="en-US" sz="3600" b="0" dirty="0">
                <a:latin typeface="Times New Roman"/>
                <a:ea typeface="Times New Roman"/>
                <a:cs typeface="Times New Roman"/>
                <a:sym typeface="Times New Roman"/>
              </a:rPr>
              <a:t>Specification ( H/W and S/W Requirements)</a:t>
            </a:r>
          </a:p>
          <a:p>
            <a:pPr marL="514350" lvl="0" indent="-514350">
              <a:lnSpc>
                <a:spcPct val="90000"/>
              </a:lnSpc>
              <a:spcBef>
                <a:spcPts val="870"/>
              </a:spcBef>
              <a:buSzPct val="80000"/>
              <a:buFont typeface="Verdana"/>
              <a:buAutoNum type="arabicPeriod"/>
            </a:pPr>
            <a:r>
              <a:rPr lang="en-US" sz="3600" b="0" dirty="0">
                <a:latin typeface="Times New Roman"/>
                <a:ea typeface="Times New Roman"/>
                <a:cs typeface="Times New Roman"/>
                <a:sym typeface="Times New Roman"/>
              </a:rPr>
              <a:t>Proposed Methodology</a:t>
            </a:r>
          </a:p>
          <a:p>
            <a:pPr marL="514350" lvl="0" indent="-514350">
              <a:lnSpc>
                <a:spcPct val="90000"/>
              </a:lnSpc>
              <a:spcBef>
                <a:spcPts val="870"/>
              </a:spcBef>
              <a:buSzPct val="80000"/>
              <a:buFont typeface="Verdana"/>
              <a:buAutoNum type="arabicPeriod"/>
            </a:pPr>
            <a:r>
              <a:rPr lang="en-US" sz="3600" b="0" dirty="0">
                <a:latin typeface="Times New Roman"/>
                <a:ea typeface="Times New Roman"/>
                <a:cs typeface="Times New Roman"/>
              </a:rPr>
              <a:t>Actual Methodology</a:t>
            </a:r>
          </a:p>
          <a:p>
            <a:pPr marL="514350" lvl="0" indent="-514350">
              <a:lnSpc>
                <a:spcPct val="90000"/>
              </a:lnSpc>
              <a:spcBef>
                <a:spcPts val="870"/>
              </a:spcBef>
              <a:buSzPct val="80000"/>
              <a:buFont typeface="Verdana"/>
              <a:buAutoNum type="arabicPeriod"/>
            </a:pPr>
            <a:r>
              <a:rPr lang="en-US" sz="3600" b="0" dirty="0">
                <a:latin typeface="Times New Roman"/>
                <a:ea typeface="Times New Roman"/>
                <a:cs typeface="Times New Roman"/>
                <a:sym typeface="Times New Roman"/>
              </a:rPr>
              <a:t>ER Diagram</a:t>
            </a:r>
          </a:p>
          <a:p>
            <a:pPr marL="514350" lvl="0" indent="-514350">
              <a:lnSpc>
                <a:spcPct val="90000"/>
              </a:lnSpc>
              <a:spcBef>
                <a:spcPts val="870"/>
              </a:spcBef>
              <a:buSzPct val="80000"/>
              <a:buFont typeface="Verdana"/>
              <a:buAutoNum type="arabicPeriod"/>
            </a:pPr>
            <a:r>
              <a:rPr lang="en-US" sz="3600" b="0" dirty="0">
                <a:latin typeface="Times New Roman"/>
                <a:ea typeface="Times New Roman"/>
                <a:cs typeface="Times New Roman"/>
                <a:sym typeface="Times New Roman"/>
              </a:rPr>
              <a:t>Action / Project Plan</a:t>
            </a:r>
          </a:p>
          <a:p>
            <a:pPr marL="514350" lvl="0" indent="-514350">
              <a:lnSpc>
                <a:spcPct val="90000"/>
              </a:lnSpc>
              <a:spcBef>
                <a:spcPts val="870"/>
              </a:spcBef>
              <a:buSzPct val="80000"/>
              <a:buFont typeface="Verdana"/>
              <a:buAutoNum type="arabicPeriod"/>
            </a:pPr>
            <a:r>
              <a:rPr lang="en-US" sz="3600" b="0" dirty="0">
                <a:latin typeface="Times New Roman"/>
                <a:ea typeface="Times New Roman"/>
                <a:cs typeface="Times New Roman"/>
              </a:rPr>
              <a:t>Outputs of the Micro project</a:t>
            </a:r>
          </a:p>
          <a:p>
            <a:pPr marL="514350" lvl="0" indent="-514350">
              <a:lnSpc>
                <a:spcPct val="90000"/>
              </a:lnSpc>
              <a:spcBef>
                <a:spcPts val="870"/>
              </a:spcBef>
              <a:buSzPct val="80000"/>
              <a:buFont typeface="Verdana"/>
              <a:buAutoNum type="arabicPeriod"/>
            </a:pPr>
            <a:r>
              <a:rPr lang="en-US" sz="3600" b="0" dirty="0">
                <a:latin typeface="Times New Roman"/>
                <a:ea typeface="Times New Roman"/>
                <a:cs typeface="Times New Roman"/>
                <a:sym typeface="Times New Roman"/>
              </a:rPr>
              <a:t>Applications </a:t>
            </a:r>
            <a:endParaRPr lang="en-US" sz="3600" b="0" dirty="0">
              <a:latin typeface="Times New Roman"/>
              <a:ea typeface="Times New Roman"/>
              <a:cs typeface="Times New Roman"/>
            </a:endParaRPr>
          </a:p>
          <a:p>
            <a:pPr marL="514350" lvl="0" indent="-514350">
              <a:lnSpc>
                <a:spcPct val="90000"/>
              </a:lnSpc>
              <a:spcBef>
                <a:spcPts val="870"/>
              </a:spcBef>
              <a:buSzPct val="80000"/>
              <a:buFont typeface="Verdana"/>
              <a:buAutoNum type="arabicPeriod"/>
            </a:pPr>
            <a:r>
              <a:rPr lang="en-US" sz="3600" b="0" dirty="0">
                <a:latin typeface="Times New Roman"/>
                <a:ea typeface="Times New Roman"/>
                <a:cs typeface="Times New Roman"/>
                <a:sym typeface="Times New Roman"/>
              </a:rPr>
              <a:t>Conclusion</a:t>
            </a:r>
            <a:endParaRPr lang="en-US" sz="3600" b="0" dirty="0">
              <a:latin typeface="Times New Roman"/>
              <a:ea typeface="Times New Roman"/>
              <a:cs typeface="Times New Roman"/>
            </a:endParaRPr>
          </a:p>
          <a:p>
            <a:pPr marL="514350" lvl="0" indent="-514350">
              <a:lnSpc>
                <a:spcPct val="90000"/>
              </a:lnSpc>
              <a:spcBef>
                <a:spcPts val="870"/>
              </a:spcBef>
              <a:buSzPct val="80000"/>
              <a:buFont typeface="Verdana"/>
              <a:buAutoNum type="arabicPeriod"/>
            </a:pPr>
            <a:r>
              <a:rPr lang="en-US" sz="3600" b="0" dirty="0">
                <a:latin typeface="Times New Roman"/>
                <a:ea typeface="Times New Roman"/>
                <a:cs typeface="Times New Roman"/>
                <a:sym typeface="Times New Roman"/>
              </a:rPr>
              <a:t>References</a:t>
            </a:r>
            <a:endParaRPr lang="en-US" sz="3600" b="0" dirty="0">
              <a:latin typeface="Times New Roman"/>
              <a:ea typeface="Times New Roman"/>
              <a:cs typeface="Times New Roman"/>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3" name="Title 2"/>
          <p:cNvSpPr>
            <a:spLocks noGrp="1"/>
          </p:cNvSpPr>
          <p:nvPr>
            <p:ph type="title"/>
          </p:nvPr>
        </p:nvSpPr>
        <p:spPr>
          <a:xfrm>
            <a:off x="873186" y="686552"/>
            <a:ext cx="10360501" cy="1362075"/>
          </a:xfrm>
        </p:spPr>
        <p:txBody>
          <a:bodyPr>
            <a:normAutofit fontScale="90000"/>
          </a:bodyPr>
          <a:lstStyle/>
          <a:p>
            <a:pPr algn="ctr"/>
            <a:r>
              <a:rPr lang="en-US" dirty="0">
                <a:solidFill>
                  <a:schemeClr val="bg2"/>
                </a:solidFill>
                <a:latin typeface="Times New Roman"/>
                <a:ea typeface="Times New Roman"/>
                <a:cs typeface="Times New Roman"/>
                <a:sym typeface="Times New Roman"/>
              </a:rPr>
              <a:t>Applications </a:t>
            </a:r>
            <a:br>
              <a:rPr lang="en-US" dirty="0">
                <a:latin typeface="Times New Roman"/>
                <a:ea typeface="Times New Roman"/>
                <a:cs typeface="Times New Roman"/>
              </a:rPr>
            </a:br>
            <a:br>
              <a:rPr lang="en-US" dirty="0">
                <a:latin typeface="Times New Roman"/>
                <a:ea typeface="Times New Roman"/>
                <a:cs typeface="Times New Roman"/>
              </a:rPr>
            </a:br>
            <a:br>
              <a:rPr lang="en-US" dirty="0">
                <a:latin typeface="Times New Roman"/>
                <a:ea typeface="Times New Roman"/>
                <a:cs typeface="Times New Roman"/>
                <a:sym typeface="Times New Roman"/>
              </a:rPr>
            </a:br>
            <a:br>
              <a:rPr lang="en-US" dirty="0">
                <a:latin typeface="Times New Roman"/>
                <a:ea typeface="Times New Roman"/>
                <a:cs typeface="Times New Roman"/>
              </a:rPr>
            </a:br>
            <a:endParaRPr lang="en-IN" dirty="0"/>
          </a:p>
        </p:txBody>
      </p:sp>
      <p:sp>
        <p:nvSpPr>
          <p:cNvPr id="35841" name="Rectangle 1"/>
          <p:cNvSpPr>
            <a:spLocks noChangeArrowheads="1"/>
          </p:cNvSpPr>
          <p:nvPr/>
        </p:nvSpPr>
        <p:spPr bwMode="auto">
          <a:xfrm>
            <a:off x="898123" y="1887156"/>
            <a:ext cx="9982200"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This project can be helpful make an application for </a:t>
            </a:r>
            <a:r>
              <a:rPr lang="en-US" sz="3200" dirty="0">
                <a:solidFill>
                  <a:schemeClr val="tx1"/>
                </a:solidFill>
                <a:latin typeface="Times New Roman" pitchFamily="18" charset="0"/>
                <a:ea typeface="Times New Roman" pitchFamily="18" charset="0"/>
                <a:cs typeface="Times New Roman" pitchFamily="18" charset="0"/>
              </a:rPr>
              <a:t>blood bank </a:t>
            </a:r>
            <a:r>
              <a:rPr kumimoji="0" lang="en-US"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management system and this database can be used as a backend for it.</a:t>
            </a:r>
          </a:p>
          <a:p>
            <a:pPr marL="0" marR="0" lvl="0" indent="0" algn="l" defTabSz="914400" rtl="0" eaLnBrk="1" fontAlgn="base" latinLnBrk="0" hangingPunct="1">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This database can be used to manage small </a:t>
            </a:r>
            <a:r>
              <a:rPr lang="en-US" sz="3200" dirty="0">
                <a:solidFill>
                  <a:schemeClr val="tx1"/>
                </a:solidFill>
                <a:latin typeface="Times New Roman" pitchFamily="18" charset="0"/>
                <a:ea typeface="Times New Roman" pitchFamily="18" charset="0"/>
                <a:cs typeface="Times New Roman" pitchFamily="18" charset="0"/>
              </a:rPr>
              <a:t>blood banks </a:t>
            </a:r>
            <a:r>
              <a:rPr kumimoji="0" lang="en-US"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by which the management of store will be very easy and better than manually handling it.</a:t>
            </a:r>
            <a:endParaRPr kumimoji="0" lang="en-US" sz="4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18"/>
          <p:cNvSpPr txBox="1">
            <a:spLocks noGrp="1"/>
          </p:cNvSpPr>
          <p:nvPr>
            <p:ph type="ctrTitle"/>
          </p:nvPr>
        </p:nvSpPr>
        <p:spPr>
          <a:xfrm>
            <a:off x="1713865" y="3029585"/>
            <a:ext cx="8764905" cy="110045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002060"/>
              </a:buClr>
              <a:buSzPts val="6000"/>
              <a:buFont typeface="Arial"/>
              <a:buNone/>
            </a:pPr>
            <a:r>
              <a:rPr lang="en-US" dirty="0"/>
              <a:t>Thank 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3" name="Title 2"/>
          <p:cNvSpPr>
            <a:spLocks noGrp="1"/>
          </p:cNvSpPr>
          <p:nvPr>
            <p:ph type="title"/>
          </p:nvPr>
        </p:nvSpPr>
        <p:spPr>
          <a:xfrm>
            <a:off x="873186" y="686552"/>
            <a:ext cx="10360501" cy="1234845"/>
          </a:xfrm>
        </p:spPr>
        <p:txBody>
          <a:bodyPr>
            <a:normAutofit fontScale="90000"/>
          </a:bodyPr>
          <a:lstStyle/>
          <a:p>
            <a:pPr lvl="0" algn="ctr"/>
            <a:r>
              <a:rPr lang="en-US" dirty="0">
                <a:solidFill>
                  <a:schemeClr val="bg2"/>
                </a:solidFill>
                <a:latin typeface="Times New Roman"/>
                <a:ea typeface="Times New Roman"/>
                <a:cs typeface="Times New Roman"/>
              </a:rPr>
              <a:t>Aims/Benefit of the Micro Project</a:t>
            </a:r>
            <a:br>
              <a:rPr lang="en-US" dirty="0">
                <a:latin typeface="Times New Roman"/>
                <a:ea typeface="Times New Roman"/>
                <a:cs typeface="Times New Roman"/>
              </a:rPr>
            </a:br>
            <a:endParaRPr lang="en-IN" dirty="0"/>
          </a:p>
        </p:txBody>
      </p:sp>
      <p:sp>
        <p:nvSpPr>
          <p:cNvPr id="5" name="TextBox 4"/>
          <p:cNvSpPr txBox="1"/>
          <p:nvPr/>
        </p:nvSpPr>
        <p:spPr>
          <a:xfrm>
            <a:off x="845484" y="2161613"/>
            <a:ext cx="10933766" cy="3816429"/>
          </a:xfrm>
          <a:prstGeom prst="rect">
            <a:avLst/>
          </a:prstGeom>
          <a:noFill/>
        </p:spPr>
        <p:txBody>
          <a:bodyPr wrap="square" rtlCol="0">
            <a:spAutoFit/>
          </a:bodyPr>
          <a:lstStyle/>
          <a:p>
            <a:r>
              <a:rPr lang="en-US" sz="2800" b="1" dirty="0">
                <a:latin typeface="Times New Roman" pitchFamily="18" charset="0"/>
                <a:cs typeface="Times New Roman" pitchFamily="18" charset="0"/>
              </a:rPr>
              <a:t>Aim:</a:t>
            </a:r>
          </a:p>
          <a:p>
            <a:pPr>
              <a:buFont typeface="Symbol" pitchFamily="18" charset="2"/>
              <a:buChar char=""/>
            </a:pPr>
            <a:r>
              <a:rPr lang="en-US" sz="2400" dirty="0">
                <a:latin typeface="Times New Roman" pitchFamily="18" charset="0"/>
                <a:cs typeface="Times New Roman" pitchFamily="18" charset="0"/>
              </a:rPr>
              <a:t>To study the structure of Blood Bank Management system using ER-diagram and normalized tables and developing a Database for Blood Bank Management System to store the related data.</a:t>
            </a:r>
          </a:p>
          <a:p>
            <a:endParaRPr lang="en-US" sz="1800" dirty="0">
              <a:latin typeface="Times New Roman" pitchFamily="18" charset="0"/>
              <a:cs typeface="Times New Roman" pitchFamily="18" charset="0"/>
            </a:endParaRPr>
          </a:p>
          <a:p>
            <a:r>
              <a:rPr lang="en-US" sz="2800" b="1" dirty="0">
                <a:latin typeface="Times New Roman" pitchFamily="18" charset="0"/>
                <a:cs typeface="Times New Roman" pitchFamily="18" charset="0"/>
              </a:rPr>
              <a:t>Benefits:</a:t>
            </a:r>
          </a:p>
          <a:p>
            <a:pPr>
              <a:buFont typeface="Symbol" pitchFamily="18" charset="2"/>
              <a:buChar char=""/>
            </a:pPr>
            <a:r>
              <a:rPr lang="en-US" sz="2400" dirty="0">
                <a:latin typeface="Times New Roman" pitchFamily="18" charset="0"/>
                <a:cs typeface="Times New Roman" pitchFamily="18" charset="0"/>
              </a:rPr>
              <a:t>Helps to develop the skill of creating and using databases.</a:t>
            </a:r>
          </a:p>
          <a:p>
            <a:pPr>
              <a:buFont typeface="Symbol" pitchFamily="18" charset="2"/>
              <a:buChar char=""/>
            </a:pPr>
            <a:r>
              <a:rPr lang="en-US" sz="2400" dirty="0">
                <a:latin typeface="Times New Roman" pitchFamily="18" charset="0"/>
                <a:cs typeface="Times New Roman" pitchFamily="18" charset="0"/>
              </a:rPr>
              <a:t>This project built an ability to use the oracle software in better way.</a:t>
            </a:r>
          </a:p>
          <a:p>
            <a:pPr>
              <a:buFont typeface="Symbol" pitchFamily="18" charset="2"/>
              <a:buChar char=""/>
            </a:pPr>
            <a:r>
              <a:rPr lang="en-US" sz="2400" dirty="0">
                <a:latin typeface="Times New Roman" pitchFamily="18" charset="0"/>
                <a:cs typeface="Times New Roman" pitchFamily="18" charset="0"/>
              </a:rPr>
              <a:t>The benefit taken from the micro-project is that to understand and apply logic to solve different problems and find solutions for them.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3" name="Title 2"/>
          <p:cNvSpPr>
            <a:spLocks noGrp="1"/>
          </p:cNvSpPr>
          <p:nvPr>
            <p:ph type="title"/>
          </p:nvPr>
        </p:nvSpPr>
        <p:spPr>
          <a:xfrm>
            <a:off x="1000508" y="431909"/>
            <a:ext cx="10360501" cy="1362075"/>
          </a:xfrm>
        </p:spPr>
        <p:txBody>
          <a:bodyPr>
            <a:normAutofit fontScale="90000"/>
          </a:bodyPr>
          <a:lstStyle/>
          <a:p>
            <a:pPr algn="ctr"/>
            <a:r>
              <a:rPr lang="en-US" dirty="0">
                <a:solidFill>
                  <a:schemeClr val="bg2"/>
                </a:solidFill>
                <a:latin typeface="Times New Roman"/>
                <a:ea typeface="Times New Roman"/>
                <a:cs typeface="Times New Roman"/>
                <a:sym typeface="Times New Roman"/>
              </a:rPr>
              <a:t>Introduction</a:t>
            </a:r>
            <a:br>
              <a:rPr lang="en-US" dirty="0">
                <a:latin typeface="Times New Roman"/>
                <a:ea typeface="Times New Roman"/>
                <a:cs typeface="Times New Roman"/>
              </a:rPr>
            </a:br>
            <a:br>
              <a:rPr lang="en-US" dirty="0">
                <a:latin typeface="Times New Roman"/>
                <a:ea typeface="Times New Roman"/>
                <a:cs typeface="Times New Roman"/>
              </a:rPr>
            </a:br>
            <a:endParaRPr lang="en-IN" dirty="0"/>
          </a:p>
        </p:txBody>
      </p:sp>
      <p:sp>
        <p:nvSpPr>
          <p:cNvPr id="9217" name="Rectangle 1"/>
          <p:cNvSpPr>
            <a:spLocks noChangeArrowheads="1"/>
          </p:cNvSpPr>
          <p:nvPr/>
        </p:nvSpPr>
        <p:spPr bwMode="auto">
          <a:xfrm>
            <a:off x="744718" y="1159867"/>
            <a:ext cx="10616291"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 typeface="Courier New" panose="02070309020205020404" pitchFamily="49" charset="0"/>
              <a:buChar char="o"/>
              <a:tabLst/>
            </a:pP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proposed project “</a:t>
            </a:r>
            <a:r>
              <a:rPr kumimoji="0" lang="en-US" sz="28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Database for </a:t>
            </a:r>
            <a:r>
              <a:rPr lang="en-US" sz="2800" b="1" dirty="0">
                <a:solidFill>
                  <a:schemeClr val="tx1"/>
                </a:solidFill>
                <a:latin typeface="Times New Roman" pitchFamily="18" charset="0"/>
                <a:ea typeface="Times New Roman" pitchFamily="18" charset="0"/>
                <a:cs typeface="Times New Roman" pitchFamily="18" charset="0"/>
              </a:rPr>
              <a:t>Blood Bank</a:t>
            </a:r>
            <a:r>
              <a:rPr kumimoji="0" lang="en-US" sz="28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Management System</a:t>
            </a: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has been developed to overcome the problems faced in the practicing of manual system.</a:t>
            </a:r>
          </a:p>
          <a:p>
            <a:pPr marL="514350" marR="0" lvl="0" indent="-514350" algn="just" defTabSz="914400" rtl="0" eaLnBrk="1" fontAlgn="base" latinLnBrk="0" hangingPunct="1">
              <a:lnSpc>
                <a:spcPct val="100000"/>
              </a:lnSpc>
              <a:spcBef>
                <a:spcPct val="0"/>
              </a:spcBef>
              <a:spcAft>
                <a:spcPct val="0"/>
              </a:spcAft>
              <a:buClrTx/>
              <a:buSzTx/>
              <a:buFont typeface="Courier New" panose="02070309020205020404" pitchFamily="49" charset="0"/>
              <a:buChar char="o"/>
              <a:tabLst/>
            </a:pPr>
            <a:r>
              <a:rPr lang="en-US" sz="2800" dirty="0">
                <a:latin typeface="Times New Roman" panose="02020603050405020304" pitchFamily="18" charset="0"/>
                <a:cs typeface="Times New Roman" panose="02020603050405020304" pitchFamily="18" charset="0"/>
              </a:rPr>
              <a:t>The objective of developing such a system is to eliminate the situation of havoc and panic in cases of emergencies, so that the patient's family can stay besides each other rather than rushing for arranging blood.  </a:t>
            </a:r>
          </a:p>
          <a:p>
            <a:pPr marL="457200" marR="0" lvl="0" indent="-4572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lang="en-US" sz="2800" dirty="0">
                <a:latin typeface="Times New Roman" panose="02020603050405020304" pitchFamily="18" charset="0"/>
                <a:cs typeface="Times New Roman" panose="02020603050405020304" pitchFamily="18" charset="0"/>
              </a:rPr>
              <a:t>Blood donation is a very delicate process and therefore, it should be managed and controlled with high caution. This means that data and information regarding blood, donors and recipients are kept in spreadsheets, papers and files arranged in alphabetical or numeric order.</a:t>
            </a:r>
            <a:r>
              <a:rPr kumimoji="0" 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14137" y="1137218"/>
            <a:ext cx="11199972" cy="5217283"/>
          </a:xfrm>
        </p:spPr>
        <p:txBody>
          <a:bodyPr>
            <a:normAutofit fontScale="70000" lnSpcReduction="20000"/>
          </a:bodyPr>
          <a:lstStyle/>
          <a:p>
            <a:pPr marL="0" lvl="0" indent="0" algn="just" eaLnBrk="0" fontAlgn="base" hangingPunct="0">
              <a:spcBef>
                <a:spcPct val="0"/>
              </a:spcBef>
              <a:spcAft>
                <a:spcPct val="0"/>
              </a:spcAft>
              <a:buClrTx/>
              <a:buSzTx/>
              <a:buFont typeface="Symbol" pitchFamily="18" charset="2"/>
              <a:buChar char=""/>
            </a:pPr>
            <a:endParaRPr lang="en-US" sz="2800" b="0" dirty="0">
              <a:solidFill>
                <a:schemeClr val="tx1"/>
              </a:solidFill>
              <a:latin typeface="Times New Roman" pitchFamily="18" charset="0"/>
              <a:ea typeface="Times New Roman" pitchFamily="18" charset="0"/>
              <a:cs typeface="Times New Roman" pitchFamily="18" charset="0"/>
            </a:endParaRPr>
          </a:p>
          <a:p>
            <a:pPr marL="0" indent="0" algn="just" eaLnBrk="0" fontAlgn="base" hangingPunct="0">
              <a:spcBef>
                <a:spcPct val="0"/>
              </a:spcBef>
              <a:spcAft>
                <a:spcPct val="0"/>
              </a:spcAft>
              <a:buClrTx/>
              <a:buSzTx/>
              <a:buFont typeface="Symbol" pitchFamily="18" charset="2"/>
              <a:buChar char=""/>
            </a:pPr>
            <a:r>
              <a:rPr lang="en-US" sz="4000" b="0" dirty="0">
                <a:solidFill>
                  <a:schemeClr val="tx1"/>
                </a:solidFill>
                <a:latin typeface="Times New Roman" pitchFamily="18" charset="0"/>
                <a:ea typeface="Times New Roman" pitchFamily="18" charset="0"/>
                <a:cs typeface="Times New Roman" pitchFamily="18" charset="0"/>
              </a:rPr>
              <a:t>Blood donation is a very delicate process and therefore, it should be managed and controlled with high caution. This means that data and information regarding blood, donors and recipients are kept in spreadsheets, </a:t>
            </a:r>
          </a:p>
          <a:p>
            <a:pPr marL="0" indent="0" algn="just" eaLnBrk="0" fontAlgn="base" hangingPunct="0">
              <a:spcBef>
                <a:spcPct val="0"/>
              </a:spcBef>
              <a:spcAft>
                <a:spcPct val="0"/>
              </a:spcAft>
              <a:buClrTx/>
              <a:buSzTx/>
              <a:buNone/>
            </a:pPr>
            <a:r>
              <a:rPr lang="en-US" sz="4000" b="0" dirty="0">
                <a:solidFill>
                  <a:schemeClr val="tx1"/>
                </a:solidFill>
                <a:latin typeface="Times New Roman" pitchFamily="18" charset="0"/>
                <a:ea typeface="Times New Roman" pitchFamily="18" charset="0"/>
                <a:cs typeface="Times New Roman" pitchFamily="18" charset="0"/>
              </a:rPr>
              <a:t>papers and files arranged in alphabetical or numeric order.</a:t>
            </a:r>
          </a:p>
          <a:p>
            <a:pPr marL="0" indent="0" algn="just" eaLnBrk="0" fontAlgn="base" hangingPunct="0">
              <a:spcBef>
                <a:spcPct val="0"/>
              </a:spcBef>
              <a:spcAft>
                <a:spcPct val="0"/>
              </a:spcAft>
              <a:buClrTx/>
              <a:buSzTx/>
              <a:buNone/>
            </a:pPr>
            <a:endParaRPr lang="en-US" sz="4000" b="0" dirty="0">
              <a:solidFill>
                <a:schemeClr val="tx1"/>
              </a:solidFill>
              <a:latin typeface="Times New Roman" pitchFamily="18" charset="0"/>
              <a:ea typeface="Times New Roman" pitchFamily="18" charset="0"/>
              <a:cs typeface="Times New Roman" pitchFamily="18" charset="0"/>
            </a:endParaRPr>
          </a:p>
          <a:p>
            <a:pPr marL="0" lvl="0" indent="0" algn="just" eaLnBrk="0" fontAlgn="base" hangingPunct="0">
              <a:spcBef>
                <a:spcPct val="0"/>
              </a:spcBef>
              <a:spcAft>
                <a:spcPct val="0"/>
              </a:spcAft>
              <a:buClrTx/>
              <a:buSzTx/>
              <a:buFont typeface="Symbol" pitchFamily="18" charset="2"/>
              <a:buChar char=""/>
            </a:pPr>
            <a:r>
              <a:rPr lang="en-US" sz="4000" b="0" dirty="0">
                <a:solidFill>
                  <a:schemeClr val="tx1"/>
                </a:solidFill>
                <a:latin typeface="Times New Roman" pitchFamily="18" charset="0"/>
                <a:ea typeface="Times New Roman" pitchFamily="18" charset="0"/>
                <a:cs typeface="Times New Roman" pitchFamily="18" charset="0"/>
              </a:rPr>
              <a:t>The process of retrieving blood, donor or recipient information is a tedious process and takes a lot of time. Considering the hospitals' and recipients' needs and the urgency usually involved, this makes it hard for the hospitals and put the recipient's life in danger.</a:t>
            </a:r>
          </a:p>
          <a:p>
            <a:pPr marL="0" lvl="0" indent="0" algn="just" eaLnBrk="0" fontAlgn="base" hangingPunct="0">
              <a:spcBef>
                <a:spcPct val="0"/>
              </a:spcBef>
              <a:spcAft>
                <a:spcPct val="0"/>
              </a:spcAft>
              <a:buClrTx/>
              <a:buSzTx/>
              <a:buNone/>
            </a:pPr>
            <a:endParaRPr lang="en-US" sz="4000" b="0" dirty="0">
              <a:solidFill>
                <a:schemeClr val="tx1"/>
              </a:solidFill>
              <a:latin typeface="Times New Roman" pitchFamily="18" charset="0"/>
              <a:ea typeface="Times New Roman" pitchFamily="18" charset="0"/>
              <a:cs typeface="Times New Roman" pitchFamily="18" charset="0"/>
            </a:endParaRPr>
          </a:p>
          <a:p>
            <a:pPr marL="0" lvl="0" indent="0" algn="just" eaLnBrk="0" fontAlgn="base" hangingPunct="0">
              <a:spcBef>
                <a:spcPct val="0"/>
              </a:spcBef>
              <a:spcAft>
                <a:spcPct val="0"/>
              </a:spcAft>
              <a:buClrTx/>
              <a:buSzTx/>
              <a:buFont typeface="Symbol" pitchFamily="18" charset="2"/>
              <a:buChar char=""/>
            </a:pPr>
            <a:r>
              <a:rPr lang="en-US" sz="4000" b="0" dirty="0">
                <a:solidFill>
                  <a:schemeClr val="tx1"/>
                </a:solidFill>
                <a:latin typeface="Times New Roman" pitchFamily="18" charset="0"/>
                <a:ea typeface="Times New Roman" pitchFamily="18" charset="0"/>
                <a:cs typeface="Times New Roman" pitchFamily="18" charset="0"/>
              </a:rPr>
              <a:t>In order to solve the above problems and improve economic benefit, we have prepared a computerized management for a grocery store.</a:t>
            </a:r>
            <a:endParaRPr lang="en-US" sz="4600" b="0" dirty="0">
              <a:solidFill>
                <a:schemeClr val="tx1"/>
              </a:solidFill>
              <a:latin typeface="Times New Roman" pitchFamily="18" charset="0"/>
              <a:cs typeface="Times New Roman"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3" name="Title 2"/>
          <p:cNvSpPr>
            <a:spLocks noGrp="1"/>
          </p:cNvSpPr>
          <p:nvPr>
            <p:ph type="title"/>
          </p:nvPr>
        </p:nvSpPr>
        <p:spPr>
          <a:xfrm>
            <a:off x="1127760" y="11575"/>
            <a:ext cx="9991627" cy="891540"/>
          </a:xfrm>
        </p:spPr>
        <p:txBody>
          <a:bodyPr>
            <a:normAutofit fontScale="90000"/>
          </a:bodyPr>
          <a:lstStyle/>
          <a:p>
            <a:pPr algn="ctr"/>
            <a:r>
              <a:rPr lang="en-US" dirty="0">
                <a:solidFill>
                  <a:schemeClr val="bg2"/>
                </a:solidFill>
                <a:latin typeface="Times New Roman"/>
                <a:ea typeface="Times New Roman"/>
                <a:cs typeface="Times New Roman"/>
                <a:sym typeface="Times New Roman"/>
              </a:rPr>
              <a:t>Literature Review</a:t>
            </a:r>
            <a:br>
              <a:rPr lang="en-US" dirty="0">
                <a:solidFill>
                  <a:schemeClr val="bg2"/>
                </a:solidFill>
                <a:latin typeface="Times New Roman"/>
                <a:ea typeface="Times New Roman"/>
                <a:cs typeface="Times New Roman"/>
                <a:sym typeface="Times New Roman"/>
              </a:rPr>
            </a:br>
            <a:br>
              <a:rPr lang="en-US" dirty="0">
                <a:solidFill>
                  <a:schemeClr val="bg2"/>
                </a:solidFill>
                <a:latin typeface="Times New Roman"/>
                <a:ea typeface="Times New Roman"/>
                <a:cs typeface="Times New Roman"/>
              </a:rPr>
            </a:br>
            <a:endParaRPr lang="en-IN" dirty="0">
              <a:solidFill>
                <a:schemeClr val="bg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484478422"/>
              </p:ext>
            </p:extLst>
          </p:nvPr>
        </p:nvGraphicFramePr>
        <p:xfrm>
          <a:off x="855659" y="725864"/>
          <a:ext cx="10828020" cy="5986240"/>
        </p:xfrm>
        <a:graphic>
          <a:graphicData uri="http://schemas.openxmlformats.org/drawingml/2006/table">
            <a:tbl>
              <a:tblPr/>
              <a:tblGrid>
                <a:gridCol w="2628900">
                  <a:extLst>
                    <a:ext uri="{9D8B030D-6E8A-4147-A177-3AD203B41FA5}">
                      <a16:colId xmlns:a16="http://schemas.microsoft.com/office/drawing/2014/main" val="20000"/>
                    </a:ext>
                  </a:extLst>
                </a:gridCol>
                <a:gridCol w="2255520">
                  <a:extLst>
                    <a:ext uri="{9D8B030D-6E8A-4147-A177-3AD203B41FA5}">
                      <a16:colId xmlns:a16="http://schemas.microsoft.com/office/drawing/2014/main" val="20001"/>
                    </a:ext>
                  </a:extLst>
                </a:gridCol>
                <a:gridCol w="2635260">
                  <a:extLst>
                    <a:ext uri="{9D8B030D-6E8A-4147-A177-3AD203B41FA5}">
                      <a16:colId xmlns:a16="http://schemas.microsoft.com/office/drawing/2014/main" val="20002"/>
                    </a:ext>
                  </a:extLst>
                </a:gridCol>
                <a:gridCol w="3308340">
                  <a:extLst>
                    <a:ext uri="{9D8B030D-6E8A-4147-A177-3AD203B41FA5}">
                      <a16:colId xmlns:a16="http://schemas.microsoft.com/office/drawing/2014/main" val="20003"/>
                    </a:ext>
                  </a:extLst>
                </a:gridCol>
              </a:tblGrid>
              <a:tr h="619458">
                <a:tc>
                  <a:txBody>
                    <a:bodyPr/>
                    <a:lstStyle/>
                    <a:p>
                      <a:pPr marL="457200">
                        <a:spcAft>
                          <a:spcPts val="0"/>
                        </a:spcAft>
                      </a:pPr>
                      <a:r>
                        <a:rPr lang="en-IN" sz="2000" b="1" dirty="0">
                          <a:latin typeface="Times New Roman"/>
                          <a:ea typeface="Times New Roman"/>
                          <a:cs typeface="SimSun"/>
                        </a:rPr>
                        <a:t>Author / Publication</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spcAft>
                          <a:spcPts val="0"/>
                        </a:spcAft>
                      </a:pPr>
                      <a:r>
                        <a:rPr lang="en-IN" sz="2000" b="1" dirty="0">
                          <a:latin typeface="Times New Roman"/>
                          <a:ea typeface="Times New Roman"/>
                          <a:cs typeface="SimSun"/>
                        </a:rPr>
                        <a:t>Title / Topic</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spcAft>
                          <a:spcPts val="0"/>
                        </a:spcAft>
                      </a:pPr>
                      <a:r>
                        <a:rPr lang="en-IN" sz="2000" b="1" dirty="0">
                          <a:latin typeface="Times New Roman"/>
                          <a:ea typeface="Times New Roman"/>
                          <a:cs typeface="SimSun"/>
                        </a:rPr>
                        <a:t>Methods / Techniques used</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spcAft>
                          <a:spcPts val="0"/>
                        </a:spcAft>
                      </a:pPr>
                      <a:r>
                        <a:rPr lang="en-IN" sz="2000" b="1" dirty="0">
                          <a:latin typeface="Times New Roman"/>
                          <a:ea typeface="Times New Roman"/>
                          <a:cs typeface="SimSun"/>
                        </a:rPr>
                        <a:t>Limitations</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42370">
                <a:tc>
                  <a:txBody>
                    <a:bodyPr/>
                    <a:lstStyle/>
                    <a:p>
                      <a:pPr marL="457200" algn="l">
                        <a:spcAft>
                          <a:spcPts val="0"/>
                        </a:spcAft>
                      </a:pPr>
                      <a:r>
                        <a:rPr lang="en-US" sz="1600" dirty="0">
                          <a:latin typeface="Times New Roman" panose="02020603050405020304" pitchFamily="18" charset="0"/>
                          <a:cs typeface="Times New Roman" panose="02020603050405020304" pitchFamily="18" charset="0"/>
                        </a:rPr>
                        <a:t>Shubham Tomer, Saurav Tomer, Rohit S. Remella</a:t>
                      </a:r>
                      <a:endParaRPr lang="en-US" sz="1600" dirty="0">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spcAft>
                          <a:spcPts val="0"/>
                        </a:spcAft>
                      </a:pPr>
                      <a:r>
                        <a:rPr lang="en-US" sz="1600" dirty="0">
                          <a:latin typeface="Times New Roman" panose="02020603050405020304" pitchFamily="18" charset="0"/>
                          <a:cs typeface="Times New Roman" panose="02020603050405020304" pitchFamily="18" charset="0"/>
                        </a:rPr>
                        <a:t>A Review Paper on Blood Bank Management System</a:t>
                      </a:r>
                      <a:endParaRPr lang="en-US" sz="1600" dirty="0">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spcAft>
                          <a:spcPts val="0"/>
                        </a:spcAft>
                      </a:pPr>
                      <a:r>
                        <a:rPr lang="en-US" sz="1600" dirty="0">
                          <a:latin typeface="Times New Roman" panose="02020603050405020304" pitchFamily="18" charset="0"/>
                          <a:cs typeface="Times New Roman" panose="02020603050405020304" pitchFamily="18" charset="0"/>
                        </a:rPr>
                        <a:t>Efficient working of blood bank management system. </a:t>
                      </a:r>
                      <a:endParaRPr lang="en-US" sz="1600" dirty="0">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spcAft>
                          <a:spcPts val="0"/>
                        </a:spcAft>
                      </a:pPr>
                      <a:r>
                        <a:rPr lang="en-US" sz="1600" dirty="0">
                          <a:latin typeface="Times New Roman" panose="02020603050405020304" pitchFamily="18" charset="0"/>
                          <a:cs typeface="Times New Roman" panose="02020603050405020304" pitchFamily="18" charset="0"/>
                        </a:rPr>
                        <a:t>Cannot simplify and automate the process of searching for blood in case of emergency and maintain the records of blood banks. </a:t>
                      </a:r>
                      <a:endParaRPr lang="en-US" sz="1600" dirty="0">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41713">
                <a:tc>
                  <a:txBody>
                    <a:bodyPr/>
                    <a:lstStyle/>
                    <a:p>
                      <a:pPr marL="457200" algn="l">
                        <a:spcAft>
                          <a:spcPts val="0"/>
                        </a:spcAft>
                      </a:pPr>
                      <a:r>
                        <a:rPr lang="en-US" sz="1600" dirty="0">
                          <a:latin typeface="Times New Roman" panose="02020603050405020304" pitchFamily="18" charset="0"/>
                          <a:cs typeface="Times New Roman" panose="02020603050405020304" pitchFamily="18" charset="0"/>
                        </a:rPr>
                        <a:t>Mohamed Ismail Z, Tukur Anas Mohammad, Ibrahim Fawze Akar</a:t>
                      </a:r>
                      <a:endParaRPr lang="en-US" sz="1600" dirty="0">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spcAft>
                          <a:spcPts val="0"/>
                        </a:spcAft>
                      </a:pPr>
                      <a:r>
                        <a:rPr lang="en-US" sz="1600" dirty="0">
                          <a:latin typeface="Times New Roman" panose="02020603050405020304" pitchFamily="18" charset="0"/>
                          <a:cs typeface="Times New Roman" panose="02020603050405020304" pitchFamily="18" charset="0"/>
                        </a:rPr>
                        <a:t>CBBR Centralized Blood Bank Repository</a:t>
                      </a:r>
                      <a:endParaRPr lang="en-US" sz="1600" dirty="0">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15000"/>
                        </a:lnSpc>
                        <a:spcAft>
                          <a:spcPts val="0"/>
                        </a:spcAft>
                        <a:buSzPts val="1000"/>
                        <a:buFont typeface="Arial" pitchFamily="34" charset="0"/>
                        <a:buAutoNum type="arabicPeriod"/>
                        <a:tabLst>
                          <a:tab pos="457200" algn="l"/>
                        </a:tabLst>
                      </a:pPr>
                      <a:r>
                        <a:rPr lang="en-US" sz="1600" dirty="0">
                          <a:latin typeface="Times New Roman" panose="02020603050405020304" pitchFamily="18" charset="0"/>
                          <a:cs typeface="Times New Roman" panose="02020603050405020304" pitchFamily="18" charset="0"/>
                        </a:rPr>
                        <a:t>Manages the blood of all blood group types. </a:t>
                      </a:r>
                    </a:p>
                    <a:p>
                      <a:pPr marL="342900" lvl="0" indent="-342900" algn="l">
                        <a:lnSpc>
                          <a:spcPct val="115000"/>
                        </a:lnSpc>
                        <a:spcAft>
                          <a:spcPts val="0"/>
                        </a:spcAft>
                        <a:buSzPts val="1000"/>
                        <a:buFont typeface="Arial" pitchFamily="34" charset="0"/>
                        <a:buAutoNum type="arabicPeriod"/>
                        <a:tabLst>
                          <a:tab pos="457200" algn="l"/>
                        </a:tabLst>
                      </a:pPr>
                      <a:r>
                        <a:rPr lang="en-US" sz="1600" dirty="0">
                          <a:latin typeface="Times New Roman" panose="02020603050405020304" pitchFamily="18" charset="0"/>
                          <a:cs typeface="Times New Roman" panose="02020603050405020304" pitchFamily="18" charset="0"/>
                        </a:rPr>
                        <a:t>Stores secured information. </a:t>
                      </a:r>
                    </a:p>
                    <a:p>
                      <a:pPr marL="342900" lvl="0" indent="-342900" algn="l">
                        <a:lnSpc>
                          <a:spcPct val="115000"/>
                        </a:lnSpc>
                        <a:spcAft>
                          <a:spcPts val="0"/>
                        </a:spcAft>
                        <a:buSzPts val="1000"/>
                        <a:buFont typeface="Arial" pitchFamily="34" charset="0"/>
                        <a:buAutoNum type="arabicPeriod"/>
                        <a:tabLst>
                          <a:tab pos="457200" algn="l"/>
                        </a:tabLst>
                      </a:pPr>
                      <a:r>
                        <a:rPr lang="en-US" sz="1600" dirty="0">
                          <a:latin typeface="Times New Roman" panose="02020603050405020304" pitchFamily="18" charset="0"/>
                          <a:cs typeface="Times New Roman" panose="02020603050405020304" pitchFamily="18" charset="0"/>
                        </a:rPr>
                        <a:t> Manages donors as well as receivers. </a:t>
                      </a:r>
                    </a:p>
                    <a:p>
                      <a:pPr marL="342900" lvl="0" indent="-342900" algn="l">
                        <a:lnSpc>
                          <a:spcPct val="115000"/>
                        </a:lnSpc>
                        <a:spcAft>
                          <a:spcPts val="0"/>
                        </a:spcAft>
                        <a:buSzPts val="1000"/>
                        <a:buFont typeface="Arial" pitchFamily="34" charset="0"/>
                        <a:buAutoNum type="arabicPeriod"/>
                        <a:tabLst>
                          <a:tab pos="457200" algn="l"/>
                        </a:tabLst>
                      </a:pPr>
                      <a:r>
                        <a:rPr lang="en-US" sz="1600" dirty="0">
                          <a:latin typeface="Times New Roman" panose="02020603050405020304" pitchFamily="18" charset="0"/>
                          <a:cs typeface="Times New Roman" panose="02020603050405020304" pitchFamily="18" charset="0"/>
                        </a:rPr>
                        <a:t>Monitor the requests and proctor the attempts made at both ends.</a:t>
                      </a:r>
                      <a:endParaRPr lang="en-US" sz="1600" dirty="0">
                        <a:solidFill>
                          <a:srgbClr val="222222"/>
                        </a:solidFill>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spcAft>
                          <a:spcPts val="0"/>
                        </a:spcAft>
                      </a:pPr>
                      <a:r>
                        <a:rPr lang="en-US" sz="1600" dirty="0">
                          <a:latin typeface="Times New Roman" panose="02020603050405020304" pitchFamily="18" charset="0"/>
                          <a:cs typeface="Times New Roman" panose="02020603050405020304" pitchFamily="18" charset="0"/>
                        </a:rPr>
                        <a:t>Cannot Upload and Download the latest updates at right time. • Does not mention about the E-R diagram.</a:t>
                      </a:r>
                      <a:endParaRPr lang="en-US" sz="1600" dirty="0">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82699">
                <a:tc>
                  <a:txBody>
                    <a:bodyPr/>
                    <a:lstStyle/>
                    <a:p>
                      <a:pPr marL="457200" algn="l">
                        <a:spcAft>
                          <a:spcPts val="0"/>
                        </a:spcAft>
                      </a:pPr>
                      <a:r>
                        <a:rPr lang="en-US" sz="1600" dirty="0">
                          <a:latin typeface="Times New Roman" panose="02020603050405020304" pitchFamily="18" charset="0"/>
                          <a:cs typeface="Times New Roman" panose="02020603050405020304" pitchFamily="18" charset="0"/>
                        </a:rPr>
                        <a:t>Dr. Sharad Maheshwari, Vikas Kulshreshtha</a:t>
                      </a:r>
                      <a:endParaRPr lang="en-US" sz="1600" dirty="0">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spcAft>
                          <a:spcPts val="0"/>
                        </a:spcAft>
                      </a:pPr>
                      <a:r>
                        <a:rPr lang="en-US" sz="1600" dirty="0">
                          <a:latin typeface="Times New Roman" panose="02020603050405020304" pitchFamily="18" charset="0"/>
                          <a:cs typeface="Times New Roman" panose="02020603050405020304" pitchFamily="18" charset="0"/>
                        </a:rPr>
                        <a:t>Benefits of Management Information System in Blood Bank</a:t>
                      </a:r>
                      <a:endParaRPr lang="en-US" sz="1600" dirty="0">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spcAft>
                          <a:spcPts val="0"/>
                        </a:spcAft>
                      </a:pPr>
                      <a:r>
                        <a:rPr lang="en-US" sz="1600" dirty="0">
                          <a:latin typeface="Times New Roman" panose="02020603050405020304" pitchFamily="18" charset="0"/>
                          <a:cs typeface="Times New Roman" panose="02020603050405020304" pitchFamily="18" charset="0"/>
                        </a:rPr>
                        <a:t>Easy to understand and follow to record people effectively and competently.</a:t>
                      </a:r>
                      <a:endParaRPr lang="en-US" sz="1600" dirty="0">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spcAft>
                          <a:spcPts val="0"/>
                        </a:spcAft>
                      </a:pPr>
                      <a:r>
                        <a:rPr lang="en-IN" sz="1600" dirty="0">
                          <a:latin typeface="Times New Roman" panose="02020603050405020304" pitchFamily="18" charset="0"/>
                          <a:ea typeface="Times New Roman"/>
                          <a:cs typeface="Times New Roman" panose="02020603050405020304" pitchFamily="18" charset="0"/>
                        </a:rPr>
                        <a:t>Contains only the database structure related to the employees.</a:t>
                      </a:r>
                      <a:endParaRPr lang="en-US" sz="1600" dirty="0">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169" name="Rectangle 1"/>
          <p:cNvSpPr>
            <a:spLocks noChangeArrowheads="1"/>
          </p:cNvSpPr>
          <p:nvPr/>
        </p:nvSpPr>
        <p:spPr bwMode="auto">
          <a:xfrm>
            <a:off x="0" y="0"/>
            <a:ext cx="12188825"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25974" y="457200"/>
            <a:ext cx="8445037" cy="960438"/>
          </a:xfrm>
        </p:spPr>
        <p:txBody>
          <a:bodyPr/>
          <a:lstStyle/>
          <a:p>
            <a:r>
              <a:rPr lang="en-US" dirty="0">
                <a:latin typeface="Times New Roman"/>
                <a:ea typeface="Times New Roman"/>
                <a:cs typeface="Times New Roman"/>
                <a:sym typeface="Times New Roman"/>
              </a:rPr>
              <a:t>Specification: </a:t>
            </a:r>
            <a:endParaRPr lang="en-US" dirty="0"/>
          </a:p>
        </p:txBody>
      </p:sp>
      <p:sp>
        <p:nvSpPr>
          <p:cNvPr id="5" name="Text Placeholder 4"/>
          <p:cNvSpPr>
            <a:spLocks noGrp="1"/>
          </p:cNvSpPr>
          <p:nvPr>
            <p:ph type="body" idx="1"/>
          </p:nvPr>
        </p:nvSpPr>
        <p:spPr/>
        <p:txBody>
          <a:bodyPr/>
          <a:lstStyle/>
          <a:p>
            <a:r>
              <a:rPr lang="en-US" dirty="0"/>
              <a:t>Computer System:</a:t>
            </a:r>
          </a:p>
          <a:p>
            <a:pPr>
              <a:buNone/>
            </a:pPr>
            <a:r>
              <a:rPr lang="en-US" b="0" dirty="0"/>
              <a:t>        - </a:t>
            </a:r>
            <a:r>
              <a:rPr lang="en-US" sz="2800" b="0" dirty="0"/>
              <a:t>Laptop[ AMD RYZEN Processor,8 GB RAM]</a:t>
            </a:r>
          </a:p>
          <a:p>
            <a:pPr>
              <a:buNone/>
            </a:pPr>
            <a:r>
              <a:rPr lang="en-IN" sz="2800" b="0" dirty="0"/>
              <a:t>         - Printer</a:t>
            </a:r>
          </a:p>
          <a:p>
            <a:pPr>
              <a:buNone/>
            </a:pPr>
            <a:endParaRPr lang="en-US" dirty="0"/>
          </a:p>
          <a:p>
            <a:r>
              <a:rPr lang="en-US" dirty="0"/>
              <a:t>Software:</a:t>
            </a:r>
          </a:p>
          <a:p>
            <a:pPr>
              <a:buNone/>
            </a:pPr>
            <a:r>
              <a:rPr lang="en-US" b="0" dirty="0"/>
              <a:t>        </a:t>
            </a:r>
            <a:r>
              <a:rPr lang="en-US" sz="2800" b="0" dirty="0"/>
              <a:t>- Oracle XE  10g express edition, Microsoft Word</a:t>
            </a:r>
            <a:r>
              <a:rPr lang="en-US" b="0" dirty="0"/>
              <a:t>.</a:t>
            </a:r>
          </a:p>
          <a:p>
            <a:pPr>
              <a:buNone/>
            </a:pPr>
            <a:r>
              <a:rPr lang="en-IN" dirty="0"/>
              <a:t>           </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3" name="Title 2"/>
          <p:cNvSpPr>
            <a:spLocks noGrp="1"/>
          </p:cNvSpPr>
          <p:nvPr>
            <p:ph type="title"/>
          </p:nvPr>
        </p:nvSpPr>
        <p:spPr>
          <a:xfrm>
            <a:off x="891252" y="416688"/>
            <a:ext cx="10388734" cy="1088020"/>
          </a:xfrm>
        </p:spPr>
        <p:txBody>
          <a:bodyPr>
            <a:normAutofit fontScale="90000"/>
          </a:bodyPr>
          <a:lstStyle/>
          <a:p>
            <a:pPr lvl="0" algn="ctr"/>
            <a:r>
              <a:rPr lang="en-US" dirty="0">
                <a:solidFill>
                  <a:schemeClr val="bg2"/>
                </a:solidFill>
                <a:latin typeface="Times New Roman"/>
                <a:ea typeface="Times New Roman"/>
                <a:cs typeface="Times New Roman"/>
                <a:sym typeface="Times New Roman"/>
              </a:rPr>
              <a:t>Proposed Methodology</a:t>
            </a:r>
            <a:br>
              <a:rPr lang="en-US" dirty="0">
                <a:latin typeface="Times New Roman"/>
                <a:ea typeface="Times New Roman"/>
                <a:cs typeface="Times New Roman"/>
                <a:sym typeface="Times New Roman"/>
              </a:rPr>
            </a:br>
            <a:br>
              <a:rPr lang="en-US" dirty="0">
                <a:latin typeface="Times New Roman"/>
                <a:ea typeface="Times New Roman"/>
                <a:cs typeface="Times New Roman"/>
                <a:sym typeface="Times New Roman"/>
              </a:rPr>
            </a:br>
            <a:br>
              <a:rPr lang="en-US" dirty="0">
                <a:latin typeface="Times New Roman"/>
                <a:ea typeface="Times New Roman"/>
                <a:cs typeface="Times New Roman"/>
              </a:rPr>
            </a:br>
            <a:endParaRPr lang="en-IN" dirty="0"/>
          </a:p>
        </p:txBody>
      </p:sp>
      <p:sp>
        <p:nvSpPr>
          <p:cNvPr id="4" name="TextBox 3"/>
          <p:cNvSpPr txBox="1"/>
          <p:nvPr/>
        </p:nvSpPr>
        <p:spPr>
          <a:xfrm>
            <a:off x="798653" y="1469985"/>
            <a:ext cx="11529068"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First, we will finalize a topic by consulting with our teacher.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Beginning with we will make the draft of project proposal. </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Once approved by teacher, we will use qualitative research methodology that is we will be going through some research papers and collecting    more information related to blood banks. This will help us understand the processes involved, activities like campaigns and amount of data and information collected through those processes.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Proceeding further with quantitative approach, in this case, we will be arranging our documents, information and heading towards our project implementation.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3" name="Title 2"/>
          <p:cNvSpPr>
            <a:spLocks noGrp="1"/>
          </p:cNvSpPr>
          <p:nvPr>
            <p:ph type="title"/>
          </p:nvPr>
        </p:nvSpPr>
        <p:spPr>
          <a:xfrm>
            <a:off x="977358" y="0"/>
            <a:ext cx="10360501" cy="1362075"/>
          </a:xfrm>
        </p:spPr>
        <p:txBody>
          <a:bodyPr>
            <a:normAutofit fontScale="90000"/>
          </a:bodyPr>
          <a:lstStyle/>
          <a:p>
            <a:pPr lvl="0" algn="ctr"/>
            <a:r>
              <a:rPr lang="en-US" dirty="0">
                <a:solidFill>
                  <a:schemeClr val="bg2"/>
                </a:solidFill>
                <a:latin typeface="Times New Roman"/>
                <a:ea typeface="Times New Roman"/>
                <a:cs typeface="Times New Roman"/>
              </a:rPr>
              <a:t>Actual Methodology</a:t>
            </a:r>
            <a:br>
              <a:rPr lang="en-US" dirty="0">
                <a:latin typeface="Times New Roman"/>
                <a:ea typeface="Times New Roman"/>
                <a:cs typeface="Times New Roman"/>
              </a:rPr>
            </a:br>
            <a:br>
              <a:rPr lang="en-US" dirty="0">
                <a:latin typeface="Times New Roman"/>
                <a:ea typeface="Times New Roman"/>
                <a:cs typeface="Times New Roman"/>
                <a:sym typeface="Times New Roman"/>
              </a:rPr>
            </a:br>
            <a:br>
              <a:rPr lang="en-US" dirty="0">
                <a:latin typeface="Times New Roman"/>
                <a:ea typeface="Times New Roman"/>
                <a:cs typeface="Times New Roman"/>
              </a:rPr>
            </a:br>
            <a:endParaRPr lang="en-IN" dirty="0"/>
          </a:p>
        </p:txBody>
      </p:sp>
      <p:sp>
        <p:nvSpPr>
          <p:cNvPr id="4" name="TextBox 3"/>
          <p:cNvSpPr txBox="1"/>
          <p:nvPr/>
        </p:nvSpPr>
        <p:spPr>
          <a:xfrm>
            <a:off x="845637" y="552791"/>
            <a:ext cx="11343188" cy="4832092"/>
          </a:xfrm>
          <a:prstGeom prst="rect">
            <a:avLst/>
          </a:prstGeom>
          <a:noFill/>
        </p:spPr>
        <p:txBody>
          <a:bodyPr wrap="square" rtlCol="0">
            <a:spAutoFit/>
          </a:bodyPr>
          <a:lstStyle/>
          <a:p>
            <a:r>
              <a:rPr lang="en-US" sz="1200" dirty="0"/>
              <a:t> </a:t>
            </a:r>
          </a:p>
          <a:p>
            <a:pPr>
              <a:buFont typeface="Arial" pitchFamily="34" charset="0"/>
              <a:buChar char="•"/>
            </a:pPr>
            <a:r>
              <a:rPr lang="en-US" sz="2400" dirty="0">
                <a:latin typeface="Times New Roman" pitchFamily="18" charset="0"/>
                <a:cs typeface="Times New Roman" pitchFamily="18" charset="0"/>
              </a:rPr>
              <a:t>The database for the Blood Bank Management system is mainly developed to manage a   Blood Bank. So the structure of the database contains the tables related to the shop.</a:t>
            </a:r>
          </a:p>
          <a:p>
            <a:pPr>
              <a:buFont typeface="Arial" pitchFamily="34" charset="0"/>
              <a:buChar char="•"/>
            </a:pPr>
            <a:r>
              <a:rPr lang="en-US" sz="2400" dirty="0">
                <a:latin typeface="Times New Roman" pitchFamily="18" charset="0"/>
                <a:cs typeface="Times New Roman" pitchFamily="18" charset="0"/>
              </a:rPr>
              <a:t>The employee table stores all the details of the doctores working in the store.</a:t>
            </a:r>
          </a:p>
          <a:p>
            <a:pPr>
              <a:buFont typeface="Arial" pitchFamily="34" charset="0"/>
              <a:buChar char="•"/>
            </a:pPr>
            <a:r>
              <a:rPr lang="en-US" sz="2400" dirty="0">
                <a:latin typeface="Times New Roman" pitchFamily="18" charset="0"/>
                <a:cs typeface="Times New Roman" pitchFamily="18" charset="0"/>
              </a:rPr>
              <a:t>The table named costumer is there to store the information related to customer. </a:t>
            </a:r>
          </a:p>
          <a:p>
            <a:pPr>
              <a:buFont typeface="Arial" pitchFamily="34" charset="0"/>
              <a:buChar char="•"/>
            </a:pPr>
            <a:r>
              <a:rPr lang="en-US" sz="2400" dirty="0">
                <a:latin typeface="Times New Roman" pitchFamily="18" charset="0"/>
                <a:cs typeface="Times New Roman" pitchFamily="18" charset="0"/>
              </a:rPr>
              <a:t>Prod table is used to store the details of products sold in the shop. </a:t>
            </a:r>
          </a:p>
          <a:p>
            <a:pPr>
              <a:buFont typeface="Arial" pitchFamily="34" charset="0"/>
              <a:buChar char="•"/>
            </a:pPr>
            <a:r>
              <a:rPr lang="en-US" sz="2400" dirty="0">
                <a:latin typeface="Times New Roman" pitchFamily="18" charset="0"/>
                <a:cs typeface="Times New Roman" pitchFamily="18" charset="0"/>
              </a:rPr>
              <a:t>The sales1 table monitors the transactions of products brought from the wholesale dealers. </a:t>
            </a:r>
          </a:p>
          <a:p>
            <a:pPr>
              <a:buFont typeface="Arial" pitchFamily="34" charset="0"/>
              <a:buChar char="•"/>
            </a:pPr>
            <a:r>
              <a:rPr lang="en-US" sz="2400" dirty="0">
                <a:latin typeface="Times New Roman" pitchFamily="18" charset="0"/>
                <a:cs typeface="Times New Roman" pitchFamily="18" charset="0"/>
              </a:rPr>
              <a:t>The purchase table finally checks the purchases made by the customer and will act as a receipt of the shopping. </a:t>
            </a:r>
          </a:p>
          <a:p>
            <a:pPr>
              <a:buFont typeface="Arial" pitchFamily="34" charset="0"/>
              <a:buChar char="•"/>
            </a:pPr>
            <a:r>
              <a:rPr lang="en-US" sz="2400" dirty="0">
                <a:latin typeface="Times New Roman" pitchFamily="18" charset="0"/>
                <a:cs typeface="Times New Roman" pitchFamily="18" charset="0"/>
              </a:rPr>
              <a:t>There are some primary for building a relation within and among the tables. </a:t>
            </a:r>
          </a:p>
          <a:p>
            <a:pPr>
              <a:buFont typeface="Arial" pitchFamily="34" charset="0"/>
              <a:buChar char="•"/>
            </a:pPr>
            <a:r>
              <a:rPr lang="en-US" sz="2400" dirty="0">
                <a:latin typeface="Times New Roman" pitchFamily="18" charset="0"/>
                <a:cs typeface="Times New Roman" pitchFamily="18" charset="0"/>
              </a:rPr>
              <a:t>The use of sequences is made here for e_id, c_id attributes of respective tables. </a:t>
            </a:r>
          </a:p>
          <a:p>
            <a:pPr>
              <a:buFont typeface="Arial" pitchFamily="34" charset="0"/>
              <a:buChar char="•"/>
            </a:pPr>
            <a:r>
              <a:rPr lang="en-US" sz="2400" dirty="0">
                <a:latin typeface="Times New Roman" pitchFamily="18" charset="0"/>
                <a:cs typeface="Times New Roman" pitchFamily="18" charset="0"/>
              </a:rPr>
              <a:t>Some PL/SQL codes are used here to insert and update data in the tables.</a:t>
            </a:r>
          </a:p>
          <a:p>
            <a:r>
              <a:rPr lang="en-US" sz="2000" dirty="0">
                <a:latin typeface="Times New Roman" pitchFamily="18" charset="0"/>
                <a:cs typeface="Times New Roman" pitchFamily="18" charset="0"/>
              </a:rPr>
              <a:t>   </a:t>
            </a:r>
          </a:p>
          <a:p>
            <a:endParaRPr lang="en-US" sz="1200" dirty="0"/>
          </a:p>
        </p:txBody>
      </p:sp>
    </p:spTree>
  </p:cSld>
  <p:clrMapOvr>
    <a:masterClrMapping/>
  </p:clrMapOvr>
</p:sld>
</file>

<file path=ppt/theme/theme1.xml><?xml version="1.0" encoding="utf-8"?>
<a:theme xmlns:a="http://schemas.openxmlformats.org/drawingml/2006/main" name="AISSMSPOL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1169</Words>
  <Application>Microsoft Office PowerPoint</Application>
  <PresentationFormat>Custom</PresentationFormat>
  <Paragraphs>127</Paragraphs>
  <Slides>21</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Noto Sans Symbols</vt:lpstr>
      <vt:lpstr>Calibri</vt:lpstr>
      <vt:lpstr>Wingdings</vt:lpstr>
      <vt:lpstr>Verdana</vt:lpstr>
      <vt:lpstr>Arial</vt:lpstr>
      <vt:lpstr>Courier New</vt:lpstr>
      <vt:lpstr>Times New Roman</vt:lpstr>
      <vt:lpstr>Symbol</vt:lpstr>
      <vt:lpstr>AISSMSPOLY</vt:lpstr>
      <vt:lpstr>A  Presentation On Design Normalized Database for Blood Bank</vt:lpstr>
      <vt:lpstr>Outline</vt:lpstr>
      <vt:lpstr>Aims/Benefit of the Micro Project </vt:lpstr>
      <vt:lpstr>Introduction  </vt:lpstr>
      <vt:lpstr>PowerPoint Presentation</vt:lpstr>
      <vt:lpstr>Literature Review  </vt:lpstr>
      <vt:lpstr>Specification: </vt:lpstr>
      <vt:lpstr>Proposed Methodology   </vt:lpstr>
      <vt:lpstr>Actual Methodology   </vt:lpstr>
      <vt:lpstr>ER Diagram   </vt:lpstr>
      <vt:lpstr>Action / Project Plan                </vt:lpstr>
      <vt:lpstr>Outputs of the Micro project   </vt:lpstr>
      <vt:lpstr>PowerPoint Presentation</vt:lpstr>
      <vt:lpstr>PowerPoint Presentation</vt:lpstr>
      <vt:lpstr>PowerPoint Presentation</vt:lpstr>
      <vt:lpstr>PowerPoint Presentation</vt:lpstr>
      <vt:lpstr>PowerPoint Presentation</vt:lpstr>
      <vt:lpstr>PowerPoint Presentation</vt:lpstr>
      <vt:lpstr>Conclusion </vt:lpstr>
      <vt:lpstr>Applications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Rutuja Gujarathi</cp:lastModifiedBy>
  <cp:revision>54</cp:revision>
  <dcterms:modified xsi:type="dcterms:W3CDTF">2023-10-13T15:05:02Z</dcterms:modified>
</cp:coreProperties>
</file>