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57" r:id="rId4"/>
    <p:sldId id="258" r:id="rId5"/>
    <p:sldId id="269" r:id="rId6"/>
    <p:sldId id="259" r:id="rId7"/>
    <p:sldId id="261" r:id="rId8"/>
    <p:sldId id="262" r:id="rId9"/>
    <p:sldId id="272" r:id="rId10"/>
    <p:sldId id="263" r:id="rId11"/>
    <p:sldId id="274" r:id="rId12"/>
    <p:sldId id="275" r:id="rId13"/>
    <p:sldId id="276" r:id="rId14"/>
    <p:sldId id="277" r:id="rId15"/>
    <p:sldId id="27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4A6B3-908F-4C3E-A6E1-2787DB3F4B8B}" v="1225" dt="2024-10-11T15:51:21.508"/>
    <p1510:client id="{088195C7-7C39-3485-4EDE-B3F39D3BF591}" v="373" dt="2024-10-11T21:22:44.883"/>
    <p1510:client id="{3292B8E0-5610-D2A4-E759-DD787673FAF6}" v="22" dt="2024-10-11T01:50:48.248"/>
    <p1510:client id="{44E5918A-79D5-B580-E4B1-DFE662D1086D}" v="203" dt="2024-10-11T20:08:04.065"/>
    <p1510:client id="{907908F6-D161-FB26-92B3-47F9E96F90F6}" v="181" dt="2024-10-11T21:48:34.503"/>
    <p1510:client id="{9928FA2B-FF6E-484E-ADB4-EE49A4111862}" v="458" dt="2024-10-11T02:23:38.176"/>
    <p1510:client id="{AB009D88-1E34-79BB-A337-7046BA6870D8}" v="124" dt="2024-10-10T16:34:37.487"/>
    <p1510:client id="{ABB5BD5B-0846-78F7-5B70-3C11FC794FD8}" v="5" dt="2024-10-11T01:49:15.502"/>
    <p1510:client id="{B103F303-2CD6-5B8C-ECDA-FEA9FF5836C6}" v="261" dt="2024-10-11T21:49:05.439"/>
    <p1510:client id="{B49AC651-12DB-62EE-A304-3C4032A8A54D}" v="363" dt="2024-10-11T21:26:49.725"/>
    <p1510:client id="{BCE7A41D-7B9A-4475-35E9-85FEEB95BD72}" v="101" dt="2024-10-10T14:24:26.768"/>
    <p1510:client id="{DD151BFA-2BC3-A60F-E250-3AB57461AEDE}" v="322" dt="2024-10-10T15:15:23.159"/>
    <p1510:client id="{E5F6167B-7413-A222-71A7-4C3833501B5A}" v="79" dt="2024-10-11T21:35:57.827"/>
    <p1510:client id="{EF59FE68-1A1E-60EA-9080-711E63F99C75}" v="90" dt="2024-10-11T20:28:00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8C593-9A9B-4659-8144-B2B7C1AC9791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5CFA-D5D2-4344-A16A-8028D4F960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6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9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07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36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02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03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2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5CFA-D5D2-4344-A16A-8028D4F960E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74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66D-A3DA-91CC-2A5C-745B42DF6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96811-5048-D717-90B1-2A6C99F2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0481-7793-01BD-AEFE-2B48E235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2671-5D82-9021-2415-1AAF88A3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3974-A2D0-28EB-F6BD-D50988C3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2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B331-C790-6F31-392B-B7EDBE6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C03E3-1914-3523-F2E7-BA5FC37C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7E52-885A-9B9C-99FC-6C92DE40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D4B5-A0D5-D6A2-2FA6-1E283D6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0BA2-0795-CE3D-047B-B70DD212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11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3066-8113-40DB-5826-64E3B764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476D7-24B8-418B-C955-817DAEA6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66CF-F051-74C2-9300-C1067652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8F09-2C33-85BB-2982-2DC3129E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8D8-9477-09F3-E88A-90D1F95A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E717-E11A-2885-43FC-B9AE8A09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F3E3-65C9-C3B7-62ED-0BFDF423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B83F-AB5C-CD73-0085-70BBB4A5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6AEE-F8AA-C34C-8B9E-7B152F59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3A6F-D001-689B-DE4C-B9AE491C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1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61CD-5507-DABB-BFE0-07FD1CE4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20C1-1E4A-5BAE-51C8-DEB06544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87B4-302E-1F33-AAD2-A90FEFEC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748C-10D1-462D-B222-4264F476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5830-A3BA-3801-C60B-1AEF83B9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1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794-FC1D-E58F-D069-2F391D03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30FB-03DD-14BB-E420-A0295FF37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FBA6-420D-F566-9474-0479B8E32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E043-D074-6316-8794-82FF2CB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F977-5031-C8E5-7515-C9D63AC1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657E-A5DE-ADE6-0B26-74FD398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1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5ABC-DBDA-D063-D61C-74260E71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A615-159E-FB43-1ED6-51713467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E801-1E3E-A4E2-DC12-BF8D7427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B2E14-6AC4-7608-0876-B5D885409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8EF5A-C859-D542-D778-FEFC5FF82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82F00-835B-5526-643A-A5D65AE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A7857-75B7-477D-F413-C16FCBC8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38B9C-DE4C-3950-FC4F-989E2E7B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2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FDA1-6DC4-BFEE-5012-9BF1DB08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8D6FD-CEF7-0B81-6D44-23B41588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1A8F8-A11A-49B7-1AE4-B7036A8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EBF2A-6B54-C5D4-F910-8C1FDD1F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3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128BA-91B0-3756-F226-930C66AB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AD47-5FB5-4503-F172-924082DE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6FB2-498B-F7EC-4F1B-9403EF3A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7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C873-7CDB-9084-CD5A-9D591376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FA1-4564-6672-8D0F-22A93059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E7ABD-EE8D-E841-EF37-8B80213A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CAF18-4A74-3C74-078E-6D9AE25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E36A-B07C-3EB7-35CF-F219707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9FAE6-D78C-9B78-EA6C-FA01950D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8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0AD4-B349-252C-2D5D-0AF0CCC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EB3F6-7700-F9CE-B119-D4FB54A1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8E3E-4541-1BED-6BE5-E0EC4F08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803-D9A3-4EB8-2512-49EE45D0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0CD88-69FA-8343-739D-581A4044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B282-78D8-3148-DD2B-945A74F5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77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1E581-D7DB-7114-BABD-FF069B55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82-7290-6FE0-C044-62423B80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EEBF-6D8B-1509-D223-B3BCEA0D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39F3-786C-4C26-BE4E-6959B4E203A8}" type="datetimeFigureOut">
              <a:rPr lang="en-CA" smtClean="0"/>
              <a:t>2024-12-15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4C7A-4626-DA96-B741-46BB0B014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E7AE0-F62D-A146-63F1-1A2014DB7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CCD66-19B4-4841-87B1-B5711D598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68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docs.github.com/en/get-started/using-github/github-flo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er605941.monday.com/boards/752271863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225EC1-3BDB-339B-203C-AA9E2813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Smart Indoor Parking System</a:t>
            </a:r>
          </a:p>
        </p:txBody>
      </p:sp>
    </p:spTree>
    <p:extLst>
      <p:ext uri="{BB962C8B-B14F-4D97-AF65-F5344CB8AC3E}">
        <p14:creationId xmlns:p14="http://schemas.microsoft.com/office/powerpoint/2010/main" val="166293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3715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BA835-3CB1-33C2-39ED-AB128CB6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1" y="232715"/>
            <a:ext cx="7179856" cy="90616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Collaborators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23C2AE-A87C-D3CE-3A9C-398BE052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369359"/>
            <a:ext cx="8020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3715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BA835-3CB1-33C2-39ED-AB128CB6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1" y="232715"/>
            <a:ext cx="7179856" cy="90616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Forks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1276B92-3D9F-8305-9DD3-30065F4B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8" y="1139078"/>
            <a:ext cx="9572625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8049F-2753-07BB-FCDF-86B449BF6409}"/>
              </a:ext>
            </a:extLst>
          </p:cNvPr>
          <p:cNvSpPr txBox="1"/>
          <p:nvPr/>
        </p:nvSpPr>
        <p:spPr>
          <a:xfrm>
            <a:off x="1315841" y="5506539"/>
            <a:ext cx="95238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Each member has forked the repository and works in their respective fork to reduce problems </a:t>
            </a:r>
          </a:p>
        </p:txBody>
      </p:sp>
    </p:spTree>
    <p:extLst>
      <p:ext uri="{BB962C8B-B14F-4D97-AF65-F5344CB8AC3E}">
        <p14:creationId xmlns:p14="http://schemas.microsoft.com/office/powerpoint/2010/main" val="49728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3715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BA835-3CB1-33C2-39ED-AB128CB6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1" y="232715"/>
            <a:ext cx="7179856" cy="90616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Pull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8049F-2753-07BB-FCDF-86B449BF6409}"/>
              </a:ext>
            </a:extLst>
          </p:cNvPr>
          <p:cNvSpPr txBox="1"/>
          <p:nvPr/>
        </p:nvSpPr>
        <p:spPr>
          <a:xfrm>
            <a:off x="1338252" y="5618597"/>
            <a:ext cx="95238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Primary use of PRs in our project is to update main branch with recent changes in test and feature branches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CDA122-BA87-B559-F8CB-B9655A5F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06" y="1140218"/>
            <a:ext cx="10253383" cy="4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3715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BA835-3CB1-33C2-39ED-AB128CB6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1" y="232715"/>
            <a:ext cx="7179856" cy="90616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GitHub kanban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8049F-2753-07BB-FCDF-86B449BF6409}"/>
              </a:ext>
            </a:extLst>
          </p:cNvPr>
          <p:cNvSpPr txBox="1"/>
          <p:nvPr/>
        </p:nvSpPr>
        <p:spPr>
          <a:xfrm>
            <a:off x="1338252" y="5618597"/>
            <a:ext cx="95238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 have decided in recent sprint that going forward we'll also  be using GitHub </a:t>
            </a:r>
            <a:r>
              <a:rPr lang="en-US" sz="2000" err="1">
                <a:solidFill>
                  <a:schemeClr val="bg1"/>
                </a:solidFill>
              </a:rPr>
              <a:t>KanBan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59245-521B-A201-7511-184E01B5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18" y="1138549"/>
            <a:ext cx="9838765" cy="43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BA835-3CB1-33C2-39ED-AB128CB6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GitFlow strategy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8049F-2753-07BB-FCDF-86B449BF6409}"/>
              </a:ext>
            </a:extLst>
          </p:cNvPr>
          <p:cNvSpPr txBox="1"/>
          <p:nvPr/>
        </p:nvSpPr>
        <p:spPr>
          <a:xfrm>
            <a:off x="640080" y="5448406"/>
            <a:ext cx="6147959" cy="3995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accent2"/>
                </a:solidFill>
              </a:rPr>
              <a:t>Reference: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accent4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a-successful-git-branching-model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accent4"/>
                </a:solidFill>
                <a:ea typeface="+mn-lt"/>
                <a:cs typeface="+mn-lt"/>
                <a:hlinkClick r:id="rId4"/>
              </a:rPr>
              <a:t>Github Flow</a:t>
            </a:r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687000D1-DC78-2718-B04D-B7E28A2519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1" t="606" r="-161" b="24121"/>
          <a:stretch/>
        </p:blipFill>
        <p:spPr>
          <a:xfrm>
            <a:off x="5311702" y="10"/>
            <a:ext cx="6879359" cy="686229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8D707-494F-70F4-E6C3-E53388BF292A}"/>
              </a:ext>
            </a:extLst>
          </p:cNvPr>
          <p:cNvSpPr txBox="1"/>
          <p:nvPr/>
        </p:nvSpPr>
        <p:spPr>
          <a:xfrm>
            <a:off x="642611" y="3033729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As we move forward with our production, we are trying to achieve a version control model like this with release branch and hotfix branch.</a:t>
            </a:r>
          </a:p>
        </p:txBody>
      </p:sp>
    </p:spTree>
    <p:extLst>
      <p:ext uri="{BB962C8B-B14F-4D97-AF65-F5344CB8AC3E}">
        <p14:creationId xmlns:p14="http://schemas.microsoft.com/office/powerpoint/2010/main" val="213364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78467A-3567-32A4-6F2E-B7104C21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" b="1"/>
          <a:stretch/>
        </p:blipFill>
        <p:spPr>
          <a:xfrm>
            <a:off x="278421" y="1494031"/>
            <a:ext cx="11635156" cy="5241535"/>
          </a:xfrm>
          <a:prstGeom prst="rect">
            <a:avLst/>
          </a:prstGeom>
          <a:solidFill>
            <a:schemeClr val="tx1"/>
          </a:solidFill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3715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BA835-3CB1-33C2-39ED-AB128CB6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1" y="232715"/>
            <a:ext cx="7179856" cy="90616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Gantt Chart </a:t>
            </a:r>
          </a:p>
        </p:txBody>
      </p:sp>
    </p:spTree>
    <p:extLst>
      <p:ext uri="{BB962C8B-B14F-4D97-AF65-F5344CB8AC3E}">
        <p14:creationId xmlns:p14="http://schemas.microsoft.com/office/powerpoint/2010/main" val="99573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87" y="133350"/>
            <a:ext cx="17407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1600" spc="-107">
                <a:solidFill>
                  <a:srgbClr val="E97132"/>
                </a:solidFill>
                <a:latin typeface="Trebuchet MS"/>
                <a:cs typeface="Trebuchet MS"/>
              </a:rPr>
              <a:t>B</a:t>
            </a:r>
            <a:r>
              <a:rPr lang="en-US" sz="1600" spc="-180">
                <a:solidFill>
                  <a:srgbClr val="E97132"/>
                </a:solidFill>
                <a:latin typeface="Trebuchet MS"/>
                <a:cs typeface="Trebuchet MS"/>
              </a:rPr>
              <a:t>u</a:t>
            </a:r>
            <a:r>
              <a:rPr lang="en-US" sz="1600" spc="-53">
                <a:solidFill>
                  <a:srgbClr val="E97132"/>
                </a:solidFill>
                <a:latin typeface="Trebuchet MS"/>
                <a:cs typeface="Trebuchet MS"/>
              </a:rPr>
              <a:t>s</a:t>
            </a:r>
            <a:r>
              <a:rPr lang="en-US" sz="1600" spc="-167">
                <a:solidFill>
                  <a:srgbClr val="E97132"/>
                </a:solidFill>
                <a:latin typeface="Trebuchet MS"/>
                <a:cs typeface="Trebuchet MS"/>
              </a:rPr>
              <a:t>i</a:t>
            </a:r>
            <a:r>
              <a:rPr lang="en-US" sz="1600" spc="-180">
                <a:solidFill>
                  <a:srgbClr val="E97132"/>
                </a:solidFill>
                <a:latin typeface="Trebuchet MS"/>
                <a:cs typeface="Trebuchet MS"/>
              </a:rPr>
              <a:t>n</a:t>
            </a:r>
            <a:r>
              <a:rPr lang="en-US" sz="1600" spc="-280">
                <a:solidFill>
                  <a:srgbClr val="E97132"/>
                </a:solidFill>
                <a:latin typeface="Trebuchet MS"/>
                <a:cs typeface="Trebuchet MS"/>
              </a:rPr>
              <a:t>e</a:t>
            </a:r>
            <a:r>
              <a:rPr lang="en-US" sz="1600" spc="-53">
                <a:solidFill>
                  <a:srgbClr val="E97132"/>
                </a:solidFill>
                <a:latin typeface="Trebuchet MS"/>
                <a:cs typeface="Trebuchet MS"/>
              </a:rPr>
              <a:t>s</a:t>
            </a:r>
            <a:r>
              <a:rPr lang="en-US" sz="1600" spc="-7">
                <a:solidFill>
                  <a:srgbClr val="E97132"/>
                </a:solidFill>
                <a:latin typeface="Trebuchet MS"/>
                <a:cs typeface="Trebuchet MS"/>
              </a:rPr>
              <a:t>s</a:t>
            </a:r>
            <a:r>
              <a:rPr lang="en-US" sz="1600" spc="-127">
                <a:solidFill>
                  <a:srgbClr val="E97132"/>
                </a:solidFill>
                <a:latin typeface="Trebuchet MS"/>
                <a:cs typeface="Trebuchet MS"/>
              </a:rPr>
              <a:t> </a:t>
            </a:r>
            <a:r>
              <a:rPr lang="en-US" sz="1600" spc="-247">
                <a:solidFill>
                  <a:srgbClr val="E97132"/>
                </a:solidFill>
                <a:latin typeface="Trebuchet MS"/>
                <a:cs typeface="Trebuchet MS"/>
              </a:rPr>
              <a:t>M</a:t>
            </a:r>
            <a:r>
              <a:rPr lang="en-US" sz="1600" spc="-167">
                <a:solidFill>
                  <a:srgbClr val="E97132"/>
                </a:solidFill>
                <a:latin typeface="Trebuchet MS"/>
                <a:cs typeface="Trebuchet MS"/>
              </a:rPr>
              <a:t>o</a:t>
            </a:r>
            <a:r>
              <a:rPr lang="en-US" sz="1600" spc="-193">
                <a:solidFill>
                  <a:srgbClr val="E97132"/>
                </a:solidFill>
                <a:latin typeface="Trebuchet MS"/>
                <a:cs typeface="Trebuchet MS"/>
              </a:rPr>
              <a:t>d</a:t>
            </a:r>
            <a:r>
              <a:rPr lang="en-US" sz="1600" spc="-280">
                <a:solidFill>
                  <a:srgbClr val="E97132"/>
                </a:solidFill>
                <a:latin typeface="Trebuchet MS"/>
                <a:cs typeface="Trebuchet MS"/>
              </a:rPr>
              <a:t>e</a:t>
            </a:r>
            <a:r>
              <a:rPr lang="en-US" sz="1600" cap="small" spc="-167">
                <a:solidFill>
                  <a:srgbClr val="E97132"/>
                </a:solidFill>
                <a:latin typeface="Trebuchet MS"/>
                <a:cs typeface="Trebuchet MS"/>
              </a:rPr>
              <a:t>l</a:t>
            </a:r>
            <a:r>
              <a:rPr lang="en-US" sz="1600" spc="-73">
                <a:solidFill>
                  <a:srgbClr val="E97132"/>
                </a:solidFill>
                <a:latin typeface="Trebuchet MS"/>
                <a:cs typeface="Trebuchet MS"/>
              </a:rPr>
              <a:t> </a:t>
            </a:r>
            <a:r>
              <a:rPr lang="en-US" sz="1600" spc="-160">
                <a:solidFill>
                  <a:srgbClr val="E97132"/>
                </a:solidFill>
                <a:latin typeface="Trebuchet MS"/>
                <a:cs typeface="Trebuchet MS"/>
              </a:rPr>
              <a:t>C</a:t>
            </a:r>
            <a:r>
              <a:rPr lang="en-US" sz="1600" spc="-147">
                <a:solidFill>
                  <a:srgbClr val="E97132"/>
                </a:solidFill>
                <a:latin typeface="Trebuchet MS"/>
                <a:cs typeface="Trebuchet MS"/>
              </a:rPr>
              <a:t>a</a:t>
            </a:r>
            <a:r>
              <a:rPr lang="en-US" sz="1600" spc="-180">
                <a:solidFill>
                  <a:srgbClr val="E97132"/>
                </a:solidFill>
                <a:latin typeface="Trebuchet MS"/>
                <a:cs typeface="Trebuchet MS"/>
              </a:rPr>
              <a:t>n</a:t>
            </a:r>
            <a:r>
              <a:rPr lang="en-US" sz="1600" spc="13">
                <a:solidFill>
                  <a:srgbClr val="E97132"/>
                </a:solidFill>
                <a:latin typeface="Trebuchet MS"/>
                <a:cs typeface="Trebuchet MS"/>
              </a:rPr>
              <a:t>v</a:t>
            </a:r>
            <a:r>
              <a:rPr lang="en-US" sz="1600" spc="-147">
                <a:solidFill>
                  <a:srgbClr val="E97132"/>
                </a:solidFill>
                <a:latin typeface="Trebuchet MS"/>
                <a:cs typeface="Trebuchet MS"/>
              </a:rPr>
              <a:t>a</a:t>
            </a:r>
            <a:r>
              <a:rPr lang="en-US" sz="1600" spc="-7">
                <a:solidFill>
                  <a:srgbClr val="E97132"/>
                </a:solidFill>
                <a:latin typeface="Trebuchet MS"/>
                <a:cs typeface="Trebuchet MS"/>
              </a:rPr>
              <a:t>s</a:t>
            </a:r>
            <a:endParaRPr lang="en-US" sz="1600">
              <a:solidFill>
                <a:srgbClr val="E9713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0965"/>
              </p:ext>
            </p:extLst>
          </p:nvPr>
        </p:nvGraphicFramePr>
        <p:xfrm>
          <a:off x="1395350" y="554181"/>
          <a:ext cx="10137411" cy="6151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0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9829"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1400" b="1" spc="3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lang="en-US"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b="1" spc="-3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400" b="1" spc="5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400" b="1" spc="-1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 spc="5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</a:p>
                    <a:p>
                      <a:pPr marL="8890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US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Parking Lot Owners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Local Businesses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Event Venues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60350" lvl="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000" b="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E2E9EB"/>
                      </a:solidFill>
                      <a:prstDash val="solid"/>
                    </a:lnL>
                    <a:lnR w="12700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lang="en-US" sz="1400" b="1" spc="3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0805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r>
                        <a:rPr lang="en-US" sz="1400" b="1" spc="3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lang="en-US"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b="1" spc="-2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lang="en-US" sz="1400" b="1" spc="-2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spc="2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spc="-1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Real-Time Security Features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Real-Time Security Features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User Interface Development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System Maintenance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62255" lvl="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  <a:p>
                      <a:pPr marL="262255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8373" marB="0">
                    <a:lnL w="12700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9525">
                      <a:solidFill>
                        <a:srgbClr val="E2E9EB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lang="en-US" sz="1400" b="1" spc="-1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271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r>
                        <a:rPr sz="1400" b="1" spc="-1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b="1" spc="4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6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4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2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6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6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4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lang="en-CA" sz="14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271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CA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Convenience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Time Savings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Enhanced Safety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Real-Time Updates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Flexible Payment Options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Reservation Features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64160" lvl="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26416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E2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lang="en-US" sz="1400" b="1" spc="-5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525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lang="en-US" sz="1400" b="1" spc="-2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Relationships</a:t>
                      </a:r>
                    </a:p>
                    <a:p>
                      <a:pPr marL="9525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US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Customer Support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Feedback Mechanisms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66700" lvl="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9525">
                      <a:solidFill>
                        <a:srgbClr val="E2E9E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lang="en-US" sz="1400" b="1" spc="-5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652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r>
                        <a:rPr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b="1" spc="-3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Segments</a:t>
                      </a:r>
                      <a:endParaRPr lang="en-CA" sz="14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652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CA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Vehicle Owners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Shopping Malls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Airports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Business Complexes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67970" lvl="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E2E9EB"/>
                      </a:solidFill>
                      <a:prstDash val="solid"/>
                    </a:lnL>
                    <a:lnR w="12700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1400" b="1" spc="3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lang="en-US"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b="1" spc="1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 spc="1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lang="en-US" sz="1400" b="1" spc="4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400" b="1" spc="-2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lang="en-US" sz="1400" b="1" spc="-1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</a:p>
                    <a:p>
                      <a:pPr marL="90805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US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Proprietary Hardware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Network with Parking Lot Owners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</a:rPr>
                        <a:t>Development Team</a:t>
                      </a: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62255" lvl="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  <a:p>
                      <a:pPr marL="90805" indent="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8373" marB="0">
                    <a:lnL w="12700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lang="en-CA" sz="14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525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CA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Social Media Marketing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Google Ads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Partnerships with Venues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95250" lvl="0" indent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CA"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E2E9EB"/>
                      </a:solidFill>
                      <a:prstDash val="soli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T w="9525">
                      <a:solidFill>
                        <a:srgbClr val="E2E9EB"/>
                      </a:solidFill>
                      <a:prstDash val="solid"/>
                    </a:lnT>
                    <a:lnB w="12700">
                      <a:solidFill>
                        <a:srgbClr val="E2E9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92">
                <a:tc gridSpan="3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lang="en-US" sz="1400" b="1" spc="5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8890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r>
                        <a:rPr lang="en-US" sz="1400" b="1" spc="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lang="en-US" sz="1400" b="1" spc="-2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b="1" spc="-1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Structure</a:t>
                      </a:r>
                    </a:p>
                    <a:p>
                      <a:pPr marL="8890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US" sz="1600" b="1" spc="-1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spc="-10" noProof="0">
                          <a:solidFill>
                            <a:schemeClr val="bg1"/>
                          </a:solidFill>
                        </a:rPr>
                        <a:t>Development and Maintenance</a:t>
                      </a:r>
                      <a:endParaRPr lang="en-US" sz="1000" b="0" i="0" u="none" strike="noStrike" spc="-10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spc="-10" noProof="0">
                          <a:solidFill>
                            <a:schemeClr val="bg1"/>
                          </a:solidFill>
                        </a:rPr>
                        <a:t>Marketing Expenses</a:t>
                      </a:r>
                      <a:endParaRPr lang="en-US" sz="1000" b="0" i="0" u="none" strike="noStrike" spc="-10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spc="-10" noProof="0">
                          <a:solidFill>
                            <a:schemeClr val="bg1"/>
                          </a:solidFill>
                        </a:rPr>
                        <a:t>Database and Authentication Costs</a:t>
                      </a:r>
                      <a:endParaRPr lang="en-US" sz="1000" b="0" i="0" u="none" strike="noStrike" spc="-10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spc="-10" noProof="0">
                          <a:solidFill>
                            <a:schemeClr val="bg1"/>
                          </a:solidFill>
                        </a:rPr>
                        <a:t>Staff Salaries</a:t>
                      </a:r>
                      <a:endParaRPr lang="en-US" sz="1200" b="0" i="0" u="none" strike="noStrike" spc="-10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spc="-10" noProof="0">
                          <a:solidFill>
                            <a:schemeClr val="bg1"/>
                          </a:solidFill>
                        </a:rPr>
                        <a:t>Regular Expense</a:t>
                      </a:r>
                    </a:p>
                    <a:p>
                      <a:pPr marL="260350" lvl="0" indent="-171450" algn="ctr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0" spc="-1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2E9EB"/>
                      </a:solidFill>
                      <a:prstDash val="solid"/>
                    </a:lnL>
                    <a:lnR w="12700">
                      <a:solidFill>
                        <a:srgbClr val="E2E9EB"/>
                      </a:solidFill>
                      <a:prstDash val="solid"/>
                    </a:lnR>
                    <a:lnT w="12700">
                      <a:solidFill>
                        <a:srgbClr val="E2E9EB"/>
                      </a:solidFill>
                      <a:prstDash val="solid"/>
                    </a:lnT>
                    <a:lnB w="9525">
                      <a:solidFill>
                        <a:srgbClr val="E2E9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lang="en-US" sz="1400" b="1" spc="15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8890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r>
                        <a:rPr sz="1400" b="1" spc="1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2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3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4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6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2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2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5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8890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CA"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Parking Fees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Subscriptions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Advertising Revenues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000" b="1" i="0" u="none" strike="noStrike" noProof="0">
                          <a:solidFill>
                            <a:schemeClr val="bg1"/>
                          </a:solidFill>
                        </a:rPr>
                        <a:t>EV Charging Fees</a:t>
                      </a:r>
                      <a:endParaRPr lang="en-CA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000" b="1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88900" lvl="0">
                        <a:lnSpc>
                          <a:spcPct val="100000"/>
                        </a:lnSpc>
                        <a:spcBef>
                          <a:spcPts val="640"/>
                        </a:spcBef>
                        <a:buNone/>
                      </a:pPr>
                      <a:endParaRPr lang="en-CA" sz="1200" b="1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  <a:p>
                      <a:pPr marL="260350" indent="-17145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200" b="0">
                        <a:solidFill>
                          <a:srgbClr val="434343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2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E2E9EB"/>
                      </a:solidFill>
                      <a:prstDash val="solid"/>
                    </a:lnR>
                    <a:lnB w="9525">
                      <a:solidFill>
                        <a:srgbClr val="E2E9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1561" y="4795289"/>
            <a:ext cx="241187" cy="2404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5500" y="806822"/>
            <a:ext cx="228600" cy="215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4346" y="689285"/>
            <a:ext cx="228600" cy="2404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591" y="811458"/>
            <a:ext cx="215731" cy="228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46712" y="4799581"/>
            <a:ext cx="241300" cy="177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7802" y="690257"/>
            <a:ext cx="228487" cy="228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15540" y="687578"/>
            <a:ext cx="266700" cy="279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33358" y="2751222"/>
            <a:ext cx="304631" cy="279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02306" y="2750772"/>
            <a:ext cx="3048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2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3D0CE-AB25-4716-E5A0-5E8D99BF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500" y="1772532"/>
            <a:ext cx="9401488" cy="4378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Team Name</a:t>
            </a:r>
            <a:r>
              <a:rPr lang="en-US" sz="2200">
                <a:solidFill>
                  <a:schemeClr val="bg1"/>
                </a:solidFill>
              </a:rPr>
              <a:t>: The Tech Sense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 sz="22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Name</a:t>
            </a:r>
            <a:r>
              <a:rPr lang="en-US" sz="2200">
                <a:solidFill>
                  <a:schemeClr val="bg1"/>
                </a:solidFill>
              </a:rPr>
              <a:t>: Smart Indoor Parking System</a:t>
            </a:r>
          </a:p>
          <a:p>
            <a:pPr algn="l"/>
            <a:r>
              <a:rPr lang="en-US" sz="22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Group Number</a:t>
            </a:r>
            <a:r>
              <a:rPr lang="en-US" sz="2200">
                <a:solidFill>
                  <a:schemeClr val="bg1"/>
                </a:solidFill>
              </a:rPr>
              <a:t>: 10</a:t>
            </a:r>
          </a:p>
          <a:p>
            <a:pPr algn="l"/>
            <a:r>
              <a:rPr lang="en-US" sz="22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 Names and IDs</a:t>
            </a:r>
            <a:r>
              <a:rPr lang="en-US" sz="2200">
                <a:solidFill>
                  <a:schemeClr val="bg1"/>
                </a:solidFill>
              </a:rPr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i="1">
                <a:solidFill>
                  <a:schemeClr val="bg1"/>
                </a:solidFill>
              </a:rPr>
              <a:t>Kunal Dhiman (N01540952)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i="1">
                <a:solidFill>
                  <a:schemeClr val="bg1"/>
                </a:solidFill>
              </a:rPr>
              <a:t>Raghav Sharma (N01537255)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i="1" err="1">
                <a:solidFill>
                  <a:schemeClr val="bg1"/>
                </a:solidFill>
              </a:rPr>
              <a:t>NisargKumar</a:t>
            </a:r>
            <a:r>
              <a:rPr lang="en-US" sz="2200" i="1">
                <a:solidFill>
                  <a:schemeClr val="bg1"/>
                </a:solidFill>
              </a:rPr>
              <a:t> </a:t>
            </a:r>
            <a:r>
              <a:rPr lang="en-US" sz="2200" i="1" err="1">
                <a:solidFill>
                  <a:schemeClr val="bg1"/>
                </a:solidFill>
              </a:rPr>
              <a:t>Pareshbhai</a:t>
            </a:r>
            <a:r>
              <a:rPr lang="en-US" sz="2200" i="1">
                <a:solidFill>
                  <a:schemeClr val="bg1"/>
                </a:solidFill>
              </a:rPr>
              <a:t> Joshi (N01545986)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i="1">
                <a:solidFill>
                  <a:schemeClr val="bg1"/>
                </a:solidFill>
              </a:rPr>
              <a:t>Rushi Manojkumar Patel (N01539144)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</p:txBody>
      </p:sp>
      <p:grpSp>
        <p:nvGrpSpPr>
          <p:cNvPr id="32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99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Rectangle 66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4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7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EE94E-0340-321F-095A-7DDB512E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Project Overview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5855-1297-E68D-375F-F4729EF94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App Purpose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 Our smart parking app helps drivers find parking faster in busy city areas by guiding them to the nearest available spot. It improves vehicle security, saves time, and provides real-time alerts. This makes parking easier, reduces traffic, and helps cities manage parking better.</a:t>
            </a: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Key Features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Real-Time Parking Spot Navigation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Personalized User Profiles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Parking History and Analytics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Real-Time Alerts and Notifications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2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4854-59BD-B822-A4BA-3C3E96D6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8" y="348856"/>
            <a:ext cx="5832966" cy="479516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Demo of the App</a:t>
            </a:r>
          </a:p>
        </p:txBody>
      </p:sp>
      <p:pic>
        <p:nvPicPr>
          <p:cNvPr id="8" name="Content Placeholder 7" descr="A green and white logo with a magnifying glass and a car&#10;&#10;Description automatically generated">
            <a:extLst>
              <a:ext uri="{FF2B5EF4-FFF2-40B4-BE49-F238E27FC236}">
                <a16:creationId xmlns:a16="http://schemas.microsoft.com/office/drawing/2014/main" id="{EBB3AB88-F8B3-DA00-2FB1-A945A566F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8" y="1490270"/>
            <a:ext cx="2167546" cy="4910530"/>
          </a:xfrm>
          <a:ln>
            <a:solidFill>
              <a:schemeClr val="tx1"/>
            </a:solidFill>
          </a:ln>
        </p:spPr>
      </p:pic>
      <p:pic>
        <p:nvPicPr>
          <p:cNvPr id="10" name="Picture 9" descr="A screenshot of a login form">
            <a:extLst>
              <a:ext uri="{FF2B5EF4-FFF2-40B4-BE49-F238E27FC236}">
                <a16:creationId xmlns:a16="http://schemas.microsoft.com/office/drawing/2014/main" id="{2C303496-F78B-F2D9-2FBF-6398E935B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2" y="1490269"/>
            <a:ext cx="2129547" cy="48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login form">
            <a:extLst>
              <a:ext uri="{FF2B5EF4-FFF2-40B4-BE49-F238E27FC236}">
                <a16:creationId xmlns:a16="http://schemas.microsoft.com/office/drawing/2014/main" id="{3C590C7E-AE78-B0A6-61D0-AAAA0D554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5" y="1508411"/>
            <a:ext cx="2138618" cy="48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 descr="A car with icons around it">
            <a:extLst>
              <a:ext uri="{FF2B5EF4-FFF2-40B4-BE49-F238E27FC236}">
                <a16:creationId xmlns:a16="http://schemas.microsoft.com/office/drawing/2014/main" id="{5D913759-A490-A1CD-4326-1ADBB8328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13" y="1490270"/>
            <a:ext cx="2161751" cy="4803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person standing in a parking lot">
            <a:extLst>
              <a:ext uri="{FF2B5EF4-FFF2-40B4-BE49-F238E27FC236}">
                <a16:creationId xmlns:a16="http://schemas.microsoft.com/office/drawing/2014/main" id="{303318BD-4F5C-63ED-2EC8-8EE359A45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52" y="1490268"/>
            <a:ext cx="2161751" cy="4803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65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phone">
            <a:extLst>
              <a:ext uri="{FF2B5EF4-FFF2-40B4-BE49-F238E27FC236}">
                <a16:creationId xmlns:a16="http://schemas.microsoft.com/office/drawing/2014/main" id="{3585C5A3-F5D8-7EBF-4082-019CD4F1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26" y="365122"/>
            <a:ext cx="2618509" cy="5818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A screenshot of a car">
            <a:extLst>
              <a:ext uri="{FF2B5EF4-FFF2-40B4-BE49-F238E27FC236}">
                <a16:creationId xmlns:a16="http://schemas.microsoft.com/office/drawing/2014/main" id="{79C5114C-E16E-1977-64ED-36C90F194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0" y="365122"/>
            <a:ext cx="2618508" cy="5818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A car with various objects around it">
            <a:extLst>
              <a:ext uri="{FF2B5EF4-FFF2-40B4-BE49-F238E27FC236}">
                <a16:creationId xmlns:a16="http://schemas.microsoft.com/office/drawing/2014/main" id="{82D65BBC-D1D8-8782-0D4B-1913BEBE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1" y="365123"/>
            <a:ext cx="2618508" cy="5818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32D6E5C-6B58-75D2-B19B-910087B2D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98" y="365122"/>
            <a:ext cx="2618509" cy="5818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88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12A1-DB18-ADDB-CD6C-4ED8B3A6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6" y="121396"/>
            <a:ext cx="2915544" cy="11466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Screen Flow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92688-0CA4-5922-554B-310BFF6725EE}"/>
              </a:ext>
            </a:extLst>
          </p:cNvPr>
          <p:cNvSpPr/>
          <p:nvPr/>
        </p:nvSpPr>
        <p:spPr>
          <a:xfrm>
            <a:off x="808926" y="2124131"/>
            <a:ext cx="1470991" cy="71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/>
              <a:t>Splash Screen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C40DAA-52E7-81B8-33AE-8897940144C0}"/>
              </a:ext>
            </a:extLst>
          </p:cNvPr>
          <p:cNvSpPr/>
          <p:nvPr/>
        </p:nvSpPr>
        <p:spPr>
          <a:xfrm>
            <a:off x="5069942" y="2132531"/>
            <a:ext cx="1470991" cy="71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/>
              <a:t>Log in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5D92DC-5358-FA44-8C57-6A32A77F9D37}"/>
              </a:ext>
            </a:extLst>
          </p:cNvPr>
          <p:cNvSpPr/>
          <p:nvPr/>
        </p:nvSpPr>
        <p:spPr>
          <a:xfrm>
            <a:off x="5069942" y="3934508"/>
            <a:ext cx="1470991" cy="71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/>
              <a:t>Sign up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2C6570-7AB2-3F75-1323-D4366400F5BE}"/>
              </a:ext>
            </a:extLst>
          </p:cNvPr>
          <p:cNvSpPr/>
          <p:nvPr/>
        </p:nvSpPr>
        <p:spPr>
          <a:xfrm>
            <a:off x="8715369" y="2081045"/>
            <a:ext cx="1470991" cy="71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/>
              <a:t>Home Screen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5CA431-F0D7-059D-D9BC-EB30B4B21B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79917" y="2481940"/>
            <a:ext cx="2790025" cy="10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BF0745-6C9B-3C60-F31B-F185F406EA8E}"/>
              </a:ext>
            </a:extLst>
          </p:cNvPr>
          <p:cNvCxnSpPr>
            <a:cxnSpLocks/>
          </p:cNvCxnSpPr>
          <p:nvPr/>
        </p:nvCxnSpPr>
        <p:spPr>
          <a:xfrm flipH="1">
            <a:off x="5796367" y="2839078"/>
            <a:ext cx="9071" cy="1086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678131-6ED1-85B0-D282-3CEBD0693768}"/>
              </a:ext>
            </a:extLst>
          </p:cNvPr>
          <p:cNvCxnSpPr>
            <a:cxnSpLocks/>
          </p:cNvCxnSpPr>
          <p:nvPr/>
        </p:nvCxnSpPr>
        <p:spPr>
          <a:xfrm flipV="1">
            <a:off x="6530635" y="2418452"/>
            <a:ext cx="2184734" cy="10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15AA2F-FDE3-CC05-CA24-462D1E7C5DC8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6540933" y="2796663"/>
            <a:ext cx="2909932" cy="1495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C67AF-0674-4251-95F5-A8ACD8ABA722}"/>
              </a:ext>
            </a:extLst>
          </p:cNvPr>
          <p:cNvCxnSpPr/>
          <p:nvPr/>
        </p:nvCxnSpPr>
        <p:spPr>
          <a:xfrm>
            <a:off x="3035300" y="1166584"/>
            <a:ext cx="5722256" cy="725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E7A9DC-62C4-411B-E6DE-C71E50155B2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544422" y="1166584"/>
            <a:ext cx="1490878" cy="9575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5642C5-27EC-9777-E279-B60945208E7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747260" y="1204733"/>
            <a:ext cx="683011" cy="88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B2E524-D6E7-8500-0F38-2E72E5C73F6D}"/>
              </a:ext>
            </a:extLst>
          </p:cNvPr>
          <p:cNvSpPr/>
          <p:nvPr/>
        </p:nvSpPr>
        <p:spPr>
          <a:xfrm>
            <a:off x="10007743" y="3670750"/>
            <a:ext cx="1354998" cy="900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/>
              <a:t>Pick Parking Location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AB496F-9317-0180-2F35-B2050CD53448}"/>
              </a:ext>
            </a:extLst>
          </p:cNvPr>
          <p:cNvSpPr/>
          <p:nvPr/>
        </p:nvSpPr>
        <p:spPr>
          <a:xfrm>
            <a:off x="10007742" y="5486237"/>
            <a:ext cx="1354999" cy="900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/>
              <a:t>Select Parking Duration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6875DA-EAC4-D282-4B54-A7E7E953329D}"/>
              </a:ext>
            </a:extLst>
          </p:cNvPr>
          <p:cNvSpPr/>
          <p:nvPr/>
        </p:nvSpPr>
        <p:spPr>
          <a:xfrm>
            <a:off x="6403442" y="5543388"/>
            <a:ext cx="1736706" cy="900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/>
              <a:t>Pick Parking Spot 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B339A6-A2BA-6585-8251-7FC3C2570E3B}"/>
              </a:ext>
            </a:extLst>
          </p:cNvPr>
          <p:cNvSpPr/>
          <p:nvPr/>
        </p:nvSpPr>
        <p:spPr>
          <a:xfrm>
            <a:off x="2829299" y="5543388"/>
            <a:ext cx="1470991" cy="715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/>
              <a:t>Pay and Reserve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0DA1D2-39BF-6884-9142-F45BB7F965C1}"/>
              </a:ext>
            </a:extLst>
          </p:cNvPr>
          <p:cNvCxnSpPr>
            <a:cxnSpLocks/>
          </p:cNvCxnSpPr>
          <p:nvPr/>
        </p:nvCxnSpPr>
        <p:spPr>
          <a:xfrm>
            <a:off x="10184566" y="2481940"/>
            <a:ext cx="609528" cy="102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0DFC49-8FF5-FAFB-C6D7-C49D5B2D0C6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300290" y="5895532"/>
            <a:ext cx="2103152" cy="5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29BE48-A2A7-5C34-E160-5CB52E27CDBC}"/>
              </a:ext>
            </a:extLst>
          </p:cNvPr>
          <p:cNvCxnSpPr>
            <a:cxnSpLocks/>
          </p:cNvCxnSpPr>
          <p:nvPr/>
        </p:nvCxnSpPr>
        <p:spPr>
          <a:xfrm flipH="1">
            <a:off x="10784426" y="2492237"/>
            <a:ext cx="9667" cy="1157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D031ED-91A5-A55D-F892-A354B873DB7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0685242" y="4570955"/>
            <a:ext cx="0" cy="91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43D18-B9D1-D33A-908C-F9FB4C4B7CCF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8140148" y="5936340"/>
            <a:ext cx="1867594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067B14-16C9-7D1C-81A1-0DC39E132DCC}"/>
              </a:ext>
            </a:extLst>
          </p:cNvPr>
          <p:cNvSpPr txBox="1"/>
          <p:nvPr/>
        </p:nvSpPr>
        <p:spPr>
          <a:xfrm>
            <a:off x="2355624" y="2056497"/>
            <a:ext cx="2700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If user not logged before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3D385-591B-F8A8-6014-7B7587DBC54A}"/>
              </a:ext>
            </a:extLst>
          </p:cNvPr>
          <p:cNvSpPr txBox="1"/>
          <p:nvPr/>
        </p:nvSpPr>
        <p:spPr>
          <a:xfrm>
            <a:off x="4624548" y="831499"/>
            <a:ext cx="26321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If user logged in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B30C1-E477-96C2-CAA0-53D8C11A02C9}"/>
              </a:ext>
            </a:extLst>
          </p:cNvPr>
          <p:cNvSpPr txBox="1"/>
          <p:nvPr/>
        </p:nvSpPr>
        <p:spPr>
          <a:xfrm>
            <a:off x="6555941" y="2056167"/>
            <a:ext cx="2187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If already signed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022AD-03B9-6E87-0FF5-6D4392A549AD}"/>
              </a:ext>
            </a:extLst>
          </p:cNvPr>
          <p:cNvSpPr txBox="1"/>
          <p:nvPr/>
        </p:nvSpPr>
        <p:spPr>
          <a:xfrm>
            <a:off x="4126023" y="3173423"/>
            <a:ext cx="1765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If not signed up</a:t>
            </a:r>
          </a:p>
        </p:txBody>
      </p:sp>
    </p:spTree>
    <p:extLst>
      <p:ext uri="{BB962C8B-B14F-4D97-AF65-F5344CB8AC3E}">
        <p14:creationId xmlns:p14="http://schemas.microsoft.com/office/powerpoint/2010/main" val="44719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CFE16-9E09-9C21-8AB5-25164FC4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38303" cy="7078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 Dashboard</a:t>
            </a:r>
            <a:endParaRPr lang="en-US" sz="320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E44208D-0196-CDB6-3782-3B61F73BA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65" y="838984"/>
            <a:ext cx="10084904" cy="58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81AC-FC0C-B0CF-0D6B-666D53FD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GitHub and How we used it.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A4C06E-21AF-09F1-586D-1E8EFE7EE9E6}"/>
              </a:ext>
            </a:extLst>
          </p:cNvPr>
          <p:cNvSpPr txBox="1"/>
          <p:nvPr/>
        </p:nvSpPr>
        <p:spPr>
          <a:xfrm>
            <a:off x="6758898" y="2394227"/>
            <a:ext cx="435554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Branches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Collaborators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Forks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Pull Requests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Project – </a:t>
            </a:r>
            <a:r>
              <a:rPr lang="en-US" sz="2400" err="1">
                <a:solidFill>
                  <a:schemeClr val="bg1"/>
                </a:solidFill>
              </a:rPr>
              <a:t>KanBan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Vision  - </a:t>
            </a:r>
            <a:r>
              <a:rPr lang="en-US" sz="2400" err="1">
                <a:solidFill>
                  <a:schemeClr val="bg1"/>
                </a:solidFill>
              </a:rPr>
              <a:t>GitFlow</a:t>
            </a:r>
            <a:r>
              <a:rPr lang="en-US" sz="2400">
                <a:solidFill>
                  <a:schemeClr val="bg1"/>
                </a:solidFill>
              </a:rPr>
              <a:t> Strategy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D1A917-2430-0E98-E414-4FC718EC1418}"/>
              </a:ext>
            </a:extLst>
          </p:cNvPr>
          <p:cNvSpPr/>
          <p:nvPr/>
        </p:nvSpPr>
        <p:spPr>
          <a:xfrm>
            <a:off x="3887354" y="331209"/>
            <a:ext cx="2527652" cy="12202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81AC-FC0C-B0CF-0D6B-666D53FD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334" y="1551999"/>
            <a:ext cx="7199610" cy="642244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Branches – main ,test and feature.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452B2E7-4CD5-B0B5-2732-D90433F6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32" t="3014" r="13158" b="-1369"/>
          <a:stretch/>
        </p:blipFill>
        <p:spPr>
          <a:xfrm>
            <a:off x="2259263" y="2197462"/>
            <a:ext cx="7686862" cy="43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Smart Indoor Parking System</vt:lpstr>
      <vt:lpstr>PowerPoint Presentation</vt:lpstr>
      <vt:lpstr>Project Overview</vt:lpstr>
      <vt:lpstr>Demo of the App</vt:lpstr>
      <vt:lpstr>PowerPoint Presentation</vt:lpstr>
      <vt:lpstr>Screen Flow </vt:lpstr>
      <vt:lpstr>Sprint Dashboard</vt:lpstr>
      <vt:lpstr>GitHub and How we used it.</vt:lpstr>
      <vt:lpstr>Branches – main ,test and feature.</vt:lpstr>
      <vt:lpstr>Collaborators</vt:lpstr>
      <vt:lpstr>Forks</vt:lpstr>
      <vt:lpstr>Pull requests</vt:lpstr>
      <vt:lpstr>GitHub kanban integration</vt:lpstr>
      <vt:lpstr>GitFlow strategy</vt:lpstr>
      <vt:lpstr>Gantt Chart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Sharma</dc:creator>
  <cp:revision>2</cp:revision>
  <dcterms:created xsi:type="dcterms:W3CDTF">2024-10-09T01:40:08Z</dcterms:created>
  <dcterms:modified xsi:type="dcterms:W3CDTF">2024-12-16T00:42:08Z</dcterms:modified>
</cp:coreProperties>
</file>