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8" d="100"/>
          <a:sy n="78"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DB748-5F42-4D3D-BF3D-9FE10C338BB5}" type="datetimeFigureOut">
              <a:rPr lang="en-IN" smtClean="0"/>
              <a:t>03-11-2022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75823-F9B2-4B08-909B-04A15BF27998}" type="slidenum">
              <a:rPr lang="en-IN" smtClean="0"/>
              <a:t>‹#›</a:t>
            </a:fld>
            <a:endParaRPr lang="en-IN"/>
          </a:p>
        </p:txBody>
      </p:sp>
    </p:spTree>
    <p:extLst>
      <p:ext uri="{BB962C8B-B14F-4D97-AF65-F5344CB8AC3E}">
        <p14:creationId xmlns:p14="http://schemas.microsoft.com/office/powerpoint/2010/main" val="368964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learnmarkets.com/blog/inflation-and-interest-rates/?utm_campaign=blog_CTA&amp;utm_medium=blogpage&amp;utm_source=elearnmarkets_blo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Effect </a:t>
            </a:r>
            <a:r>
              <a:rPr lang="en-US" dirty="0"/>
              <a:t>of US Macro </a:t>
            </a:r>
            <a:r>
              <a:rPr lang="en-US" dirty="0" smtClean="0"/>
              <a:t>-Economic </a:t>
            </a:r>
            <a:r>
              <a:rPr lang="en-US" dirty="0"/>
              <a:t>Factor on Indian Stock Market</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32794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432" y="278120"/>
            <a:ext cx="8911687" cy="611566"/>
          </a:xfrm>
        </p:spPr>
        <p:txBody>
          <a:bodyPr>
            <a:normAutofit fontScale="90000"/>
          </a:bodyPr>
          <a:lstStyle/>
          <a:p>
            <a:r>
              <a:rPr lang="en-IN" dirty="0" smtClean="0"/>
              <a:t>GDP OVER MONTHS AND YEAR:</a:t>
            </a:r>
            <a:endParaRPr lang="en-IN" dirty="0"/>
          </a:p>
        </p:txBody>
      </p:sp>
      <p:pic>
        <p:nvPicPr>
          <p:cNvPr id="7" name="Content Placeholder 6"/>
          <p:cNvPicPr>
            <a:picLocks noGrp="1" noChangeAspect="1"/>
          </p:cNvPicPr>
          <p:nvPr>
            <p:ph sz="half" idx="1"/>
          </p:nvPr>
        </p:nvPicPr>
        <p:blipFill rotWithShape="1">
          <a:blip r:embed="rId2"/>
          <a:srcRect l="16949" t="34434" r="41224"/>
          <a:stretch/>
        </p:blipFill>
        <p:spPr>
          <a:xfrm>
            <a:off x="1223319" y="3830595"/>
            <a:ext cx="4860048" cy="2627954"/>
          </a:xfrm>
          <a:prstGeom prst="rect">
            <a:avLst/>
          </a:prstGeom>
        </p:spPr>
      </p:pic>
      <p:pic>
        <p:nvPicPr>
          <p:cNvPr id="6" name="Content Placeholder 5"/>
          <p:cNvPicPr>
            <a:picLocks noGrp="1" noChangeAspect="1"/>
          </p:cNvPicPr>
          <p:nvPr>
            <p:ph sz="half" idx="2"/>
          </p:nvPr>
        </p:nvPicPr>
        <p:blipFill rotWithShape="1">
          <a:blip r:embed="rId3"/>
          <a:srcRect l="16049" t="42404" r="42124"/>
          <a:stretch/>
        </p:blipFill>
        <p:spPr>
          <a:xfrm>
            <a:off x="7158856" y="1026155"/>
            <a:ext cx="4024601" cy="2804440"/>
          </a:xfrm>
          <a:prstGeom prst="rect">
            <a:avLst/>
          </a:prstGeom>
        </p:spPr>
      </p:pic>
      <p:pic>
        <p:nvPicPr>
          <p:cNvPr id="5" name="Picture 4"/>
          <p:cNvPicPr>
            <a:picLocks noChangeAspect="1"/>
          </p:cNvPicPr>
          <p:nvPr/>
        </p:nvPicPr>
        <p:blipFill rotWithShape="1">
          <a:blip r:embed="rId4"/>
          <a:srcRect l="13120" t="33699" r="38445" b="1098"/>
          <a:stretch/>
        </p:blipFill>
        <p:spPr>
          <a:xfrm>
            <a:off x="2589212" y="889686"/>
            <a:ext cx="4106573" cy="2759676"/>
          </a:xfrm>
          <a:prstGeom prst="rect">
            <a:avLst/>
          </a:prstGeom>
        </p:spPr>
      </p:pic>
      <p:sp>
        <p:nvSpPr>
          <p:cNvPr id="8" name="TextBox 7"/>
          <p:cNvSpPr txBox="1"/>
          <p:nvPr/>
        </p:nvSpPr>
        <p:spPr>
          <a:xfrm>
            <a:off x="6437870" y="4207466"/>
            <a:ext cx="5103340" cy="1846659"/>
          </a:xfrm>
          <a:prstGeom prst="rect">
            <a:avLst/>
          </a:prstGeom>
          <a:noFill/>
        </p:spPr>
        <p:txBody>
          <a:bodyPr wrap="square" rtlCol="0">
            <a:spAutoFit/>
          </a:bodyPr>
          <a:lstStyle/>
          <a:p>
            <a:r>
              <a:rPr lang="en-US" sz="1400" dirty="0"/>
              <a:t>If GDP is </a:t>
            </a:r>
            <a:r>
              <a:rPr lang="en-US" sz="1400" b="1" dirty="0"/>
              <a:t>falling, then the economy is shrinking</a:t>
            </a:r>
            <a:r>
              <a:rPr lang="en-US" sz="1400" dirty="0"/>
              <a:t> - bad news for businesses and </a:t>
            </a:r>
            <a:r>
              <a:rPr lang="en-US" sz="1400" dirty="0" smtClean="0"/>
              <a:t>workers. You can see the economy was decreased compared to 2019.</a:t>
            </a:r>
          </a:p>
          <a:p>
            <a:endParaRPr lang="en-US" sz="1400" dirty="0" smtClean="0"/>
          </a:p>
          <a:p>
            <a:r>
              <a:rPr lang="en-US" sz="1400" dirty="0" smtClean="0"/>
              <a:t>In </a:t>
            </a:r>
            <a:r>
              <a:rPr lang="en-US" sz="1400" dirty="0"/>
              <a:t>each of nine quarters prior to March 2020, the GDP growth rate was lower, reaching 3.6% in the January–March 2020 quarter, with 2019–2020 ending with a 4.1% GDP growth, the lowest in over two decades</a:t>
            </a:r>
            <a:r>
              <a:rPr lang="en-US" sz="1600" dirty="0"/>
              <a:t>.</a:t>
            </a:r>
            <a:endParaRPr lang="en-IN" sz="1600" dirty="0"/>
          </a:p>
        </p:txBody>
      </p:sp>
    </p:spTree>
    <p:extLst>
      <p:ext uri="{BB962C8B-B14F-4D97-AF65-F5344CB8AC3E}">
        <p14:creationId xmlns:p14="http://schemas.microsoft.com/office/powerpoint/2010/main" val="1525952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6279"/>
          </a:xfrm>
        </p:spPr>
        <p:txBody>
          <a:bodyPr>
            <a:normAutofit fontScale="90000"/>
          </a:bodyPr>
          <a:lstStyle/>
          <a:p>
            <a:r>
              <a:rPr lang="en-IN" dirty="0" smtClean="0"/>
              <a:t>GDP </a:t>
            </a:r>
            <a:r>
              <a:rPr lang="en-IN" dirty="0"/>
              <a:t>over 2019-2021 (PIE CHART):</a:t>
            </a:r>
          </a:p>
        </p:txBody>
      </p:sp>
      <p:pic>
        <p:nvPicPr>
          <p:cNvPr id="4" name="Content Placeholder 3"/>
          <p:cNvPicPr>
            <a:picLocks noGrp="1" noChangeAspect="1"/>
          </p:cNvPicPr>
          <p:nvPr>
            <p:ph idx="1"/>
          </p:nvPr>
        </p:nvPicPr>
        <p:blipFill rotWithShape="1">
          <a:blip r:embed="rId2"/>
          <a:srcRect l="30306" t="35757" r="8758"/>
          <a:stretch/>
        </p:blipFill>
        <p:spPr>
          <a:xfrm>
            <a:off x="2410220" y="2113005"/>
            <a:ext cx="4793769" cy="2854411"/>
          </a:xfrm>
          <a:prstGeom prst="rect">
            <a:avLst/>
          </a:prstGeom>
        </p:spPr>
      </p:pic>
      <p:sp>
        <p:nvSpPr>
          <p:cNvPr id="5" name="TextBox 4"/>
          <p:cNvSpPr txBox="1"/>
          <p:nvPr/>
        </p:nvSpPr>
        <p:spPr>
          <a:xfrm>
            <a:off x="7945867" y="2113005"/>
            <a:ext cx="3484605" cy="2308324"/>
          </a:xfrm>
          <a:prstGeom prst="rect">
            <a:avLst/>
          </a:prstGeom>
          <a:noFill/>
        </p:spPr>
        <p:txBody>
          <a:bodyPr wrap="square" rtlCol="0">
            <a:spAutoFit/>
          </a:bodyPr>
          <a:lstStyle/>
          <a:p>
            <a:r>
              <a:rPr lang="en-IN" dirty="0" smtClean="0"/>
              <a:t>There was </a:t>
            </a:r>
            <a:r>
              <a:rPr lang="en-IN" dirty="0" err="1" smtClean="0"/>
              <a:t>was</a:t>
            </a:r>
            <a:r>
              <a:rPr lang="en-IN" dirty="0" smtClean="0"/>
              <a:t> 1.1% decreased in GDP in data which also results or show the economy </a:t>
            </a:r>
            <a:r>
              <a:rPr lang="en-IN" dirty="0" err="1" smtClean="0"/>
              <a:t>shrinked</a:t>
            </a:r>
            <a:r>
              <a:rPr lang="en-IN" dirty="0" smtClean="0"/>
              <a:t> or decreased the USINR ,which again shows the GDP decreased shows the India economy decreased.</a:t>
            </a:r>
            <a:endParaRPr lang="en-IN" dirty="0"/>
          </a:p>
        </p:txBody>
      </p:sp>
    </p:spTree>
    <p:extLst>
      <p:ext uri="{BB962C8B-B14F-4D97-AF65-F5344CB8AC3E}">
        <p14:creationId xmlns:p14="http://schemas.microsoft.com/office/powerpoint/2010/main" val="1350762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42196"/>
            <a:ext cx="8911687" cy="784560"/>
          </a:xfrm>
        </p:spPr>
        <p:txBody>
          <a:bodyPr/>
          <a:lstStyle/>
          <a:p>
            <a:r>
              <a:rPr lang="en-IN" dirty="0" smtClean="0"/>
              <a:t>DOLLAR INDEX ON INDIA ECONOMY:</a:t>
            </a:r>
            <a:endParaRPr lang="en-IN" dirty="0"/>
          </a:p>
        </p:txBody>
      </p:sp>
      <p:pic>
        <p:nvPicPr>
          <p:cNvPr id="5" name="Content Placeholder 4"/>
          <p:cNvPicPr>
            <a:picLocks noGrp="1" noChangeAspect="1"/>
          </p:cNvPicPr>
          <p:nvPr>
            <p:ph sz="half" idx="1"/>
          </p:nvPr>
        </p:nvPicPr>
        <p:blipFill rotWithShape="1">
          <a:blip r:embed="rId2"/>
          <a:srcRect l="17035" t="41567" r="39993" b="2039"/>
          <a:stretch/>
        </p:blipFill>
        <p:spPr>
          <a:xfrm>
            <a:off x="2409568" y="926756"/>
            <a:ext cx="3200399" cy="2361327"/>
          </a:xfrm>
          <a:prstGeom prst="rect">
            <a:avLst/>
          </a:prstGeom>
        </p:spPr>
      </p:pic>
      <p:sp>
        <p:nvSpPr>
          <p:cNvPr id="4" name="Content Placeholder 3"/>
          <p:cNvSpPr>
            <a:spLocks noGrp="1"/>
          </p:cNvSpPr>
          <p:nvPr>
            <p:ph sz="half" idx="2"/>
          </p:nvPr>
        </p:nvSpPr>
        <p:spPr/>
        <p:txBody>
          <a:bodyPr/>
          <a:lstStyle/>
          <a:p>
            <a:endParaRPr lang="en-IN"/>
          </a:p>
        </p:txBody>
      </p:sp>
      <p:pic>
        <p:nvPicPr>
          <p:cNvPr id="6" name="Picture 5"/>
          <p:cNvPicPr>
            <a:picLocks noChangeAspect="1"/>
          </p:cNvPicPr>
          <p:nvPr/>
        </p:nvPicPr>
        <p:blipFill rotWithShape="1">
          <a:blip r:embed="rId3"/>
          <a:srcRect l="16254" t="39612" r="39205" b="-338"/>
          <a:stretch/>
        </p:blipFill>
        <p:spPr>
          <a:xfrm>
            <a:off x="2043047" y="3298464"/>
            <a:ext cx="3671951" cy="2814640"/>
          </a:xfrm>
          <a:prstGeom prst="rect">
            <a:avLst/>
          </a:prstGeom>
        </p:spPr>
      </p:pic>
      <p:pic>
        <p:nvPicPr>
          <p:cNvPr id="7" name="Content Placeholder 7"/>
          <p:cNvPicPr>
            <a:picLocks noChangeAspect="1"/>
          </p:cNvPicPr>
          <p:nvPr/>
        </p:nvPicPr>
        <p:blipFill rotWithShape="1">
          <a:blip r:embed="rId4"/>
          <a:srcRect l="15172" t="31619" r="37979" b="8334"/>
          <a:stretch/>
        </p:blipFill>
        <p:spPr>
          <a:xfrm>
            <a:off x="7190747" y="916962"/>
            <a:ext cx="3431641" cy="2472882"/>
          </a:xfrm>
          <a:prstGeom prst="rect">
            <a:avLst/>
          </a:prstGeom>
        </p:spPr>
      </p:pic>
      <p:pic>
        <p:nvPicPr>
          <p:cNvPr id="8" name="Picture 7"/>
          <p:cNvPicPr>
            <a:picLocks noChangeAspect="1"/>
          </p:cNvPicPr>
          <p:nvPr/>
        </p:nvPicPr>
        <p:blipFill rotWithShape="1">
          <a:blip r:embed="rId5"/>
          <a:srcRect l="16510" t="40779" r="42538" b="309"/>
          <a:stretch/>
        </p:blipFill>
        <p:spPr>
          <a:xfrm>
            <a:off x="7190747" y="3389844"/>
            <a:ext cx="3367070" cy="2723260"/>
          </a:xfrm>
          <a:prstGeom prst="rect">
            <a:avLst/>
          </a:prstGeom>
        </p:spPr>
      </p:pic>
      <p:sp>
        <p:nvSpPr>
          <p:cNvPr id="11" name="TextBox 10"/>
          <p:cNvSpPr txBox="1"/>
          <p:nvPr/>
        </p:nvSpPr>
        <p:spPr>
          <a:xfrm>
            <a:off x="1705232" y="6203092"/>
            <a:ext cx="9230498" cy="584775"/>
          </a:xfrm>
          <a:prstGeom prst="rect">
            <a:avLst/>
          </a:prstGeom>
          <a:noFill/>
        </p:spPr>
        <p:txBody>
          <a:bodyPr wrap="square" rtlCol="0">
            <a:spAutoFit/>
          </a:bodyPr>
          <a:lstStyle/>
          <a:p>
            <a:r>
              <a:rPr lang="en-IN" sz="1600" b="1" dirty="0" smtClean="0"/>
              <a:t>The Dollar Index was increased over the year of 2020 which results to change in </a:t>
            </a:r>
            <a:r>
              <a:rPr lang="en-IN" sz="1600" b="1" dirty="0" err="1" smtClean="0"/>
              <a:t>india</a:t>
            </a:r>
            <a:r>
              <a:rPr lang="en-IN" sz="1600" b="1" dirty="0"/>
              <a:t> </a:t>
            </a:r>
            <a:r>
              <a:rPr lang="en-IN" sz="1600" b="1" dirty="0" smtClean="0"/>
              <a:t>economy then its become stable and decreased and stable over the 2021.</a:t>
            </a:r>
            <a:endParaRPr lang="en-IN" sz="1600" b="1" dirty="0"/>
          </a:p>
        </p:txBody>
      </p:sp>
    </p:spTree>
    <p:extLst>
      <p:ext uri="{BB962C8B-B14F-4D97-AF65-F5344CB8AC3E}">
        <p14:creationId xmlns:p14="http://schemas.microsoft.com/office/powerpoint/2010/main" val="2723688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253407"/>
            <a:ext cx="8911687" cy="690398"/>
          </a:xfrm>
        </p:spPr>
        <p:txBody>
          <a:bodyPr>
            <a:normAutofit fontScale="90000"/>
          </a:bodyPr>
          <a:lstStyle/>
          <a:p>
            <a:r>
              <a:rPr lang="en-IN" dirty="0" smtClean="0"/>
              <a:t>DOLLAR INDEX </a:t>
            </a:r>
            <a:r>
              <a:rPr lang="en-IN" dirty="0"/>
              <a:t>OVER MONTHS AND YEAR:</a:t>
            </a:r>
          </a:p>
        </p:txBody>
      </p:sp>
      <p:sp>
        <p:nvSpPr>
          <p:cNvPr id="3" name="Content Placeholder 2"/>
          <p:cNvSpPr>
            <a:spLocks noGrp="1"/>
          </p:cNvSpPr>
          <p:nvPr>
            <p:ph sz="half" idx="1"/>
          </p:nvPr>
        </p:nvSpPr>
        <p:spPr/>
        <p:txBody>
          <a:bodyPr/>
          <a:lstStyle/>
          <a:p>
            <a:endParaRPr lang="en-IN"/>
          </a:p>
        </p:txBody>
      </p:sp>
      <p:pic>
        <p:nvPicPr>
          <p:cNvPr id="6" name="Content Placeholder 5"/>
          <p:cNvPicPr>
            <a:picLocks noGrp="1" noChangeAspect="1"/>
          </p:cNvPicPr>
          <p:nvPr>
            <p:ph sz="half" idx="2"/>
          </p:nvPr>
        </p:nvPicPr>
        <p:blipFill rotWithShape="1">
          <a:blip r:embed="rId2"/>
          <a:srcRect l="15476" t="42404" r="42983"/>
          <a:stretch/>
        </p:blipFill>
        <p:spPr>
          <a:xfrm>
            <a:off x="7290486" y="1210961"/>
            <a:ext cx="3719384" cy="2649538"/>
          </a:xfrm>
          <a:prstGeom prst="rect">
            <a:avLst/>
          </a:prstGeom>
        </p:spPr>
      </p:pic>
      <p:pic>
        <p:nvPicPr>
          <p:cNvPr id="5" name="Picture 4"/>
          <p:cNvPicPr>
            <a:picLocks noChangeAspect="1"/>
          </p:cNvPicPr>
          <p:nvPr/>
        </p:nvPicPr>
        <p:blipFill rotWithShape="1">
          <a:blip r:embed="rId3"/>
          <a:srcRect l="16634" t="34037" r="40060"/>
          <a:stretch/>
        </p:blipFill>
        <p:spPr>
          <a:xfrm>
            <a:off x="2589212" y="1210960"/>
            <a:ext cx="4164227" cy="2496067"/>
          </a:xfrm>
          <a:prstGeom prst="rect">
            <a:avLst/>
          </a:prstGeom>
        </p:spPr>
      </p:pic>
      <p:pic>
        <p:nvPicPr>
          <p:cNvPr id="7" name="Picture 6"/>
          <p:cNvPicPr>
            <a:picLocks noChangeAspect="1"/>
          </p:cNvPicPr>
          <p:nvPr/>
        </p:nvPicPr>
        <p:blipFill rotWithShape="1">
          <a:blip r:embed="rId4"/>
          <a:srcRect l="16634" t="32517" r="42434"/>
          <a:stretch/>
        </p:blipFill>
        <p:spPr>
          <a:xfrm>
            <a:off x="2473651" y="3860499"/>
            <a:ext cx="4151871" cy="2846853"/>
          </a:xfrm>
          <a:prstGeom prst="rect">
            <a:avLst/>
          </a:prstGeom>
        </p:spPr>
      </p:pic>
      <p:sp>
        <p:nvSpPr>
          <p:cNvPr id="8" name="TextBox 7"/>
          <p:cNvSpPr txBox="1"/>
          <p:nvPr/>
        </p:nvSpPr>
        <p:spPr>
          <a:xfrm>
            <a:off x="7179276" y="4102443"/>
            <a:ext cx="4325335" cy="1323439"/>
          </a:xfrm>
          <a:prstGeom prst="rect">
            <a:avLst/>
          </a:prstGeom>
          <a:noFill/>
        </p:spPr>
        <p:txBody>
          <a:bodyPr wrap="square" rtlCol="0">
            <a:spAutoFit/>
          </a:bodyPr>
          <a:lstStyle/>
          <a:p>
            <a:r>
              <a:rPr lang="en-IN" sz="1600" b="1" dirty="0" smtClean="0"/>
              <a:t>DOLLAR INDEX INCREASED OVER THE PERIOD OF MARCH – MAY WHICH WAS AGAIN THE COVID ACTIVE ZONE OR PERIOD WHICH RESULTS TO INDIA ECONOMY.</a:t>
            </a:r>
            <a:endParaRPr lang="en-IN" sz="1600" b="1" dirty="0"/>
          </a:p>
        </p:txBody>
      </p:sp>
    </p:spTree>
    <p:extLst>
      <p:ext uri="{BB962C8B-B14F-4D97-AF65-F5344CB8AC3E}">
        <p14:creationId xmlns:p14="http://schemas.microsoft.com/office/powerpoint/2010/main" val="2348973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5133"/>
          </a:xfrm>
        </p:spPr>
        <p:txBody>
          <a:bodyPr>
            <a:normAutofit fontScale="90000"/>
          </a:bodyPr>
          <a:lstStyle/>
          <a:p>
            <a:r>
              <a:rPr lang="en-IN" dirty="0" smtClean="0"/>
              <a:t>Dollar Index over </a:t>
            </a:r>
            <a:r>
              <a:rPr lang="en-IN" dirty="0"/>
              <a:t>2019-2021 (PIE CHART):</a:t>
            </a:r>
          </a:p>
        </p:txBody>
      </p:sp>
      <p:sp>
        <p:nvSpPr>
          <p:cNvPr id="3" name="Content Placeholder 2"/>
          <p:cNvSpPr>
            <a:spLocks noGrp="1"/>
          </p:cNvSpPr>
          <p:nvPr>
            <p:ph idx="1"/>
          </p:nvPr>
        </p:nvSpPr>
        <p:spPr>
          <a:xfrm>
            <a:off x="963828" y="1680519"/>
            <a:ext cx="6542656" cy="3941805"/>
          </a:xfrm>
        </p:spPr>
        <p:txBody>
          <a:bodyPr/>
          <a:lstStyle/>
          <a:p>
            <a:endParaRPr lang="en-IN" dirty="0"/>
          </a:p>
        </p:txBody>
      </p:sp>
      <p:pic>
        <p:nvPicPr>
          <p:cNvPr id="4" name="Picture 3"/>
          <p:cNvPicPr>
            <a:picLocks noChangeAspect="1"/>
          </p:cNvPicPr>
          <p:nvPr/>
        </p:nvPicPr>
        <p:blipFill rotWithShape="1">
          <a:blip r:embed="rId2"/>
          <a:srcRect l="26890" t="32010" r="12139" b="3801"/>
          <a:stretch/>
        </p:blipFill>
        <p:spPr>
          <a:xfrm>
            <a:off x="846909" y="1680519"/>
            <a:ext cx="6659574" cy="3941805"/>
          </a:xfrm>
          <a:prstGeom prst="rect">
            <a:avLst/>
          </a:prstGeom>
        </p:spPr>
      </p:pic>
      <p:sp>
        <p:nvSpPr>
          <p:cNvPr id="6" name="TextBox 5"/>
          <p:cNvSpPr txBox="1"/>
          <p:nvPr/>
        </p:nvSpPr>
        <p:spPr>
          <a:xfrm>
            <a:off x="8044249" y="1952368"/>
            <a:ext cx="2792627" cy="1477328"/>
          </a:xfrm>
          <a:prstGeom prst="rect">
            <a:avLst/>
          </a:prstGeom>
          <a:noFill/>
        </p:spPr>
        <p:txBody>
          <a:bodyPr wrap="square" rtlCol="0">
            <a:spAutoFit/>
          </a:bodyPr>
          <a:lstStyle/>
          <a:p>
            <a:r>
              <a:rPr lang="en-IN" b="1" dirty="0" smtClean="0"/>
              <a:t>The Dollar Index was increased in 2020 was 0.9% . This increased results to increased in India Economy.</a:t>
            </a:r>
            <a:endParaRPr lang="en-IN" b="1" dirty="0"/>
          </a:p>
        </p:txBody>
      </p:sp>
    </p:spTree>
    <p:extLst>
      <p:ext uri="{BB962C8B-B14F-4D97-AF65-F5344CB8AC3E}">
        <p14:creationId xmlns:p14="http://schemas.microsoft.com/office/powerpoint/2010/main" val="1997343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231" y="376975"/>
            <a:ext cx="8911687" cy="574495"/>
          </a:xfrm>
        </p:spPr>
        <p:txBody>
          <a:bodyPr>
            <a:normAutofit fontScale="90000"/>
          </a:bodyPr>
          <a:lstStyle/>
          <a:p>
            <a:r>
              <a:rPr lang="en-IN" dirty="0" smtClean="0"/>
              <a:t>10-Year Yield </a:t>
            </a:r>
            <a:r>
              <a:rPr lang="en-IN" dirty="0"/>
              <a:t>ON INDIA ECONOMY:</a:t>
            </a:r>
          </a:p>
        </p:txBody>
      </p:sp>
      <p:sp>
        <p:nvSpPr>
          <p:cNvPr id="3" name="Content Placeholder 2"/>
          <p:cNvSpPr>
            <a:spLocks noGrp="1"/>
          </p:cNvSpPr>
          <p:nvPr>
            <p:ph sz="half" idx="1"/>
          </p:nvPr>
        </p:nvSpPr>
        <p:spPr>
          <a:xfrm>
            <a:off x="2067915" y="1219200"/>
            <a:ext cx="3611968" cy="2857108"/>
          </a:xfrm>
        </p:spPr>
        <p:txBody>
          <a:bodyPr/>
          <a:lstStyle/>
          <a:p>
            <a:endParaRPr lang="en-IN" dirty="0"/>
          </a:p>
        </p:txBody>
      </p:sp>
      <p:pic>
        <p:nvPicPr>
          <p:cNvPr id="5" name="Picture 4"/>
          <p:cNvPicPr>
            <a:picLocks noChangeAspect="1"/>
          </p:cNvPicPr>
          <p:nvPr/>
        </p:nvPicPr>
        <p:blipFill rotWithShape="1">
          <a:blip r:embed="rId2"/>
          <a:srcRect l="16444" t="37584" r="41294" b="2956"/>
          <a:stretch/>
        </p:blipFill>
        <p:spPr>
          <a:xfrm>
            <a:off x="2216938" y="904467"/>
            <a:ext cx="3611968" cy="2857108"/>
          </a:xfrm>
          <a:prstGeom prst="rect">
            <a:avLst/>
          </a:prstGeom>
        </p:spPr>
      </p:pic>
      <p:pic>
        <p:nvPicPr>
          <p:cNvPr id="6" name="Content Placeholder 7"/>
          <p:cNvPicPr>
            <a:picLocks noChangeAspect="1"/>
          </p:cNvPicPr>
          <p:nvPr/>
        </p:nvPicPr>
        <p:blipFill rotWithShape="1">
          <a:blip r:embed="rId3"/>
          <a:srcRect l="15172" t="31619" r="37979" b="8334"/>
          <a:stretch/>
        </p:blipFill>
        <p:spPr>
          <a:xfrm>
            <a:off x="7167660" y="951470"/>
            <a:ext cx="3257761" cy="2347582"/>
          </a:xfrm>
          <a:prstGeom prst="rect">
            <a:avLst/>
          </a:prstGeom>
        </p:spPr>
      </p:pic>
      <p:pic>
        <p:nvPicPr>
          <p:cNvPr id="7" name="Content Placeholder 6"/>
          <p:cNvPicPr>
            <a:picLocks noGrp="1" noChangeAspect="1"/>
          </p:cNvPicPr>
          <p:nvPr>
            <p:ph sz="half" idx="2"/>
          </p:nvPr>
        </p:nvPicPr>
        <p:blipFill rotWithShape="1">
          <a:blip r:embed="rId4"/>
          <a:srcRect l="16510" t="40779" r="42538" b="309"/>
          <a:stretch/>
        </p:blipFill>
        <p:spPr>
          <a:xfrm>
            <a:off x="7167660" y="3256090"/>
            <a:ext cx="3555806" cy="2875923"/>
          </a:xfrm>
          <a:prstGeom prst="rect">
            <a:avLst/>
          </a:prstGeom>
        </p:spPr>
      </p:pic>
      <p:pic>
        <p:nvPicPr>
          <p:cNvPr id="9" name="Picture 8"/>
          <p:cNvPicPr>
            <a:picLocks noChangeAspect="1"/>
          </p:cNvPicPr>
          <p:nvPr/>
        </p:nvPicPr>
        <p:blipFill rotWithShape="1">
          <a:blip r:embed="rId5"/>
          <a:srcRect l="17204" t="34374" r="38160" b="9544"/>
          <a:stretch/>
        </p:blipFill>
        <p:spPr>
          <a:xfrm>
            <a:off x="2067915" y="3761575"/>
            <a:ext cx="3789299" cy="2676696"/>
          </a:xfrm>
          <a:prstGeom prst="rect">
            <a:avLst/>
          </a:prstGeom>
        </p:spPr>
      </p:pic>
      <p:sp>
        <p:nvSpPr>
          <p:cNvPr id="10" name="TextBox 9"/>
          <p:cNvSpPr txBox="1"/>
          <p:nvPr/>
        </p:nvSpPr>
        <p:spPr>
          <a:xfrm>
            <a:off x="1445741" y="6438271"/>
            <a:ext cx="9277725" cy="307777"/>
          </a:xfrm>
          <a:prstGeom prst="rect">
            <a:avLst/>
          </a:prstGeom>
          <a:noFill/>
        </p:spPr>
        <p:txBody>
          <a:bodyPr wrap="square" rtlCol="0">
            <a:spAutoFit/>
          </a:bodyPr>
          <a:lstStyle/>
          <a:p>
            <a:r>
              <a:rPr lang="en-IN" sz="1400" b="1" dirty="0" smtClean="0"/>
              <a:t>The 10-Year Yield was decreased which results to increased in </a:t>
            </a:r>
            <a:r>
              <a:rPr lang="en-IN" sz="1400" b="1" dirty="0" err="1" smtClean="0"/>
              <a:t>india</a:t>
            </a:r>
            <a:r>
              <a:rPr lang="en-IN" sz="1400" b="1" dirty="0" smtClean="0"/>
              <a:t> economy compare to 2019.</a:t>
            </a:r>
            <a:endParaRPr lang="en-IN" sz="1400" b="1" dirty="0"/>
          </a:p>
        </p:txBody>
      </p:sp>
    </p:spTree>
    <p:extLst>
      <p:ext uri="{BB962C8B-B14F-4D97-AF65-F5344CB8AC3E}">
        <p14:creationId xmlns:p14="http://schemas.microsoft.com/office/powerpoint/2010/main" val="1651535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259491"/>
            <a:ext cx="8911687" cy="667265"/>
          </a:xfrm>
        </p:spPr>
        <p:txBody>
          <a:bodyPr>
            <a:normAutofit fontScale="90000"/>
          </a:bodyPr>
          <a:lstStyle/>
          <a:p>
            <a:r>
              <a:rPr lang="en-IN" dirty="0" smtClean="0"/>
              <a:t>10-Year Yield </a:t>
            </a:r>
            <a:r>
              <a:rPr lang="en-IN" dirty="0"/>
              <a:t>OVER MONTHS AND YEAR:</a:t>
            </a:r>
          </a:p>
        </p:txBody>
      </p:sp>
      <p:sp>
        <p:nvSpPr>
          <p:cNvPr id="3" name="Content Placeholder 2"/>
          <p:cNvSpPr>
            <a:spLocks noGrp="1"/>
          </p:cNvSpPr>
          <p:nvPr>
            <p:ph sz="half" idx="1"/>
          </p:nvPr>
        </p:nvSpPr>
        <p:spPr>
          <a:xfrm>
            <a:off x="1602026" y="1178873"/>
            <a:ext cx="4313864" cy="3777622"/>
          </a:xfrm>
        </p:spPr>
        <p:txBody>
          <a:bodyPr/>
          <a:lstStyle/>
          <a:p>
            <a:endParaRPr lang="en-IN" dirty="0"/>
          </a:p>
        </p:txBody>
      </p:sp>
      <p:sp>
        <p:nvSpPr>
          <p:cNvPr id="4" name="Content Placeholder 3"/>
          <p:cNvSpPr>
            <a:spLocks noGrp="1"/>
          </p:cNvSpPr>
          <p:nvPr>
            <p:ph sz="half" idx="2"/>
          </p:nvPr>
        </p:nvSpPr>
        <p:spPr>
          <a:xfrm>
            <a:off x="6708834" y="1164456"/>
            <a:ext cx="4313864" cy="3777622"/>
          </a:xfrm>
        </p:spPr>
        <p:txBody>
          <a:bodyPr/>
          <a:lstStyle/>
          <a:p>
            <a:endParaRPr lang="en-IN" dirty="0"/>
          </a:p>
        </p:txBody>
      </p:sp>
      <p:pic>
        <p:nvPicPr>
          <p:cNvPr id="5" name="Picture 4"/>
          <p:cNvPicPr>
            <a:picLocks noChangeAspect="1"/>
          </p:cNvPicPr>
          <p:nvPr/>
        </p:nvPicPr>
        <p:blipFill rotWithShape="1">
          <a:blip r:embed="rId2"/>
          <a:srcRect l="17298" t="27787" r="41010" b="8531"/>
          <a:stretch/>
        </p:blipFill>
        <p:spPr>
          <a:xfrm>
            <a:off x="1594021" y="1214020"/>
            <a:ext cx="4283443" cy="3678494"/>
          </a:xfrm>
          <a:prstGeom prst="rect">
            <a:avLst/>
          </a:prstGeom>
        </p:spPr>
      </p:pic>
      <p:pic>
        <p:nvPicPr>
          <p:cNvPr id="6" name="Picture 5"/>
          <p:cNvPicPr>
            <a:picLocks noChangeAspect="1"/>
          </p:cNvPicPr>
          <p:nvPr/>
        </p:nvPicPr>
        <p:blipFill rotWithShape="1">
          <a:blip r:embed="rId3"/>
          <a:srcRect l="16823" t="36740" r="43194"/>
          <a:stretch/>
        </p:blipFill>
        <p:spPr>
          <a:xfrm>
            <a:off x="6747260" y="1200666"/>
            <a:ext cx="4275438" cy="3803210"/>
          </a:xfrm>
          <a:prstGeom prst="rect">
            <a:avLst/>
          </a:prstGeom>
        </p:spPr>
      </p:pic>
      <p:sp>
        <p:nvSpPr>
          <p:cNvPr id="7" name="TextBox 6"/>
          <p:cNvSpPr txBox="1"/>
          <p:nvPr/>
        </p:nvSpPr>
        <p:spPr>
          <a:xfrm>
            <a:off x="1865870" y="5338119"/>
            <a:ext cx="9341708" cy="1231106"/>
          </a:xfrm>
          <a:prstGeom prst="rect">
            <a:avLst/>
          </a:prstGeom>
          <a:noFill/>
        </p:spPr>
        <p:txBody>
          <a:bodyPr wrap="square" rtlCol="0">
            <a:spAutoFit/>
          </a:bodyPr>
          <a:lstStyle/>
          <a:p>
            <a:r>
              <a:rPr lang="en-US" sz="1400" b="1" dirty="0"/>
              <a:t> The first wave of the COVID-19 pandemic commenced with increased detection of cases in January-March 2020, and after the September 2020 peak, cases declined by the end of October 2020</a:t>
            </a:r>
            <a:r>
              <a:rPr lang="en-US" sz="1400" b="1" dirty="0" smtClean="0"/>
              <a:t>.</a:t>
            </a:r>
            <a:r>
              <a:rPr lang="en-US" sz="1400" b="1" dirty="0"/>
              <a:t> </a:t>
            </a:r>
            <a:r>
              <a:rPr lang="en-US" sz="1400" b="1" dirty="0" smtClean="0"/>
              <a:t>Second </a:t>
            </a:r>
            <a:r>
              <a:rPr lang="en-US" sz="1400" b="1" dirty="0"/>
              <a:t>wave in India in April-May 2021 </a:t>
            </a:r>
            <a:r>
              <a:rPr lang="en-US" sz="1400" b="1" dirty="0" smtClean="0"/>
              <a:t>. You can see there is low yield in JAN – MAY which is mostly the active </a:t>
            </a:r>
            <a:r>
              <a:rPr lang="en-US" sz="1400" b="1" dirty="0" err="1" smtClean="0"/>
              <a:t>covid</a:t>
            </a:r>
            <a:r>
              <a:rPr lang="en-US" sz="1400" b="1" dirty="0" smtClean="0"/>
              <a:t> period in </a:t>
            </a:r>
            <a:r>
              <a:rPr lang="en-US" sz="1400" b="1" dirty="0" err="1" smtClean="0"/>
              <a:t>india</a:t>
            </a:r>
            <a:r>
              <a:rPr lang="en-US" sz="1400" b="1" dirty="0" smtClean="0"/>
              <a:t> which leads to the increase of the India </a:t>
            </a:r>
            <a:r>
              <a:rPr lang="en-US" sz="1400" b="1" dirty="0"/>
              <a:t>E</a:t>
            </a:r>
            <a:r>
              <a:rPr lang="en-US" sz="1400" b="1" dirty="0" smtClean="0"/>
              <a:t>conomy.</a:t>
            </a:r>
            <a:endParaRPr lang="en-US" sz="1400" b="1" dirty="0"/>
          </a:p>
          <a:p>
            <a:endParaRPr lang="en-IN" dirty="0"/>
          </a:p>
        </p:txBody>
      </p:sp>
    </p:spTree>
    <p:extLst>
      <p:ext uri="{BB962C8B-B14F-4D97-AF65-F5344CB8AC3E}">
        <p14:creationId xmlns:p14="http://schemas.microsoft.com/office/powerpoint/2010/main" val="2316194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9274"/>
          </a:xfrm>
        </p:spPr>
        <p:txBody>
          <a:bodyPr/>
          <a:lstStyle/>
          <a:p>
            <a:r>
              <a:rPr lang="en-IN" dirty="0" smtClean="0"/>
              <a:t>INIDIAN ECONOMY OVER 2019-2021</a:t>
            </a:r>
            <a:endParaRPr lang="en-IN" dirty="0"/>
          </a:p>
        </p:txBody>
      </p:sp>
      <p:sp>
        <p:nvSpPr>
          <p:cNvPr id="3" name="Content Placeholder 2"/>
          <p:cNvSpPr>
            <a:spLocks noGrp="1"/>
          </p:cNvSpPr>
          <p:nvPr>
            <p:ph idx="1"/>
          </p:nvPr>
        </p:nvSpPr>
        <p:spPr>
          <a:xfrm>
            <a:off x="1373414" y="2133600"/>
            <a:ext cx="6955763" cy="3402226"/>
          </a:xfrm>
        </p:spPr>
        <p:txBody>
          <a:bodyPr/>
          <a:lstStyle/>
          <a:p>
            <a:endParaRPr lang="en-IN" dirty="0"/>
          </a:p>
        </p:txBody>
      </p:sp>
      <p:pic>
        <p:nvPicPr>
          <p:cNvPr id="4" name="Picture 3"/>
          <p:cNvPicPr>
            <a:picLocks noChangeAspect="1"/>
          </p:cNvPicPr>
          <p:nvPr/>
        </p:nvPicPr>
        <p:blipFill rotWithShape="1">
          <a:blip r:embed="rId2"/>
          <a:srcRect l="35912" t="40456" r="8815" b="7517"/>
          <a:stretch/>
        </p:blipFill>
        <p:spPr>
          <a:xfrm>
            <a:off x="1373414" y="2133600"/>
            <a:ext cx="6955763" cy="3402226"/>
          </a:xfrm>
          <a:prstGeom prst="rect">
            <a:avLst/>
          </a:prstGeom>
        </p:spPr>
      </p:pic>
      <p:sp>
        <p:nvSpPr>
          <p:cNvPr id="5" name="TextBox 4"/>
          <p:cNvSpPr txBox="1"/>
          <p:nvPr/>
        </p:nvSpPr>
        <p:spPr>
          <a:xfrm>
            <a:off x="8711514" y="2133600"/>
            <a:ext cx="2793098" cy="1200329"/>
          </a:xfrm>
          <a:prstGeom prst="rect">
            <a:avLst/>
          </a:prstGeom>
          <a:noFill/>
        </p:spPr>
        <p:txBody>
          <a:bodyPr wrap="square" rtlCol="0">
            <a:spAutoFit/>
          </a:bodyPr>
          <a:lstStyle/>
          <a:p>
            <a:r>
              <a:rPr lang="en-IN" dirty="0" smtClean="0"/>
              <a:t>BY THIS YOU CAN SEE THERE WAS APPROX 3.5% INCREASED IN 2020 IN ECONOMY.</a:t>
            </a:r>
            <a:endParaRPr lang="en-IN" dirty="0"/>
          </a:p>
        </p:txBody>
      </p:sp>
    </p:spTree>
    <p:extLst>
      <p:ext uri="{BB962C8B-B14F-4D97-AF65-F5344CB8AC3E}">
        <p14:creationId xmlns:p14="http://schemas.microsoft.com/office/powerpoint/2010/main" val="995996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573" y="426402"/>
            <a:ext cx="8911687" cy="623922"/>
          </a:xfrm>
        </p:spPr>
        <p:txBody>
          <a:bodyPr>
            <a:normAutofit fontScale="90000"/>
          </a:bodyPr>
          <a:lstStyle/>
          <a:p>
            <a:r>
              <a:rPr lang="en-IN" dirty="0" smtClean="0"/>
              <a:t>CONCLUSION:</a:t>
            </a:r>
            <a:endParaRPr lang="en-IN" dirty="0"/>
          </a:p>
        </p:txBody>
      </p:sp>
      <p:sp>
        <p:nvSpPr>
          <p:cNvPr id="3" name="Content Placeholder 2"/>
          <p:cNvSpPr>
            <a:spLocks noGrp="1"/>
          </p:cNvSpPr>
          <p:nvPr>
            <p:ph idx="1"/>
          </p:nvPr>
        </p:nvSpPr>
        <p:spPr>
          <a:xfrm>
            <a:off x="2119655" y="1318054"/>
            <a:ext cx="8915400" cy="5404022"/>
          </a:xfrm>
        </p:spPr>
        <p:txBody>
          <a:bodyPr>
            <a:normAutofit/>
          </a:bodyPr>
          <a:lstStyle/>
          <a:p>
            <a:r>
              <a:rPr lang="en-US" sz="1600" b="1" dirty="0"/>
              <a:t>M</a:t>
            </a:r>
            <a:r>
              <a:rPr lang="en-US" sz="1600" b="1" dirty="0" smtClean="0"/>
              <a:t>acroeconomic factor has do effected the India economy over the year 2019-2021 ,major reason was pandemic on 2020 where we see the major up-downs of factors which increased or effected the economy .</a:t>
            </a:r>
          </a:p>
          <a:p>
            <a:r>
              <a:rPr lang="en-IN" sz="1600" b="1" dirty="0"/>
              <a:t>CRUDE OIL DECREASED BY 17.5% APPROX. 20% DECREASED IN CRUDE OIL PRICE</a:t>
            </a:r>
            <a:endParaRPr lang="en-US" sz="1600" b="1" dirty="0" smtClean="0"/>
          </a:p>
          <a:p>
            <a:r>
              <a:rPr lang="en-IN" sz="1600" b="1" dirty="0"/>
              <a:t>There was </a:t>
            </a:r>
            <a:r>
              <a:rPr lang="en-IN" sz="1600" b="1" dirty="0" err="1"/>
              <a:t>was</a:t>
            </a:r>
            <a:r>
              <a:rPr lang="en-IN" sz="1600" b="1" dirty="0"/>
              <a:t> 1.1% decreased in GDP in data which also results or show the economy </a:t>
            </a:r>
            <a:r>
              <a:rPr lang="en-IN" sz="1600" b="1" dirty="0" err="1"/>
              <a:t>shrinked</a:t>
            </a:r>
            <a:endParaRPr lang="en-US" sz="1600" b="1" dirty="0" smtClean="0"/>
          </a:p>
          <a:p>
            <a:r>
              <a:rPr lang="en-IN" sz="1600" b="1" dirty="0"/>
              <a:t>The Dollar Index was increased in 2020 was 0.9% .</a:t>
            </a:r>
            <a:endParaRPr lang="en-US" sz="1600" b="1" dirty="0" smtClean="0"/>
          </a:p>
          <a:p>
            <a:endParaRPr lang="en-US" sz="1600" b="1" dirty="0" smtClean="0"/>
          </a:p>
          <a:p>
            <a:r>
              <a:rPr lang="en-US" sz="1600" b="1" dirty="0" smtClean="0"/>
              <a:t> There </a:t>
            </a:r>
            <a:r>
              <a:rPr lang="en-US" sz="1600" b="1" dirty="0"/>
              <a:t>is low yield in JAN – MAY which is mostly the active </a:t>
            </a:r>
            <a:r>
              <a:rPr lang="en-US" sz="1600" b="1" dirty="0" err="1"/>
              <a:t>covid</a:t>
            </a:r>
            <a:r>
              <a:rPr lang="en-US" sz="1600" b="1" dirty="0"/>
              <a:t> period in </a:t>
            </a:r>
            <a:r>
              <a:rPr lang="en-US" sz="1600" b="1" dirty="0" err="1"/>
              <a:t>india</a:t>
            </a:r>
            <a:r>
              <a:rPr lang="en-US" sz="1600" b="1" dirty="0"/>
              <a:t> which leads to the </a:t>
            </a:r>
            <a:r>
              <a:rPr lang="en-US" sz="1600" b="1" dirty="0" smtClean="0"/>
              <a:t>de</a:t>
            </a:r>
            <a:r>
              <a:rPr lang="en-US" sz="1600" b="1" dirty="0" smtClean="0"/>
              <a:t>crease </a:t>
            </a:r>
            <a:r>
              <a:rPr lang="en-US" sz="1600" b="1" dirty="0"/>
              <a:t>of the India </a:t>
            </a:r>
            <a:r>
              <a:rPr lang="en-US" sz="1600" b="1" dirty="0" smtClean="0"/>
              <a:t>Economy.</a:t>
            </a:r>
          </a:p>
          <a:p>
            <a:r>
              <a:rPr lang="en-US" sz="1600" b="1" dirty="0" smtClean="0"/>
              <a:t>A </a:t>
            </a:r>
            <a:r>
              <a:rPr lang="en-US" sz="1600" b="1" dirty="0"/>
              <a:t>macroeconomic factor may be considered positive, negative or neutral, based on the way it affects the economy</a:t>
            </a:r>
            <a:r>
              <a:rPr lang="en-US" sz="1600" dirty="0"/>
              <a:t>. A natural disaster can negatively impact the production and sale of goods while higher production rates due to a demand for more goods are considered positive macroeconomic factors</a:t>
            </a:r>
            <a:r>
              <a:rPr lang="en-US" sz="1600" dirty="0" smtClean="0"/>
              <a:t>.</a:t>
            </a:r>
          </a:p>
          <a:p>
            <a:r>
              <a:rPr lang="en-US" sz="1600" b="1" dirty="0"/>
              <a:t>Macroeconomic factors can be positive, negative, or neutral</a:t>
            </a:r>
            <a:r>
              <a:rPr lang="en-US" sz="1600" b="1" dirty="0" smtClean="0"/>
              <a:t>.</a:t>
            </a:r>
            <a:endParaRPr lang="en-US" sz="1600" b="1" dirty="0"/>
          </a:p>
        </p:txBody>
      </p:sp>
    </p:spTree>
    <p:extLst>
      <p:ext uri="{BB962C8B-B14F-4D97-AF65-F5344CB8AC3E}">
        <p14:creationId xmlns:p14="http://schemas.microsoft.com/office/powerpoint/2010/main" val="4102860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9268"/>
          </a:xfrm>
        </p:spPr>
        <p:txBody>
          <a:bodyPr>
            <a:normAutofit fontScale="90000"/>
          </a:bodyPr>
          <a:lstStyle/>
          <a:p>
            <a:r>
              <a:rPr lang="en-IN" dirty="0"/>
              <a:t>WHAT IS US MACRO-ECONOMIC FACTORS?</a:t>
            </a:r>
          </a:p>
        </p:txBody>
      </p:sp>
      <p:sp>
        <p:nvSpPr>
          <p:cNvPr id="3" name="Content Placeholder 2"/>
          <p:cNvSpPr>
            <a:spLocks noGrp="1"/>
          </p:cNvSpPr>
          <p:nvPr>
            <p:ph idx="1"/>
          </p:nvPr>
        </p:nvSpPr>
        <p:spPr>
          <a:xfrm>
            <a:off x="2302933" y="1343378"/>
            <a:ext cx="9201679" cy="5514622"/>
          </a:xfrm>
        </p:spPr>
        <p:txBody>
          <a:bodyPr>
            <a:normAutofit/>
          </a:bodyPr>
          <a:lstStyle/>
          <a:p>
            <a:r>
              <a:rPr lang="en-US" dirty="0"/>
              <a:t>A macroeconomic factor is an influential fiscal, natural, or geopolitical event that broadly affects a regional or </a:t>
            </a:r>
            <a:r>
              <a:rPr lang="en-US" dirty="0" smtClean="0"/>
              <a:t>national</a:t>
            </a:r>
            <a:r>
              <a:rPr lang="en-US" dirty="0"/>
              <a:t> </a:t>
            </a:r>
            <a:r>
              <a:rPr lang="en-US" dirty="0" smtClean="0"/>
              <a:t>economy.</a:t>
            </a:r>
          </a:p>
          <a:p>
            <a:r>
              <a:rPr lang="en-US" dirty="0" smtClean="0"/>
              <a:t> </a:t>
            </a:r>
            <a:r>
              <a:rPr lang="en-US" dirty="0"/>
              <a:t>Macroeconomic factors tend to impact wide swaths of populations, rather than just a few select individuals</a:t>
            </a:r>
            <a:r>
              <a:rPr lang="en-US" dirty="0" smtClean="0"/>
              <a:t>.</a:t>
            </a:r>
          </a:p>
          <a:p>
            <a:r>
              <a:rPr lang="en-US" dirty="0"/>
              <a:t> Examples of macroeconomic factors include economic outputs, unemployment rates, and </a:t>
            </a:r>
            <a:r>
              <a:rPr lang="en-US" u="sng" dirty="0" smtClean="0"/>
              <a:t>inflation</a:t>
            </a:r>
            <a:r>
              <a:rPr lang="en-US" dirty="0" smtClean="0"/>
              <a:t>.</a:t>
            </a:r>
            <a:r>
              <a:rPr lang="en-US" dirty="0"/>
              <a:t> </a:t>
            </a:r>
            <a:endParaRPr lang="en-IN" dirty="0"/>
          </a:p>
          <a:p>
            <a:r>
              <a:rPr lang="en-US" dirty="0"/>
              <a:t>These indicators of economic performance are closely monitored by governments, businesses, and consumers alike</a:t>
            </a:r>
            <a:r>
              <a:rPr lang="en-US" dirty="0" smtClean="0"/>
              <a:t>.</a:t>
            </a:r>
          </a:p>
          <a:p>
            <a:r>
              <a:rPr lang="en-US" cap="all" dirty="0"/>
              <a:t>KEY </a:t>
            </a:r>
            <a:r>
              <a:rPr lang="en-US" cap="all" dirty="0" smtClean="0"/>
              <a:t>TAKEAWAYS:</a:t>
            </a:r>
            <a:endParaRPr lang="en-US" cap="all" dirty="0"/>
          </a:p>
          <a:p>
            <a:pPr>
              <a:buFont typeface="+mj-lt"/>
              <a:buAutoNum type="arabicPeriod"/>
            </a:pPr>
            <a:r>
              <a:rPr lang="en-US" dirty="0"/>
              <a:t>A macroeconomic factor is an influential fiscal, natural, or geopolitical event that broadly affects a regional or national economy.</a:t>
            </a:r>
          </a:p>
          <a:p>
            <a:pPr>
              <a:buFont typeface="+mj-lt"/>
              <a:buAutoNum type="arabicPeriod"/>
            </a:pPr>
            <a:r>
              <a:rPr lang="en-US" dirty="0"/>
              <a:t>The relationships between various macroeconomic factors are extensively studied in the field of macroeconomics.</a:t>
            </a:r>
          </a:p>
          <a:p>
            <a:pPr>
              <a:buFont typeface="+mj-lt"/>
              <a:buAutoNum type="arabicPeriod"/>
            </a:pPr>
            <a:r>
              <a:rPr lang="en-US" dirty="0"/>
              <a:t>Examples of macroeconomic factors include economic outputs, unemployment rates, and inflation</a:t>
            </a:r>
            <a:r>
              <a:rPr lang="en-US" dirty="0" smtClean="0"/>
              <a:t>.</a:t>
            </a:r>
            <a:endParaRPr lang="en-US" dirty="0"/>
          </a:p>
        </p:txBody>
      </p:sp>
    </p:spTree>
    <p:extLst>
      <p:ext uri="{BB962C8B-B14F-4D97-AF65-F5344CB8AC3E}">
        <p14:creationId xmlns:p14="http://schemas.microsoft.com/office/powerpoint/2010/main" val="3211957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504779"/>
          </a:xfrm>
        </p:spPr>
        <p:txBody>
          <a:bodyPr>
            <a:normAutofit fontScale="90000"/>
          </a:bodyPr>
          <a:lstStyle/>
          <a:p>
            <a:r>
              <a:rPr lang="en-IN" dirty="0" smtClean="0"/>
              <a:t>MACRONOMICS FACTOR:</a:t>
            </a:r>
            <a:endParaRPr lang="en-IN" dirty="0"/>
          </a:p>
        </p:txBody>
      </p:sp>
      <p:sp>
        <p:nvSpPr>
          <p:cNvPr id="3" name="Content Placeholder 2"/>
          <p:cNvSpPr>
            <a:spLocks noGrp="1"/>
          </p:cNvSpPr>
          <p:nvPr>
            <p:ph idx="1"/>
          </p:nvPr>
        </p:nvSpPr>
        <p:spPr>
          <a:xfrm>
            <a:off x="2589212" y="1388533"/>
            <a:ext cx="8915400" cy="5159023"/>
          </a:xfrm>
        </p:spPr>
        <p:txBody>
          <a:bodyPr/>
          <a:lstStyle/>
          <a:p>
            <a:r>
              <a:rPr lang="en-IN" sz="1400" b="1" u="sng" dirty="0" smtClean="0"/>
              <a:t>GDP OR GROSS-DOMESTIC PRODUCT:</a:t>
            </a:r>
          </a:p>
          <a:p>
            <a:r>
              <a:rPr lang="en-US" sz="1200" dirty="0"/>
              <a:t>Gross domestic product (GDP) is the total monetary or market value of all the finished goods and services produced within a country’s borders in a specific time period. As a broad measure of overall domestic production, it functions as a comprehensive scorecard of a given country’s economic health</a:t>
            </a:r>
            <a:r>
              <a:rPr lang="en-US" sz="1200" dirty="0" smtClean="0"/>
              <a:t>.</a:t>
            </a:r>
          </a:p>
          <a:p>
            <a:r>
              <a:rPr lang="en-US" sz="1400" b="1" u="sng" dirty="0" smtClean="0"/>
              <a:t>CRUDE OIL :</a:t>
            </a:r>
          </a:p>
          <a:p>
            <a:r>
              <a:rPr lang="en-US" sz="1200" dirty="0"/>
              <a:t>The result of variance decomposition indicates that each country in the region reacts differently to crude oil price volatility which reflects their macroeconomics fundamentals, independent policy, sector structure, and country differences. The findings support change in public policies in a way to reduce their dependency on oil energy and encourage them toward renewal and green energy sources for better environmental results and sustainable development</a:t>
            </a:r>
            <a:r>
              <a:rPr lang="en-US" sz="1200" dirty="0" smtClean="0"/>
              <a:t>.</a:t>
            </a:r>
          </a:p>
          <a:p>
            <a:r>
              <a:rPr lang="en-US" sz="1200" b="1" u="sng" dirty="0" smtClean="0"/>
              <a:t>DOLLAR INDEX:</a:t>
            </a:r>
          </a:p>
          <a:p>
            <a:r>
              <a:rPr lang="en-US" sz="1200" dirty="0"/>
              <a:t> </a:t>
            </a:r>
            <a:r>
              <a:rPr lang="en-US" sz="1200" b="1" dirty="0"/>
              <a:t>Whenever there is any negative news in the US markets, it largely affects the global markets, especially Indian Stock Markets</a:t>
            </a:r>
            <a:r>
              <a:rPr lang="en-US" sz="1200" b="1" dirty="0" smtClean="0"/>
              <a:t>.</a:t>
            </a:r>
          </a:p>
          <a:p>
            <a:r>
              <a:rPr lang="en-US" sz="1200" dirty="0"/>
              <a:t>As we are connected with the whole world through various businesses, every company is connected directly or indirectly to another for fulfilling their business purpose.</a:t>
            </a:r>
            <a:endParaRPr lang="en-US" sz="1200" b="1" dirty="0" smtClean="0"/>
          </a:p>
          <a:p>
            <a:r>
              <a:rPr lang="en-IN" sz="1400" b="1" u="sng" dirty="0"/>
              <a:t>10-year yield</a:t>
            </a:r>
            <a:r>
              <a:rPr lang="en-IN" sz="1400" b="1" u="sng" dirty="0" smtClean="0"/>
              <a:t>:</a:t>
            </a:r>
          </a:p>
          <a:p>
            <a:r>
              <a:rPr lang="en-US" sz="1200" dirty="0"/>
              <a:t>The US bond yields are very influential globally as they attract funds from investors all across the world</a:t>
            </a:r>
            <a:r>
              <a:rPr lang="en-US" sz="1200" dirty="0" smtClean="0"/>
              <a:t>.</a:t>
            </a:r>
          </a:p>
          <a:p>
            <a:r>
              <a:rPr lang="en-US" sz="1200" b="1" dirty="0"/>
              <a:t>When the yields increase then it also indicates that the Fed might raise</a:t>
            </a:r>
            <a:r>
              <a:rPr lang="en-US" sz="1200" b="1" dirty="0">
                <a:hlinkClick r:id="rId2"/>
              </a:rPr>
              <a:t> interest rates for controlling inflation</a:t>
            </a:r>
            <a:r>
              <a:rPr lang="en-US" sz="1200" b="1" dirty="0"/>
              <a:t>.</a:t>
            </a:r>
            <a:endParaRPr lang="en-IN" sz="1200" b="1" u="sng" dirty="0"/>
          </a:p>
          <a:p>
            <a:endParaRPr lang="en-US" sz="1200" b="1" u="sng" dirty="0" smtClean="0"/>
          </a:p>
          <a:p>
            <a:endParaRPr lang="en-IN" b="1" u="sng" dirty="0"/>
          </a:p>
        </p:txBody>
      </p:sp>
    </p:spTree>
    <p:extLst>
      <p:ext uri="{BB962C8B-B14F-4D97-AF65-F5344CB8AC3E}">
        <p14:creationId xmlns:p14="http://schemas.microsoft.com/office/powerpoint/2010/main" val="3272888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790" y="2551289"/>
            <a:ext cx="8911687" cy="778933"/>
          </a:xfrm>
        </p:spPr>
        <p:txBody>
          <a:bodyPr>
            <a:normAutofit/>
          </a:bodyPr>
          <a:lstStyle/>
          <a:p>
            <a:pPr algn="ctr"/>
            <a:r>
              <a:rPr lang="en-IN" sz="4000" b="1" u="sng" dirty="0" smtClean="0"/>
              <a:t>PROJECT INSIGHTS</a:t>
            </a:r>
            <a:endParaRPr lang="en-IN" sz="4000" b="1" u="sng" dirty="0"/>
          </a:p>
        </p:txBody>
      </p:sp>
    </p:spTree>
    <p:extLst>
      <p:ext uri="{BB962C8B-B14F-4D97-AF65-F5344CB8AC3E}">
        <p14:creationId xmlns:p14="http://schemas.microsoft.com/office/powerpoint/2010/main" val="1659389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5090"/>
          </a:xfrm>
        </p:spPr>
        <p:txBody>
          <a:bodyPr>
            <a:normAutofit fontScale="90000"/>
          </a:bodyPr>
          <a:lstStyle/>
          <a:p>
            <a:r>
              <a:rPr lang="en-IN" dirty="0" smtClean="0"/>
              <a:t>SOME KEYPOINTS :</a:t>
            </a:r>
            <a:endParaRPr lang="en-IN" dirty="0"/>
          </a:p>
        </p:txBody>
      </p:sp>
      <p:sp>
        <p:nvSpPr>
          <p:cNvPr id="3" name="Content Placeholder 2"/>
          <p:cNvSpPr>
            <a:spLocks noGrp="1"/>
          </p:cNvSpPr>
          <p:nvPr>
            <p:ph idx="1"/>
          </p:nvPr>
        </p:nvSpPr>
        <p:spPr>
          <a:xfrm>
            <a:off x="2589212" y="1219200"/>
            <a:ext cx="8915400" cy="5486400"/>
          </a:xfrm>
        </p:spPr>
        <p:txBody>
          <a:bodyPr>
            <a:normAutofit/>
          </a:bodyPr>
          <a:lstStyle/>
          <a:p>
            <a:r>
              <a:rPr lang="en-US" sz="1400" b="1" dirty="0"/>
              <a:t> As of May 8th, 2020, in India, 56,342 positive cases have been reported. India, with a population of more than 1.34 billion—the second largest population in the world—will have difficulty in controlling the transmission of severe acute respiratory syndrome coronavirus 2 among its population</a:t>
            </a:r>
            <a:r>
              <a:rPr lang="en-US" sz="1400" b="1" dirty="0" smtClean="0"/>
              <a:t>.</a:t>
            </a:r>
          </a:p>
          <a:p>
            <a:r>
              <a:rPr lang="en-US" sz="1400" b="1" dirty="0"/>
              <a:t>T</a:t>
            </a:r>
            <a:r>
              <a:rPr lang="en-US" sz="1400" b="1" dirty="0" smtClean="0"/>
              <a:t>he </a:t>
            </a:r>
            <a:r>
              <a:rPr lang="en-US" sz="1400" b="1" dirty="0"/>
              <a:t>Indian government implemented a 55-days lockdown throughout the country that started on March 25th, 2020, to reduce the transmission of the virus. </a:t>
            </a:r>
            <a:endParaRPr lang="en-US" sz="1400" b="1" dirty="0" smtClean="0"/>
          </a:p>
          <a:p>
            <a:r>
              <a:rPr lang="en-US" sz="1400" b="1" dirty="0"/>
              <a:t>This outbreak is inextricably linked to the economy of the nation, as it has dramatically impeded industrial sectors because people worldwide are currently cautious about engaging in business in the affected regions</a:t>
            </a:r>
            <a:r>
              <a:rPr lang="en-US" sz="1400" b="1" dirty="0" smtClean="0"/>
              <a:t>.</a:t>
            </a:r>
          </a:p>
          <a:p>
            <a:r>
              <a:rPr lang="en-US" sz="1400" b="1" dirty="0"/>
              <a:t> The first wave of the COVID-19 pandemic commenced with increased detection of cases in January-March 2020, and after the September 2020 peak, cases declined by the end of October 2020</a:t>
            </a:r>
            <a:r>
              <a:rPr lang="en-US" sz="1400" b="1" dirty="0" smtClean="0"/>
              <a:t>.</a:t>
            </a:r>
          </a:p>
          <a:p>
            <a:r>
              <a:rPr lang="en-US" sz="1400" b="1" dirty="0"/>
              <a:t>Subsequently, a low COVID-19 incidence period occurred between November and mid-February</a:t>
            </a:r>
            <a:r>
              <a:rPr lang="en-US" sz="1400" b="1" dirty="0" smtClean="0"/>
              <a:t>.</a:t>
            </a:r>
          </a:p>
          <a:p>
            <a:r>
              <a:rPr lang="en-US" sz="1400" b="1" dirty="0"/>
              <a:t>However, the recent second wave in India in April-May 2021 placed an unprecedented burden on the Indian health systems, which contributed almost 47% of single-day incident cases in the world during its peak.</a:t>
            </a:r>
            <a:endParaRPr lang="en-IN" sz="1400" b="1" dirty="0"/>
          </a:p>
        </p:txBody>
      </p:sp>
    </p:spTree>
    <p:extLst>
      <p:ext uri="{BB962C8B-B14F-4D97-AF65-F5344CB8AC3E}">
        <p14:creationId xmlns:p14="http://schemas.microsoft.com/office/powerpoint/2010/main" val="3798345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218238"/>
            <a:ext cx="8911687" cy="424314"/>
          </a:xfrm>
        </p:spPr>
        <p:txBody>
          <a:bodyPr>
            <a:normAutofit fontScale="90000"/>
          </a:bodyPr>
          <a:lstStyle/>
          <a:p>
            <a:r>
              <a:rPr lang="en-IN" dirty="0" smtClean="0"/>
              <a:t>CRUDE OIL AFFECT ON INDIA ECONOMY:</a:t>
            </a:r>
            <a:endParaRPr lang="en-IN" dirty="0"/>
          </a:p>
        </p:txBody>
      </p:sp>
      <p:pic>
        <p:nvPicPr>
          <p:cNvPr id="8" name="Content Placeholder 7"/>
          <p:cNvPicPr>
            <a:picLocks noGrp="1" noChangeAspect="1"/>
          </p:cNvPicPr>
          <p:nvPr>
            <p:ph sz="half" idx="2"/>
          </p:nvPr>
        </p:nvPicPr>
        <p:blipFill rotWithShape="1">
          <a:blip r:embed="rId2"/>
          <a:srcRect l="15172" t="31619" r="37979" b="8334"/>
          <a:stretch/>
        </p:blipFill>
        <p:spPr>
          <a:xfrm>
            <a:off x="7213239" y="722421"/>
            <a:ext cx="3564902" cy="2370035"/>
          </a:xfrm>
          <a:prstGeom prst="rect">
            <a:avLst/>
          </a:prstGeom>
        </p:spPr>
      </p:pic>
      <p:pic>
        <p:nvPicPr>
          <p:cNvPr id="5" name="Content Placeholder 3"/>
          <p:cNvPicPr>
            <a:picLocks noGrp="1" noChangeAspect="1"/>
          </p:cNvPicPr>
          <p:nvPr>
            <p:ph sz="half" idx="1"/>
          </p:nvPr>
        </p:nvPicPr>
        <p:blipFill rotWithShape="1">
          <a:blip r:embed="rId3"/>
          <a:srcRect l="9831" t="33453" r="26605" b="3485"/>
          <a:stretch/>
        </p:blipFill>
        <p:spPr>
          <a:xfrm>
            <a:off x="2446168" y="1175013"/>
            <a:ext cx="4047757" cy="2257778"/>
          </a:xfrm>
          <a:prstGeom prst="rect">
            <a:avLst/>
          </a:prstGeom>
        </p:spPr>
      </p:pic>
      <p:pic>
        <p:nvPicPr>
          <p:cNvPr id="6" name="Picture 5"/>
          <p:cNvPicPr>
            <a:picLocks noChangeAspect="1"/>
          </p:cNvPicPr>
          <p:nvPr/>
        </p:nvPicPr>
        <p:blipFill rotWithShape="1">
          <a:blip r:embed="rId4"/>
          <a:srcRect l="15703" t="33526" r="38692" b="6134"/>
          <a:stretch/>
        </p:blipFill>
        <p:spPr>
          <a:xfrm>
            <a:off x="2592924" y="3437040"/>
            <a:ext cx="3525654" cy="2378676"/>
          </a:xfrm>
          <a:prstGeom prst="rect">
            <a:avLst/>
          </a:prstGeom>
        </p:spPr>
      </p:pic>
      <p:sp>
        <p:nvSpPr>
          <p:cNvPr id="7" name="Rectangle 6"/>
          <p:cNvSpPr/>
          <p:nvPr/>
        </p:nvSpPr>
        <p:spPr>
          <a:xfrm>
            <a:off x="2075395" y="5815716"/>
            <a:ext cx="4560712" cy="646331"/>
          </a:xfrm>
          <a:prstGeom prst="rect">
            <a:avLst/>
          </a:prstGeom>
        </p:spPr>
        <p:txBody>
          <a:bodyPr wrap="square">
            <a:spAutoFit/>
          </a:bodyPr>
          <a:lstStyle/>
          <a:p>
            <a:r>
              <a:rPr lang="en-US" sz="1200" b="1" dirty="0"/>
              <a:t>AS YEAR DISTRUBUTION OVER 2019-2021 WE CAN SEE THE </a:t>
            </a:r>
            <a:r>
              <a:rPr lang="en-US" sz="1200" b="1" dirty="0" smtClean="0"/>
              <a:t>CRDE </a:t>
            </a:r>
            <a:r>
              <a:rPr lang="en-US" sz="1200" b="1" dirty="0"/>
              <a:t>OIL PRICE WAS DECREASED....AROUND 2020 IT WAS COVID MAJOR INCREASED OF COVID</a:t>
            </a:r>
            <a:r>
              <a:rPr lang="en-US" sz="1200" b="1" dirty="0" smtClean="0"/>
              <a:t>.</a:t>
            </a:r>
            <a:endParaRPr lang="en-US" sz="1200" b="1" dirty="0"/>
          </a:p>
        </p:txBody>
      </p:sp>
      <p:pic>
        <p:nvPicPr>
          <p:cNvPr id="9" name="Picture 8"/>
          <p:cNvPicPr>
            <a:picLocks noChangeAspect="1"/>
          </p:cNvPicPr>
          <p:nvPr/>
        </p:nvPicPr>
        <p:blipFill rotWithShape="1">
          <a:blip r:embed="rId5"/>
          <a:srcRect l="16510" t="40779" r="42538" b="309"/>
          <a:stretch/>
        </p:blipFill>
        <p:spPr>
          <a:xfrm>
            <a:off x="7756936" y="3092456"/>
            <a:ext cx="3367070" cy="2723260"/>
          </a:xfrm>
          <a:prstGeom prst="rect">
            <a:avLst/>
          </a:prstGeom>
        </p:spPr>
      </p:pic>
      <p:sp>
        <p:nvSpPr>
          <p:cNvPr id="10" name="TextBox 9"/>
          <p:cNvSpPr txBox="1"/>
          <p:nvPr/>
        </p:nvSpPr>
        <p:spPr>
          <a:xfrm>
            <a:off x="7842282" y="5842337"/>
            <a:ext cx="3662329" cy="1015663"/>
          </a:xfrm>
          <a:prstGeom prst="rect">
            <a:avLst/>
          </a:prstGeom>
          <a:noFill/>
        </p:spPr>
        <p:txBody>
          <a:bodyPr wrap="square" rtlCol="0">
            <a:spAutoFit/>
          </a:bodyPr>
          <a:lstStyle/>
          <a:p>
            <a:r>
              <a:rPr lang="en-IN" sz="1200" dirty="0" smtClean="0"/>
              <a:t>AS YOU CAN SEE THE AS CRUDE OIL PRICE DECREASED OVER 2019-2021 . THE INDIA ECONOMY DECREASED OVER THE PERIOD WHEN THE COVID WAS ACTIVE AND BECOME STABLE OVER 2021</a:t>
            </a:r>
            <a:endParaRPr lang="en-IN" sz="1200" dirty="0"/>
          </a:p>
        </p:txBody>
      </p:sp>
    </p:spTree>
    <p:extLst>
      <p:ext uri="{BB962C8B-B14F-4D97-AF65-F5344CB8AC3E}">
        <p14:creationId xmlns:p14="http://schemas.microsoft.com/office/powerpoint/2010/main" val="250730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572512"/>
          </a:xfrm>
        </p:spPr>
        <p:txBody>
          <a:bodyPr>
            <a:normAutofit fontScale="90000"/>
          </a:bodyPr>
          <a:lstStyle/>
          <a:p>
            <a:r>
              <a:rPr lang="en-IN" dirty="0" smtClean="0"/>
              <a:t>CRUDE OIL EFFECTS OVER MONTH VS USINR</a:t>
            </a:r>
            <a:endParaRPr lang="en-IN" dirty="0"/>
          </a:p>
        </p:txBody>
      </p:sp>
      <p:pic>
        <p:nvPicPr>
          <p:cNvPr id="5" name="Content Placeholder 4"/>
          <p:cNvPicPr>
            <a:picLocks noGrp="1" noChangeAspect="1"/>
          </p:cNvPicPr>
          <p:nvPr>
            <p:ph sz="half" idx="1"/>
          </p:nvPr>
        </p:nvPicPr>
        <p:blipFill rotWithShape="1">
          <a:blip r:embed="rId2"/>
          <a:srcRect l="15938" t="44370" r="11772" b="11538"/>
          <a:stretch/>
        </p:blipFill>
        <p:spPr>
          <a:xfrm>
            <a:off x="1332089" y="1546579"/>
            <a:ext cx="5716678" cy="2257778"/>
          </a:xfrm>
          <a:prstGeom prst="rect">
            <a:avLst/>
          </a:prstGeom>
        </p:spPr>
      </p:pic>
      <p:pic>
        <p:nvPicPr>
          <p:cNvPr id="6" name="Content Placeholder 5"/>
          <p:cNvPicPr>
            <a:picLocks noGrp="1" noChangeAspect="1"/>
          </p:cNvPicPr>
          <p:nvPr>
            <p:ph sz="half" idx="2"/>
          </p:nvPr>
        </p:nvPicPr>
        <p:blipFill rotWithShape="1">
          <a:blip r:embed="rId3"/>
          <a:srcRect l="16743" t="38028" r="42166" b="4333"/>
          <a:stretch/>
        </p:blipFill>
        <p:spPr>
          <a:xfrm>
            <a:off x="7518399" y="1264357"/>
            <a:ext cx="4131734" cy="2540000"/>
          </a:xfrm>
          <a:prstGeom prst="rect">
            <a:avLst/>
          </a:prstGeom>
        </p:spPr>
      </p:pic>
      <p:pic>
        <p:nvPicPr>
          <p:cNvPr id="7" name="Picture 6"/>
          <p:cNvPicPr>
            <a:picLocks noChangeAspect="1"/>
          </p:cNvPicPr>
          <p:nvPr/>
        </p:nvPicPr>
        <p:blipFill rotWithShape="1">
          <a:blip r:embed="rId4"/>
          <a:srcRect l="17290" t="35069" r="42712" b="-463"/>
          <a:stretch/>
        </p:blipFill>
        <p:spPr>
          <a:xfrm>
            <a:off x="2049564" y="3891846"/>
            <a:ext cx="3288303" cy="2723442"/>
          </a:xfrm>
          <a:prstGeom prst="rect">
            <a:avLst/>
          </a:prstGeom>
        </p:spPr>
      </p:pic>
      <p:sp>
        <p:nvSpPr>
          <p:cNvPr id="8" name="TextBox 7"/>
          <p:cNvSpPr txBox="1"/>
          <p:nvPr/>
        </p:nvSpPr>
        <p:spPr>
          <a:xfrm>
            <a:off x="6231467" y="4346222"/>
            <a:ext cx="5554133" cy="1815882"/>
          </a:xfrm>
          <a:prstGeom prst="rect">
            <a:avLst/>
          </a:prstGeom>
          <a:noFill/>
        </p:spPr>
        <p:txBody>
          <a:bodyPr wrap="square" rtlCol="0">
            <a:spAutoFit/>
          </a:bodyPr>
          <a:lstStyle/>
          <a:p>
            <a:r>
              <a:rPr lang="en-IN" sz="1400" dirty="0" smtClean="0"/>
              <a:t>IN THIS YOU CAN SEE THE CRUDE OIL PRICE GOT A HIT IN THE ACTIVE PERIOD OF COVID WHICH</a:t>
            </a:r>
            <a:r>
              <a:rPr lang="en-US" sz="1400" b="1" dirty="0"/>
              <a:t> January-March </a:t>
            </a:r>
            <a:r>
              <a:rPr lang="en-US" sz="1400" b="1" dirty="0" smtClean="0"/>
              <a:t>2020 &amp; </a:t>
            </a:r>
            <a:r>
              <a:rPr lang="en-US" sz="1400" b="1" dirty="0"/>
              <a:t>April-May 2021 </a:t>
            </a:r>
            <a:r>
              <a:rPr lang="en-US" sz="1400" b="1" dirty="0" smtClean="0"/>
              <a:t>. </a:t>
            </a:r>
            <a:r>
              <a:rPr lang="en-US" sz="1400" dirty="0" smtClean="0"/>
              <a:t>ALSO YOU CAN SEE THE </a:t>
            </a:r>
            <a:r>
              <a:rPr lang="en-US" sz="1400" dirty="0" err="1" smtClean="0"/>
              <a:t>THE</a:t>
            </a:r>
            <a:r>
              <a:rPr lang="en-US" sz="1400" dirty="0" smtClean="0"/>
              <a:t> THERE MAJOR RISE IN 2020 BECAUSE IT WAS MAJOR ACTIVE ZONE ALSO THE USINR DOES NOT HAVE ANY SIGHTS WE CAN SEE THE USINR INCREASED SO MUCH AND ALSO YOU CAN SEE THE CRUDE OIL IS SO MUCH LOW ITS BEEN VERY LOW WHCH RESULTS TO INCRESE THE INDIA ECONOMY TO VERY HIGH .</a:t>
            </a:r>
            <a:endParaRPr lang="en-IN" sz="1400" dirty="0"/>
          </a:p>
        </p:txBody>
      </p:sp>
    </p:spTree>
    <p:extLst>
      <p:ext uri="{BB962C8B-B14F-4D97-AF65-F5344CB8AC3E}">
        <p14:creationId xmlns:p14="http://schemas.microsoft.com/office/powerpoint/2010/main" val="159284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54553"/>
            <a:ext cx="8911687" cy="599209"/>
          </a:xfrm>
        </p:spPr>
        <p:txBody>
          <a:bodyPr>
            <a:normAutofit fontScale="90000"/>
          </a:bodyPr>
          <a:lstStyle/>
          <a:p>
            <a:r>
              <a:rPr lang="en-IN" dirty="0" smtClean="0"/>
              <a:t>Crude oil over 2019-2021 (PIE CHART):</a:t>
            </a:r>
            <a:endParaRPr lang="en-IN" dirty="0"/>
          </a:p>
        </p:txBody>
      </p:sp>
      <p:sp>
        <p:nvSpPr>
          <p:cNvPr id="3" name="Content Placeholder 2"/>
          <p:cNvSpPr>
            <a:spLocks noGrp="1"/>
          </p:cNvSpPr>
          <p:nvPr>
            <p:ph idx="1"/>
          </p:nvPr>
        </p:nvSpPr>
        <p:spPr>
          <a:xfrm>
            <a:off x="1841157" y="969094"/>
            <a:ext cx="9490461" cy="4374292"/>
          </a:xfrm>
        </p:spPr>
        <p:txBody>
          <a:bodyPr/>
          <a:lstStyle/>
          <a:p>
            <a:endParaRPr lang="en-IN" dirty="0"/>
          </a:p>
        </p:txBody>
      </p:sp>
      <p:pic>
        <p:nvPicPr>
          <p:cNvPr id="4" name="Picture 3"/>
          <p:cNvPicPr>
            <a:picLocks noChangeAspect="1"/>
          </p:cNvPicPr>
          <p:nvPr/>
        </p:nvPicPr>
        <p:blipFill rotWithShape="1">
          <a:blip r:embed="rId2"/>
          <a:srcRect l="30565" t="33945" r="8737" b="507"/>
          <a:stretch/>
        </p:blipFill>
        <p:spPr>
          <a:xfrm>
            <a:off x="1841157" y="969094"/>
            <a:ext cx="5461686" cy="3173862"/>
          </a:xfrm>
          <a:prstGeom prst="rect">
            <a:avLst/>
          </a:prstGeom>
        </p:spPr>
      </p:pic>
      <p:sp>
        <p:nvSpPr>
          <p:cNvPr id="5" name="TextBox 4"/>
          <p:cNvSpPr txBox="1"/>
          <p:nvPr/>
        </p:nvSpPr>
        <p:spPr>
          <a:xfrm>
            <a:off x="7895968" y="1248032"/>
            <a:ext cx="3126259" cy="2862322"/>
          </a:xfrm>
          <a:prstGeom prst="rect">
            <a:avLst/>
          </a:prstGeom>
          <a:noFill/>
        </p:spPr>
        <p:txBody>
          <a:bodyPr wrap="square" rtlCol="0">
            <a:spAutoFit/>
          </a:bodyPr>
          <a:lstStyle/>
          <a:p>
            <a:r>
              <a:rPr lang="en-IN" b="1" dirty="0" smtClean="0"/>
              <a:t>AS YOU CAN SEE THE CRUDE OIL DECREASED BY 17.5% APPROX. 20% DECREASED IN CRUDE OIL PRICE ,WHICH AGAIN SHOWS THE  INCREASE OF USINR WHICH WAS INCREASE BECAUSE OF THE DECREASED OF CRUDE OIL PRICES.</a:t>
            </a:r>
            <a:endParaRPr lang="en-IN" b="1" dirty="0"/>
          </a:p>
        </p:txBody>
      </p:sp>
    </p:spTree>
    <p:extLst>
      <p:ext uri="{BB962C8B-B14F-4D97-AF65-F5344CB8AC3E}">
        <p14:creationId xmlns:p14="http://schemas.microsoft.com/office/powerpoint/2010/main" val="2929965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789" y="241050"/>
            <a:ext cx="8911687" cy="611566"/>
          </a:xfrm>
        </p:spPr>
        <p:txBody>
          <a:bodyPr>
            <a:normAutofit fontScale="90000"/>
          </a:bodyPr>
          <a:lstStyle/>
          <a:p>
            <a:r>
              <a:rPr lang="en-IN" dirty="0" smtClean="0"/>
              <a:t>GDP </a:t>
            </a:r>
            <a:r>
              <a:rPr lang="en-IN" dirty="0"/>
              <a:t>AFFECT ON INDIA ECONOMY:</a:t>
            </a:r>
          </a:p>
        </p:txBody>
      </p:sp>
      <p:pic>
        <p:nvPicPr>
          <p:cNvPr id="6" name="Content Placeholder 5"/>
          <p:cNvPicPr>
            <a:picLocks noGrp="1" noChangeAspect="1"/>
          </p:cNvPicPr>
          <p:nvPr>
            <p:ph sz="half" idx="1"/>
          </p:nvPr>
        </p:nvPicPr>
        <p:blipFill rotWithShape="1">
          <a:blip r:embed="rId2"/>
          <a:srcRect l="17290" t="38327" r="38592"/>
          <a:stretch/>
        </p:blipFill>
        <p:spPr>
          <a:xfrm>
            <a:off x="2133033" y="3574887"/>
            <a:ext cx="3317460" cy="2607276"/>
          </a:xfrm>
          <a:prstGeom prst="rect">
            <a:avLst/>
          </a:prstGeom>
        </p:spPr>
      </p:pic>
      <p:pic>
        <p:nvPicPr>
          <p:cNvPr id="5" name="Picture 4"/>
          <p:cNvPicPr>
            <a:picLocks noChangeAspect="1"/>
          </p:cNvPicPr>
          <p:nvPr/>
        </p:nvPicPr>
        <p:blipFill rotWithShape="1">
          <a:blip r:embed="rId3"/>
          <a:srcRect l="17013" t="29645" r="39586" b="10728"/>
          <a:stretch/>
        </p:blipFill>
        <p:spPr>
          <a:xfrm>
            <a:off x="2133033" y="976286"/>
            <a:ext cx="3467403" cy="2678322"/>
          </a:xfrm>
          <a:prstGeom prst="rect">
            <a:avLst/>
          </a:prstGeom>
        </p:spPr>
      </p:pic>
      <p:pic>
        <p:nvPicPr>
          <p:cNvPr id="7" name="Content Placeholder 7"/>
          <p:cNvPicPr>
            <a:picLocks noGrp="1" noChangeAspect="1"/>
          </p:cNvPicPr>
          <p:nvPr>
            <p:ph sz="half" idx="2"/>
          </p:nvPr>
        </p:nvPicPr>
        <p:blipFill rotWithShape="1">
          <a:blip r:embed="rId4"/>
          <a:srcRect l="15172" t="31619" r="37979" b="8334"/>
          <a:stretch/>
        </p:blipFill>
        <p:spPr>
          <a:xfrm>
            <a:off x="7587049" y="852617"/>
            <a:ext cx="3431641" cy="2472882"/>
          </a:xfrm>
          <a:prstGeom prst="rect">
            <a:avLst/>
          </a:prstGeom>
        </p:spPr>
      </p:pic>
      <p:pic>
        <p:nvPicPr>
          <p:cNvPr id="8" name="Picture 7"/>
          <p:cNvPicPr>
            <a:picLocks noChangeAspect="1"/>
          </p:cNvPicPr>
          <p:nvPr/>
        </p:nvPicPr>
        <p:blipFill rotWithShape="1">
          <a:blip r:embed="rId5"/>
          <a:srcRect l="16510" t="40779" r="42538" b="309"/>
          <a:stretch/>
        </p:blipFill>
        <p:spPr>
          <a:xfrm>
            <a:off x="7651620" y="3325499"/>
            <a:ext cx="3367070" cy="2723260"/>
          </a:xfrm>
          <a:prstGeom prst="rect">
            <a:avLst/>
          </a:prstGeom>
        </p:spPr>
      </p:pic>
      <p:sp>
        <p:nvSpPr>
          <p:cNvPr id="10" name="TextBox 9"/>
          <p:cNvSpPr txBox="1"/>
          <p:nvPr/>
        </p:nvSpPr>
        <p:spPr>
          <a:xfrm>
            <a:off x="1878227" y="6253209"/>
            <a:ext cx="9378778" cy="584775"/>
          </a:xfrm>
          <a:prstGeom prst="rect">
            <a:avLst/>
          </a:prstGeom>
          <a:noFill/>
        </p:spPr>
        <p:txBody>
          <a:bodyPr wrap="square" rtlCol="0">
            <a:spAutoFit/>
          </a:bodyPr>
          <a:lstStyle/>
          <a:p>
            <a:r>
              <a:rPr lang="en-IN" sz="1600" b="1" dirty="0" smtClean="0"/>
              <a:t>AGAIN AS YOU SEE THE GDP WAS HIT VERY HIGH TO DECREASED IN YEAR 2020 WHERE THE INDIA ECONOMY  ALSO GOT EFFECT WHICH RESULTS TO DECREASED  IN ECONOMY</a:t>
            </a:r>
            <a:endParaRPr lang="en-IN" sz="1600" b="1" dirty="0"/>
          </a:p>
        </p:txBody>
      </p:sp>
    </p:spTree>
    <p:extLst>
      <p:ext uri="{BB962C8B-B14F-4D97-AF65-F5344CB8AC3E}">
        <p14:creationId xmlns:p14="http://schemas.microsoft.com/office/powerpoint/2010/main" val="1349983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281</TotalTime>
  <Words>1323</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Effect of US Macro -Economic Factor on Indian Stock Market</vt:lpstr>
      <vt:lpstr>WHAT IS US MACRO-ECONOMIC FACTORS?</vt:lpstr>
      <vt:lpstr>MACRONOMICS FACTOR:</vt:lpstr>
      <vt:lpstr>PROJECT INSIGHTS</vt:lpstr>
      <vt:lpstr>SOME KEYPOINTS :</vt:lpstr>
      <vt:lpstr>CRUDE OIL AFFECT ON INDIA ECONOMY:</vt:lpstr>
      <vt:lpstr>CRUDE OIL EFFECTS OVER MONTH VS USINR</vt:lpstr>
      <vt:lpstr>Crude oil over 2019-2021 (PIE CHART):</vt:lpstr>
      <vt:lpstr>GDP AFFECT ON INDIA ECONOMY:</vt:lpstr>
      <vt:lpstr>GDP OVER MONTHS AND YEAR:</vt:lpstr>
      <vt:lpstr>GDP over 2019-2021 (PIE CHART):</vt:lpstr>
      <vt:lpstr>DOLLAR INDEX ON INDIA ECONOMY:</vt:lpstr>
      <vt:lpstr>DOLLAR INDEX OVER MONTHS AND YEAR:</vt:lpstr>
      <vt:lpstr>Dollar Index over 2019-2021 (PIE CHART):</vt:lpstr>
      <vt:lpstr>10-Year Yield ON INDIA ECONOMY:</vt:lpstr>
      <vt:lpstr>10-Year Yield OVER MONTHS AND YEAR:</vt:lpstr>
      <vt:lpstr>INIDIAN ECONOMY OVER 2019-2021</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US Macro -Economic Factor on Indian Stock Market</dc:title>
  <dc:creator>Windows User</dc:creator>
  <cp:lastModifiedBy>Windows User</cp:lastModifiedBy>
  <cp:revision>23</cp:revision>
  <dcterms:created xsi:type="dcterms:W3CDTF">2022-10-31T13:47:39Z</dcterms:created>
  <dcterms:modified xsi:type="dcterms:W3CDTF">2022-11-03T06:19:15Z</dcterms:modified>
</cp:coreProperties>
</file>