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02" r:id="rId4"/>
  </p:sldMasterIdLst>
  <p:notesMasterIdLst>
    <p:notesMasterId r:id="rId21"/>
  </p:notesMasterIdLst>
  <p:handoutMasterIdLst>
    <p:handoutMasterId r:id="rId22"/>
  </p:handoutMasterIdLst>
  <p:sldIdLst>
    <p:sldId id="256" r:id="rId5"/>
    <p:sldId id="269" r:id="rId6"/>
    <p:sldId id="268" r:id="rId7"/>
    <p:sldId id="270" r:id="rId8"/>
    <p:sldId id="273" r:id="rId9"/>
    <p:sldId id="275" r:id="rId10"/>
    <p:sldId id="274" r:id="rId11"/>
    <p:sldId id="279" r:id="rId12"/>
    <p:sldId id="280" r:id="rId13"/>
    <p:sldId id="281" r:id="rId14"/>
    <p:sldId id="282" r:id="rId15"/>
    <p:sldId id="283" r:id="rId16"/>
    <p:sldId id="276" r:id="rId17"/>
    <p:sldId id="277" r:id="rId18"/>
    <p:sldId id="278" r:id="rId19"/>
    <p:sldId id="28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291" autoAdjust="0"/>
  </p:normalViewPr>
  <p:slideViewPr>
    <p:cSldViewPr snapToGrid="0" showGuides="1">
      <p:cViewPr varScale="1">
        <p:scale>
          <a:sx n="78" d="100"/>
          <a:sy n="78" d="100"/>
        </p:scale>
        <p:origin x="456" y="96"/>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22.02.2023</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22.02.2023</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4425CD-0A81-4F34-97D3-97E7F2F9FFF1}" type="datetimeFigureOut">
              <a:rPr lang="en-US" smtClean="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090D6E-BE91-4B90-BBD7-C0C16F53FABC}" type="slidenum">
              <a:rPr lang="en-US" smtClean="0"/>
              <a:t>‹#›</a:t>
            </a:fld>
            <a:endParaRPr lang="en-US" dirty="0"/>
          </a:p>
        </p:txBody>
      </p:sp>
      <p:sp>
        <p:nvSpPr>
          <p:cNvPr id="7"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Tree>
    <p:extLst>
      <p:ext uri="{BB962C8B-B14F-4D97-AF65-F5344CB8AC3E}">
        <p14:creationId xmlns:p14="http://schemas.microsoft.com/office/powerpoint/2010/main" val="3207392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ru-RU" smtClean="0"/>
              <a:t>MM.DD.20XX</a:t>
            </a:r>
            <a:endParaRPr lang="ru-RU" dirty="0"/>
          </a:p>
        </p:txBody>
      </p:sp>
      <p:sp>
        <p:nvSpPr>
          <p:cNvPr id="5" name="Footer Placeholder 4"/>
          <p:cNvSpPr>
            <a:spLocks noGrp="1"/>
          </p:cNvSpPr>
          <p:nvPr>
            <p:ph type="ftr" sz="quarter" idx="11"/>
          </p:nvPr>
        </p:nvSpPr>
        <p:spPr/>
        <p:txBody>
          <a:bodyPr/>
          <a:lstStyle/>
          <a:p>
            <a:r>
              <a:rPr lang="en-US" dirty="0" smtClean="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133057266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ru-RU" smtClean="0"/>
              <a:t>MM.DD.20XX</a:t>
            </a:r>
            <a:endParaRPr lang="ru-RU" dirty="0"/>
          </a:p>
        </p:txBody>
      </p:sp>
      <p:sp>
        <p:nvSpPr>
          <p:cNvPr id="5" name="Footer Placeholder 4"/>
          <p:cNvSpPr>
            <a:spLocks noGrp="1"/>
          </p:cNvSpPr>
          <p:nvPr>
            <p:ph type="ftr" sz="quarter" idx="11"/>
          </p:nvPr>
        </p:nvSpPr>
        <p:spPr/>
        <p:txBody>
          <a:bodyPr/>
          <a:lstStyle/>
          <a:p>
            <a:r>
              <a:rPr lang="en-US" dirty="0" smtClean="0"/>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426225712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dirty="0" smtClean="0"/>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1343723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dirty="0" smtClean="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708089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smtClean="0"/>
              <a:t>Click to edit Master subtitle style</a:t>
            </a:r>
            <a:endParaRPr lang="en-US"/>
          </a:p>
        </p:txBody>
      </p:sp>
    </p:spTree>
    <p:extLst>
      <p:ext uri="{BB962C8B-B14F-4D97-AF65-F5344CB8AC3E}">
        <p14:creationId xmlns:p14="http://schemas.microsoft.com/office/powerpoint/2010/main" val="1946741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smtClean="0"/>
              <a:t>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06075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8104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smtClean="0"/>
              <a:t>Click to edit Master title style</a:t>
            </a:r>
            <a:endParaRPr lang="en-US"/>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4425CD-0A81-4F34-97D3-97E7F2F9FFF1}" type="datetimeFigureOut">
              <a:rPr lang="en-US" smtClean="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7"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8"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9"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699216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smtClean="0"/>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smtClean="0"/>
              <a:t>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smtClean="0"/>
              <a:t>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smtClean="0"/>
              <a:t>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dirty="0" smtClean="0"/>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dirty="0" smtClean="0"/>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dirty="0" smtClean="0"/>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4425CD-0A81-4F34-97D3-97E7F2F9FFF1}" type="datetimeFigureOut">
              <a:rPr lang="en-US" smtClean="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
        <p:nvSpPr>
          <p:cNvPr id="7"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Tree>
    <p:extLst>
      <p:ext uri="{BB962C8B-B14F-4D97-AF65-F5344CB8AC3E}">
        <p14:creationId xmlns:p14="http://schemas.microsoft.com/office/powerpoint/2010/main" val="80017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4425CD-0A81-4F34-97D3-97E7F2F9FFF1}" type="datetimeFigureOut">
              <a:rPr lang="en-US" smtClean="0"/>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8"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9"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0"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1"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2"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680289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4425CD-0A81-4F34-97D3-97E7F2F9FFF1}" type="datetimeFigureOut">
              <a:rPr lang="en-US" smtClean="0"/>
              <a:t>2/22/2023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10"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1"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2"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3"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186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4425CD-0A81-4F34-97D3-97E7F2F9FFF1}" type="datetimeFigureOut">
              <a:rPr lang="en-US" smtClean="0"/>
              <a:t>2/22/2023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6"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7"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8"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9"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0"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216731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425CD-0A81-4F34-97D3-97E7F2F9FFF1}" type="datetimeFigureOut">
              <a:rPr lang="en-US" smtClean="0"/>
              <a:t>2/22/2023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5"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6"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7"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8"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750300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4425CD-0A81-4F34-97D3-97E7F2F9FFF1}" type="datetimeFigureOut">
              <a:rPr lang="en-US" smtClean="0"/>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8"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9"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0"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1"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2"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699077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4425CD-0A81-4F34-97D3-97E7F2F9FFF1}" type="datetimeFigureOut">
              <a:rPr lang="en-US" smtClean="0"/>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95E168-DA5E-4888-8D8A-92B118324C14}" type="slidenum">
              <a:rPr lang="ru-RU" smtClean="0"/>
              <a:pPr/>
              <a:t>‹#›</a:t>
            </a:fld>
            <a:endParaRPr lang="ru-RU" dirty="0"/>
          </a:p>
        </p:txBody>
      </p:sp>
      <p:sp>
        <p:nvSpPr>
          <p:cNvPr id="8"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4060807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ru-RU" smtClean="0"/>
              <a:t>MM.DD.20XX</a:t>
            </a:r>
            <a:endParaRPr lang="ru-R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ADD A FOOTER</a:t>
            </a:r>
            <a:endParaRPr lang="ru-R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5E168-DA5E-4888-8D8A-92B118324C14}" type="slidenum">
              <a:rPr lang="ru-RU" smtClean="0"/>
              <a:pPr/>
              <a:t>‹#›</a:t>
            </a:fld>
            <a:endParaRPr lang="ru-RU" dirty="0"/>
          </a:p>
        </p:txBody>
      </p:sp>
      <p:sp>
        <p:nvSpPr>
          <p:cNvPr id="7" name="MSIPCMContentMarking" descr="{&quot;HashCode&quot;:-54214931,&quot;Placement&quot;:&quot;Footer&quot;,&quot;Top&quot;:522.862549,&quot;Left&quot;:0.0,&quot;SlideWidth&quot;:960,&quot;SlideHeight&quot;:540}"/>
          <p:cNvSpPr txBox="1"/>
          <p:nvPr userDrawn="1"/>
        </p:nvSpPr>
        <p:spPr>
          <a:xfrm>
            <a:off x="0" y="6640354"/>
            <a:ext cx="744382" cy="217646"/>
          </a:xfrm>
          <a:prstGeom prst="rect">
            <a:avLst/>
          </a:prstGeom>
          <a:noFill/>
        </p:spPr>
        <p:txBody>
          <a:bodyPr vert="horz" wrap="square" lIns="0" tIns="0" rIns="0" bIns="0" rtlCol="0" anchor="ctr" anchorCtr="1">
            <a:spAutoFit/>
          </a:bodyPr>
          <a:lstStyle/>
          <a:p>
            <a:pPr algn="l">
              <a:spcBef>
                <a:spcPts val="0"/>
              </a:spcBef>
              <a:spcAft>
                <a:spcPts val="0"/>
              </a:spcAft>
            </a:pPr>
            <a:r>
              <a:rPr lang="en-US" sz="800" dirty="0" smtClean="0">
                <a:solidFill>
                  <a:srgbClr val="000000"/>
                </a:solidFill>
                <a:latin typeface="Arial" panose="020B0604020202020204" pitchFamily="34" charset="0"/>
              </a:rPr>
              <a:t>INTERNAL</a:t>
            </a:r>
            <a:endParaRPr lang="en-US" sz="800" dirty="0">
              <a:solidFill>
                <a:srgbClr val="000000"/>
              </a:solidFill>
              <a:latin typeface="Arial" panose="020B0604020202020204" pitchFamily="34" charset="0"/>
            </a:endParaRPr>
          </a:p>
        </p:txBody>
      </p:sp>
    </p:spTree>
    <p:extLst>
      <p:ext uri="{BB962C8B-B14F-4D97-AF65-F5344CB8AC3E}">
        <p14:creationId xmlns:p14="http://schemas.microsoft.com/office/powerpoint/2010/main" val="279216339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6" r:id="rId13"/>
    <p:sldLayoutId id="2147483693" r:id="rId14"/>
    <p:sldLayoutId id="2147483694" r:id="rId15"/>
    <p:sldLayoutId id="2147483697" r:id="rId16"/>
    <p:sldLayoutId id="2147483698" r:id="rId17"/>
    <p:sldLayoutId id="2147483699" r:id="rId18"/>
    <p:sldLayoutId id="2147483701" r:id="rId19"/>
    <p:sldLayoutId id="2147483700" r:id="rId20"/>
    <p:sldLayoutId id="2147483687" r:id="rId21"/>
    <p:sldLayoutId id="2147483696" r:id="rId22"/>
    <p:sldLayoutId id="2147483688" r:id="rId2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altruistdelhite04/loan-prediction-problem-dataset"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p:txBody>
          <a:bodyPr/>
          <a:lstStyle/>
          <a:p>
            <a:r>
              <a:rPr lang="en-US" dirty="0"/>
              <a:t>PRESENTATION</a:t>
            </a:r>
            <a:br>
              <a:rPr lang="en-US" dirty="0"/>
            </a:br>
            <a:r>
              <a:rPr lang="en-US" dirty="0"/>
              <a:t>TITLE</a:t>
            </a:r>
            <a:endParaRPr lang="ru-RU" dirty="0"/>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p:txBody>
          <a:bodyPr/>
          <a:lstStyle/>
          <a:p>
            <a:r>
              <a:rPr lang="en-IN" dirty="0" smtClean="0"/>
              <a:t>LOAN DEFAULT PREDICTION</a:t>
            </a:r>
          </a:p>
          <a:p>
            <a:r>
              <a:rPr lang="en-IN" sz="2000" u="sng" dirty="0" smtClean="0"/>
              <a:t>BY: RUSHIKESH VICHARE</a:t>
            </a:r>
            <a:endParaRPr lang="ru-RU" sz="2000" u="sng" dirty="0"/>
          </a:p>
        </p:txBody>
      </p:sp>
      <p:sp>
        <p:nvSpPr>
          <p:cNvPr id="5" name="Text Placeholder 4">
            <a:extLst>
              <a:ext uri="{FF2B5EF4-FFF2-40B4-BE49-F238E27FC236}">
                <a16:creationId xmlns:a16="http://schemas.microsoft.com/office/drawing/2014/main" id="{030A1A89-FE18-44C6-B3EE-49541CB85077}"/>
              </a:ext>
            </a:extLst>
          </p:cNvPr>
          <p:cNvSpPr>
            <a:spLocks noGrp="1"/>
          </p:cNvSpPr>
          <p:nvPr>
            <p:ph type="body" sz="quarter" idx="20"/>
          </p:nvPr>
        </p:nvSpPr>
        <p:spPr/>
        <p:txBody>
          <a:bodyPr/>
          <a:lstStyle/>
          <a:p>
            <a:r>
              <a:rPr lang="en-US" dirty="0" smtClean="0">
                <a:solidFill>
                  <a:schemeClr val="tx1"/>
                </a:solidFill>
              </a:rPr>
              <a:t>DATE : 23/2/2023</a:t>
            </a:r>
            <a:endParaRPr lang="ru-RU" dirty="0">
              <a:solidFill>
                <a:schemeClr val="tx1"/>
              </a:solidFill>
            </a:endParaRPr>
          </a:p>
        </p:txBody>
      </p:sp>
    </p:spTree>
    <p:extLst>
      <p:ext uri="{BB962C8B-B14F-4D97-AF65-F5344CB8AC3E}">
        <p14:creationId xmlns:p14="http://schemas.microsoft.com/office/powerpoint/2010/main" val="3610506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10</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131481" y="2298358"/>
            <a:ext cx="4570136" cy="3389522"/>
          </a:xfrm>
        </p:spPr>
        <p:txBody>
          <a:bodyPr>
            <a:noAutofit/>
          </a:bodyPr>
          <a:lstStyle/>
          <a:p>
            <a:pPr marL="0" indent="0">
              <a:buNone/>
            </a:pPr>
            <a:r>
              <a:rPr lang="en-US" sz="2000" b="1" dirty="0" smtClean="0">
                <a:solidFill>
                  <a:schemeClr val="tx1">
                    <a:lumMod val="75000"/>
                    <a:lumOff val="25000"/>
                  </a:schemeClr>
                </a:solidFill>
              </a:rPr>
              <a:t>Analysis on </a:t>
            </a:r>
            <a:r>
              <a:rPr lang="en-US" sz="2000" b="1" dirty="0">
                <a:solidFill>
                  <a:schemeClr val="tx1">
                    <a:lumMod val="75000"/>
                    <a:lumOff val="25000"/>
                  </a:schemeClr>
                </a:solidFill>
              </a:rPr>
              <a:t>incomes of those who are employed compare to those who are self employed</a:t>
            </a:r>
            <a:r>
              <a:rPr lang="en-US" dirty="0"/>
              <a:t> </a:t>
            </a:r>
            <a:r>
              <a:rPr lang="en-US" sz="2000" dirty="0" smtClean="0">
                <a:solidFill>
                  <a:schemeClr val="tx1"/>
                </a:solidFill>
              </a:rPr>
              <a:t>:</a:t>
            </a:r>
          </a:p>
          <a:p>
            <a:pPr marL="342900" indent="-342900">
              <a:buFont typeface="+mj-lt"/>
              <a:buAutoNum type="arabicPeriod"/>
            </a:pPr>
            <a:r>
              <a:rPr lang="en-US" sz="1600" b="1" dirty="0" smtClean="0">
                <a:solidFill>
                  <a:schemeClr val="tx1"/>
                </a:solidFill>
              </a:rPr>
              <a:t>The Right hand side plot shows the graphical representation shows the comparison of </a:t>
            </a:r>
            <a:r>
              <a:rPr lang="en-US" sz="1600" b="1" dirty="0">
                <a:solidFill>
                  <a:schemeClr val="tx1">
                    <a:lumMod val="75000"/>
                    <a:lumOff val="25000"/>
                  </a:schemeClr>
                </a:solidFill>
              </a:rPr>
              <a:t>incomes of those who are employed compare to those who are self employed</a:t>
            </a:r>
            <a:r>
              <a:rPr lang="en-US" sz="1600" b="1" dirty="0" smtClean="0">
                <a:solidFill>
                  <a:schemeClr val="tx1">
                    <a:lumMod val="75000"/>
                    <a:lumOff val="25000"/>
                  </a:schemeClr>
                </a:solidFill>
              </a:rPr>
              <a:t>.</a:t>
            </a:r>
          </a:p>
          <a:p>
            <a:r>
              <a:rPr lang="en-US" b="1" dirty="0">
                <a:solidFill>
                  <a:schemeClr val="tx1">
                    <a:lumMod val="75000"/>
                    <a:lumOff val="25000"/>
                  </a:schemeClr>
                </a:solidFill>
              </a:rPr>
              <a:t> It is seen that the incomes of those who are employed are higher on average. However, statistical tests will be done to make a clear inference</a:t>
            </a:r>
            <a:r>
              <a:rPr lang="en-US" b="1" dirty="0" smtClean="0">
                <a:solidFill>
                  <a:schemeClr val="tx1">
                    <a:lumMod val="75000"/>
                    <a:lumOff val="25000"/>
                  </a:schemeClr>
                </a:solidFill>
              </a:rPr>
              <a:t>.</a:t>
            </a:r>
          </a:p>
          <a:p>
            <a:endParaRPr lang="en-US" b="1" dirty="0">
              <a:solidFill>
                <a:schemeClr val="tx1">
                  <a:lumMod val="75000"/>
                  <a:lumOff val="25000"/>
                </a:schemeClr>
              </a:solidFill>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279761" y="1032746"/>
            <a:ext cx="4421856" cy="749047"/>
          </a:xfrm>
        </p:spPr>
        <p:txBody>
          <a:bodyPr>
            <a:normAutofit/>
          </a:bodyPr>
          <a:lstStyle/>
          <a:p>
            <a:r>
              <a:rPr lang="en-US" sz="3200" dirty="0" smtClean="0"/>
              <a:t>Analysis</a:t>
            </a:r>
            <a:endParaRPr lang="ru-RU" sz="3200" dirty="0"/>
          </a:p>
        </p:txBody>
      </p:sp>
      <p:pic>
        <p:nvPicPr>
          <p:cNvPr id="7" name="Picture 6"/>
          <p:cNvPicPr>
            <a:picLocks noChangeAspect="1"/>
          </p:cNvPicPr>
          <p:nvPr/>
        </p:nvPicPr>
        <p:blipFill rotWithShape="1">
          <a:blip r:embed="rId2"/>
          <a:srcRect l="7707" t="41470" r="53356" b="10895"/>
          <a:stretch/>
        </p:blipFill>
        <p:spPr>
          <a:xfrm>
            <a:off x="5659393" y="2250816"/>
            <a:ext cx="5066271" cy="3484605"/>
          </a:xfrm>
          <a:prstGeom prst="rect">
            <a:avLst/>
          </a:prstGeom>
        </p:spPr>
      </p:pic>
    </p:spTree>
    <p:extLst>
      <p:ext uri="{BB962C8B-B14F-4D97-AF65-F5344CB8AC3E}">
        <p14:creationId xmlns:p14="http://schemas.microsoft.com/office/powerpoint/2010/main" val="68002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11</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131481" y="2298357"/>
            <a:ext cx="4570136" cy="4423117"/>
          </a:xfrm>
        </p:spPr>
        <p:txBody>
          <a:bodyPr>
            <a:noAutofit/>
          </a:bodyPr>
          <a:lstStyle/>
          <a:p>
            <a:pPr marL="0" indent="0">
              <a:buNone/>
            </a:pPr>
            <a:r>
              <a:rPr lang="en-US" sz="2000" b="1" dirty="0" smtClean="0">
                <a:solidFill>
                  <a:schemeClr val="tx1">
                    <a:lumMod val="75000"/>
                    <a:lumOff val="25000"/>
                  </a:schemeClr>
                </a:solidFill>
              </a:rPr>
              <a:t>Analysis on </a:t>
            </a:r>
            <a:r>
              <a:rPr lang="en-US" sz="2000" b="1" dirty="0">
                <a:solidFill>
                  <a:schemeClr val="tx1">
                    <a:lumMod val="75000"/>
                    <a:lumOff val="25000"/>
                  </a:schemeClr>
                </a:solidFill>
              </a:rPr>
              <a:t>applicants with a credit history more likely to default than those who do not have one </a:t>
            </a:r>
            <a:r>
              <a:rPr lang="en-US" dirty="0"/>
              <a:t> </a:t>
            </a:r>
            <a:r>
              <a:rPr lang="en-US" sz="2000" dirty="0" smtClean="0">
                <a:solidFill>
                  <a:schemeClr val="tx1"/>
                </a:solidFill>
              </a:rPr>
              <a:t>:</a:t>
            </a:r>
          </a:p>
          <a:p>
            <a:pPr marL="342900" indent="-342900">
              <a:buFont typeface="+mj-lt"/>
              <a:buAutoNum type="arabicPeriod"/>
            </a:pPr>
            <a:r>
              <a:rPr lang="en-US" sz="1600" b="1" dirty="0" smtClean="0">
                <a:solidFill>
                  <a:schemeClr val="tx1"/>
                </a:solidFill>
              </a:rPr>
              <a:t>The Right hand side plot shows the graphical representation shows the comparison of </a:t>
            </a:r>
            <a:r>
              <a:rPr lang="en-US" sz="1600" b="1" dirty="0">
                <a:solidFill>
                  <a:schemeClr val="tx1">
                    <a:lumMod val="75000"/>
                    <a:lumOff val="25000"/>
                  </a:schemeClr>
                </a:solidFill>
              </a:rPr>
              <a:t>applicants with a credit history more likely to default than those who do not have </a:t>
            </a:r>
            <a:r>
              <a:rPr lang="en-US" sz="1600" b="1" dirty="0" smtClean="0">
                <a:solidFill>
                  <a:schemeClr val="tx1">
                    <a:lumMod val="75000"/>
                    <a:lumOff val="25000"/>
                  </a:schemeClr>
                </a:solidFill>
              </a:rPr>
              <a:t>.</a:t>
            </a:r>
          </a:p>
          <a:p>
            <a:pPr marL="342900" indent="-342900">
              <a:buFont typeface="+mj-lt"/>
              <a:buAutoNum type="arabicPeriod"/>
            </a:pPr>
            <a:r>
              <a:rPr lang="en-US" b="1" dirty="0">
                <a:solidFill>
                  <a:schemeClr val="tx1">
                    <a:lumMod val="75000"/>
                    <a:lumOff val="25000"/>
                  </a:schemeClr>
                </a:solidFill>
              </a:rPr>
              <a:t>A statistical test will be made between those who have a credit history and are in default, and those who do not have a credit history and are in </a:t>
            </a:r>
            <a:r>
              <a:rPr lang="en-US" b="1" dirty="0" smtClean="0">
                <a:solidFill>
                  <a:schemeClr val="tx1">
                    <a:lumMod val="75000"/>
                    <a:lumOff val="25000"/>
                  </a:schemeClr>
                </a:solidFill>
              </a:rPr>
              <a:t>default</a:t>
            </a:r>
          </a:p>
          <a:p>
            <a:pPr marL="342900" indent="-342900">
              <a:buFont typeface="+mj-lt"/>
              <a:buAutoNum type="arabicPeriod"/>
            </a:pPr>
            <a:r>
              <a:rPr lang="en-US" b="1" dirty="0">
                <a:solidFill>
                  <a:schemeClr val="tx1">
                    <a:lumMod val="75000"/>
                    <a:lumOff val="25000"/>
                  </a:schemeClr>
                </a:solidFill>
              </a:rPr>
              <a:t>It has been observed that the number of defaults is higher for those with a credit history. Now, a statistical test will be conducted to investigate whether the likelihood of default is higher for those with a credit history compared to those without </a:t>
            </a:r>
            <a:r>
              <a:rPr lang="en-US" b="1" dirty="0" smtClean="0">
                <a:solidFill>
                  <a:schemeClr val="tx1">
                    <a:lumMod val="75000"/>
                    <a:lumOff val="25000"/>
                  </a:schemeClr>
                </a:solidFill>
              </a:rPr>
              <a:t>one.</a:t>
            </a:r>
          </a:p>
          <a:p>
            <a:pPr marL="342900" indent="-342900">
              <a:buFont typeface="+mj-lt"/>
              <a:buAutoNum type="arabicPeriod"/>
            </a:pPr>
            <a:r>
              <a:rPr lang="en-US" b="1" dirty="0">
                <a:solidFill>
                  <a:schemeClr val="tx1">
                    <a:lumMod val="75000"/>
                    <a:lumOff val="25000"/>
                  </a:schemeClr>
                </a:solidFill>
              </a:rPr>
              <a:t>According to the result of the statistical test (p &lt; 0.05), the likelihood of default is higher for those who have a credit history compared to those who do not have one.</a:t>
            </a:r>
            <a:endParaRPr lang="en-US" b="1" dirty="0" smtClean="0">
              <a:solidFill>
                <a:schemeClr val="tx1">
                  <a:lumMod val="75000"/>
                  <a:lumOff val="25000"/>
                </a:schemeClr>
              </a:solidFill>
            </a:endParaRPr>
          </a:p>
          <a:p>
            <a:pPr marL="342900" indent="-342900">
              <a:buFont typeface="+mj-lt"/>
              <a:buAutoNum type="arabicPeriod"/>
            </a:pPr>
            <a:endParaRPr lang="en-US" b="1" dirty="0">
              <a:solidFill>
                <a:schemeClr val="tx1">
                  <a:lumMod val="75000"/>
                  <a:lumOff val="25000"/>
                </a:schemeClr>
              </a:solidFill>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279761" y="1032746"/>
            <a:ext cx="4421856" cy="749047"/>
          </a:xfrm>
        </p:spPr>
        <p:txBody>
          <a:bodyPr>
            <a:normAutofit/>
          </a:bodyPr>
          <a:lstStyle/>
          <a:p>
            <a:r>
              <a:rPr lang="en-US" sz="3200" dirty="0" smtClean="0"/>
              <a:t>Analysis</a:t>
            </a:r>
            <a:endParaRPr lang="ru-RU" sz="3200" dirty="0"/>
          </a:p>
        </p:txBody>
      </p:sp>
      <p:pic>
        <p:nvPicPr>
          <p:cNvPr id="3" name="Picture 2"/>
          <p:cNvPicPr>
            <a:picLocks noChangeAspect="1"/>
          </p:cNvPicPr>
          <p:nvPr/>
        </p:nvPicPr>
        <p:blipFill rotWithShape="1">
          <a:blip r:embed="rId2"/>
          <a:srcRect l="10081" t="30321" r="41674" b="11233"/>
          <a:stretch/>
        </p:blipFill>
        <p:spPr>
          <a:xfrm>
            <a:off x="5684107" y="1977081"/>
            <a:ext cx="6314303" cy="4275438"/>
          </a:xfrm>
          <a:prstGeom prst="rect">
            <a:avLst/>
          </a:prstGeom>
        </p:spPr>
      </p:pic>
    </p:spTree>
    <p:extLst>
      <p:ext uri="{BB962C8B-B14F-4D97-AF65-F5344CB8AC3E}">
        <p14:creationId xmlns:p14="http://schemas.microsoft.com/office/powerpoint/2010/main" val="1393641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12</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131481" y="2298357"/>
            <a:ext cx="4570136" cy="4423117"/>
          </a:xfrm>
        </p:spPr>
        <p:txBody>
          <a:bodyPr>
            <a:noAutofit/>
          </a:bodyPr>
          <a:lstStyle/>
          <a:p>
            <a:pPr marL="0" indent="0">
              <a:buNone/>
            </a:pPr>
            <a:r>
              <a:rPr lang="en-US" sz="2000" b="1" dirty="0" smtClean="0">
                <a:solidFill>
                  <a:schemeClr val="tx1">
                    <a:lumMod val="75000"/>
                    <a:lumOff val="25000"/>
                  </a:schemeClr>
                </a:solidFill>
              </a:rPr>
              <a:t>Analysis on </a:t>
            </a:r>
            <a:r>
              <a:rPr lang="en-US" sz="2000" b="1" dirty="0">
                <a:solidFill>
                  <a:schemeClr val="tx1">
                    <a:lumMod val="75000"/>
                    <a:lumOff val="25000"/>
                  </a:schemeClr>
                </a:solidFill>
              </a:rPr>
              <a:t>correlation between the applicant's income and the loan amount they applied for </a:t>
            </a:r>
            <a:r>
              <a:rPr lang="en-US" dirty="0"/>
              <a:t> </a:t>
            </a:r>
            <a:r>
              <a:rPr lang="en-US" sz="2000" dirty="0" smtClean="0">
                <a:solidFill>
                  <a:schemeClr val="tx1"/>
                </a:solidFill>
              </a:rPr>
              <a:t>:</a:t>
            </a:r>
          </a:p>
          <a:p>
            <a:pPr marL="342900" indent="-342900">
              <a:buFont typeface="+mj-lt"/>
              <a:buAutoNum type="arabicPeriod"/>
            </a:pPr>
            <a:r>
              <a:rPr lang="en-US" sz="1600" b="1" dirty="0" smtClean="0">
                <a:solidFill>
                  <a:schemeClr val="tx1"/>
                </a:solidFill>
              </a:rPr>
              <a:t>The Right hand side plot shows the graphical representation shows the comparison of </a:t>
            </a:r>
            <a:r>
              <a:rPr lang="en-US" b="1" dirty="0">
                <a:solidFill>
                  <a:schemeClr val="tx1">
                    <a:lumMod val="75000"/>
                    <a:lumOff val="25000"/>
                  </a:schemeClr>
                </a:solidFill>
              </a:rPr>
              <a:t>correlation between the applicant's income and the loan amount they applied for</a:t>
            </a:r>
            <a:r>
              <a:rPr lang="en-US" sz="1600" b="1" dirty="0" smtClean="0">
                <a:solidFill>
                  <a:schemeClr val="tx1">
                    <a:lumMod val="75000"/>
                    <a:lumOff val="25000"/>
                  </a:schemeClr>
                </a:solidFill>
              </a:rPr>
              <a:t>.</a:t>
            </a:r>
          </a:p>
          <a:p>
            <a:pPr marL="342900" indent="-342900">
              <a:buFont typeface="+mj-lt"/>
              <a:buAutoNum type="arabicPeriod"/>
            </a:pPr>
            <a:r>
              <a:rPr lang="en-US" b="1" dirty="0">
                <a:solidFill>
                  <a:schemeClr val="tx1">
                    <a:lumMod val="75000"/>
                    <a:lumOff val="25000"/>
                  </a:schemeClr>
                </a:solidFill>
              </a:rPr>
              <a:t>There is 0.55 correlation shows that there is not a strong relationship between the income of the person applying for credit and the amount of credit applied for.</a:t>
            </a:r>
            <a:r>
              <a:rPr lang="en-US" b="1" dirty="0" smtClean="0">
                <a:solidFill>
                  <a:schemeClr val="tx1">
                    <a:lumMod val="75000"/>
                    <a:lumOff val="25000"/>
                  </a:schemeClr>
                </a:solidFill>
              </a:rPr>
              <a:t>.</a:t>
            </a:r>
          </a:p>
          <a:p>
            <a:pPr marL="342900" indent="-342900">
              <a:buFont typeface="+mj-lt"/>
              <a:buAutoNum type="arabicPeriod"/>
            </a:pPr>
            <a:endParaRPr lang="en-US" b="1" dirty="0">
              <a:solidFill>
                <a:schemeClr val="tx1">
                  <a:lumMod val="75000"/>
                  <a:lumOff val="25000"/>
                </a:schemeClr>
              </a:solidFill>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279761" y="1032746"/>
            <a:ext cx="4421856" cy="749047"/>
          </a:xfrm>
        </p:spPr>
        <p:txBody>
          <a:bodyPr>
            <a:normAutofit/>
          </a:bodyPr>
          <a:lstStyle/>
          <a:p>
            <a:r>
              <a:rPr lang="en-US" sz="3200" dirty="0" smtClean="0"/>
              <a:t>Analysis</a:t>
            </a:r>
            <a:endParaRPr lang="ru-RU" sz="3200" dirty="0"/>
          </a:p>
        </p:txBody>
      </p:sp>
      <p:pic>
        <p:nvPicPr>
          <p:cNvPr id="7" name="Picture 6"/>
          <p:cNvPicPr>
            <a:picLocks noChangeAspect="1"/>
          </p:cNvPicPr>
          <p:nvPr/>
        </p:nvPicPr>
        <p:blipFill rotWithShape="1">
          <a:blip r:embed="rId2"/>
          <a:srcRect l="9700" t="29646" r="46328" b="14273"/>
          <a:stretch/>
        </p:blipFill>
        <p:spPr>
          <a:xfrm>
            <a:off x="5301048" y="2253907"/>
            <a:ext cx="5721180" cy="4102443"/>
          </a:xfrm>
          <a:prstGeom prst="rect">
            <a:avLst/>
          </a:prstGeom>
        </p:spPr>
      </p:pic>
    </p:spTree>
    <p:extLst>
      <p:ext uri="{BB962C8B-B14F-4D97-AF65-F5344CB8AC3E}">
        <p14:creationId xmlns:p14="http://schemas.microsoft.com/office/powerpoint/2010/main" val="1027781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13</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366260" y="2384854"/>
            <a:ext cx="9333794" cy="4151869"/>
          </a:xfrm>
        </p:spPr>
        <p:txBody>
          <a:bodyPr>
            <a:noAutofit/>
          </a:bodyPr>
          <a:lstStyle/>
          <a:p>
            <a:pPr marL="457200" indent="-457200">
              <a:buFont typeface="+mj-lt"/>
              <a:buAutoNum type="arabicPeriod"/>
            </a:pPr>
            <a:r>
              <a:rPr lang="en-US" sz="2400" dirty="0">
                <a:solidFill>
                  <a:schemeClr val="tx1"/>
                </a:solidFill>
              </a:rPr>
              <a:t> </a:t>
            </a:r>
            <a:r>
              <a:rPr lang="en-US" sz="1800" b="1" dirty="0" smtClean="0">
                <a:solidFill>
                  <a:schemeClr val="tx1"/>
                </a:solidFill>
              </a:rPr>
              <a:t>Before we start modelling the machine learning model we have to remove the null values, as in analysis slide we see we have very high NAN values or Missing values.</a:t>
            </a:r>
          </a:p>
          <a:p>
            <a:pPr marL="457200" indent="-457200">
              <a:buFont typeface="+mj-lt"/>
              <a:buAutoNum type="arabicPeriod"/>
            </a:pPr>
            <a:r>
              <a:rPr lang="en-US" sz="1800" b="1" dirty="0" smtClean="0">
                <a:solidFill>
                  <a:schemeClr val="tx1"/>
                </a:solidFill>
              </a:rPr>
              <a:t>We will Treat it with replacing the values with Median and mode.</a:t>
            </a:r>
          </a:p>
          <a:p>
            <a:pPr marL="457200" indent="-457200">
              <a:buFont typeface="+mj-lt"/>
              <a:buAutoNum type="arabicPeriod"/>
            </a:pPr>
            <a:r>
              <a:rPr lang="en-US" sz="1800" b="1" dirty="0" smtClean="0">
                <a:solidFill>
                  <a:schemeClr val="tx1"/>
                </a:solidFill>
              </a:rPr>
              <a:t>We will do Feature selection and split the data in X , Y to train the model .</a:t>
            </a:r>
          </a:p>
          <a:p>
            <a:pPr marL="457200" indent="-457200">
              <a:buFont typeface="+mj-lt"/>
              <a:buAutoNum type="arabicPeriod"/>
            </a:pPr>
            <a:r>
              <a:rPr lang="en-US" sz="1800" b="1" dirty="0" smtClean="0">
                <a:solidFill>
                  <a:schemeClr val="tx1"/>
                </a:solidFill>
              </a:rPr>
              <a:t>To remove the scaling problem we will use the </a:t>
            </a:r>
            <a:r>
              <a:rPr lang="en-US" sz="1800" b="1" dirty="0" smtClean="0">
                <a:solidFill>
                  <a:schemeClr val="tx1"/>
                </a:solidFill>
              </a:rPr>
              <a:t>StandardScaler</a:t>
            </a:r>
            <a:r>
              <a:rPr lang="en-US" sz="1800" b="1" dirty="0" smtClean="0">
                <a:solidFill>
                  <a:schemeClr val="tx1"/>
                </a:solidFill>
              </a:rPr>
              <a:t> to scale the data in preferable range.</a:t>
            </a:r>
          </a:p>
          <a:p>
            <a:pPr marL="457200" indent="-457200">
              <a:buFont typeface="+mj-lt"/>
              <a:buAutoNum type="arabicPeriod"/>
            </a:pPr>
            <a:r>
              <a:rPr lang="en-US" sz="1800" b="1" dirty="0" smtClean="0">
                <a:solidFill>
                  <a:schemeClr val="tx1"/>
                </a:solidFill>
              </a:rPr>
              <a:t>We will use the K-fold Cross validations technique to get the scores for the 5 folds run we get Best </a:t>
            </a:r>
            <a:r>
              <a:rPr lang="en-US" sz="1800" b="1" dirty="0" smtClean="0">
                <a:solidFill>
                  <a:schemeClr val="tx1"/>
                </a:solidFill>
              </a:rPr>
              <a:t>Cv</a:t>
            </a:r>
            <a:r>
              <a:rPr lang="en-US" sz="1800" b="1" dirty="0" smtClean="0">
                <a:solidFill>
                  <a:schemeClr val="tx1"/>
                </a:solidFill>
              </a:rPr>
              <a:t> score has 81%.</a:t>
            </a:r>
          </a:p>
          <a:p>
            <a:pPr marL="457200" indent="-457200">
              <a:buFont typeface="+mj-lt"/>
              <a:buAutoNum type="arabicPeriod"/>
            </a:pPr>
            <a:r>
              <a:rPr lang="en-US" sz="1800" b="1" dirty="0" smtClean="0">
                <a:solidFill>
                  <a:schemeClr val="tx1"/>
                </a:solidFill>
              </a:rPr>
              <a:t>As it is the Classification Problem we will use the Logistic regression as our algorithm for our dataset and problem.</a:t>
            </a:r>
          </a:p>
          <a:p>
            <a:pPr marL="457200" indent="-457200">
              <a:buFont typeface="+mj-lt"/>
              <a:buAutoNum type="arabicPeriod"/>
            </a:pPr>
            <a:endParaRPr lang="en-US" sz="1800" b="1" dirty="0">
              <a:solidFill>
                <a:schemeClr val="tx1"/>
              </a:solidFill>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366260" y="1066337"/>
            <a:ext cx="4421856" cy="749047"/>
          </a:xfrm>
        </p:spPr>
        <p:txBody>
          <a:bodyPr>
            <a:normAutofit/>
          </a:bodyPr>
          <a:lstStyle/>
          <a:p>
            <a:r>
              <a:rPr lang="en-US" sz="3200" dirty="0" smtClean="0"/>
              <a:t>Modeling</a:t>
            </a:r>
            <a:endParaRPr lang="ru-RU" sz="3200" dirty="0"/>
          </a:p>
        </p:txBody>
      </p:sp>
    </p:spTree>
    <p:extLst>
      <p:ext uri="{BB962C8B-B14F-4D97-AF65-F5344CB8AC3E}">
        <p14:creationId xmlns:p14="http://schemas.microsoft.com/office/powerpoint/2010/main" val="1483608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14</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143837" y="2236573"/>
            <a:ext cx="5503200" cy="4484901"/>
          </a:xfrm>
        </p:spPr>
        <p:txBody>
          <a:bodyPr>
            <a:noAutofit/>
          </a:bodyPr>
          <a:lstStyle/>
          <a:p>
            <a:pPr marL="457200" indent="-457200">
              <a:buFont typeface="+mj-lt"/>
              <a:buAutoNum type="arabicPeriod"/>
            </a:pPr>
            <a:r>
              <a:rPr lang="en-US" sz="2000" b="1" dirty="0" smtClean="0">
                <a:solidFill>
                  <a:schemeClr val="tx1"/>
                </a:solidFill>
              </a:rPr>
              <a:t>After running cross validation and getting best model for our modelling.</a:t>
            </a:r>
          </a:p>
          <a:p>
            <a:pPr marL="457200" indent="-457200">
              <a:buFont typeface="+mj-lt"/>
              <a:buAutoNum type="arabicPeriod"/>
            </a:pPr>
            <a:r>
              <a:rPr lang="en-US" sz="2000" b="1" dirty="0" smtClean="0">
                <a:solidFill>
                  <a:schemeClr val="tx1"/>
                </a:solidFill>
              </a:rPr>
              <a:t>We will fit our variables with best fit and best model which Logistic Regression.</a:t>
            </a:r>
          </a:p>
          <a:p>
            <a:pPr marL="457200" indent="-457200">
              <a:buFont typeface="+mj-lt"/>
              <a:buAutoNum type="arabicPeriod"/>
            </a:pPr>
            <a:r>
              <a:rPr lang="en-US" sz="2000" b="1" dirty="0" smtClean="0">
                <a:solidFill>
                  <a:schemeClr val="tx1"/>
                </a:solidFill>
              </a:rPr>
              <a:t>After Fitting the model we get the Accuracy of 81%.</a:t>
            </a:r>
          </a:p>
          <a:p>
            <a:pPr marL="457200" indent="-457200">
              <a:buFont typeface="+mj-lt"/>
              <a:buAutoNum type="arabicPeriod"/>
            </a:pPr>
            <a:r>
              <a:rPr lang="en-US" sz="2000" b="1" dirty="0" smtClean="0">
                <a:solidFill>
                  <a:schemeClr val="tx1"/>
                </a:solidFill>
              </a:rPr>
              <a:t>Right side is the confusion matrix for the model we run. It showing the classes probability.</a:t>
            </a:r>
          </a:p>
          <a:p>
            <a:pPr marL="457200" indent="-457200">
              <a:buFont typeface="+mj-lt"/>
              <a:buAutoNum type="arabicPeriod"/>
            </a:pPr>
            <a:r>
              <a:rPr lang="en-US" sz="2000" b="1" dirty="0" smtClean="0">
                <a:solidFill>
                  <a:schemeClr val="tx1"/>
                </a:solidFill>
              </a:rPr>
              <a:t>With the help of the confusion matrix we got values for our classes we can calculate Precision, Recall . </a:t>
            </a:r>
          </a:p>
          <a:p>
            <a:pPr marL="457200" indent="-457200">
              <a:buFont typeface="+mj-lt"/>
              <a:buAutoNum type="arabicPeriod"/>
            </a:pPr>
            <a:r>
              <a:rPr lang="en-US" sz="2000" b="1" dirty="0">
                <a:solidFill>
                  <a:schemeClr val="tx1">
                    <a:lumMod val="75000"/>
                    <a:lumOff val="25000"/>
                  </a:schemeClr>
                </a:solidFill>
              </a:rPr>
              <a:t>Precision and Recall where </a:t>
            </a:r>
            <a:r>
              <a:rPr lang="en-US" sz="2000" b="1" dirty="0" smtClean="0">
                <a:solidFill>
                  <a:schemeClr val="tx1">
                    <a:lumMod val="75000"/>
                    <a:lumOff val="25000"/>
                  </a:schemeClr>
                </a:solidFill>
              </a:rPr>
              <a:t>Precision </a:t>
            </a:r>
            <a:r>
              <a:rPr lang="en-US" sz="2000" b="1" dirty="0">
                <a:solidFill>
                  <a:schemeClr val="tx1">
                    <a:lumMod val="75000"/>
                    <a:lumOff val="25000"/>
                  </a:schemeClr>
                </a:solidFill>
              </a:rPr>
              <a:t>is 0.92 and Recall 0.43</a:t>
            </a:r>
            <a:endParaRPr lang="en-US" sz="2000" b="1" dirty="0" smtClean="0">
              <a:solidFill>
                <a:schemeClr val="tx1">
                  <a:lumMod val="75000"/>
                  <a:lumOff val="25000"/>
                </a:schemeClr>
              </a:solidFill>
            </a:endParaRPr>
          </a:p>
          <a:p>
            <a:pPr marL="457200" indent="-457200">
              <a:buFont typeface="+mj-lt"/>
              <a:buAutoNum type="arabicPeriod"/>
            </a:pPr>
            <a:endParaRPr lang="en-US" sz="2000" b="1" dirty="0">
              <a:solidFill>
                <a:schemeClr val="tx1"/>
              </a:solidFill>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465114" y="1321386"/>
            <a:ext cx="4421856" cy="749047"/>
          </a:xfrm>
        </p:spPr>
        <p:txBody>
          <a:bodyPr>
            <a:normAutofit/>
          </a:bodyPr>
          <a:lstStyle/>
          <a:p>
            <a:r>
              <a:rPr lang="en-US" sz="3200" dirty="0" smtClean="0"/>
              <a:t>Model Evaluation</a:t>
            </a:r>
            <a:endParaRPr lang="ru-RU" sz="3200" dirty="0"/>
          </a:p>
        </p:txBody>
      </p:sp>
      <p:pic>
        <p:nvPicPr>
          <p:cNvPr id="3" name="Picture 2"/>
          <p:cNvPicPr>
            <a:picLocks noChangeAspect="1"/>
          </p:cNvPicPr>
          <p:nvPr/>
        </p:nvPicPr>
        <p:blipFill rotWithShape="1">
          <a:blip r:embed="rId2"/>
          <a:srcRect l="9701" t="32855" r="44048" b="12077"/>
          <a:stretch/>
        </p:blipFill>
        <p:spPr>
          <a:xfrm>
            <a:off x="5830115" y="1941897"/>
            <a:ext cx="6017741" cy="4028304"/>
          </a:xfrm>
          <a:prstGeom prst="rect">
            <a:avLst/>
          </a:prstGeom>
        </p:spPr>
      </p:pic>
    </p:spTree>
    <p:extLst>
      <p:ext uri="{BB962C8B-B14F-4D97-AF65-F5344CB8AC3E}">
        <p14:creationId xmlns:p14="http://schemas.microsoft.com/office/powerpoint/2010/main" val="13719312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15</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366259" y="2211859"/>
            <a:ext cx="10544757" cy="4144491"/>
          </a:xfrm>
        </p:spPr>
        <p:txBody>
          <a:bodyPr>
            <a:noAutofit/>
          </a:bodyPr>
          <a:lstStyle/>
          <a:p>
            <a:pPr marL="0" indent="0">
              <a:buNone/>
            </a:pPr>
            <a:r>
              <a:rPr lang="en-US" sz="2000" b="1" dirty="0" smtClean="0">
                <a:solidFill>
                  <a:schemeClr val="tx1"/>
                </a:solidFill>
              </a:rPr>
              <a:t>For Recommendation like to add future points to avoid or solve the problem statement:</a:t>
            </a:r>
          </a:p>
          <a:p>
            <a:pPr marL="342900" indent="-342900">
              <a:buFont typeface="+mj-lt"/>
              <a:buAutoNum type="arabicPeriod"/>
            </a:pPr>
            <a:r>
              <a:rPr lang="en-US" sz="1600" b="1" dirty="0">
                <a:solidFill>
                  <a:schemeClr val="tx1">
                    <a:lumMod val="75000"/>
                    <a:lumOff val="25000"/>
                  </a:schemeClr>
                </a:solidFill>
              </a:rPr>
              <a:t>Feature Engineering: Continue exploring and refining the features used in the model. Consider incorporating new features that may be relevant to predicting loan defaults, such as the borrower's credit score or payment history</a:t>
            </a:r>
            <a:r>
              <a:rPr lang="en-US" sz="1600" b="1" dirty="0" smtClean="0">
                <a:solidFill>
                  <a:schemeClr val="tx1">
                    <a:lumMod val="75000"/>
                    <a:lumOff val="25000"/>
                  </a:schemeClr>
                </a:solidFill>
              </a:rPr>
              <a:t>.</a:t>
            </a:r>
          </a:p>
          <a:p>
            <a:pPr marL="342900" indent="-342900">
              <a:buFont typeface="+mj-lt"/>
              <a:buAutoNum type="arabicPeriod"/>
            </a:pPr>
            <a:r>
              <a:rPr lang="en-US" sz="1600" b="1" dirty="0">
                <a:solidFill>
                  <a:schemeClr val="tx1">
                    <a:lumMod val="75000"/>
                    <a:lumOff val="25000"/>
                  </a:schemeClr>
                </a:solidFill>
              </a:rPr>
              <a:t>Data Quality: Ensure that the data used for training and testing the model is accurate, complete, and up-to-date. Develop a process for regularly checking the quality of the data and addressing any issues that arise</a:t>
            </a:r>
            <a:r>
              <a:rPr lang="en-US" sz="1600" b="1" dirty="0" smtClean="0">
                <a:solidFill>
                  <a:schemeClr val="tx1">
                    <a:lumMod val="75000"/>
                    <a:lumOff val="25000"/>
                  </a:schemeClr>
                </a:solidFill>
              </a:rPr>
              <a:t>.</a:t>
            </a:r>
          </a:p>
          <a:p>
            <a:pPr marL="342900" indent="-342900">
              <a:buFont typeface="+mj-lt"/>
              <a:buAutoNum type="arabicPeriod"/>
            </a:pPr>
            <a:r>
              <a:rPr lang="en-US" sz="1600" b="1" dirty="0">
                <a:solidFill>
                  <a:schemeClr val="tx1">
                    <a:lumMod val="75000"/>
                    <a:lumOff val="25000"/>
                  </a:schemeClr>
                </a:solidFill>
              </a:rPr>
              <a:t>Business Impact: Continuously evaluate the business impact of the model and adjust as necessary to meet business objectives. Develop a process for regularly reporting on the model's performance and impact to </a:t>
            </a:r>
            <a:r>
              <a:rPr lang="en-US" sz="1600" b="1" dirty="0" smtClean="0">
                <a:solidFill>
                  <a:schemeClr val="tx1">
                    <a:lumMod val="75000"/>
                    <a:lumOff val="25000"/>
                  </a:schemeClr>
                </a:solidFill>
              </a:rPr>
              <a:t>stakeholder</a:t>
            </a:r>
          </a:p>
          <a:p>
            <a:pPr marL="342900" indent="-342900">
              <a:buFont typeface="+mj-lt"/>
              <a:buAutoNum type="arabicPeriod"/>
            </a:pPr>
            <a:r>
              <a:rPr lang="en-US" sz="1600" b="1" dirty="0">
                <a:solidFill>
                  <a:schemeClr val="tx1">
                    <a:lumMod val="75000"/>
                    <a:lumOff val="25000"/>
                  </a:schemeClr>
                </a:solidFill>
              </a:rPr>
              <a:t>Compliance: Ensure that the model is compliant with all applicable regulations and guidelines, including fair lending laws and data privacy regulations. Develop a process for regularly reviewing and updating the model to ensure ongoing compliance</a:t>
            </a:r>
            <a:r>
              <a:rPr lang="en-US" sz="1600" b="1" dirty="0" smtClean="0">
                <a:solidFill>
                  <a:schemeClr val="tx1">
                    <a:lumMod val="75000"/>
                    <a:lumOff val="25000"/>
                  </a:schemeClr>
                </a:solidFill>
              </a:rPr>
              <a:t>.</a:t>
            </a:r>
          </a:p>
          <a:p>
            <a:pPr marL="342900" indent="-342900">
              <a:buFont typeface="+mj-lt"/>
              <a:buAutoNum type="arabicPeriod"/>
            </a:pPr>
            <a:r>
              <a:rPr lang="en-US" sz="1600" b="1" dirty="0">
                <a:solidFill>
                  <a:schemeClr val="tx1">
                    <a:lumMod val="75000"/>
                    <a:lumOff val="25000"/>
                  </a:schemeClr>
                </a:solidFill>
              </a:rPr>
              <a:t>Collaboration: Consider collaborating with other departments or external partners to gain access to additional data sources or expertise. This can help improve the accuracy and effectiveness of the model, as well as foster a culture of collaboration within the organization.</a:t>
            </a:r>
          </a:p>
          <a:p>
            <a:pPr marL="342900" indent="-342900">
              <a:buFont typeface="+mj-lt"/>
              <a:buAutoNum type="arabicPeriod"/>
            </a:pPr>
            <a:endParaRPr lang="en-US" sz="1600" b="1" dirty="0">
              <a:solidFill>
                <a:schemeClr val="tx1">
                  <a:lumMod val="75000"/>
                  <a:lumOff val="25000"/>
                </a:schemeClr>
              </a:solidFill>
            </a:endParaRPr>
          </a:p>
          <a:p>
            <a:pPr marL="342900" indent="-342900">
              <a:buFont typeface="+mj-lt"/>
              <a:buAutoNum type="arabicPeriod"/>
            </a:pPr>
            <a:endParaRPr lang="en-US" sz="1600" b="1" dirty="0">
              <a:solidFill>
                <a:schemeClr val="tx1">
                  <a:lumMod val="75000"/>
                  <a:lumOff val="25000"/>
                </a:schemeClr>
              </a:solidFill>
            </a:endParaRPr>
          </a:p>
          <a:p>
            <a:pPr marL="342900" indent="-342900">
              <a:buFont typeface="+mj-lt"/>
              <a:buAutoNum type="arabicPeriod"/>
            </a:pPr>
            <a:endParaRPr lang="en-US" sz="1600" b="1" dirty="0">
              <a:solidFill>
                <a:schemeClr val="tx1">
                  <a:lumMod val="75000"/>
                  <a:lumOff val="25000"/>
                </a:schemeClr>
              </a:solidFill>
            </a:endParaRPr>
          </a:p>
          <a:p>
            <a:pPr marL="0" indent="0">
              <a:buNone/>
            </a:pPr>
            <a:endParaRPr lang="en-US" sz="2000" b="1" dirty="0" smtClean="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366259" y="1175067"/>
            <a:ext cx="4421856" cy="749047"/>
          </a:xfrm>
        </p:spPr>
        <p:txBody>
          <a:bodyPr>
            <a:normAutofit/>
          </a:bodyPr>
          <a:lstStyle/>
          <a:p>
            <a:r>
              <a:rPr lang="en-US" sz="3200" dirty="0" smtClean="0"/>
              <a:t>Recommendations</a:t>
            </a:r>
            <a:endParaRPr lang="ru-RU" sz="3200" dirty="0"/>
          </a:p>
        </p:txBody>
      </p:sp>
    </p:spTree>
    <p:extLst>
      <p:ext uri="{BB962C8B-B14F-4D97-AF65-F5344CB8AC3E}">
        <p14:creationId xmlns:p14="http://schemas.microsoft.com/office/powerpoint/2010/main" val="3986839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dirty="0"/>
          </a:p>
        </p:txBody>
      </p:sp>
      <p:sp>
        <p:nvSpPr>
          <p:cNvPr id="3" name="Slide Number Placeholder 2"/>
          <p:cNvSpPr>
            <a:spLocks noGrp="1"/>
          </p:cNvSpPr>
          <p:nvPr>
            <p:ph type="sldNum" sz="quarter" idx="12"/>
          </p:nvPr>
        </p:nvSpPr>
        <p:spPr/>
        <p:txBody>
          <a:bodyPr/>
          <a:lstStyle/>
          <a:p>
            <a:fld id="{D495E168-DA5E-4888-8D8A-92B118324C14}" type="slidenum">
              <a:rPr lang="ru-RU" smtClean="0"/>
              <a:pPr/>
              <a:t>16</a:t>
            </a:fld>
            <a:endParaRPr lang="ru-RU"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508" y="1179298"/>
            <a:ext cx="7278130" cy="4366878"/>
          </a:xfrm>
          <a:prstGeom prst="rect">
            <a:avLst/>
          </a:prstGeom>
        </p:spPr>
      </p:pic>
    </p:spTree>
    <p:extLst>
      <p:ext uri="{BB962C8B-B14F-4D97-AF65-F5344CB8AC3E}">
        <p14:creationId xmlns:p14="http://schemas.microsoft.com/office/powerpoint/2010/main" val="573273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p:txBody>
          <a:bodyPr>
            <a:noAutofit/>
          </a:bodyPr>
          <a:lstStyle/>
          <a:p>
            <a:pPr fontAlgn="base"/>
            <a:r>
              <a:rPr lang="en-US" sz="1800" dirty="0">
                <a:solidFill>
                  <a:schemeClr val="tx1"/>
                </a:solidFill>
              </a:rPr>
              <a:t>Data Science Lifecycle​</a:t>
            </a:r>
          </a:p>
          <a:p>
            <a:pPr fontAlgn="base"/>
            <a:r>
              <a:rPr lang="en-US" sz="1800" dirty="0">
                <a:solidFill>
                  <a:schemeClr val="tx1"/>
                </a:solidFill>
              </a:rPr>
              <a:t>Project Overview​</a:t>
            </a:r>
          </a:p>
          <a:p>
            <a:pPr fontAlgn="base"/>
            <a:r>
              <a:rPr lang="en-US" sz="1800" dirty="0" smtClean="0">
                <a:solidFill>
                  <a:schemeClr val="tx1"/>
                </a:solidFill>
              </a:rPr>
              <a:t>Data </a:t>
            </a:r>
          </a:p>
          <a:p>
            <a:pPr fontAlgn="base"/>
            <a:r>
              <a:rPr lang="en-US" sz="1800" dirty="0" smtClean="0">
                <a:solidFill>
                  <a:schemeClr val="tx1"/>
                </a:solidFill>
              </a:rPr>
              <a:t>Analysis</a:t>
            </a:r>
          </a:p>
          <a:p>
            <a:pPr fontAlgn="base"/>
            <a:r>
              <a:rPr lang="en-US" sz="1800" dirty="0" smtClean="0">
                <a:solidFill>
                  <a:schemeClr val="tx1"/>
                </a:solidFill>
              </a:rPr>
              <a:t>Modeling</a:t>
            </a:r>
          </a:p>
          <a:p>
            <a:pPr fontAlgn="base"/>
            <a:r>
              <a:rPr lang="en-US" sz="1800" dirty="0" smtClean="0">
                <a:solidFill>
                  <a:schemeClr val="tx1"/>
                </a:solidFill>
              </a:rPr>
              <a:t>Model Evaluation</a:t>
            </a:r>
          </a:p>
          <a:p>
            <a:pPr fontAlgn="base"/>
            <a:r>
              <a:rPr lang="en-US" sz="1800" dirty="0" smtClean="0">
                <a:solidFill>
                  <a:schemeClr val="tx1"/>
                </a:solidFill>
              </a:rPr>
              <a:t>Recommendations</a:t>
            </a:r>
            <a:endParaRPr lang="en-US" sz="1800" dirty="0">
              <a:solidFill>
                <a:schemeClr val="tx1"/>
              </a:solidFill>
            </a:endParaRPr>
          </a:p>
          <a:p>
            <a:endParaRPr lang="en-US" sz="18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smtClean="0"/>
              <a:t>Agenda</a:t>
            </a:r>
            <a:endParaRPr lang="ru-RU" sz="3200" dirty="0"/>
          </a:p>
        </p:txBody>
      </p:sp>
    </p:spTree>
    <p:extLst>
      <p:ext uri="{BB962C8B-B14F-4D97-AF65-F5344CB8AC3E}">
        <p14:creationId xmlns:p14="http://schemas.microsoft.com/office/powerpoint/2010/main" val="1954796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74032" y="3074529"/>
            <a:ext cx="4421856" cy="3783471"/>
          </a:xfrm>
        </p:spPr>
        <p:txBody>
          <a:bodyPr>
            <a:noAutofit/>
          </a:bodyPr>
          <a:lstStyle/>
          <a:p>
            <a:r>
              <a:rPr lang="en-US" sz="1200" b="1" dirty="0">
                <a:solidFill>
                  <a:schemeClr val="tx1">
                    <a:lumMod val="75000"/>
                    <a:lumOff val="25000"/>
                  </a:schemeClr>
                </a:solidFill>
              </a:rPr>
              <a:t>Define the problem: The first step is to understand the business problem that needs to be solved</a:t>
            </a:r>
            <a:r>
              <a:rPr lang="en-US" sz="1200" b="1" dirty="0" smtClean="0">
                <a:solidFill>
                  <a:schemeClr val="tx1">
                    <a:lumMod val="75000"/>
                    <a:lumOff val="25000"/>
                  </a:schemeClr>
                </a:solidFill>
              </a:rPr>
              <a:t>.</a:t>
            </a:r>
          </a:p>
          <a:p>
            <a:r>
              <a:rPr lang="en-US" sz="1200" b="1" dirty="0">
                <a:solidFill>
                  <a:schemeClr val="tx1">
                    <a:lumMod val="75000"/>
                    <a:lumOff val="25000"/>
                  </a:schemeClr>
                </a:solidFill>
              </a:rPr>
              <a:t>Data Collection: After defining the problem, the next step is to collect the relevant data. </a:t>
            </a:r>
            <a:endParaRPr lang="en-US" sz="1200" b="1" dirty="0" smtClean="0">
              <a:solidFill>
                <a:schemeClr val="tx1">
                  <a:lumMod val="75000"/>
                  <a:lumOff val="25000"/>
                </a:schemeClr>
              </a:solidFill>
            </a:endParaRPr>
          </a:p>
          <a:p>
            <a:r>
              <a:rPr lang="en-US" sz="1200" b="1" dirty="0">
                <a:solidFill>
                  <a:schemeClr val="tx1">
                    <a:lumMod val="75000"/>
                    <a:lumOff val="25000"/>
                  </a:schemeClr>
                </a:solidFill>
              </a:rPr>
              <a:t>Data Preparation: Once the data is collected, it needs to be cleaned, transformed, and preprocessed. </a:t>
            </a:r>
            <a:endParaRPr lang="en-US" sz="1200" b="1" dirty="0" smtClean="0">
              <a:solidFill>
                <a:schemeClr val="tx1">
                  <a:lumMod val="75000"/>
                  <a:lumOff val="25000"/>
                </a:schemeClr>
              </a:solidFill>
            </a:endParaRPr>
          </a:p>
          <a:p>
            <a:r>
              <a:rPr lang="en-US" sz="1200" b="1" dirty="0">
                <a:solidFill>
                  <a:schemeClr val="tx1">
                    <a:lumMod val="75000"/>
                    <a:lumOff val="25000"/>
                  </a:schemeClr>
                </a:solidFill>
              </a:rPr>
              <a:t>Data Exploration: This step involves visualizing the data and conducting exploratory data analysis (EDA) to understand the patterns and relationships in the data</a:t>
            </a:r>
            <a:r>
              <a:rPr lang="en-US" sz="1200" b="1" dirty="0" smtClean="0">
                <a:solidFill>
                  <a:schemeClr val="tx1">
                    <a:lumMod val="75000"/>
                    <a:lumOff val="25000"/>
                  </a:schemeClr>
                </a:solidFill>
              </a:rPr>
              <a:t>.</a:t>
            </a:r>
          </a:p>
          <a:p>
            <a:r>
              <a:rPr lang="en-US" sz="1200" b="1" dirty="0">
                <a:solidFill>
                  <a:schemeClr val="tx1">
                    <a:lumMod val="75000"/>
                    <a:lumOff val="25000"/>
                  </a:schemeClr>
                </a:solidFill>
              </a:rPr>
              <a:t>Modeling: Once the data is prepared and explored, the next step is to build a predictive model using machine learning algorithms</a:t>
            </a:r>
            <a:r>
              <a:rPr lang="en-US" sz="1200" b="1" dirty="0" smtClean="0">
                <a:solidFill>
                  <a:schemeClr val="tx1">
                    <a:lumMod val="75000"/>
                    <a:lumOff val="25000"/>
                  </a:schemeClr>
                </a:solidFill>
              </a:rPr>
              <a:t>.</a:t>
            </a:r>
          </a:p>
          <a:p>
            <a:r>
              <a:rPr lang="en-US" sz="1200" b="1" dirty="0">
                <a:solidFill>
                  <a:schemeClr val="tx1">
                    <a:lumMod val="75000"/>
                    <a:lumOff val="25000"/>
                  </a:schemeClr>
                </a:solidFill>
              </a:rPr>
              <a:t>Evaluation: After building the model, it needs to be evaluated using appropriate metrics to assess its performance. This could include accuracy, precision, recall, and F1 score</a:t>
            </a:r>
            <a:r>
              <a:rPr lang="en-US" sz="1200" b="1" dirty="0" smtClean="0">
                <a:solidFill>
                  <a:schemeClr val="tx1">
                    <a:lumMod val="75000"/>
                    <a:lumOff val="25000"/>
                  </a:schemeClr>
                </a:solidFill>
              </a:rPr>
              <a:t>.</a:t>
            </a:r>
          </a:p>
          <a:p>
            <a:r>
              <a:rPr lang="en-US" sz="1200" b="1" dirty="0">
                <a:solidFill>
                  <a:schemeClr val="tx1">
                    <a:lumMod val="75000"/>
                    <a:lumOff val="25000"/>
                  </a:schemeClr>
                </a:solidFill>
              </a:rPr>
              <a:t>Deployment: Once the model is evaluated and validated, it can be deployed in a production environment</a:t>
            </a:r>
            <a:r>
              <a:rPr lang="en-US" sz="1200" b="1" dirty="0" smtClean="0">
                <a:solidFill>
                  <a:schemeClr val="tx1">
                    <a:lumMod val="75000"/>
                    <a:lumOff val="25000"/>
                  </a:schemeClr>
                </a:solidFill>
              </a:rPr>
              <a:t>.</a:t>
            </a:r>
          </a:p>
          <a:p>
            <a:r>
              <a:rPr lang="en-US" sz="1200" b="1" dirty="0">
                <a:solidFill>
                  <a:schemeClr val="tx1">
                    <a:lumMod val="75000"/>
                    <a:lumOff val="25000"/>
                  </a:schemeClr>
                </a:solidFill>
              </a:rPr>
              <a:t>Monitoring and Maintenance: Once the model is deployed, it needs to be monitored and maintained to ensure its performance and reliability.</a:t>
            </a:r>
          </a:p>
          <a:p>
            <a:endParaRPr lang="en-US" sz="1200" b="1" dirty="0">
              <a:solidFill>
                <a:schemeClr val="tx1">
                  <a:lumMod val="75000"/>
                  <a:lumOff val="25000"/>
                </a:schemeClr>
              </a:solidFill>
            </a:endParaRPr>
          </a:p>
          <a:p>
            <a:endParaRPr lang="en-US" sz="2400" b="1" dirty="0">
              <a:solidFill>
                <a:schemeClr val="tx1">
                  <a:lumMod val="75000"/>
                  <a:lumOff val="25000"/>
                </a:schemeClr>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smtClean="0"/>
              <a:t>Data Science Lifecycle</a:t>
            </a:r>
            <a:endParaRPr lang="ru-RU"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1180" y="1984375"/>
            <a:ext cx="4371975" cy="4371975"/>
          </a:xfrm>
          <a:prstGeom prst="rect">
            <a:avLst/>
          </a:prstGeom>
        </p:spPr>
      </p:pic>
    </p:spTree>
    <p:extLst>
      <p:ext uri="{BB962C8B-B14F-4D97-AF65-F5344CB8AC3E}">
        <p14:creationId xmlns:p14="http://schemas.microsoft.com/office/powerpoint/2010/main" val="2052464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376556" y="2777851"/>
            <a:ext cx="9605644" cy="3783471"/>
          </a:xfrm>
        </p:spPr>
        <p:txBody>
          <a:bodyPr>
            <a:noAutofit/>
          </a:bodyPr>
          <a:lstStyle/>
          <a:p>
            <a:pPr marL="0" indent="0">
              <a:buNone/>
            </a:pPr>
            <a:r>
              <a:rPr lang="en-US" sz="2400" dirty="0" smtClean="0">
                <a:solidFill>
                  <a:schemeClr val="tx1"/>
                </a:solidFill>
              </a:rPr>
              <a:t>Business </a:t>
            </a:r>
            <a:r>
              <a:rPr lang="en-US" sz="2400" dirty="0" smtClean="0">
                <a:solidFill>
                  <a:schemeClr val="tx1"/>
                </a:solidFill>
              </a:rPr>
              <a:t>Problem: </a:t>
            </a:r>
            <a:r>
              <a:rPr lang="en-US" sz="1800" b="1" dirty="0" smtClean="0">
                <a:solidFill>
                  <a:schemeClr val="tx1">
                    <a:lumMod val="75000"/>
                    <a:lumOff val="25000"/>
                  </a:schemeClr>
                </a:solidFill>
              </a:rPr>
              <a:t>This </a:t>
            </a:r>
            <a:r>
              <a:rPr lang="en-US" sz="1800" b="1" dirty="0">
                <a:solidFill>
                  <a:schemeClr val="tx1">
                    <a:lumMod val="75000"/>
                    <a:lumOff val="25000"/>
                  </a:schemeClr>
                </a:solidFill>
              </a:rPr>
              <a:t>problem </a:t>
            </a:r>
            <a:r>
              <a:rPr lang="en-US" sz="1800" b="1" dirty="0" smtClean="0">
                <a:solidFill>
                  <a:schemeClr val="tx1">
                    <a:lumMod val="75000"/>
                    <a:lumOff val="25000"/>
                  </a:schemeClr>
                </a:solidFill>
              </a:rPr>
              <a:t>statement outlines </a:t>
            </a:r>
            <a:r>
              <a:rPr lang="en-US" sz="1800" b="1" dirty="0">
                <a:solidFill>
                  <a:schemeClr val="tx1">
                    <a:lumMod val="75000"/>
                    <a:lumOff val="25000"/>
                  </a:schemeClr>
                </a:solidFill>
              </a:rPr>
              <a:t>the business's concern about loan defaults and the impact it has on their financial stability.</a:t>
            </a:r>
            <a:endParaRPr lang="en-US" sz="1800" b="1" dirty="0" smtClean="0">
              <a:solidFill>
                <a:schemeClr val="tx1">
                  <a:lumMod val="75000"/>
                  <a:lumOff val="25000"/>
                </a:schemeClr>
              </a:solidFill>
            </a:endParaRPr>
          </a:p>
          <a:p>
            <a:pPr marL="0" indent="0">
              <a:buNone/>
            </a:pPr>
            <a:endParaRPr lang="en-US" sz="2400" dirty="0">
              <a:solidFill>
                <a:schemeClr val="tx1"/>
              </a:solidFill>
            </a:endParaRPr>
          </a:p>
          <a:p>
            <a:pPr marL="0" indent="0">
              <a:buNone/>
            </a:pPr>
            <a:r>
              <a:rPr lang="en-US" sz="2400" dirty="0" smtClean="0">
                <a:solidFill>
                  <a:schemeClr val="tx1"/>
                </a:solidFill>
              </a:rPr>
              <a:t>Business </a:t>
            </a:r>
            <a:r>
              <a:rPr lang="en-US" sz="2400" dirty="0" smtClean="0">
                <a:solidFill>
                  <a:schemeClr val="tx1"/>
                </a:solidFill>
              </a:rPr>
              <a:t>Objective: </a:t>
            </a:r>
            <a:r>
              <a:rPr lang="en-US" sz="1800" b="1" dirty="0" smtClean="0">
                <a:solidFill>
                  <a:schemeClr val="tx1">
                    <a:lumMod val="75000"/>
                    <a:lumOff val="25000"/>
                  </a:schemeClr>
                </a:solidFill>
              </a:rPr>
              <a:t>This </a:t>
            </a:r>
            <a:r>
              <a:rPr lang="en-US" sz="1800" b="1" dirty="0">
                <a:solidFill>
                  <a:schemeClr val="tx1">
                    <a:lumMod val="75000"/>
                    <a:lumOff val="25000"/>
                  </a:schemeClr>
                </a:solidFill>
              </a:rPr>
              <a:t>business objective statement highlights the goal of the project, which is to develop an accurate predictive model that can identify high-risk borrowers early in the loan process. The statement also outlines the intended benefits of the project, including reducing default rates and associated losses, improving financial performance and stability, and optimizing the loan approval process. By achieving these objectives, the business can effectively manage risk and ensure long-term success</a:t>
            </a:r>
            <a:r>
              <a:rPr lang="en-US" dirty="0"/>
              <a:t>.</a:t>
            </a:r>
            <a:endParaRPr lang="en-US" sz="2400" dirty="0" smtClean="0">
              <a:solidFill>
                <a:schemeClr val="tx1"/>
              </a:solidFill>
            </a:endParaRPr>
          </a:p>
          <a:p>
            <a:pPr marL="0" indent="0">
              <a:buNone/>
            </a:pPr>
            <a:r>
              <a:rPr lang="en-US" sz="2400" dirty="0" smtClean="0">
                <a:solidFill>
                  <a:schemeClr val="tx1"/>
                </a:solidFill>
              </a:rPr>
              <a:t>Hypothesis</a:t>
            </a:r>
            <a:r>
              <a:rPr lang="en-US" sz="2400" dirty="0" smtClean="0">
                <a:solidFill>
                  <a:schemeClr val="tx1"/>
                </a:solidFill>
              </a:rPr>
              <a:t>: </a:t>
            </a:r>
            <a:r>
              <a:rPr lang="en-US" sz="1800" b="1" dirty="0">
                <a:solidFill>
                  <a:schemeClr val="tx1">
                    <a:lumMod val="75000"/>
                    <a:lumOff val="25000"/>
                  </a:schemeClr>
                </a:solidFill>
              </a:rPr>
              <a:t>H</a:t>
            </a:r>
            <a:r>
              <a:rPr lang="en-US" sz="1800" b="1" dirty="0" smtClean="0">
                <a:solidFill>
                  <a:schemeClr val="tx1">
                    <a:lumMod val="75000"/>
                    <a:lumOff val="25000"/>
                  </a:schemeClr>
                </a:solidFill>
              </a:rPr>
              <a:t>ypothesis </a:t>
            </a:r>
            <a:r>
              <a:rPr lang="en-US" sz="1800" b="1" dirty="0">
                <a:solidFill>
                  <a:schemeClr val="tx1">
                    <a:lumMod val="75000"/>
                    <a:lumOff val="25000"/>
                  </a:schemeClr>
                </a:solidFill>
              </a:rPr>
              <a:t>statement outlines the specific variables that the project team believes will have a significant impact on loan defaults. By stating this hypothesis, the project team can focus on these variables during data exploration and feature engineering to ensure that the predictive model is optimized for the most important factors affecting loan defaults</a:t>
            </a:r>
            <a:endParaRPr lang="en-US" sz="1800" b="1" dirty="0">
              <a:solidFill>
                <a:schemeClr val="tx1">
                  <a:lumMod val="75000"/>
                  <a:lumOff val="25000"/>
                </a:schemeClr>
              </a:solidFill>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74032" y="2070433"/>
            <a:ext cx="4421856" cy="749047"/>
          </a:xfrm>
        </p:spPr>
        <p:txBody>
          <a:bodyPr>
            <a:normAutofit/>
          </a:bodyPr>
          <a:lstStyle/>
          <a:p>
            <a:r>
              <a:rPr lang="en-US" sz="3200" dirty="0" smtClean="0"/>
              <a:t>Project Overview</a:t>
            </a:r>
            <a:endParaRPr lang="ru-RU" sz="3200" dirty="0"/>
          </a:p>
        </p:txBody>
      </p:sp>
    </p:spTree>
    <p:extLst>
      <p:ext uri="{BB962C8B-B14F-4D97-AF65-F5344CB8AC3E}">
        <p14:creationId xmlns:p14="http://schemas.microsoft.com/office/powerpoint/2010/main" val="540457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5</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217977" y="2111939"/>
            <a:ext cx="8234045" cy="4609536"/>
          </a:xfrm>
        </p:spPr>
        <p:txBody>
          <a:bodyPr>
            <a:noAutofit/>
          </a:bodyPr>
          <a:lstStyle/>
          <a:p>
            <a:r>
              <a:rPr lang="en-US" b="1" dirty="0">
                <a:solidFill>
                  <a:schemeClr val="tx1">
                    <a:lumMod val="75000"/>
                    <a:lumOff val="25000"/>
                  </a:schemeClr>
                </a:solidFill>
              </a:rPr>
              <a:t>Define the problem and set the project objectives: Identify the business problem and objectives, as well as the data available for analysis.</a:t>
            </a:r>
          </a:p>
          <a:p>
            <a:r>
              <a:rPr lang="en-US" b="1" dirty="0">
                <a:solidFill>
                  <a:schemeClr val="tx1">
                    <a:lumMod val="75000"/>
                    <a:lumOff val="25000"/>
                  </a:schemeClr>
                </a:solidFill>
              </a:rPr>
              <a:t>Data exploration and cleaning: Review the data to ensure that it's clean and ready for analysis. This may involve checking for missing data, outliers, and other issues that may affect the model's accuracy.</a:t>
            </a:r>
          </a:p>
          <a:p>
            <a:r>
              <a:rPr lang="en-US" b="1" dirty="0">
                <a:solidFill>
                  <a:schemeClr val="tx1">
                    <a:lumMod val="75000"/>
                    <a:lumOff val="25000"/>
                  </a:schemeClr>
                </a:solidFill>
              </a:rPr>
              <a:t>Feature engineering: Identify the most relevant variables that are likely to impact loan defaults. This may involve creating new variables from existing data or selecting the most important variables based on statistical analysis.</a:t>
            </a:r>
          </a:p>
          <a:p>
            <a:r>
              <a:rPr lang="en-US" b="1" dirty="0">
                <a:solidFill>
                  <a:schemeClr val="tx1">
                    <a:lumMod val="75000"/>
                    <a:lumOff val="25000"/>
                  </a:schemeClr>
                </a:solidFill>
              </a:rPr>
              <a:t>Model selection and building: Choose the most appropriate model for the project, such as logistic regression, decision trees, or random forests. Train and evaluate the model using historical data, adjusting the parameters as needed to improve its accuracy.</a:t>
            </a:r>
          </a:p>
          <a:p>
            <a:r>
              <a:rPr lang="en-US" b="1" dirty="0">
                <a:solidFill>
                  <a:schemeClr val="tx1">
                    <a:lumMod val="75000"/>
                    <a:lumOff val="25000"/>
                  </a:schemeClr>
                </a:solidFill>
              </a:rPr>
              <a:t>Model evaluation and refinement: Assess the performance of the model using appropriate metrics, such as precision, recall, and F1 score. Refine the model by adjusting the feature selection, parameter tuning, or using an ensemble of models to improve its accuracy.</a:t>
            </a:r>
          </a:p>
          <a:p>
            <a:r>
              <a:rPr lang="en-US" b="1" dirty="0">
                <a:solidFill>
                  <a:schemeClr val="tx1">
                    <a:lumMod val="75000"/>
                    <a:lumOff val="25000"/>
                  </a:schemeClr>
                </a:solidFill>
              </a:rPr>
              <a:t>Model deployment and monitoring: Deploy the model in a production environment, ensuring that it integrates with existing systems and is scalable. Monitor the model's performance over time, updating it as new data becomes available or changing market conditions require.</a:t>
            </a:r>
          </a:p>
          <a:p>
            <a:r>
              <a:rPr lang="en-US" b="1" dirty="0">
                <a:solidFill>
                  <a:schemeClr val="tx1">
                    <a:lumMod val="75000"/>
                    <a:lumOff val="25000"/>
                  </a:schemeClr>
                </a:solidFill>
              </a:rPr>
              <a:t>Business impact analysis: Evaluate the model's impact on the business objectives, such as reducing default rates, improving profitability, or optimizing loan approvals. Use this analysis to identify areas for improvement and refine the model as needed.</a:t>
            </a:r>
          </a:p>
          <a:p>
            <a:r>
              <a:rPr lang="en-US" b="1" dirty="0">
                <a:solidFill>
                  <a:schemeClr val="tx1">
                    <a:lumMod val="75000"/>
                    <a:lumOff val="25000"/>
                  </a:schemeClr>
                </a:solidFill>
              </a:rPr>
              <a:t>By following this process, the project team can effectively review and solve the loan default prediction problem, delivering a predictive model that drives business value and improves overall financial stability.</a:t>
            </a:r>
          </a:p>
          <a:p>
            <a:pPr marL="0" indent="0">
              <a:buNone/>
            </a:pPr>
            <a:endParaRPr lang="en-US" dirty="0">
              <a:solidFill>
                <a:schemeClr val="tx1"/>
              </a:solidFill>
            </a:endParaRPr>
          </a:p>
          <a:p>
            <a:pPr marL="0" indent="0">
              <a:buNone/>
            </a:pPr>
            <a:endParaRPr lang="en-US"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469197" y="1197819"/>
            <a:ext cx="4421856" cy="749047"/>
          </a:xfrm>
        </p:spPr>
        <p:txBody>
          <a:bodyPr>
            <a:normAutofit fontScale="92500" lnSpcReduction="20000"/>
          </a:bodyPr>
          <a:lstStyle/>
          <a:p>
            <a:r>
              <a:rPr lang="en-US" sz="3200" dirty="0" smtClean="0"/>
              <a:t>Process Overview / Solution</a:t>
            </a:r>
            <a:endParaRPr lang="ru-RU"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913" y="2382771"/>
            <a:ext cx="3744086" cy="3227197"/>
          </a:xfrm>
          <a:prstGeom prst="rect">
            <a:avLst/>
          </a:prstGeom>
        </p:spPr>
      </p:pic>
    </p:spTree>
    <p:extLst>
      <p:ext uri="{BB962C8B-B14F-4D97-AF65-F5344CB8AC3E}">
        <p14:creationId xmlns:p14="http://schemas.microsoft.com/office/powerpoint/2010/main" val="2232832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6</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543697" y="2681416"/>
            <a:ext cx="8859795" cy="4040059"/>
          </a:xfrm>
        </p:spPr>
        <p:txBody>
          <a:bodyPr>
            <a:noAutofit/>
          </a:bodyPr>
          <a:lstStyle/>
          <a:p>
            <a:pPr marL="0" indent="0">
              <a:buNone/>
            </a:pPr>
            <a:r>
              <a:rPr lang="en-US" sz="2400" dirty="0" smtClean="0">
                <a:solidFill>
                  <a:schemeClr val="tx1"/>
                </a:solidFill>
              </a:rPr>
              <a:t> </a:t>
            </a:r>
            <a:r>
              <a:rPr lang="en-US" sz="1800" dirty="0" smtClean="0">
                <a:solidFill>
                  <a:schemeClr val="tx1"/>
                </a:solidFill>
              </a:rPr>
              <a:t>For the Project the data was collected from </a:t>
            </a:r>
            <a:r>
              <a:rPr lang="en-US" sz="1800" dirty="0" smtClean="0">
                <a:solidFill>
                  <a:schemeClr val="tx1"/>
                </a:solidFill>
              </a:rPr>
              <a:t>Kaggle</a:t>
            </a:r>
            <a:r>
              <a:rPr lang="en-US" sz="1800" dirty="0" smtClean="0">
                <a:solidFill>
                  <a:schemeClr val="tx1"/>
                </a:solidFill>
              </a:rPr>
              <a:t> :</a:t>
            </a:r>
            <a:r>
              <a:rPr lang="en-IN" dirty="0">
                <a:hlinkClick r:id="rId2"/>
              </a:rPr>
              <a:t>https://</a:t>
            </a:r>
            <a:r>
              <a:rPr lang="en-IN" dirty="0" smtClean="0">
                <a:hlinkClick r:id="rId2"/>
              </a:rPr>
              <a:t>www.kaggle.com/datasets/altruistdelhite04/loan-prediction-problem-dataset</a:t>
            </a:r>
            <a:endParaRPr lang="en-IN" dirty="0" smtClean="0"/>
          </a:p>
          <a:p>
            <a:r>
              <a:rPr lang="en-US" sz="1600" b="1" dirty="0" smtClean="0">
                <a:solidFill>
                  <a:schemeClr val="tx1">
                    <a:lumMod val="75000"/>
                    <a:lumOff val="25000"/>
                  </a:schemeClr>
                </a:solidFill>
              </a:rPr>
              <a:t>The data consist two csv files Train and  Test , Training dataset has 614 observations and 13 columns and Testing dataset has 367 observations and 12 columns. </a:t>
            </a:r>
          </a:p>
          <a:p>
            <a:r>
              <a:rPr lang="en-US" sz="1600" b="1" dirty="0">
                <a:solidFill>
                  <a:schemeClr val="tx1">
                    <a:lumMod val="75000"/>
                    <a:lumOff val="25000"/>
                  </a:schemeClr>
                </a:solidFill>
              </a:rPr>
              <a:t>The data has 981 observations and 13 variables, with 8 </a:t>
            </a:r>
            <a:r>
              <a:rPr lang="en-US" sz="1600" b="1" dirty="0" smtClean="0">
                <a:solidFill>
                  <a:schemeClr val="tx1">
                    <a:lumMod val="75000"/>
                    <a:lumOff val="25000"/>
                  </a:schemeClr>
                </a:solidFill>
              </a:rPr>
              <a:t>Columns</a:t>
            </a:r>
          </a:p>
          <a:p>
            <a:r>
              <a:rPr lang="en-US" sz="1600" b="1" dirty="0">
                <a:solidFill>
                  <a:schemeClr val="tx1">
                    <a:lumMod val="75000"/>
                    <a:lumOff val="25000"/>
                  </a:schemeClr>
                </a:solidFill>
              </a:rPr>
              <a:t>Loan_ID</a:t>
            </a:r>
            <a:r>
              <a:rPr lang="en-US" sz="1600" b="1" dirty="0">
                <a:solidFill>
                  <a:schemeClr val="tx1">
                    <a:lumMod val="75000"/>
                    <a:lumOff val="25000"/>
                  </a:schemeClr>
                </a:solidFill>
              </a:rPr>
              <a:t>, Gender, Married,Dependents,Education,Self_Employed,Property_Area,Loan_Status with datatype category </a:t>
            </a:r>
            <a:r>
              <a:rPr lang="en-US" sz="1600" b="1" dirty="0" smtClean="0">
                <a:solidFill>
                  <a:schemeClr val="tx1">
                    <a:lumMod val="75000"/>
                    <a:lumOff val="25000"/>
                  </a:schemeClr>
                </a:solidFill>
              </a:rPr>
              <a:t>i.e.cateogorical</a:t>
            </a:r>
            <a:r>
              <a:rPr lang="en-US" sz="1600" b="1" dirty="0" smtClean="0">
                <a:solidFill>
                  <a:schemeClr val="tx1">
                    <a:lumMod val="75000"/>
                    <a:lumOff val="25000"/>
                  </a:schemeClr>
                </a:solidFill>
              </a:rPr>
              <a:t> </a:t>
            </a:r>
            <a:r>
              <a:rPr lang="en-US" sz="1600" b="1" dirty="0">
                <a:solidFill>
                  <a:schemeClr val="tx1">
                    <a:lumMod val="75000"/>
                    <a:lumOff val="25000"/>
                  </a:schemeClr>
                </a:solidFill>
              </a:rPr>
              <a:t>and </a:t>
            </a:r>
            <a:r>
              <a:rPr lang="en-US" sz="1600" b="1" dirty="0" smtClean="0">
                <a:solidFill>
                  <a:schemeClr val="tx1">
                    <a:lumMod val="75000"/>
                    <a:lumOff val="25000"/>
                  </a:schemeClr>
                </a:solidFill>
              </a:rPr>
              <a:t>remaining</a:t>
            </a:r>
          </a:p>
          <a:p>
            <a:r>
              <a:rPr lang="en-US" sz="1600" b="1" dirty="0">
                <a:solidFill>
                  <a:schemeClr val="tx1">
                    <a:lumMod val="75000"/>
                    <a:lumOff val="25000"/>
                  </a:schemeClr>
                </a:solidFill>
              </a:rPr>
              <a:t>The remaining 5 columns(ApplicantIncome,CoapplicantIncome,LoanAmount,Loan_Amount_Term,Credit_History) with datatype numerical. The training dataset or csv file has 614 observations and 13 columns and testing dataset or csv file has 367 observations and 12 columns</a:t>
            </a:r>
          </a:p>
          <a:p>
            <a:endParaRPr lang="en-US" sz="1600" b="1" dirty="0">
              <a:solidFill>
                <a:schemeClr val="tx1">
                  <a:lumMod val="75000"/>
                  <a:lumOff val="25000"/>
                </a:schemeClr>
              </a:solidFill>
            </a:endParaRPr>
          </a:p>
          <a:p>
            <a:endParaRPr lang="en-US" sz="2000" dirty="0">
              <a:solidFill>
                <a:schemeClr val="tx1"/>
              </a:solidFill>
            </a:endParaRPr>
          </a:p>
          <a:p>
            <a:endParaRPr lang="en-US" sz="1600" b="1" dirty="0" smtClean="0">
              <a:solidFill>
                <a:schemeClr val="tx1">
                  <a:lumMod val="75000"/>
                  <a:lumOff val="25000"/>
                </a:schemeClr>
              </a:solidFill>
            </a:endParaRPr>
          </a:p>
          <a:p>
            <a:endParaRPr lang="en-US" sz="16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74032" y="2174790"/>
            <a:ext cx="4421856" cy="506626"/>
          </a:xfrm>
        </p:spPr>
        <p:txBody>
          <a:bodyPr>
            <a:normAutofit lnSpcReduction="10000"/>
          </a:bodyPr>
          <a:lstStyle/>
          <a:p>
            <a:r>
              <a:rPr lang="en-US" sz="3200" dirty="0" smtClean="0"/>
              <a:t>Data</a:t>
            </a:r>
            <a:endParaRPr lang="ru-RU" sz="3200" dirty="0"/>
          </a:p>
        </p:txBody>
      </p:sp>
    </p:spTree>
    <p:extLst>
      <p:ext uri="{BB962C8B-B14F-4D97-AF65-F5344CB8AC3E}">
        <p14:creationId xmlns:p14="http://schemas.microsoft.com/office/powerpoint/2010/main" val="1450246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7</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131481" y="3099242"/>
            <a:ext cx="4570136" cy="2588637"/>
          </a:xfrm>
        </p:spPr>
        <p:txBody>
          <a:bodyPr>
            <a:noAutofit/>
          </a:bodyPr>
          <a:lstStyle/>
          <a:p>
            <a:pPr marL="0" indent="0">
              <a:buNone/>
            </a:pPr>
            <a:r>
              <a:rPr lang="en-US" sz="2000" dirty="0" smtClean="0">
                <a:solidFill>
                  <a:schemeClr val="tx1"/>
                </a:solidFill>
              </a:rPr>
              <a:t>Analysis on missing values:</a:t>
            </a:r>
          </a:p>
          <a:p>
            <a:pPr marL="342900" indent="-342900">
              <a:buFont typeface="+mj-lt"/>
              <a:buAutoNum type="arabicPeriod"/>
            </a:pPr>
            <a:r>
              <a:rPr lang="en-US" sz="1600" b="1" dirty="0" smtClean="0">
                <a:solidFill>
                  <a:schemeClr val="tx1"/>
                </a:solidFill>
              </a:rPr>
              <a:t>The Right hand side plot shows the graphical representation showing the missing values present in the dataset whole by combing Train and Test dataset.</a:t>
            </a:r>
          </a:p>
          <a:p>
            <a:pPr marL="342900" indent="-342900">
              <a:buFont typeface="+mj-lt"/>
              <a:buAutoNum type="arabicPeriod"/>
            </a:pPr>
            <a:r>
              <a:rPr lang="en-US" sz="1600" b="1" dirty="0">
                <a:solidFill>
                  <a:schemeClr val="tx1">
                    <a:lumMod val="75000"/>
                    <a:lumOff val="25000"/>
                  </a:schemeClr>
                </a:solidFill>
              </a:rPr>
              <a:t>Training and Testing dataset has many null values, and will be treated before building or doing the machine learning task or process.</a:t>
            </a:r>
            <a:endParaRPr lang="en-US" sz="1600" b="1" dirty="0" smtClean="0">
              <a:solidFill>
                <a:schemeClr val="tx1">
                  <a:lumMod val="75000"/>
                  <a:lumOff val="25000"/>
                </a:schemeClr>
              </a:solidFill>
            </a:endParaRPr>
          </a:p>
          <a:p>
            <a:pPr marL="0" indent="0">
              <a:buNone/>
            </a:pPr>
            <a:endParaRPr lang="en-US" sz="2400" dirty="0" smtClean="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279761" y="1032746"/>
            <a:ext cx="4421856" cy="749047"/>
          </a:xfrm>
        </p:spPr>
        <p:txBody>
          <a:bodyPr>
            <a:normAutofit/>
          </a:bodyPr>
          <a:lstStyle/>
          <a:p>
            <a:r>
              <a:rPr lang="en-US" sz="3200" dirty="0" smtClean="0"/>
              <a:t>Analysis</a:t>
            </a:r>
            <a:endParaRPr lang="ru-RU" sz="3200" dirty="0"/>
          </a:p>
        </p:txBody>
      </p:sp>
      <p:pic>
        <p:nvPicPr>
          <p:cNvPr id="3" name="Picture 2"/>
          <p:cNvPicPr>
            <a:picLocks noChangeAspect="1"/>
          </p:cNvPicPr>
          <p:nvPr/>
        </p:nvPicPr>
        <p:blipFill rotWithShape="1">
          <a:blip r:embed="rId2"/>
          <a:srcRect l="7606" t="24307" r="30561" b="6075"/>
          <a:stretch/>
        </p:blipFill>
        <p:spPr>
          <a:xfrm>
            <a:off x="4774942" y="2042297"/>
            <a:ext cx="7112258" cy="4502221"/>
          </a:xfrm>
          <a:prstGeom prst="rect">
            <a:avLst/>
          </a:prstGeom>
        </p:spPr>
      </p:pic>
    </p:spTree>
    <p:extLst>
      <p:ext uri="{BB962C8B-B14F-4D97-AF65-F5344CB8AC3E}">
        <p14:creationId xmlns:p14="http://schemas.microsoft.com/office/powerpoint/2010/main" val="2314690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8</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131481" y="2298358"/>
            <a:ext cx="4570136" cy="3389522"/>
          </a:xfrm>
        </p:spPr>
        <p:txBody>
          <a:bodyPr>
            <a:noAutofit/>
          </a:bodyPr>
          <a:lstStyle/>
          <a:p>
            <a:pPr marL="0" indent="0">
              <a:buNone/>
            </a:pPr>
            <a:r>
              <a:rPr lang="en-US" sz="2000" dirty="0" smtClean="0">
                <a:solidFill>
                  <a:schemeClr val="tx1"/>
                </a:solidFill>
              </a:rPr>
              <a:t>Analysis on Loan defaulting:</a:t>
            </a:r>
          </a:p>
          <a:p>
            <a:pPr marL="342900" indent="-342900">
              <a:buFont typeface="+mj-lt"/>
              <a:buAutoNum type="arabicPeriod"/>
            </a:pPr>
            <a:r>
              <a:rPr lang="en-US" sz="1600" b="1" dirty="0" smtClean="0">
                <a:solidFill>
                  <a:schemeClr val="tx1"/>
                </a:solidFill>
              </a:rPr>
              <a:t>The Right hand side plot shows the graphical representation shows the people how many people has the loans acceptance.</a:t>
            </a:r>
          </a:p>
          <a:p>
            <a:pPr marL="342900" indent="-342900">
              <a:buFont typeface="+mj-lt"/>
              <a:buAutoNum type="arabicPeriod"/>
            </a:pPr>
            <a:r>
              <a:rPr lang="en-US" sz="1600" b="1" dirty="0">
                <a:solidFill>
                  <a:schemeClr val="tx1">
                    <a:lumMod val="75000"/>
                    <a:lumOff val="25000"/>
                  </a:schemeClr>
                </a:solidFill>
              </a:rPr>
              <a:t>With the given </a:t>
            </a:r>
            <a:r>
              <a:rPr lang="en-US" sz="1600" b="1" dirty="0" smtClean="0">
                <a:solidFill>
                  <a:schemeClr val="tx1">
                    <a:lumMod val="75000"/>
                    <a:lumOff val="25000"/>
                  </a:schemeClr>
                </a:solidFill>
              </a:rPr>
              <a:t>plot </a:t>
            </a:r>
            <a:r>
              <a:rPr lang="en-US" sz="1600" b="1" dirty="0">
                <a:solidFill>
                  <a:schemeClr val="tx1">
                    <a:lumMod val="75000"/>
                    <a:lumOff val="25000"/>
                  </a:schemeClr>
                </a:solidFill>
              </a:rPr>
              <a:t>we can say that 'yes' credit status in the data is higher</a:t>
            </a:r>
            <a:r>
              <a:rPr lang="en-US" sz="1600" b="1" dirty="0" smtClean="0">
                <a:solidFill>
                  <a:schemeClr val="tx1">
                    <a:lumMod val="75000"/>
                    <a:lumOff val="25000"/>
                  </a:schemeClr>
                </a:solidFill>
              </a:rPr>
              <a:t>.</a:t>
            </a:r>
          </a:p>
          <a:p>
            <a:pPr marL="342900" indent="-342900">
              <a:buFont typeface="+mj-lt"/>
              <a:buAutoNum type="arabicPeriod"/>
            </a:pPr>
            <a:r>
              <a:rPr lang="en-US" sz="1600" b="1" dirty="0" smtClean="0">
                <a:solidFill>
                  <a:schemeClr val="tx1">
                    <a:lumMod val="75000"/>
                    <a:lumOff val="25000"/>
                  </a:schemeClr>
                </a:solidFill>
              </a:rPr>
              <a:t> </a:t>
            </a:r>
            <a:r>
              <a:rPr lang="en-US" sz="1600" b="1" dirty="0">
                <a:solidFill>
                  <a:schemeClr val="tx1">
                    <a:lumMod val="75000"/>
                    <a:lumOff val="25000"/>
                  </a:schemeClr>
                </a:solidFill>
              </a:rPr>
              <a:t>If this ratio is too high, it can be a problem for machine learning algorithms.</a:t>
            </a:r>
            <a:endParaRPr lang="en-US" sz="1600" b="1" dirty="0" smtClean="0">
              <a:solidFill>
                <a:schemeClr val="tx1">
                  <a:lumMod val="75000"/>
                  <a:lumOff val="25000"/>
                </a:schemeClr>
              </a:solidFill>
            </a:endParaRPr>
          </a:p>
          <a:p>
            <a:pPr marL="0" indent="0">
              <a:buNone/>
            </a:pPr>
            <a:endParaRPr lang="en-US" sz="2400" dirty="0">
              <a:solidFill>
                <a:schemeClr val="tx1"/>
              </a:solidFill>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279761" y="1032746"/>
            <a:ext cx="4421856" cy="749047"/>
          </a:xfrm>
        </p:spPr>
        <p:txBody>
          <a:bodyPr>
            <a:normAutofit/>
          </a:bodyPr>
          <a:lstStyle/>
          <a:p>
            <a:r>
              <a:rPr lang="en-US" sz="3200" dirty="0" smtClean="0"/>
              <a:t>Analysis</a:t>
            </a:r>
            <a:endParaRPr lang="ru-RU" sz="3200" dirty="0"/>
          </a:p>
        </p:txBody>
      </p:sp>
      <p:pic>
        <p:nvPicPr>
          <p:cNvPr id="7" name="Picture 6"/>
          <p:cNvPicPr>
            <a:picLocks noChangeAspect="1"/>
          </p:cNvPicPr>
          <p:nvPr/>
        </p:nvPicPr>
        <p:blipFill rotWithShape="1">
          <a:blip r:embed="rId2"/>
          <a:srcRect l="7707" t="48564" r="53260" b="4565"/>
          <a:stretch/>
        </p:blipFill>
        <p:spPr>
          <a:xfrm>
            <a:off x="5449330" y="2641991"/>
            <a:ext cx="5078627" cy="3428610"/>
          </a:xfrm>
          <a:prstGeom prst="rect">
            <a:avLst/>
          </a:prstGeom>
        </p:spPr>
      </p:pic>
    </p:spTree>
    <p:extLst>
      <p:ext uri="{BB962C8B-B14F-4D97-AF65-F5344CB8AC3E}">
        <p14:creationId xmlns:p14="http://schemas.microsoft.com/office/powerpoint/2010/main" val="3056497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9</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131481" y="2298358"/>
            <a:ext cx="4570136" cy="3389522"/>
          </a:xfrm>
        </p:spPr>
        <p:txBody>
          <a:bodyPr>
            <a:noAutofit/>
          </a:bodyPr>
          <a:lstStyle/>
          <a:p>
            <a:pPr marL="0" indent="0">
              <a:buNone/>
            </a:pPr>
            <a:r>
              <a:rPr lang="en-US" sz="2000" dirty="0" smtClean="0">
                <a:solidFill>
                  <a:schemeClr val="tx1">
                    <a:lumMod val="75000"/>
                    <a:lumOff val="25000"/>
                  </a:schemeClr>
                </a:solidFill>
              </a:rPr>
              <a:t>Analysis on Gender </a:t>
            </a:r>
            <a:r>
              <a:rPr lang="en-US" sz="2000" dirty="0">
                <a:solidFill>
                  <a:schemeClr val="tx1">
                    <a:lumMod val="75000"/>
                    <a:lumOff val="25000"/>
                  </a:schemeClr>
                </a:solidFill>
              </a:rPr>
              <a:t>compare when it comes to defaulting on loans</a:t>
            </a:r>
            <a:r>
              <a:rPr lang="en-US" sz="2000" dirty="0" smtClean="0">
                <a:solidFill>
                  <a:schemeClr val="tx1"/>
                </a:solidFill>
              </a:rPr>
              <a:t>:</a:t>
            </a:r>
          </a:p>
          <a:p>
            <a:pPr marL="342900" indent="-342900">
              <a:buFont typeface="+mj-lt"/>
              <a:buAutoNum type="arabicPeriod"/>
            </a:pPr>
            <a:r>
              <a:rPr lang="en-US" sz="1600" b="1" dirty="0" smtClean="0">
                <a:solidFill>
                  <a:schemeClr val="tx1"/>
                </a:solidFill>
              </a:rPr>
              <a:t>The Right hand side plot shows the graphical representation shows the comparison of gender defaulting the loans.</a:t>
            </a:r>
          </a:p>
          <a:p>
            <a:pPr marL="342900" indent="-342900">
              <a:buFont typeface="+mj-lt"/>
              <a:buAutoNum type="arabicPeriod"/>
            </a:pPr>
            <a:r>
              <a:rPr lang="en-US" sz="1600" b="1" dirty="0">
                <a:solidFill>
                  <a:schemeClr val="tx1">
                    <a:lumMod val="75000"/>
                    <a:lumOff val="25000"/>
                  </a:schemeClr>
                </a:solidFill>
              </a:rPr>
              <a:t>Value counts of Gender we can see the male are common among the observations.</a:t>
            </a:r>
            <a:r>
              <a:rPr lang="en-US" sz="1600" b="1" dirty="0" smtClean="0">
                <a:solidFill>
                  <a:schemeClr val="tx1">
                    <a:lumMod val="75000"/>
                    <a:lumOff val="25000"/>
                  </a:schemeClr>
                </a:solidFill>
              </a:rPr>
              <a:t> </a:t>
            </a:r>
            <a:endParaRPr lang="en-US" sz="1600" b="1" dirty="0">
              <a:solidFill>
                <a:schemeClr val="tx1">
                  <a:lumMod val="75000"/>
                  <a:lumOff val="25000"/>
                </a:schemeClr>
              </a:solidFill>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279761" y="1032746"/>
            <a:ext cx="4421856" cy="749047"/>
          </a:xfrm>
        </p:spPr>
        <p:txBody>
          <a:bodyPr>
            <a:normAutofit/>
          </a:bodyPr>
          <a:lstStyle/>
          <a:p>
            <a:r>
              <a:rPr lang="en-US" sz="3200" dirty="0" smtClean="0"/>
              <a:t>Analysis</a:t>
            </a:r>
            <a:endParaRPr lang="ru-RU" sz="3200" dirty="0"/>
          </a:p>
        </p:txBody>
      </p:sp>
      <p:pic>
        <p:nvPicPr>
          <p:cNvPr id="3" name="Picture 2"/>
          <p:cNvPicPr>
            <a:picLocks noChangeAspect="1"/>
          </p:cNvPicPr>
          <p:nvPr/>
        </p:nvPicPr>
        <p:blipFill rotWithShape="1">
          <a:blip r:embed="rId2"/>
          <a:srcRect l="7612" t="47382" r="53166" b="5152"/>
          <a:stretch/>
        </p:blipFill>
        <p:spPr>
          <a:xfrm>
            <a:off x="5548184" y="2397211"/>
            <a:ext cx="5103340" cy="3472249"/>
          </a:xfrm>
          <a:prstGeom prst="rect">
            <a:avLst/>
          </a:prstGeom>
        </p:spPr>
      </p:pic>
    </p:spTree>
    <p:extLst>
      <p:ext uri="{BB962C8B-B14F-4D97-AF65-F5344CB8AC3E}">
        <p14:creationId xmlns:p14="http://schemas.microsoft.com/office/powerpoint/2010/main" val="4020562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7A0EF5-23A9-4627-BC46-745B7DD804D2}">
  <ds:schemaRefs>
    <ds:schemaRef ds:uri="http://purl.org/dc/dcmitype/"/>
    <ds:schemaRef ds:uri="http://purl.org/dc/terms/"/>
    <ds:schemaRef ds:uri="http://www.w3.org/XML/1998/namespace"/>
    <ds:schemaRef ds:uri="http://schemas.microsoft.com/sharepoint/v3"/>
    <ds:schemaRef ds:uri="http://schemas.microsoft.com/office/2006/documentManagement/types"/>
    <ds:schemaRef ds:uri="http://schemas.openxmlformats.org/package/2006/metadata/core-properties"/>
    <ds:schemaRef ds:uri="http://schemas.microsoft.com/office/infopath/2007/PartnerControls"/>
    <ds:schemaRef ds:uri="fb0879af-3eba-417a-a55a-ffe6dcd6ca77"/>
    <ds:schemaRef ds:uri="6dc4bcd6-49db-4c07-9060-8acfc67cef9f"/>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5154C8-4BB5-43F2-9F6C-5E79271A0D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1773</Words>
  <Application>Microsoft Office PowerPoint</Application>
  <PresentationFormat>Widescreen</PresentationFormat>
  <Paragraphs>125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PRESENTATION TITLE</vt:lpstr>
      <vt:lpstr>TEXT LAYOUT 1</vt:lpstr>
      <vt:lpstr>TEXT LAYOUT 1</vt:lpstr>
      <vt:lpstr>TEXT LAYOUT 1</vt:lpstr>
      <vt:lpstr>TEXT LAYOUT 1</vt:lpstr>
      <vt:lpstr>TEXT LAYOUT 1</vt:lpstr>
      <vt:lpstr>TEXT LAYOUT 1</vt:lpstr>
      <vt:lpstr>TEXT LAYOUT 1</vt:lpstr>
      <vt:lpstr>TEXT LAYOUT 1</vt:lpstr>
      <vt:lpstr>TEXT LAYOUT 1</vt:lpstr>
      <vt:lpstr>TEXT LAYOUT 1</vt:lpstr>
      <vt:lpstr>TEXT LAYOUT 1</vt:lpstr>
      <vt:lpstr>TEXT LAYOUT 1</vt:lpstr>
      <vt:lpstr>TEXT LAYOUT 1</vt:lpstr>
      <vt:lpstr>TEXT LAYOUT 1</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2022-05-18T22:38:45Z</dcterms:created>
  <dcterms:modified xsi:type="dcterms:W3CDTF">2023-02-23T07:43:34Z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y fmtid="{D5CDD505-2E9C-101B-9397-08002B2CF9AE}" pid="3" name="MSIP_Label_b1c9b508-7c6e-42bd-bedf-808292653d6c_Enabled">
    <vt:lpwstr>true</vt:lpwstr>
  </property>
  <property fmtid="{D5CDD505-2E9C-101B-9397-08002B2CF9AE}" pid="4" name="MSIP_Label_b1c9b508-7c6e-42bd-bedf-808292653d6c_SetDate">
    <vt:lpwstr>2022-05-19T01:22:06Z</vt:lpwstr>
  </property>
  <property fmtid="{D5CDD505-2E9C-101B-9397-08002B2CF9AE}" pid="5" name="MSIP_Label_b1c9b508-7c6e-42bd-bedf-808292653d6c_Method">
    <vt:lpwstr>Standard</vt:lpwstr>
  </property>
  <property fmtid="{D5CDD505-2E9C-101B-9397-08002B2CF9AE}" pid="6" name="MSIP_Label_b1c9b508-7c6e-42bd-bedf-808292653d6c_Name">
    <vt:lpwstr>b1c9b508-7c6e-42bd-bedf-808292653d6c</vt:lpwstr>
  </property>
  <property fmtid="{D5CDD505-2E9C-101B-9397-08002B2CF9AE}" pid="7" name="MSIP_Label_b1c9b508-7c6e-42bd-bedf-808292653d6c_SiteId">
    <vt:lpwstr>2882be50-2012-4d88-ac86-544124e120c8</vt:lpwstr>
  </property>
  <property fmtid="{D5CDD505-2E9C-101B-9397-08002B2CF9AE}" pid="8" name="MSIP_Label_b1c9b508-7c6e-42bd-bedf-808292653d6c_ActionId">
    <vt:lpwstr>c3df17d2-40a2-4bd4-9a6b-f03faab2d8c2</vt:lpwstr>
  </property>
  <property fmtid="{D5CDD505-2E9C-101B-9397-08002B2CF9AE}" pid="9" name="MSIP_Label_b1c9b508-7c6e-42bd-bedf-808292653d6c_ContentBits">
    <vt:lpwstr>3</vt:lpwstr>
  </property>
</Properties>
</file>