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13">
          <p15:clr>
            <a:srgbClr val="747775"/>
          </p15:clr>
        </p15:guide>
        <p15:guide id="2" orient="horz" pos="113">
          <p15:clr>
            <a:srgbClr val="747775"/>
          </p15:clr>
        </p15:guide>
        <p15:guide id="3" orient="horz" pos="3127">
          <p15:clr>
            <a:srgbClr val="747775"/>
          </p15:clr>
        </p15:guide>
        <p15:guide id="4" pos="5647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BF6019-729F-4CD6-865F-43D88592BD7F}">
  <a:tblStyle styleId="{94BF6019-729F-4CD6-865F-43D88592BD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3"/>
        <p:guide pos="113" orient="horz"/>
        <p:guide pos="3127" orient="horz"/>
        <p:guide pos="564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e689a306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e689a306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e689a3067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e689a3067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e689a306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e689a306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e689a3067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e689a3067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ea754e6cd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ea754e6cd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252425" y="401100"/>
            <a:ext cx="26346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0CACB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954454" y="4364886"/>
            <a:ext cx="2025300" cy="13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C0CACB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RUSHIAL MALHOTRA</a:t>
            </a:r>
            <a:endParaRPr sz="1100">
              <a:solidFill>
                <a:srgbClr val="C0CACB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C0CACB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23224739</a:t>
            </a:r>
            <a:endParaRPr sz="1100">
              <a:solidFill>
                <a:srgbClr val="C0CACB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C0CACB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Submitted on : 25th </a:t>
            </a:r>
            <a:r>
              <a:rPr lang="en-GB" sz="1100">
                <a:solidFill>
                  <a:srgbClr val="C0CACB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Oct</a:t>
            </a:r>
            <a:r>
              <a:rPr lang="en-GB" sz="1100">
                <a:solidFill>
                  <a:srgbClr val="C0CACB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2024</a:t>
            </a:r>
            <a:endParaRPr sz="1100">
              <a:solidFill>
                <a:srgbClr val="C0CACB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C0CACB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594" y="200550"/>
            <a:ext cx="7091071" cy="474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2381" r="0" t="4196"/>
          <a:stretch/>
        </p:blipFill>
        <p:spPr>
          <a:xfrm>
            <a:off x="5549750" y="754275"/>
            <a:ext cx="3414250" cy="201502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2" name="Google Shape;62;p14"/>
          <p:cNvSpPr txBox="1"/>
          <p:nvPr/>
        </p:nvSpPr>
        <p:spPr>
          <a:xfrm>
            <a:off x="2184084" y="3465548"/>
            <a:ext cx="8427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9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Bottlenecks</a:t>
            </a:r>
            <a:endParaRPr i="1" sz="9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7575950" y="2848475"/>
            <a:ext cx="13734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349100" y="4029350"/>
            <a:ext cx="20265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From preparation to coffee being ready, it takes </a:t>
            </a: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10 minutes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but delays occur afterward.</a:t>
            </a:r>
            <a:endParaRPr sz="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Hit rate is 51%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with only </a:t>
            </a: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45%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in June, below target performance</a:t>
            </a:r>
            <a:endParaRPr sz="9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343550" y="675100"/>
            <a:ext cx="2026500" cy="77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78.8% of cases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involve unwanted steps, increasing throughput time to </a:t>
            </a: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49 minutes 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due to 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time-consuming, unnecessary activities</a:t>
            </a:r>
            <a:endParaRPr sz="9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343550" y="1488102"/>
            <a:ext cx="20265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April 2018: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Highest number of cases (417) with </a:t>
            </a: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42 minutes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throughput time and </a:t>
            </a: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52% hit rate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 sz="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July 2018: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Lowest throughput time of </a:t>
            </a: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39 minutes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with a </a:t>
            </a: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54% hit rate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 sz="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June 2018: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Highest throughput time at </a:t>
            </a: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44 minutes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with a </a:t>
            </a: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50% hit rate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 sz="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87050" y="18425"/>
            <a:ext cx="43998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Process Flow - Current process insights</a:t>
            </a: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 b="0" l="6672" r="0" t="0"/>
          <a:stretch/>
        </p:blipFill>
        <p:spPr>
          <a:xfrm>
            <a:off x="5549750" y="2769300"/>
            <a:ext cx="3414250" cy="21498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9" name="Google Shape;69;p14"/>
          <p:cNvSpPr txBox="1"/>
          <p:nvPr/>
        </p:nvSpPr>
        <p:spPr>
          <a:xfrm>
            <a:off x="114475" y="358900"/>
            <a:ext cx="63273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Median Throughput Time: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The median time for all 1.83K cases is </a:t>
            </a: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43 minutes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from start to end.</a:t>
            </a:r>
            <a:endParaRPr sz="9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5450250" y="260850"/>
            <a:ext cx="35718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cases are evenly spread around the target of 43 minutes with most cases taking between </a:t>
            </a: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22 to 66 minutes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 sz="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349100" y="2958350"/>
            <a:ext cx="2026500" cy="93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April and May performed close to the target, but there is a need to improve the throughput time and target hit rate, especially in months like June and January (which have lower hit rates of </a:t>
            </a: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50%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and </a:t>
            </a: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45%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respectively).</a:t>
            </a:r>
            <a:endParaRPr sz="9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72" name="Google Shape;72;p14"/>
          <p:cNvCxnSpPr/>
          <p:nvPr/>
        </p:nvCxnSpPr>
        <p:spPr>
          <a:xfrm>
            <a:off x="180000" y="384475"/>
            <a:ext cx="4650300" cy="0"/>
          </a:xfrm>
          <a:prstGeom prst="straightConnector1">
            <a:avLst/>
          </a:prstGeom>
          <a:noFill/>
          <a:ln cap="flat" cmpd="sng" w="9525">
            <a:solidFill>
              <a:srgbClr val="7F6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/>
          <p:nvPr/>
        </p:nvCxnSpPr>
        <p:spPr>
          <a:xfrm flipH="1" rot="10800000">
            <a:off x="5083250" y="1557350"/>
            <a:ext cx="3513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/>
          <p:nvPr/>
        </p:nvCxnSpPr>
        <p:spPr>
          <a:xfrm>
            <a:off x="5450250" y="3783677"/>
            <a:ext cx="46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75" name="Google Shape;75;p14"/>
          <p:cNvCxnSpPr/>
          <p:nvPr/>
        </p:nvCxnSpPr>
        <p:spPr>
          <a:xfrm>
            <a:off x="5083250" y="1289600"/>
            <a:ext cx="46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76" name="Google Shape;76;p14"/>
          <p:cNvCxnSpPr/>
          <p:nvPr/>
        </p:nvCxnSpPr>
        <p:spPr>
          <a:xfrm>
            <a:off x="5426625" y="1557200"/>
            <a:ext cx="0" cy="33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/>
          <p:nvPr/>
        </p:nvCxnSpPr>
        <p:spPr>
          <a:xfrm flipH="1" rot="10800000">
            <a:off x="5083250" y="4963100"/>
            <a:ext cx="3513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78" name="Google Shape;78;p14"/>
          <p:cNvPicPr preferRelativeResize="0"/>
          <p:nvPr/>
        </p:nvPicPr>
        <p:blipFill>
          <a:blip r:embed="rId5">
            <a:alphaModFix amt="5000"/>
          </a:blip>
          <a:stretch>
            <a:fillRect/>
          </a:stretch>
        </p:blipFill>
        <p:spPr>
          <a:xfrm rot="5400000">
            <a:off x="1525750" y="-1769539"/>
            <a:ext cx="6102975" cy="9154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Google Shape;79;p14"/>
          <p:cNvGrpSpPr/>
          <p:nvPr/>
        </p:nvGrpSpPr>
        <p:grpSpPr>
          <a:xfrm>
            <a:off x="-146351" y="569400"/>
            <a:ext cx="4320725" cy="5056238"/>
            <a:chOff x="-330280" y="737050"/>
            <a:chExt cx="4320725" cy="5056238"/>
          </a:xfrm>
        </p:grpSpPr>
        <p:pic>
          <p:nvPicPr>
            <p:cNvPr id="80" name="Google Shape;80;p14"/>
            <p:cNvPicPr preferRelativeResize="0"/>
            <p:nvPr/>
          </p:nvPicPr>
          <p:blipFill rotWithShape="1">
            <a:blip r:embed="rId6">
              <a:alphaModFix/>
            </a:blip>
            <a:srcRect b="0" l="18192" r="14851" t="0"/>
            <a:stretch/>
          </p:blipFill>
          <p:spPr>
            <a:xfrm>
              <a:off x="312775" y="737050"/>
              <a:ext cx="2800150" cy="4270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14"/>
            <p:cNvPicPr preferRelativeResize="0"/>
            <p:nvPr/>
          </p:nvPicPr>
          <p:blipFill>
            <a:blip r:embed="rId7">
              <a:alphaModFix amt="13000"/>
            </a:blip>
            <a:stretch>
              <a:fillRect/>
            </a:stretch>
          </p:blipFill>
          <p:spPr>
            <a:xfrm rot="-3107261">
              <a:off x="-70155" y="2271264"/>
              <a:ext cx="3800475" cy="25070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14"/>
            <p:cNvSpPr/>
            <p:nvPr/>
          </p:nvSpPr>
          <p:spPr>
            <a:xfrm>
              <a:off x="2056875" y="3185400"/>
              <a:ext cx="575700" cy="1728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1446000" y="3950625"/>
              <a:ext cx="533700" cy="1728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4"/>
          <p:cNvSpPr txBox="1"/>
          <p:nvPr/>
        </p:nvSpPr>
        <p:spPr>
          <a:xfrm>
            <a:off x="87062" y="644169"/>
            <a:ext cx="12813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Key inefficiencies:</a:t>
            </a:r>
            <a:endParaRPr b="1" sz="11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</a:t>
            </a: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Calling customers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after coffee is ready.</a:t>
            </a:r>
            <a:endParaRPr sz="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Manual route planning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for deliveries.</a:t>
            </a:r>
            <a:endParaRPr sz="9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50" y="841450"/>
            <a:ext cx="3964900" cy="135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 rotWithShape="1">
          <a:blip r:embed="rId4">
            <a:alphaModFix/>
          </a:blip>
          <a:srcRect b="2758" l="23309" r="5230" t="85774"/>
          <a:stretch/>
        </p:blipFill>
        <p:spPr>
          <a:xfrm>
            <a:off x="192350" y="3961950"/>
            <a:ext cx="3964801" cy="3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87050" y="318791"/>
            <a:ext cx="88629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12 weeks of historical customer order data from the coffee shop and created forecasts for the next three weeks to know </a:t>
            </a:r>
            <a:r>
              <a:rPr b="1" i="1" lang="en-GB" sz="1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how many customers to expect each hour helps in planning staff shifts, inventory, and overall preparation to meet demand.</a:t>
            </a:r>
            <a:endParaRPr b="1" i="1" sz="1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4562900" y="2164025"/>
            <a:ext cx="4387200" cy="171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Identifying busy and slow periods on basis of hour of the day:</a:t>
            </a:r>
            <a:endParaRPr sz="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Busy Days :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Sharp upward trends in the forecasted data (spikes).</a:t>
            </a:r>
            <a:endParaRPr sz="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Slow Days:  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Sharp downward trends in the forecasted data (spikes).</a:t>
            </a:r>
            <a:endParaRPr sz="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Prediction : 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Foot traffic is at</a:t>
            </a:r>
            <a:r>
              <a:rPr lang="en-GB" sz="900">
                <a:solidFill>
                  <a:srgbClr val="569A2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peak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at  around</a:t>
            </a:r>
            <a:r>
              <a:rPr lang="en-GB" sz="900">
                <a:solidFill>
                  <a:srgbClr val="569A2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7-8am,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and becomes </a:t>
            </a:r>
            <a:r>
              <a:rPr lang="en-GB" sz="9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relatively low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post the rush hours from </a:t>
            </a:r>
            <a:r>
              <a:rPr lang="en-GB" sz="9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10am-1pm</a:t>
            </a:r>
            <a:endParaRPr sz="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Confidence intervals: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The shaded area around the forecast(two orange lines above and below) showing max and min deviation possible in forecasted values.</a:t>
            </a:r>
            <a:endParaRPr sz="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141575" y="4323450"/>
            <a:ext cx="40155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 RMSE of 0.54 means our forecast is quite accurate, with only a small error margin difference of 0.54 customers per day. Keeping this in mind you can confidently plan staff and inventory, knowing the predictions are close to reality</a:t>
            </a:r>
            <a:b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sz="9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4381850" y="4074175"/>
            <a:ext cx="4650300" cy="1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wentieth Century"/>
              <a:buChar char="●"/>
            </a:pP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Operational efficiency: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By identifying high and low customer periods, you can staff appropriately, reducing overstaffing or understaffing.</a:t>
            </a:r>
            <a:endParaRPr sz="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Inventory management: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Plan stock based on expected demand to reduce waste or shortages.</a:t>
            </a:r>
            <a:endParaRPr sz="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Improved customer experience: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With better preparation, service can be faster and more efficient during peak hours.</a:t>
            </a:r>
            <a:endParaRPr sz="9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95" name="Google Shape;95;p15"/>
          <p:cNvPicPr preferRelativeResize="0"/>
          <p:nvPr/>
        </p:nvPicPr>
        <p:blipFill rotWithShape="1">
          <a:blip r:embed="rId5">
            <a:alphaModFix/>
          </a:blip>
          <a:srcRect b="4861" l="1668" r="2417" t="0"/>
          <a:stretch/>
        </p:blipFill>
        <p:spPr>
          <a:xfrm>
            <a:off x="4565900" y="787950"/>
            <a:ext cx="4399801" cy="12894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 txBox="1"/>
          <p:nvPr/>
        </p:nvSpPr>
        <p:spPr>
          <a:xfrm>
            <a:off x="192350" y="2172275"/>
            <a:ext cx="3964800" cy="171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Identifying busy and slow periods on basis of weather on the day:</a:t>
            </a:r>
            <a:endParaRPr b="1" sz="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Busy Days :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Sharp upward trends in the forecasted data (spikes).</a:t>
            </a:r>
            <a:endParaRPr sz="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Slow Days:  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Sharp downward trends in the forecasted data (spikes).</a:t>
            </a:r>
            <a:endParaRPr sz="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Prediction : 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Foot traffic</a:t>
            </a:r>
            <a:r>
              <a:rPr lang="en-GB" sz="900">
                <a:solidFill>
                  <a:srgbClr val="569A2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increases 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on </a:t>
            </a:r>
            <a:r>
              <a:rPr lang="en-GB" sz="900">
                <a:solidFill>
                  <a:srgbClr val="569A2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sunny days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as customers are more willing to travel, while it </a:t>
            </a:r>
            <a:r>
              <a:rPr lang="en-GB" sz="9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decreases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during </a:t>
            </a:r>
            <a:r>
              <a:rPr lang="en-GB" sz="9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rainy weather</a:t>
            </a:r>
            <a:endParaRPr sz="9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Confidence intervals: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The shaded area around the forecast(two orange lines above and below) showing max and min deviation possible in forecasted values.</a:t>
            </a:r>
            <a:endParaRPr sz="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97" name="Google Shape;97;p15"/>
          <p:cNvCxnSpPr/>
          <p:nvPr/>
        </p:nvCxnSpPr>
        <p:spPr>
          <a:xfrm>
            <a:off x="180000" y="384475"/>
            <a:ext cx="4650300" cy="0"/>
          </a:xfrm>
          <a:prstGeom prst="straightConnector1">
            <a:avLst/>
          </a:prstGeom>
          <a:noFill/>
          <a:ln cap="flat" cmpd="sng" w="9525">
            <a:solidFill>
              <a:srgbClr val="7F6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5"/>
          <p:cNvSpPr txBox="1"/>
          <p:nvPr/>
        </p:nvSpPr>
        <p:spPr>
          <a:xfrm>
            <a:off x="87050" y="18425"/>
            <a:ext cx="2036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Predictive Analysis</a:t>
            </a: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4539147" y="3882960"/>
            <a:ext cx="46002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Business Implications</a:t>
            </a:r>
            <a:endParaRPr sz="1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142875" y="2858450"/>
            <a:ext cx="4713900" cy="20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Objective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Minimize the total daily courier cost, given each courier charges €15 per hour.</a:t>
            </a:r>
            <a:endParaRPr sz="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Constraints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  <a:endParaRPr sz="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wentieth Century"/>
              <a:buChar char="●"/>
            </a:pP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Couriers cover a maximum of 25 miles per hour.</a:t>
            </a:r>
            <a:endParaRPr sz="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wentieth Century"/>
              <a:buChar char="●"/>
            </a:pP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Total delivery distance required each hour must be met.</a:t>
            </a:r>
            <a:endParaRPr sz="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wentieth Century"/>
              <a:buChar char="●"/>
            </a:pP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maximum of 10 couriers per hour.</a:t>
            </a:r>
            <a:endParaRPr sz="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Decision Variable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Number of couriers needed per hour.</a:t>
            </a:r>
            <a:endParaRPr sz="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Max distance couriers can cover per hour: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250 miles (10 couriers * 25 miles per courier).</a:t>
            </a:r>
            <a:endParaRPr sz="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Optimized total couriers needed: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116 couriers (total across all hours)(Min)</a:t>
            </a:r>
            <a:endParaRPr sz="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Optimized cost: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€1,740 (total cost across all hours)(Min)</a:t>
            </a:r>
            <a:endParaRPr sz="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4939025" y="235950"/>
            <a:ext cx="4023300" cy="25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Optimising our courier requirement:</a:t>
            </a:r>
            <a:b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b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Will be needing only 6 couriers from 7am-10am as more customers are coming in store.From 10am-18: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00 pm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we will need more couriers and less in-store staff with needing 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minimum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10 couriers to fulfil the demand.</a:t>
            </a:r>
            <a:b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b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Further the couriers can be made more efficient by :</a:t>
            </a:r>
            <a:b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b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tech like maps for automatically calculating the most optimal and fastest route for delivery.</a:t>
            </a:r>
            <a:endParaRPr sz="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Rather than hiring couriers throughout 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day, hire them by the hour as per the provided calculational requirement.</a:t>
            </a:r>
            <a:endParaRPr sz="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Couriers can carry pamphlets aboud offers for customers to increase the loyalty factor and chances of reordering.</a:t>
            </a:r>
            <a:endParaRPr sz="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025" y="2963725"/>
            <a:ext cx="4023301" cy="15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4939025" y="4603022"/>
            <a:ext cx="40233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New throughput time will reduce by 12 minutes increasing our target hit rate to 100%</a:t>
            </a:r>
            <a:endParaRPr b="1" sz="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08" name="Google Shape;108;p16"/>
          <p:cNvCxnSpPr/>
          <p:nvPr/>
        </p:nvCxnSpPr>
        <p:spPr>
          <a:xfrm>
            <a:off x="180000" y="384475"/>
            <a:ext cx="4650300" cy="0"/>
          </a:xfrm>
          <a:prstGeom prst="straightConnector1">
            <a:avLst/>
          </a:prstGeom>
          <a:noFill/>
          <a:ln cap="flat" cmpd="sng" w="9525">
            <a:solidFill>
              <a:srgbClr val="7F6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6"/>
          <p:cNvSpPr txBox="1"/>
          <p:nvPr/>
        </p:nvSpPr>
        <p:spPr>
          <a:xfrm>
            <a:off x="87050" y="18425"/>
            <a:ext cx="2036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Prescriptive Analysis</a:t>
            </a: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875" y="635750"/>
            <a:ext cx="4650300" cy="232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5">
            <a:alphaModFix amt="12000"/>
          </a:blip>
          <a:stretch>
            <a:fillRect/>
          </a:stretch>
        </p:blipFill>
        <p:spPr>
          <a:xfrm rot="5400000">
            <a:off x="1873713" y="-2117511"/>
            <a:ext cx="5407050" cy="915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4675" y="384463"/>
            <a:ext cx="2577725" cy="421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121825" y="4333775"/>
            <a:ext cx="538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Operational efficiency:</a:t>
            </a: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Further we can </a:t>
            </a:r>
            <a:r>
              <a:rPr lang="en-GB" sz="900">
                <a:solidFill>
                  <a:srgbClr val="569A2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optimise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the</a:t>
            </a:r>
            <a:r>
              <a:rPr lang="en-GB" sz="900">
                <a:solidFill>
                  <a:srgbClr val="569A2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delay between the</a:t>
            </a:r>
            <a:r>
              <a:rPr lang="en-GB" sz="900">
                <a:solidFill>
                  <a:srgbClr val="569A2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coffee preparation and coffee ready stage 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by </a:t>
            </a:r>
            <a:r>
              <a:rPr lang="en-GB" sz="900">
                <a:solidFill>
                  <a:srgbClr val="569A2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training staff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better or </a:t>
            </a:r>
            <a:r>
              <a:rPr lang="en-GB" sz="900">
                <a:solidFill>
                  <a:srgbClr val="569A2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adding equipment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 sz="1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102175" y="3796475"/>
            <a:ext cx="54279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Customer Retention: 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During</a:t>
            </a:r>
            <a:r>
              <a:rPr lang="en-GB" sz="9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slow hours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including</a:t>
            </a:r>
            <a:r>
              <a:rPr lang="en-GB" sz="9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10am-1pm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we can focus on grouping of orders to </a:t>
            </a:r>
            <a:r>
              <a:rPr lang="en-GB" sz="9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minimise cost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of delivery by</a:t>
            </a:r>
            <a:r>
              <a:rPr lang="en-GB" sz="900">
                <a:solidFill>
                  <a:srgbClr val="569A2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optimising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the process and further</a:t>
            </a:r>
            <a:r>
              <a:rPr lang="en-GB" sz="900">
                <a:solidFill>
                  <a:srgbClr val="569A2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increasing demand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by </a:t>
            </a:r>
            <a:r>
              <a:rPr lang="en-GB" sz="900">
                <a:solidFill>
                  <a:srgbClr val="569A2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effective marketing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through 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pamphlet distribution through couriers, offers and delivery coupons to maintain at home client base</a:t>
            </a:r>
            <a:r>
              <a:rPr lang="en-GB" sz="9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102174" y="3410525"/>
            <a:ext cx="54279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Focus on Peak Days: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The data reveals that the in-store customer’s</a:t>
            </a:r>
            <a:r>
              <a:rPr lang="en-GB" sz="900">
                <a:solidFill>
                  <a:srgbClr val="569A2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peak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at</a:t>
            </a:r>
            <a:r>
              <a:rPr lang="en-GB" sz="900">
                <a:solidFill>
                  <a:srgbClr val="569A2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7-8am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on a </a:t>
            </a:r>
            <a:r>
              <a:rPr lang="en-GB" sz="900">
                <a:solidFill>
                  <a:srgbClr val="569A2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sunny day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so we can capitalize on these high-demand days by running promotions or events to </a:t>
            </a:r>
            <a:r>
              <a:rPr lang="en-GB" sz="900">
                <a:solidFill>
                  <a:srgbClr val="569A2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maximize sales</a:t>
            </a:r>
            <a:r>
              <a:rPr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when footfall is highest."</a:t>
            </a:r>
            <a:endParaRPr sz="9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120" name="Google Shape;120;p17"/>
          <p:cNvGraphicFramePr/>
          <p:nvPr/>
        </p:nvGraphicFramePr>
        <p:xfrm>
          <a:off x="196500" y="74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{94BF6019-729F-4CD6-865F-43D88592BD7F}</a:tableStyleId>
              </a:tblPr>
              <a:tblGrid>
                <a:gridCol w="1691775"/>
                <a:gridCol w="1691775"/>
                <a:gridCol w="2044350"/>
              </a:tblGrid>
              <a:tr h="30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dk1"/>
                          </a:solidFill>
                        </a:rPr>
                        <a:t>Descriptive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dk1"/>
                          </a:solidFill>
                        </a:rPr>
                        <a:t>Predictive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dk1"/>
                          </a:solidFill>
                        </a:rPr>
                        <a:t>Prescriptive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5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Historical data shows that the coffee shop experiences fluctuations in customer orders depending on the time of day and external factors like weather.</a:t>
                      </a:r>
                      <a:endParaRPr sz="9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Based on 12 weeks of historical data, forecasts for the next three weeks predict customer footfall patterns.</a:t>
                      </a:r>
                      <a:endParaRPr sz="9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By optimizing courier routes and staffing, the model suggests reducing delivery times and operational costs.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4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Key inefficiencies were identified, including manual processes and delays, with a focus on improving throughput times and hit rates.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Trends highlight peak and slow hours (e.g., 7-8 AM), allowing for better planning of staff and inventory.</a:t>
                      </a:r>
                      <a:r>
                        <a:rPr lang="en-GB" sz="9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The forecast model includes a RMSE of 0.540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Specific strategies include adjusting courier numbers per hour, using technology to plan routes, and implementing targeted promotions to increase customer retention during low-traffic periods.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1" name="Google Shape;121;p17"/>
          <p:cNvSpPr txBox="1"/>
          <p:nvPr/>
        </p:nvSpPr>
        <p:spPr>
          <a:xfrm>
            <a:off x="6672655" y="4609115"/>
            <a:ext cx="1914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Ideal flow without bottlenecks</a:t>
            </a:r>
            <a:endParaRPr i="1" sz="9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102174" y="3125948"/>
            <a:ext cx="2781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Business Recommendations</a:t>
            </a:r>
            <a:endParaRPr b="1" sz="1100" u="sng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23" name="Google Shape;123;p17"/>
          <p:cNvCxnSpPr/>
          <p:nvPr/>
        </p:nvCxnSpPr>
        <p:spPr>
          <a:xfrm>
            <a:off x="180000" y="384475"/>
            <a:ext cx="4650300" cy="0"/>
          </a:xfrm>
          <a:prstGeom prst="straightConnector1">
            <a:avLst/>
          </a:prstGeom>
          <a:noFill/>
          <a:ln cap="flat" cmpd="sng" w="9525">
            <a:solidFill>
              <a:srgbClr val="7F6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7"/>
          <p:cNvSpPr txBox="1"/>
          <p:nvPr/>
        </p:nvSpPr>
        <p:spPr>
          <a:xfrm>
            <a:off x="87050" y="18425"/>
            <a:ext cx="2036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Summary</a:t>
            </a: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96172" y="394560"/>
            <a:ext cx="4973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Putting Descriptive, Predictive and Prescriptive Analysis to use</a:t>
            </a:r>
            <a:endParaRPr i="1" sz="1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4">
            <a:alphaModFix amt="12000"/>
          </a:blip>
          <a:stretch>
            <a:fillRect/>
          </a:stretch>
        </p:blipFill>
        <p:spPr>
          <a:xfrm rot="5400000">
            <a:off x="1878650" y="-2122448"/>
            <a:ext cx="5397175" cy="915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/>
        </p:nvSpPr>
        <p:spPr>
          <a:xfrm>
            <a:off x="6252425" y="401100"/>
            <a:ext cx="26346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0CACB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 amt="80000"/>
          </a:blip>
          <a:srcRect b="0" l="0" r="0" t="0"/>
          <a:stretch/>
        </p:blipFill>
        <p:spPr>
          <a:xfrm>
            <a:off x="2855462" y="0"/>
            <a:ext cx="343307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