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78" r:id="rId2"/>
    <p:sldId id="377" r:id="rId3"/>
    <p:sldId id="260" r:id="rId4"/>
    <p:sldId id="294" r:id="rId5"/>
    <p:sldId id="356" r:id="rId6"/>
    <p:sldId id="357" r:id="rId7"/>
    <p:sldId id="359" r:id="rId8"/>
    <p:sldId id="358" r:id="rId9"/>
    <p:sldId id="352" r:id="rId10"/>
    <p:sldId id="380" r:id="rId11"/>
    <p:sldId id="341" r:id="rId12"/>
    <p:sldId id="343" r:id="rId13"/>
    <p:sldId id="338" r:id="rId14"/>
    <p:sldId id="381" r:id="rId15"/>
    <p:sldId id="353" r:id="rId16"/>
    <p:sldId id="354" r:id="rId17"/>
    <p:sldId id="342" r:id="rId18"/>
    <p:sldId id="331" r:id="rId19"/>
    <p:sldId id="408" r:id="rId20"/>
    <p:sldId id="423" r:id="rId21"/>
    <p:sldId id="299" r:id="rId22"/>
    <p:sldId id="422" r:id="rId23"/>
    <p:sldId id="424" r:id="rId24"/>
    <p:sldId id="308" r:id="rId25"/>
    <p:sldId id="427" r:id="rId26"/>
    <p:sldId id="428" r:id="rId27"/>
    <p:sldId id="425" r:id="rId28"/>
    <p:sldId id="42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F2F7"/>
    <a:srgbClr val="1117F9"/>
    <a:srgbClr val="5858A0"/>
    <a:srgbClr val="AEDC7C"/>
    <a:srgbClr val="D6ECFA"/>
    <a:srgbClr val="17BAB8"/>
    <a:srgbClr val="6473FC"/>
    <a:srgbClr val="A574BA"/>
    <a:srgbClr val="6A7FB2"/>
    <a:srgbClr val="CA1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6CE126-30D0-4ADC-9003-FDF984A68CC0}" type="doc">
      <dgm:prSet loTypeId="urn:microsoft.com/office/officeart/2005/8/layout/vList6" loCatId="list" qsTypeId="urn:microsoft.com/office/officeart/2005/8/quickstyle/simple5#1" qsCatId="simple" csTypeId="urn:microsoft.com/office/officeart/2005/8/colors/colorful4#1" csCatId="colorful" phldr="1"/>
      <dgm:spPr/>
      <dgm:t>
        <a:bodyPr/>
        <a:lstStyle/>
        <a:p>
          <a:endParaRPr lang="en-IN"/>
        </a:p>
      </dgm:t>
    </dgm:pt>
    <dgm:pt modelId="{BAA0C5E1-1E21-47FB-A3EB-4652A2AA2B67}">
      <dgm:prSet phldrT="[Text]" custT="1"/>
      <dgm:spPr/>
      <dgm:t>
        <a:bodyPr/>
        <a:lstStyle/>
        <a:p>
          <a:r>
            <a:rPr lang="en-US" sz="3600" b="1" dirty="0"/>
            <a:t>Data Collection</a:t>
          </a:r>
          <a:endParaRPr lang="en-IN" sz="3600" b="1" dirty="0"/>
        </a:p>
      </dgm:t>
    </dgm:pt>
    <dgm:pt modelId="{6800742F-D25E-4E06-914B-C2EA85C6B310}" type="parTrans" cxnId="{CF6F4FDF-1007-4577-B184-AAF2B0C5F355}">
      <dgm:prSet/>
      <dgm:spPr/>
      <dgm:t>
        <a:bodyPr/>
        <a:lstStyle/>
        <a:p>
          <a:endParaRPr lang="en-IN"/>
        </a:p>
      </dgm:t>
    </dgm:pt>
    <dgm:pt modelId="{6BB255E6-4E1A-4AF4-AE92-2D21C9606D41}" type="sibTrans" cxnId="{CF6F4FDF-1007-4577-B184-AAF2B0C5F355}">
      <dgm:prSet/>
      <dgm:spPr/>
      <dgm:t>
        <a:bodyPr/>
        <a:lstStyle/>
        <a:p>
          <a:endParaRPr lang="en-IN"/>
        </a:p>
      </dgm:t>
    </dgm:pt>
    <dgm:pt modelId="{95CF0F5E-0ED0-4855-983C-5AFA083945A0}">
      <dgm:prSet phldrT="[Text]" phldr="0" custT="1"/>
      <dgm:spPr/>
      <dgm:t>
        <a:bodyPr vert="horz" wrap="square" anchor="ctr"/>
        <a:lstStyle/>
        <a:p>
          <a:pPr>
            <a:lnSpc>
              <a:spcPct val="100000"/>
            </a:lnSpc>
            <a:spcBef>
              <a:spcPct val="0"/>
            </a:spcBef>
            <a:spcAft>
              <a:spcPct val="15000"/>
            </a:spcAft>
          </a:pPr>
          <a:r>
            <a:rPr lang="en-US" sz="1800" dirty="0">
              <a:latin typeface="Garamond" panose="02020404030301010803" pitchFamily="18" charset="0"/>
              <a:sym typeface="+mn-ea"/>
            </a:rPr>
            <a:t>Data has been collected from Project Co-</a:t>
          </a:r>
          <a:r>
            <a:rPr lang="en-US" sz="1800" dirty="0" err="1">
              <a:latin typeface="Garamond" panose="02020404030301010803" pitchFamily="18" charset="0"/>
              <a:sym typeface="+mn-ea"/>
            </a:rPr>
            <a:t>ordinator</a:t>
          </a:r>
        </a:p>
      </dgm:t>
    </dgm:pt>
    <dgm:pt modelId="{76F4A4D8-3FDF-4E3E-9E15-10BB47D0BF8B}" type="parTrans" cxnId="{C5FDD97B-0D31-4404-8DBF-CADB12D61DFC}">
      <dgm:prSet/>
      <dgm:spPr/>
      <dgm:t>
        <a:bodyPr/>
        <a:lstStyle/>
        <a:p>
          <a:endParaRPr lang="en-IN"/>
        </a:p>
      </dgm:t>
    </dgm:pt>
    <dgm:pt modelId="{54C1EAFB-633D-4CEB-9144-1FF7257FCC63}" type="sibTrans" cxnId="{C5FDD97B-0D31-4404-8DBF-CADB12D61DFC}">
      <dgm:prSet/>
      <dgm:spPr/>
      <dgm:t>
        <a:bodyPr/>
        <a:lstStyle/>
        <a:p>
          <a:endParaRPr lang="en-IN"/>
        </a:p>
      </dgm:t>
    </dgm:pt>
    <dgm:pt modelId="{C28E07CD-7D62-4275-8071-C4846385BBEB}">
      <dgm:prSet phldr="0" custT="1"/>
      <dgm:spPr/>
      <dgm:t>
        <a:bodyPr vert="horz" wrap="square"/>
        <a:lstStyle/>
        <a:p>
          <a:pPr>
            <a:lnSpc>
              <a:spcPct val="100000"/>
            </a:lnSpc>
            <a:spcBef>
              <a:spcPct val="0"/>
            </a:spcBef>
            <a:spcAft>
              <a:spcPct val="15000"/>
            </a:spcAft>
          </a:pPr>
          <a:r>
            <a:rPr lang="en-US" sz="1800" dirty="0">
              <a:latin typeface="Garamond" panose="02020404030301010803" pitchFamily="18" charset="0"/>
              <a:sym typeface="+mn-ea"/>
            </a:rPr>
            <a:t>Downloaded the csv file to PC.</a:t>
          </a:r>
          <a:endParaRPr lang="en-IN" sz="1800" dirty="0">
            <a:latin typeface="Garamond" panose="02020404030301010803" pitchFamily="18" charset="0"/>
          </a:endParaRPr>
        </a:p>
      </dgm:t>
    </dgm:pt>
    <dgm:pt modelId="{EEEB63C1-ABD9-47F5-A9C0-7D4B34602E3F}" type="parTrans" cxnId="{B4881A50-480F-4655-94CA-EA4606B30867}">
      <dgm:prSet/>
      <dgm:spPr/>
    </dgm:pt>
    <dgm:pt modelId="{521A8157-AE86-4AA1-AFB2-2261F9E985BB}" type="sibTrans" cxnId="{B4881A50-480F-4655-94CA-EA4606B30867}">
      <dgm:prSet/>
      <dgm:spPr/>
    </dgm:pt>
    <dgm:pt modelId="{96B30956-8EED-409A-9A4E-24A52FE91660}">
      <dgm:prSet phldrT="[Text]" custT="1"/>
      <dgm:spPr/>
      <dgm:t>
        <a:bodyPr/>
        <a:lstStyle/>
        <a:p>
          <a:r>
            <a:rPr lang="en-US" sz="3600" b="1" dirty="0">
              <a:latin typeface="Garamond" panose="02020404030301010803" pitchFamily="18" charset="0"/>
            </a:rPr>
            <a:t>Imports</a:t>
          </a:r>
          <a:endParaRPr lang="en-IN" sz="3600" b="1" dirty="0">
            <a:latin typeface="Garamond" panose="02020404030301010803" pitchFamily="18" charset="0"/>
          </a:endParaRPr>
        </a:p>
      </dgm:t>
    </dgm:pt>
    <dgm:pt modelId="{A36ADD49-BA75-43AA-93EB-DA087F519352}" type="parTrans" cxnId="{FEEFEA25-FA67-4451-8D75-DCC3CBF35029}">
      <dgm:prSet/>
      <dgm:spPr/>
      <dgm:t>
        <a:bodyPr/>
        <a:lstStyle/>
        <a:p>
          <a:endParaRPr lang="en-IN"/>
        </a:p>
      </dgm:t>
    </dgm:pt>
    <dgm:pt modelId="{802D7509-CF73-4682-BDBC-47129C2A68E9}" type="sibTrans" cxnId="{FEEFEA25-FA67-4451-8D75-DCC3CBF35029}">
      <dgm:prSet/>
      <dgm:spPr/>
      <dgm:t>
        <a:bodyPr/>
        <a:lstStyle/>
        <a:p>
          <a:endParaRPr lang="en-IN"/>
        </a:p>
      </dgm:t>
    </dgm:pt>
    <dgm:pt modelId="{AA1E60BF-9CF7-4041-849D-6DE24D4A0A90}">
      <dgm:prSet phldrT="[Text]" phldr="0" custT="1"/>
      <dgm:spPr/>
      <dgm:t>
        <a:bodyPr vert="horz" wrap="square" anchor="ctr"/>
        <a:lstStyle/>
        <a:p>
          <a:pPr>
            <a:lnSpc>
              <a:spcPct val="100000"/>
            </a:lnSpc>
            <a:spcBef>
              <a:spcPct val="0"/>
            </a:spcBef>
            <a:spcAft>
              <a:spcPct val="15000"/>
            </a:spcAft>
          </a:pPr>
          <a:endParaRPr lang="en-US" sz="1800" dirty="0">
            <a:latin typeface="Garamond" panose="02020404030301010803" pitchFamily="18" charset="0"/>
          </a:endParaRPr>
        </a:p>
      </dgm:t>
    </dgm:pt>
    <dgm:pt modelId="{6E5B175A-D7BF-4B0C-94AE-17348D57131F}" type="parTrans" cxnId="{17901FE5-DC2F-4D93-9984-C426277CDC01}">
      <dgm:prSet/>
      <dgm:spPr/>
      <dgm:t>
        <a:bodyPr/>
        <a:lstStyle/>
        <a:p>
          <a:endParaRPr lang="en-IN"/>
        </a:p>
      </dgm:t>
    </dgm:pt>
    <dgm:pt modelId="{1FE90846-B5DC-4414-9FAA-321B8F0E44FD}" type="sibTrans" cxnId="{17901FE5-DC2F-4D93-9984-C426277CDC01}">
      <dgm:prSet/>
      <dgm:spPr/>
      <dgm:t>
        <a:bodyPr/>
        <a:lstStyle/>
        <a:p>
          <a:endParaRPr lang="en-IN"/>
        </a:p>
      </dgm:t>
    </dgm:pt>
    <dgm:pt modelId="{B4D0BF4E-74AF-4603-8BC0-767E5DEA5636}">
      <dgm:prSet phldr="0" custT="1"/>
      <dgm:spPr/>
      <dgm:t>
        <a:bodyPr vert="horz" wrap="square"/>
        <a:lstStyle/>
        <a:p>
          <a:pPr>
            <a:lnSpc>
              <a:spcPct val="100000"/>
            </a:lnSpc>
            <a:spcBef>
              <a:spcPct val="0"/>
            </a:spcBef>
            <a:spcAft>
              <a:spcPct val="15000"/>
            </a:spcAft>
          </a:pPr>
          <a:r>
            <a:rPr lang="en-US" sz="1800" dirty="0">
              <a:latin typeface="Garamond" panose="02020404030301010803" pitchFamily="18" charset="0"/>
            </a:rPr>
            <a:t>Importing all </a:t>
          </a:r>
          <a:r>
            <a:rPr lang="en-US" sz="1800">
              <a:latin typeface="Garamond" panose="02020404030301010803" pitchFamily="18" charset="0"/>
            </a:rPr>
            <a:t>necessary Libraries</a:t>
          </a:r>
          <a:endParaRPr lang="en-IN" sz="1800" dirty="0">
            <a:latin typeface="Garamond" panose="02020404030301010803" pitchFamily="18" charset="0"/>
          </a:endParaRPr>
        </a:p>
      </dgm:t>
    </dgm:pt>
    <dgm:pt modelId="{1BE48F20-A793-497D-9F8E-92CD9CAD3744}" type="parTrans" cxnId="{2D1CBA3C-0D3F-4DD7-A3B0-C6D53E0EA706}">
      <dgm:prSet/>
      <dgm:spPr/>
    </dgm:pt>
    <dgm:pt modelId="{FB1956F5-1381-4D81-9B18-50B1DDA3417D}" type="sibTrans" cxnId="{2D1CBA3C-0D3F-4DD7-A3B0-C6D53E0EA706}">
      <dgm:prSet/>
      <dgm:spPr/>
    </dgm:pt>
    <dgm:pt modelId="{F5577C5C-2022-428B-9F76-14F484F67083}">
      <dgm:prSet phldr="0" custT="1"/>
      <dgm:spPr/>
      <dgm:t>
        <a:bodyPr vert="horz" wrap="square"/>
        <a:lstStyle/>
        <a:p>
          <a:pPr>
            <a:lnSpc>
              <a:spcPct val="100000"/>
            </a:lnSpc>
            <a:spcBef>
              <a:spcPct val="0"/>
            </a:spcBef>
            <a:spcAft>
              <a:spcPct val="15000"/>
            </a:spcAft>
          </a:pPr>
          <a:r>
            <a:rPr lang="en-US" sz="1800" dirty="0">
              <a:latin typeface="Garamond" panose="02020404030301010803" pitchFamily="18" charset="0"/>
            </a:rPr>
            <a:t>Pandas, </a:t>
          </a:r>
          <a:r>
            <a:rPr lang="en-US" sz="1800" dirty="0" err="1">
              <a:latin typeface="Garamond" panose="02020404030301010803" pitchFamily="18" charset="0"/>
            </a:rPr>
            <a:t>Numpy</a:t>
          </a:r>
          <a:endParaRPr lang="en-IN" sz="1800" dirty="0">
            <a:latin typeface="Garamond" panose="02020404030301010803" pitchFamily="18" charset="0"/>
          </a:endParaRPr>
        </a:p>
      </dgm:t>
    </dgm:pt>
    <dgm:pt modelId="{F1FA22EA-D0CD-4EDE-8F3A-8D12B6E90CB5}" type="parTrans" cxnId="{0F14D968-69B0-4592-ADE4-F92C5C9D9971}">
      <dgm:prSet/>
      <dgm:spPr/>
    </dgm:pt>
    <dgm:pt modelId="{99A06B42-221E-4974-9C23-A9D4C0DEAD17}" type="sibTrans" cxnId="{0F14D968-69B0-4592-ADE4-F92C5C9D9971}">
      <dgm:prSet/>
      <dgm:spPr/>
    </dgm:pt>
    <dgm:pt modelId="{AE16A72E-2FE9-4C27-A33F-E6B18B8347AC}">
      <dgm:prSet phldr="0" custT="1"/>
      <dgm:spPr/>
      <dgm:t>
        <a:bodyPr vert="horz" wrap="square"/>
        <a:lstStyle/>
        <a:p>
          <a:pPr>
            <a:lnSpc>
              <a:spcPct val="100000"/>
            </a:lnSpc>
            <a:spcBef>
              <a:spcPct val="0"/>
            </a:spcBef>
            <a:spcAft>
              <a:spcPct val="15000"/>
            </a:spcAft>
          </a:pPr>
          <a:r>
            <a:rPr lang="en-US" sz="1800" dirty="0">
              <a:latin typeface="Garamond" panose="02020404030301010803" pitchFamily="18" charset="0"/>
            </a:rPr>
            <a:t> </a:t>
          </a:r>
          <a:r>
            <a:rPr lang="en-US" sz="1800" dirty="0" err="1">
              <a:latin typeface="Garamond" panose="02020404030301010803" pitchFamily="18" charset="0"/>
            </a:rPr>
            <a:t>Matplotlib.pyplot</a:t>
          </a:r>
          <a:r>
            <a:rPr lang="en-US" sz="1800" dirty="0">
              <a:latin typeface="Garamond" panose="02020404030301010803" pitchFamily="18" charset="0"/>
            </a:rPr>
            <a:t>, sklearn</a:t>
          </a:r>
          <a:r>
            <a:rPr lang="en-IN" sz="1800" dirty="0">
              <a:latin typeface="Garamond" panose="02020404030301010803" pitchFamily="18" charset="0"/>
            </a:rPr>
            <a:t>, etc..</a:t>
          </a:r>
          <a:endParaRPr sz="6500" dirty="0"/>
        </a:p>
      </dgm:t>
    </dgm:pt>
    <dgm:pt modelId="{179222ED-2398-4504-999E-ADE756F93D89}" type="parTrans" cxnId="{90A2DD78-A436-41A3-BDA9-0FDC15445433}">
      <dgm:prSet/>
      <dgm:spPr/>
    </dgm:pt>
    <dgm:pt modelId="{3B4CE87F-9340-424B-AFA1-9E1D2F5FBB9B}" type="sibTrans" cxnId="{90A2DD78-A436-41A3-BDA9-0FDC15445433}">
      <dgm:prSet/>
      <dgm:spPr/>
    </dgm:pt>
    <dgm:pt modelId="{DF7422A8-6649-4CC5-8C3F-75BED93EE23C}">
      <dgm:prSet phldr="0" custT="1"/>
      <dgm:spPr/>
      <dgm:t>
        <a:bodyPr vert="horz" wrap="square"/>
        <a:lstStyle/>
        <a:p>
          <a:pPr>
            <a:lnSpc>
              <a:spcPct val="100000"/>
            </a:lnSpc>
            <a:spcBef>
              <a:spcPct val="0"/>
            </a:spcBef>
            <a:spcAft>
              <a:spcPct val="15000"/>
            </a:spcAft>
          </a:pPr>
          <a:endParaRPr sz="6500"/>
        </a:p>
      </dgm:t>
    </dgm:pt>
    <dgm:pt modelId="{AE23AB11-3BB2-47E3-98FD-2B1FB1F98FBB}" type="parTrans" cxnId="{9921E5AF-B825-452F-9A2F-76B81FFCCB7D}">
      <dgm:prSet/>
      <dgm:spPr/>
    </dgm:pt>
    <dgm:pt modelId="{BC1A1CDD-F7E1-48E1-8609-871E0F0DF8DF}" type="sibTrans" cxnId="{9921E5AF-B825-452F-9A2F-76B81FFCCB7D}">
      <dgm:prSet/>
      <dgm:spPr/>
    </dgm:pt>
    <dgm:pt modelId="{F8770317-3576-403D-884F-6E18DF54F40B}">
      <dgm:prSet phldrT="[Text]" phldr="0" custT="1"/>
      <dgm:spPr/>
      <dgm:t>
        <a:bodyPr vert="horz" wrap="square" anchor="ctr"/>
        <a:lstStyle/>
        <a:p>
          <a:pPr>
            <a:lnSpc>
              <a:spcPct val="100000"/>
            </a:lnSpc>
            <a:spcBef>
              <a:spcPct val="0"/>
            </a:spcBef>
            <a:spcAft>
              <a:spcPct val="15000"/>
            </a:spcAft>
          </a:pPr>
          <a:endParaRPr lang="en-US" sz="1800" dirty="0">
            <a:latin typeface="Garamond" panose="02020404030301010803" pitchFamily="18" charset="0"/>
          </a:endParaRPr>
        </a:p>
      </dgm:t>
    </dgm:pt>
    <dgm:pt modelId="{E1697CA7-7487-451A-A7CD-68400477F1D6}" type="parTrans" cxnId="{FC82617B-8D1C-4ED0-93C5-848646D12B3D}">
      <dgm:prSet/>
      <dgm:spPr/>
    </dgm:pt>
    <dgm:pt modelId="{451EF60B-E694-4F76-B62F-561E69EB0497}" type="sibTrans" cxnId="{FC82617B-8D1C-4ED0-93C5-848646D12B3D}">
      <dgm:prSet/>
      <dgm:spPr/>
    </dgm:pt>
    <dgm:pt modelId="{DDA0A23F-E8C8-4B15-9E7B-E30DAC4595AD}">
      <dgm:prSet phldrT="[Text]" phldr="0" custT="1"/>
      <dgm:spPr/>
      <dgm:t>
        <a:bodyPr vert="horz" wrap="square" anchor="ctr"/>
        <a:lstStyle/>
        <a:p>
          <a:pPr>
            <a:lnSpc>
              <a:spcPct val="100000"/>
            </a:lnSpc>
            <a:spcBef>
              <a:spcPct val="0"/>
            </a:spcBef>
            <a:spcAft>
              <a:spcPct val="15000"/>
            </a:spcAft>
          </a:pPr>
          <a:endParaRPr lang="en-US" sz="1800" dirty="0">
            <a:latin typeface="Garamond" panose="02020404030301010803" pitchFamily="18" charset="0"/>
          </a:endParaRPr>
        </a:p>
      </dgm:t>
    </dgm:pt>
    <dgm:pt modelId="{4DD72A78-8F78-4F63-A69F-E4C057E9925F}" type="parTrans" cxnId="{EB22FEBC-EC59-4D51-A744-2163A3E28362}">
      <dgm:prSet/>
      <dgm:spPr/>
    </dgm:pt>
    <dgm:pt modelId="{00F54A13-7A5E-4209-8BE3-78B35DA82633}" type="sibTrans" cxnId="{EB22FEBC-EC59-4D51-A744-2163A3E28362}">
      <dgm:prSet/>
      <dgm:spPr/>
    </dgm:pt>
    <dgm:pt modelId="{E3565854-49BA-40B7-99EB-20603EECEDF8}" type="pres">
      <dgm:prSet presAssocID="{006CE126-30D0-4ADC-9003-FDF984A68CC0}" presName="Name0" presStyleCnt="0">
        <dgm:presLayoutVars>
          <dgm:dir/>
          <dgm:animLvl val="lvl"/>
          <dgm:resizeHandles/>
        </dgm:presLayoutVars>
      </dgm:prSet>
      <dgm:spPr/>
    </dgm:pt>
    <dgm:pt modelId="{EEF6E88C-1535-4CA4-8C43-83776BBA6CC7}" type="pres">
      <dgm:prSet presAssocID="{BAA0C5E1-1E21-47FB-A3EB-4652A2AA2B67}" presName="linNode" presStyleCnt="0"/>
      <dgm:spPr/>
    </dgm:pt>
    <dgm:pt modelId="{D8FC39BD-C326-434A-9B25-D63FCF5D6D87}" type="pres">
      <dgm:prSet presAssocID="{BAA0C5E1-1E21-47FB-A3EB-4652A2AA2B67}" presName="parentShp" presStyleLbl="node1" presStyleIdx="0" presStyleCnt="2" custScaleX="87504" custScaleY="89308">
        <dgm:presLayoutVars>
          <dgm:bulletEnabled val="1"/>
        </dgm:presLayoutVars>
      </dgm:prSet>
      <dgm:spPr/>
    </dgm:pt>
    <dgm:pt modelId="{3374AA6C-6B8C-4320-9BC2-555407BD8D99}" type="pres">
      <dgm:prSet presAssocID="{BAA0C5E1-1E21-47FB-A3EB-4652A2AA2B67}" presName="childShp" presStyleLbl="bgAccFollowNode1" presStyleIdx="0" presStyleCnt="2" custScaleX="101889" custScaleY="67104">
        <dgm:presLayoutVars>
          <dgm:bulletEnabled val="1"/>
        </dgm:presLayoutVars>
      </dgm:prSet>
      <dgm:spPr/>
    </dgm:pt>
    <dgm:pt modelId="{73A9DD99-50AC-4751-BB36-FE9D41307A9F}" type="pres">
      <dgm:prSet presAssocID="{6BB255E6-4E1A-4AF4-AE92-2D21C9606D41}" presName="spacing" presStyleCnt="0"/>
      <dgm:spPr/>
    </dgm:pt>
    <dgm:pt modelId="{07E03367-806B-416C-A7FA-547885CF5E50}" type="pres">
      <dgm:prSet presAssocID="{96B30956-8EED-409A-9A4E-24A52FE91660}" presName="linNode" presStyleCnt="0"/>
      <dgm:spPr/>
    </dgm:pt>
    <dgm:pt modelId="{A70E7D56-FC98-4382-B7B5-FDC9686A2701}" type="pres">
      <dgm:prSet presAssocID="{96B30956-8EED-409A-9A4E-24A52FE91660}" presName="parentShp" presStyleLbl="node1" presStyleIdx="1" presStyleCnt="2" custScaleX="93834" custScaleY="84428">
        <dgm:presLayoutVars>
          <dgm:bulletEnabled val="1"/>
        </dgm:presLayoutVars>
      </dgm:prSet>
      <dgm:spPr/>
    </dgm:pt>
    <dgm:pt modelId="{6A9CCD53-5D89-4275-9BA3-2D9FF39F431C}" type="pres">
      <dgm:prSet presAssocID="{96B30956-8EED-409A-9A4E-24A52FE91660}" presName="childShp" presStyleLbl="bgAccFollowNode1" presStyleIdx="1" presStyleCnt="2" custScaleY="64729">
        <dgm:presLayoutVars>
          <dgm:bulletEnabled val="1"/>
        </dgm:presLayoutVars>
      </dgm:prSet>
      <dgm:spPr/>
    </dgm:pt>
  </dgm:ptLst>
  <dgm:cxnLst>
    <dgm:cxn modelId="{6335CE15-A593-4436-AD3D-3C2622E77B92}" type="presOf" srcId="{B4D0BF4E-74AF-4603-8BC0-767E5DEA5636}" destId="{6A9CCD53-5D89-4275-9BA3-2D9FF39F431C}" srcOrd="0" destOrd="3" presId="urn:microsoft.com/office/officeart/2005/8/layout/vList6"/>
    <dgm:cxn modelId="{FEEFEA25-FA67-4451-8D75-DCC3CBF35029}" srcId="{006CE126-30D0-4ADC-9003-FDF984A68CC0}" destId="{96B30956-8EED-409A-9A4E-24A52FE91660}" srcOrd="1" destOrd="0" parTransId="{A36ADD49-BA75-43AA-93EB-DA087F519352}" sibTransId="{802D7509-CF73-4682-BDBC-47129C2A68E9}"/>
    <dgm:cxn modelId="{5BFE4F2B-1972-4CDC-9816-8C41556E8CE4}" type="presOf" srcId="{DDA0A23F-E8C8-4B15-9E7B-E30DAC4595AD}" destId="{6A9CCD53-5D89-4275-9BA3-2D9FF39F431C}" srcOrd="0" destOrd="1" presId="urn:microsoft.com/office/officeart/2005/8/layout/vList6"/>
    <dgm:cxn modelId="{15DA6A31-1681-4DDE-AA11-A98737B27E6F}" type="presOf" srcId="{DF7422A8-6649-4CC5-8C3F-75BED93EE23C}" destId="{6A9CCD53-5D89-4275-9BA3-2D9FF39F431C}" srcOrd="0" destOrd="6" presId="urn:microsoft.com/office/officeart/2005/8/layout/vList6"/>
    <dgm:cxn modelId="{4BBF863C-1A1E-49B1-9133-D8CE2DFC6218}" type="presOf" srcId="{F5577C5C-2022-428B-9F76-14F484F67083}" destId="{6A9CCD53-5D89-4275-9BA3-2D9FF39F431C}" srcOrd="0" destOrd="4" presId="urn:microsoft.com/office/officeart/2005/8/layout/vList6"/>
    <dgm:cxn modelId="{2D1CBA3C-0D3F-4DD7-A3B0-C6D53E0EA706}" srcId="{96B30956-8EED-409A-9A4E-24A52FE91660}" destId="{B4D0BF4E-74AF-4603-8BC0-767E5DEA5636}" srcOrd="3" destOrd="0" parTransId="{1BE48F20-A793-497D-9F8E-92CD9CAD3744}" sibTransId="{FB1956F5-1381-4D81-9B18-50B1DDA3417D}"/>
    <dgm:cxn modelId="{19D4495E-4D7B-4D5C-93F0-32F9AB84277B}" type="presOf" srcId="{F8770317-3576-403D-884F-6E18DF54F40B}" destId="{6A9CCD53-5D89-4275-9BA3-2D9FF39F431C}" srcOrd="0" destOrd="0" presId="urn:microsoft.com/office/officeart/2005/8/layout/vList6"/>
    <dgm:cxn modelId="{61EAA067-B99F-4BD2-83B4-156DB5D31CC6}" type="presOf" srcId="{96B30956-8EED-409A-9A4E-24A52FE91660}" destId="{A70E7D56-FC98-4382-B7B5-FDC9686A2701}" srcOrd="0" destOrd="0" presId="urn:microsoft.com/office/officeart/2005/8/layout/vList6"/>
    <dgm:cxn modelId="{0F14D968-69B0-4592-ADE4-F92C5C9D9971}" srcId="{96B30956-8EED-409A-9A4E-24A52FE91660}" destId="{F5577C5C-2022-428B-9F76-14F484F67083}" srcOrd="4" destOrd="0" parTransId="{F1FA22EA-D0CD-4EDE-8F3A-8D12B6E90CB5}" sibTransId="{99A06B42-221E-4974-9C23-A9D4C0DEAD17}"/>
    <dgm:cxn modelId="{B4881A50-480F-4655-94CA-EA4606B30867}" srcId="{BAA0C5E1-1E21-47FB-A3EB-4652A2AA2B67}" destId="{C28E07CD-7D62-4275-8071-C4846385BBEB}" srcOrd="1" destOrd="0" parTransId="{EEEB63C1-ABD9-47F5-A9C0-7D4B34602E3F}" sibTransId="{521A8157-AE86-4AA1-AFB2-2261F9E985BB}"/>
    <dgm:cxn modelId="{05AD5575-51D5-4109-BD38-C29A6269870F}" type="presOf" srcId="{BAA0C5E1-1E21-47FB-A3EB-4652A2AA2B67}" destId="{D8FC39BD-C326-434A-9B25-D63FCF5D6D87}" srcOrd="0" destOrd="0" presId="urn:microsoft.com/office/officeart/2005/8/layout/vList6"/>
    <dgm:cxn modelId="{B9580258-1DF1-4E10-B7AF-B13509A167DB}" type="presOf" srcId="{AE16A72E-2FE9-4C27-A33F-E6B18B8347AC}" destId="{6A9CCD53-5D89-4275-9BA3-2D9FF39F431C}" srcOrd="0" destOrd="5" presId="urn:microsoft.com/office/officeart/2005/8/layout/vList6"/>
    <dgm:cxn modelId="{90A2DD78-A436-41A3-BDA9-0FDC15445433}" srcId="{96B30956-8EED-409A-9A4E-24A52FE91660}" destId="{AE16A72E-2FE9-4C27-A33F-E6B18B8347AC}" srcOrd="5" destOrd="0" parTransId="{179222ED-2398-4504-999E-ADE756F93D89}" sibTransId="{3B4CE87F-9340-424B-AFA1-9E1D2F5FBB9B}"/>
    <dgm:cxn modelId="{FC82617B-8D1C-4ED0-93C5-848646D12B3D}" srcId="{96B30956-8EED-409A-9A4E-24A52FE91660}" destId="{F8770317-3576-403D-884F-6E18DF54F40B}" srcOrd="0" destOrd="0" parTransId="{E1697CA7-7487-451A-A7CD-68400477F1D6}" sibTransId="{451EF60B-E694-4F76-B62F-561E69EB0497}"/>
    <dgm:cxn modelId="{C5FDD97B-0D31-4404-8DBF-CADB12D61DFC}" srcId="{BAA0C5E1-1E21-47FB-A3EB-4652A2AA2B67}" destId="{95CF0F5E-0ED0-4855-983C-5AFA083945A0}" srcOrd="0" destOrd="0" parTransId="{76F4A4D8-3FDF-4E3E-9E15-10BB47D0BF8B}" sibTransId="{54C1EAFB-633D-4CEB-9144-1FF7257FCC63}"/>
    <dgm:cxn modelId="{41F14DA8-30DB-4761-94D3-C46D3A4E5610}" type="presOf" srcId="{C28E07CD-7D62-4275-8071-C4846385BBEB}" destId="{3374AA6C-6B8C-4320-9BC2-555407BD8D99}" srcOrd="0" destOrd="1" presId="urn:microsoft.com/office/officeart/2005/8/layout/vList6"/>
    <dgm:cxn modelId="{9921E5AF-B825-452F-9A2F-76B81FFCCB7D}" srcId="{96B30956-8EED-409A-9A4E-24A52FE91660}" destId="{DF7422A8-6649-4CC5-8C3F-75BED93EE23C}" srcOrd="6" destOrd="0" parTransId="{AE23AB11-3BB2-47E3-98FD-2B1FB1F98FBB}" sibTransId="{BC1A1CDD-F7E1-48E1-8609-871E0F0DF8DF}"/>
    <dgm:cxn modelId="{46BCCEBB-FDE8-40F7-9316-FCC2329792ED}" type="presOf" srcId="{006CE126-30D0-4ADC-9003-FDF984A68CC0}" destId="{E3565854-49BA-40B7-99EB-20603EECEDF8}" srcOrd="0" destOrd="0" presId="urn:microsoft.com/office/officeart/2005/8/layout/vList6"/>
    <dgm:cxn modelId="{EB22FEBC-EC59-4D51-A744-2163A3E28362}" srcId="{96B30956-8EED-409A-9A4E-24A52FE91660}" destId="{DDA0A23F-E8C8-4B15-9E7B-E30DAC4595AD}" srcOrd="1" destOrd="0" parTransId="{4DD72A78-8F78-4F63-A69F-E4C057E9925F}" sibTransId="{00F54A13-7A5E-4209-8BE3-78B35DA82633}"/>
    <dgm:cxn modelId="{CF6F4FDF-1007-4577-B184-AAF2B0C5F355}" srcId="{006CE126-30D0-4ADC-9003-FDF984A68CC0}" destId="{BAA0C5E1-1E21-47FB-A3EB-4652A2AA2B67}" srcOrd="0" destOrd="0" parTransId="{6800742F-D25E-4E06-914B-C2EA85C6B310}" sibTransId="{6BB255E6-4E1A-4AF4-AE92-2D21C9606D41}"/>
    <dgm:cxn modelId="{9EDA1FE1-B2D4-496C-A7F4-BF9EA3F0A306}" type="presOf" srcId="{95CF0F5E-0ED0-4855-983C-5AFA083945A0}" destId="{3374AA6C-6B8C-4320-9BC2-555407BD8D99}" srcOrd="0" destOrd="0" presId="urn:microsoft.com/office/officeart/2005/8/layout/vList6"/>
    <dgm:cxn modelId="{17901FE5-DC2F-4D93-9984-C426277CDC01}" srcId="{96B30956-8EED-409A-9A4E-24A52FE91660}" destId="{AA1E60BF-9CF7-4041-849D-6DE24D4A0A90}" srcOrd="2" destOrd="0" parTransId="{6E5B175A-D7BF-4B0C-94AE-17348D57131F}" sibTransId="{1FE90846-B5DC-4414-9FAA-321B8F0E44FD}"/>
    <dgm:cxn modelId="{B9EDFCFB-8476-47FB-B141-65F4A3398D1F}" type="presOf" srcId="{AA1E60BF-9CF7-4041-849D-6DE24D4A0A90}" destId="{6A9CCD53-5D89-4275-9BA3-2D9FF39F431C}" srcOrd="0" destOrd="2" presId="urn:microsoft.com/office/officeart/2005/8/layout/vList6"/>
    <dgm:cxn modelId="{51BDEC43-E8CA-4448-8C14-294CC81B4B99}" type="presParOf" srcId="{E3565854-49BA-40B7-99EB-20603EECEDF8}" destId="{EEF6E88C-1535-4CA4-8C43-83776BBA6CC7}" srcOrd="0" destOrd="0" presId="urn:microsoft.com/office/officeart/2005/8/layout/vList6"/>
    <dgm:cxn modelId="{9794722F-BB61-4F3B-8529-D56A4F6BBFFF}" type="presParOf" srcId="{EEF6E88C-1535-4CA4-8C43-83776BBA6CC7}" destId="{D8FC39BD-C326-434A-9B25-D63FCF5D6D87}" srcOrd="0" destOrd="0" presId="urn:microsoft.com/office/officeart/2005/8/layout/vList6"/>
    <dgm:cxn modelId="{04D58694-5574-4BF7-A774-516E8B3B217C}" type="presParOf" srcId="{EEF6E88C-1535-4CA4-8C43-83776BBA6CC7}" destId="{3374AA6C-6B8C-4320-9BC2-555407BD8D99}" srcOrd="1" destOrd="0" presId="urn:microsoft.com/office/officeart/2005/8/layout/vList6"/>
    <dgm:cxn modelId="{C9843F24-E7A1-4C7E-A758-9F2EEFC4123D}" type="presParOf" srcId="{E3565854-49BA-40B7-99EB-20603EECEDF8}" destId="{73A9DD99-50AC-4751-BB36-FE9D41307A9F}" srcOrd="1" destOrd="0" presId="urn:microsoft.com/office/officeart/2005/8/layout/vList6"/>
    <dgm:cxn modelId="{D43DC96E-FFFA-4F68-B017-224CCB18AE87}" type="presParOf" srcId="{E3565854-49BA-40B7-99EB-20603EECEDF8}" destId="{07E03367-806B-416C-A7FA-547885CF5E50}" srcOrd="2" destOrd="0" presId="urn:microsoft.com/office/officeart/2005/8/layout/vList6"/>
    <dgm:cxn modelId="{66A06964-640C-499A-98A8-C6B7D573FD3D}" type="presParOf" srcId="{07E03367-806B-416C-A7FA-547885CF5E50}" destId="{A70E7D56-FC98-4382-B7B5-FDC9686A2701}" srcOrd="0" destOrd="0" presId="urn:microsoft.com/office/officeart/2005/8/layout/vList6"/>
    <dgm:cxn modelId="{DBD3DC4C-D967-44F8-9E62-35FED080E6E3}" type="presParOf" srcId="{07E03367-806B-416C-A7FA-547885CF5E50}" destId="{6A9CCD53-5D89-4275-9BA3-2D9FF39F431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4AA6C-6B8C-4320-9BC2-555407BD8D99}">
      <dsp:nvSpPr>
        <dsp:cNvPr id="0" name=""/>
        <dsp:cNvSpPr/>
      </dsp:nvSpPr>
      <dsp:spPr bwMode="white">
        <a:xfrm>
          <a:off x="3679799" y="328737"/>
          <a:ext cx="6090812" cy="1977553"/>
        </a:xfrm>
        <a:prstGeom prst="rightArrow">
          <a:avLst>
            <a:gd name="adj1" fmla="val 75000"/>
            <a:gd name="adj2" fmla="val 5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ct val="15000"/>
            </a:spcAft>
            <a:buChar char="•"/>
          </a:pPr>
          <a:r>
            <a:rPr lang="en-US" sz="1800" kern="1200" dirty="0">
              <a:latin typeface="Garamond" panose="02020404030301010803" pitchFamily="18" charset="0"/>
              <a:sym typeface="+mn-ea"/>
            </a:rPr>
            <a:t>Data has been collected from Project Co-</a:t>
          </a:r>
          <a:r>
            <a:rPr lang="en-US" sz="1800" kern="1200" dirty="0" err="1">
              <a:latin typeface="Garamond" panose="02020404030301010803" pitchFamily="18" charset="0"/>
              <a:sym typeface="+mn-ea"/>
            </a:rPr>
            <a:t>ordinator</a:t>
          </a:r>
        </a:p>
        <a:p>
          <a:pPr marL="171450" lvl="1" indent="-171450" algn="l" defTabSz="800100">
            <a:lnSpc>
              <a:spcPct val="100000"/>
            </a:lnSpc>
            <a:spcBef>
              <a:spcPct val="0"/>
            </a:spcBef>
            <a:spcAft>
              <a:spcPct val="15000"/>
            </a:spcAft>
            <a:buChar char="•"/>
          </a:pPr>
          <a:r>
            <a:rPr lang="en-US" sz="1800" kern="1200" dirty="0">
              <a:latin typeface="Garamond" panose="02020404030301010803" pitchFamily="18" charset="0"/>
              <a:sym typeface="+mn-ea"/>
            </a:rPr>
            <a:t>Downloaded the csv file to PC.</a:t>
          </a:r>
          <a:endParaRPr lang="en-IN" sz="1800" kern="1200" dirty="0">
            <a:latin typeface="Garamond" panose="02020404030301010803" pitchFamily="18" charset="0"/>
          </a:endParaRPr>
        </a:p>
      </dsp:txBody>
      <dsp:txXfrm>
        <a:off x="3679799" y="575931"/>
        <a:ext cx="5349230" cy="1483165"/>
      </dsp:txXfrm>
    </dsp:sp>
    <dsp:sp modelId="{D8FC39BD-C326-434A-9B25-D63FCF5D6D87}">
      <dsp:nvSpPr>
        <dsp:cNvPr id="0" name=""/>
        <dsp:cNvSpPr/>
      </dsp:nvSpPr>
      <dsp:spPr bwMode="white">
        <a:xfrm>
          <a:off x="192537" y="1562"/>
          <a:ext cx="3487261" cy="2631904"/>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t>Data Collection</a:t>
          </a:r>
          <a:endParaRPr lang="en-IN" sz="3600" b="1" kern="1200" dirty="0"/>
        </a:p>
      </dsp:txBody>
      <dsp:txXfrm>
        <a:off x="321016" y="130041"/>
        <a:ext cx="3230303" cy="2374946"/>
      </dsp:txXfrm>
    </dsp:sp>
    <dsp:sp modelId="{6A9CCD53-5D89-4275-9BA3-2D9FF39F431C}">
      <dsp:nvSpPr>
        <dsp:cNvPr id="0" name=""/>
        <dsp:cNvSpPr/>
      </dsp:nvSpPr>
      <dsp:spPr bwMode="white">
        <a:xfrm>
          <a:off x="3862394" y="3218431"/>
          <a:ext cx="5977890" cy="1907562"/>
        </a:xfrm>
        <a:prstGeom prst="rightArrow">
          <a:avLst>
            <a:gd name="adj1" fmla="val 75000"/>
            <a:gd name="adj2" fmla="val 50000"/>
          </a:avLst>
        </a:prstGeom>
        <a:solidFill>
          <a:schemeClr val="accent4">
            <a:tint val="40000"/>
            <a:alpha val="90000"/>
            <a:hueOff val="-2918403"/>
            <a:satOff val="36240"/>
            <a:lumOff val="2977"/>
            <a:alphaOff val="0"/>
          </a:schemeClr>
        </a:solidFill>
        <a:ln w="9525" cap="rnd" cmpd="sng" algn="ctr">
          <a:solidFill>
            <a:schemeClr val="accent4">
              <a:tint val="40000"/>
              <a:alpha val="90000"/>
              <a:hueOff val="-2918403"/>
              <a:satOff val="36240"/>
              <a:lumOff val="2977"/>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ct val="15000"/>
            </a:spcAft>
            <a:buChar char="•"/>
          </a:pPr>
          <a:endParaRPr lang="en-US" sz="1800" kern="1200" dirty="0">
            <a:latin typeface="Garamond" panose="02020404030301010803" pitchFamily="18" charset="0"/>
          </a:endParaRPr>
        </a:p>
        <a:p>
          <a:pPr marL="171450" lvl="1" indent="-171450" algn="l" defTabSz="800100">
            <a:lnSpc>
              <a:spcPct val="100000"/>
            </a:lnSpc>
            <a:spcBef>
              <a:spcPct val="0"/>
            </a:spcBef>
            <a:spcAft>
              <a:spcPct val="15000"/>
            </a:spcAft>
            <a:buChar char="•"/>
          </a:pPr>
          <a:endParaRPr lang="en-US" sz="1800" kern="1200" dirty="0">
            <a:latin typeface="Garamond" panose="02020404030301010803" pitchFamily="18" charset="0"/>
          </a:endParaRPr>
        </a:p>
        <a:p>
          <a:pPr marL="171450" lvl="1" indent="-171450" algn="l" defTabSz="800100">
            <a:lnSpc>
              <a:spcPct val="100000"/>
            </a:lnSpc>
            <a:spcBef>
              <a:spcPct val="0"/>
            </a:spcBef>
            <a:spcAft>
              <a:spcPct val="15000"/>
            </a:spcAft>
            <a:buChar char="•"/>
          </a:pPr>
          <a:endParaRPr lang="en-US" sz="1800" kern="1200" dirty="0">
            <a:latin typeface="Garamond" panose="02020404030301010803" pitchFamily="18" charset="0"/>
          </a:endParaRPr>
        </a:p>
        <a:p>
          <a:pPr marL="171450" lvl="1" indent="-171450" algn="l" defTabSz="800100">
            <a:lnSpc>
              <a:spcPct val="100000"/>
            </a:lnSpc>
            <a:spcBef>
              <a:spcPct val="0"/>
            </a:spcBef>
            <a:spcAft>
              <a:spcPct val="15000"/>
            </a:spcAft>
            <a:buChar char="•"/>
          </a:pPr>
          <a:r>
            <a:rPr lang="en-US" sz="1800" kern="1200" dirty="0">
              <a:latin typeface="Garamond" panose="02020404030301010803" pitchFamily="18" charset="0"/>
            </a:rPr>
            <a:t>Importing all </a:t>
          </a:r>
          <a:r>
            <a:rPr lang="en-US" sz="1800" kern="1200">
              <a:latin typeface="Garamond" panose="02020404030301010803" pitchFamily="18" charset="0"/>
            </a:rPr>
            <a:t>necessary Libraries</a:t>
          </a:r>
          <a:endParaRPr lang="en-IN" sz="1800" kern="1200" dirty="0">
            <a:latin typeface="Garamond" panose="02020404030301010803" pitchFamily="18" charset="0"/>
          </a:endParaRPr>
        </a:p>
        <a:p>
          <a:pPr marL="171450" lvl="1" indent="-171450" algn="l" defTabSz="800100">
            <a:lnSpc>
              <a:spcPct val="100000"/>
            </a:lnSpc>
            <a:spcBef>
              <a:spcPct val="0"/>
            </a:spcBef>
            <a:spcAft>
              <a:spcPct val="15000"/>
            </a:spcAft>
            <a:buChar char="•"/>
          </a:pPr>
          <a:r>
            <a:rPr lang="en-US" sz="1800" kern="1200" dirty="0">
              <a:latin typeface="Garamond" panose="02020404030301010803" pitchFamily="18" charset="0"/>
            </a:rPr>
            <a:t>Pandas, </a:t>
          </a:r>
          <a:r>
            <a:rPr lang="en-US" sz="1800" kern="1200" dirty="0" err="1">
              <a:latin typeface="Garamond" panose="02020404030301010803" pitchFamily="18" charset="0"/>
            </a:rPr>
            <a:t>Numpy</a:t>
          </a:r>
          <a:endParaRPr lang="en-IN" sz="1800" kern="1200" dirty="0">
            <a:latin typeface="Garamond" panose="02020404030301010803" pitchFamily="18" charset="0"/>
          </a:endParaRPr>
        </a:p>
        <a:p>
          <a:pPr marL="171450" lvl="1" indent="-171450" algn="l" defTabSz="800100">
            <a:lnSpc>
              <a:spcPct val="100000"/>
            </a:lnSpc>
            <a:spcBef>
              <a:spcPct val="0"/>
            </a:spcBef>
            <a:spcAft>
              <a:spcPct val="15000"/>
            </a:spcAft>
            <a:buChar char="•"/>
          </a:pPr>
          <a:r>
            <a:rPr lang="en-US" sz="1800" kern="1200" dirty="0">
              <a:latin typeface="Garamond" panose="02020404030301010803" pitchFamily="18" charset="0"/>
            </a:rPr>
            <a:t> </a:t>
          </a:r>
          <a:r>
            <a:rPr lang="en-US" sz="1800" kern="1200" dirty="0" err="1">
              <a:latin typeface="Garamond" panose="02020404030301010803" pitchFamily="18" charset="0"/>
            </a:rPr>
            <a:t>Matplotlib.pyplot</a:t>
          </a:r>
          <a:r>
            <a:rPr lang="en-US" sz="1800" kern="1200" dirty="0">
              <a:latin typeface="Garamond" panose="02020404030301010803" pitchFamily="18" charset="0"/>
            </a:rPr>
            <a:t>, sklearn</a:t>
          </a:r>
          <a:r>
            <a:rPr lang="en-IN" sz="1800" kern="1200" dirty="0">
              <a:latin typeface="Garamond" panose="02020404030301010803" pitchFamily="18" charset="0"/>
            </a:rPr>
            <a:t>, etc..</a:t>
          </a:r>
          <a:endParaRPr sz="6500" kern="1200" dirty="0"/>
        </a:p>
        <a:p>
          <a:pPr marL="285750" lvl="1" indent="-285750" algn="l" defTabSz="2889250">
            <a:lnSpc>
              <a:spcPct val="100000"/>
            </a:lnSpc>
            <a:spcBef>
              <a:spcPct val="0"/>
            </a:spcBef>
            <a:spcAft>
              <a:spcPct val="15000"/>
            </a:spcAft>
            <a:buChar char="•"/>
          </a:pPr>
          <a:endParaRPr sz="6500" kern="1200"/>
        </a:p>
      </dsp:txBody>
      <dsp:txXfrm>
        <a:off x="3862394" y="3456876"/>
        <a:ext cx="5262554" cy="1430672"/>
      </dsp:txXfrm>
    </dsp:sp>
    <dsp:sp modelId="{A70E7D56-FC98-4382-B7B5-FDC9686A2701}">
      <dsp:nvSpPr>
        <dsp:cNvPr id="0" name=""/>
        <dsp:cNvSpPr/>
      </dsp:nvSpPr>
      <dsp:spPr bwMode="white">
        <a:xfrm>
          <a:off x="122865" y="2928166"/>
          <a:ext cx="3739528" cy="2488091"/>
        </a:xfrm>
        <a:prstGeom prst="roundRect">
          <a:avLst/>
        </a:prstGeom>
        <a:gradFill rotWithShape="0">
          <a:gsLst>
            <a:gs pos="0">
              <a:schemeClr val="accent4">
                <a:hueOff val="-1975582"/>
                <a:satOff val="22309"/>
                <a:lumOff val="11960"/>
                <a:alphaOff val="0"/>
                <a:tint val="96000"/>
                <a:lumMod val="102000"/>
              </a:schemeClr>
            </a:gs>
            <a:gs pos="100000">
              <a:schemeClr val="accent4">
                <a:hueOff val="-1975582"/>
                <a:satOff val="22309"/>
                <a:lumOff val="1196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Garamond" panose="02020404030301010803" pitchFamily="18" charset="0"/>
            </a:rPr>
            <a:t>Imports</a:t>
          </a:r>
          <a:endParaRPr lang="en-IN" sz="3600" b="1" kern="1200" dirty="0">
            <a:latin typeface="Garamond" panose="02020404030301010803" pitchFamily="18" charset="0"/>
          </a:endParaRPr>
        </a:p>
      </dsp:txBody>
      <dsp:txXfrm>
        <a:off x="244324" y="3049625"/>
        <a:ext cx="3496610" cy="224517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A9037-3AF8-40FA-8B1B-CC7450FE7A33}"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4E311-B40A-4D9E-9557-4FE01BB5FFCA}" type="slidenum">
              <a:rPr lang="en-IN" smtClean="0"/>
              <a:t>‹#›</a:t>
            </a:fld>
            <a:endParaRPr lang="en-IN"/>
          </a:p>
        </p:txBody>
      </p:sp>
    </p:spTree>
    <p:extLst>
      <p:ext uri="{BB962C8B-B14F-4D97-AF65-F5344CB8AC3E}">
        <p14:creationId xmlns:p14="http://schemas.microsoft.com/office/powerpoint/2010/main" val="117747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24E311-B40A-4D9E-9557-4FE01BB5FFCA}" type="slidenum">
              <a:rPr lang="en-IN" smtClean="0"/>
              <a:t>21</a:t>
            </a:fld>
            <a:endParaRPr lang="en-IN"/>
          </a:p>
        </p:txBody>
      </p:sp>
    </p:spTree>
    <p:extLst>
      <p:ext uri="{BB962C8B-B14F-4D97-AF65-F5344CB8AC3E}">
        <p14:creationId xmlns:p14="http://schemas.microsoft.com/office/powerpoint/2010/main" val="330445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271588"/>
          </a:xfrm>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1CD48EB-A2F7-4A9F-80FF-7657E853FF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48A13-F477-44CC-9E81-92597DAF26A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48A13-F477-44CC-9E81-92597DAF26A1}"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48A13-F477-44CC-9E81-92597DAF26A1}"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48A13-F477-44CC-9E81-92597DAF26A1}"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48A13-F477-44CC-9E81-92597DAF26A1}" type="datetimeFigureOut">
              <a:rPr lang="en-IN" smtClean="0"/>
              <a:t>17-09-2024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CD48EB-A2F7-4A9F-80FF-7657E853FF5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50" y="365125"/>
            <a:ext cx="10019030" cy="1075055"/>
          </a:xfrm>
          <a:effectLst>
            <a:reflection endPos="0" dist="50800" dir="5400000" sy="-100000" algn="bl" rotWithShape="0"/>
          </a:effectLst>
        </p:spPr>
        <p:txBody>
          <a:bodyPr/>
          <a:lstStyle/>
          <a:p>
            <a:r>
              <a:rPr lang="en-US" b="1" u="sng" dirty="0">
                <a:uFillTx/>
                <a:latin typeface="Garamond" panose="02020404030301010803" pitchFamily="18" charset="0"/>
                <a:sym typeface="+mn-ea"/>
              </a:rPr>
              <a:t>Regression Solar Power Plant</a:t>
            </a:r>
            <a:endParaRPr lang="en-US" b="1" u="sng" dirty="0">
              <a:latin typeface="Garamond" panose="02020404030301010803" pitchFamily="18" charset="0"/>
            </a:endParaRPr>
          </a:p>
        </p:txBody>
      </p:sp>
      <p:pic>
        <p:nvPicPr>
          <p:cNvPr id="4" name="Picture 3"/>
          <p:cNvPicPr>
            <a:picLocks noChangeAspect="1"/>
          </p:cNvPicPr>
          <p:nvPr>
            <p:custDataLst>
              <p:tags r:id="rId1"/>
            </p:custDataLst>
          </p:nvPr>
        </p:nvPicPr>
        <p:blipFill>
          <a:blip r:embed="rId3"/>
          <a:stretch>
            <a:fillRect/>
          </a:stretch>
        </p:blipFill>
        <p:spPr>
          <a:xfrm>
            <a:off x="1416993" y="2708090"/>
            <a:ext cx="3851910" cy="2581910"/>
          </a:xfrm>
          <a:prstGeom prst="rect">
            <a:avLst/>
          </a:prstGeom>
        </p:spPr>
      </p:pic>
      <p:sp>
        <p:nvSpPr>
          <p:cNvPr id="3" name="TextBox 2">
            <a:extLst>
              <a:ext uri="{FF2B5EF4-FFF2-40B4-BE49-F238E27FC236}">
                <a16:creationId xmlns:a16="http://schemas.microsoft.com/office/drawing/2014/main" id="{1ED2B935-D102-1692-3784-FE6598982657}"/>
              </a:ext>
            </a:extLst>
          </p:cNvPr>
          <p:cNvSpPr txBox="1"/>
          <p:nvPr/>
        </p:nvSpPr>
        <p:spPr>
          <a:xfrm>
            <a:off x="6757060" y="2232561"/>
            <a:ext cx="4738254" cy="2694905"/>
          </a:xfrm>
          <a:prstGeom prst="rect">
            <a:avLst/>
          </a:prstGeom>
          <a:noFill/>
        </p:spPr>
        <p:txBody>
          <a:bodyPr wrap="square" rtlCol="0">
            <a:spAutoFit/>
          </a:bodyPr>
          <a:lstStyle/>
          <a:p>
            <a:pPr marL="342900" marR="0" lvl="0" indent="-342900" algn="l" defTabSz="914400" rtl="0" eaLnBrk="1" fontAlgn="auto" latinLnBrk="0" hangingPunct="1">
              <a:lnSpc>
                <a:spcPct val="115000"/>
              </a:lnSpc>
              <a:spcBef>
                <a:spcPts val="1000"/>
              </a:spcBef>
              <a:spcAft>
                <a:spcPts val="0"/>
              </a:spcAft>
              <a:buClrTx/>
              <a:buSzPts val="1600"/>
              <a:buFont typeface="Noto Sans Symbols"/>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Ms  Pragati </a:t>
            </a:r>
            <a:r>
              <a:rPr kumimoji="0" lang="en-IN" sz="2400" b="0" i="0" u="none" strike="noStrike" kern="1200" cap="none" spc="0" normalizeH="0" baseline="0" noProof="0" dirty="0" err="1">
                <a:ln>
                  <a:noFill/>
                </a:ln>
                <a:solidFill>
                  <a:prstClr val="black"/>
                </a:solidFill>
                <a:effectLst/>
                <a:uLnTx/>
                <a:uFillTx/>
                <a:latin typeface="Times New Roman" panose="02020603050405020304" charset="0"/>
                <a:cs typeface="Times New Roman" panose="02020603050405020304" charset="0"/>
                <a:sym typeface="+mn-ea"/>
              </a:rPr>
              <a:t>Masharkar</a:t>
            </a:r>
            <a:endPar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Arial" panose="020B0604020202020204" pitchFamily="34" charset="0"/>
            </a:endParaRPr>
          </a:p>
          <a:p>
            <a:pPr marL="342900" marR="0" lvl="0" indent="-342900" algn="l" defTabSz="914400" rtl="0" eaLnBrk="1" fontAlgn="auto" latinLnBrk="0" hangingPunct="1">
              <a:lnSpc>
                <a:spcPct val="115000"/>
              </a:lnSpc>
              <a:spcBef>
                <a:spcPts val="1000"/>
              </a:spcBef>
              <a:spcAft>
                <a:spcPts val="0"/>
              </a:spcAft>
              <a:buClrTx/>
              <a:buSzPts val="1600"/>
              <a:buFont typeface="Noto Sans Symbols"/>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Mr  Shivkumar Gupta</a:t>
            </a:r>
            <a:endPar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Arial" panose="020B0604020202020204" pitchFamily="34" charset="0"/>
            </a:endParaRPr>
          </a:p>
          <a:p>
            <a:pPr marL="342900" marR="0" lvl="0" indent="-342900" algn="l" defTabSz="914400" rtl="0" eaLnBrk="1" fontAlgn="auto" latinLnBrk="0" hangingPunct="1">
              <a:lnSpc>
                <a:spcPct val="115000"/>
              </a:lnSpc>
              <a:spcBef>
                <a:spcPts val="1000"/>
              </a:spcBef>
              <a:spcAft>
                <a:spcPts val="0"/>
              </a:spcAft>
              <a:buClrTx/>
              <a:buSzPts val="1600"/>
              <a:buFont typeface="Noto Sans Symbols"/>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Ms  Khushi Singhal</a:t>
            </a:r>
            <a:endPar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Arial" panose="020B0604020202020204" pitchFamily="34" charset="0"/>
            </a:endParaRPr>
          </a:p>
          <a:p>
            <a:pPr marL="342900" marR="0" lvl="0" indent="-342900" algn="l" defTabSz="914400" rtl="0" eaLnBrk="1" fontAlgn="auto" latinLnBrk="0" hangingPunct="1">
              <a:lnSpc>
                <a:spcPct val="115000"/>
              </a:lnSpc>
              <a:spcBef>
                <a:spcPts val="1000"/>
              </a:spcBef>
              <a:spcAft>
                <a:spcPts val="0"/>
              </a:spcAft>
              <a:buClrTx/>
              <a:buSzPts val="1600"/>
              <a:buFont typeface="Noto Sans Symbols"/>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Mr  </a:t>
            </a:r>
            <a:r>
              <a:rPr kumimoji="0" lang="en-IN" sz="2400" b="0" i="0" u="none" strike="noStrike" kern="1200" cap="none" spc="0" normalizeH="0" baseline="0" noProof="0" dirty="0" err="1">
                <a:ln>
                  <a:noFill/>
                </a:ln>
                <a:solidFill>
                  <a:prstClr val="black"/>
                </a:solidFill>
                <a:effectLst/>
                <a:uLnTx/>
                <a:uFillTx/>
                <a:latin typeface="Times New Roman" panose="02020603050405020304" charset="0"/>
                <a:cs typeface="Times New Roman" panose="02020603050405020304" charset="0"/>
                <a:sym typeface="+mn-ea"/>
              </a:rPr>
              <a:t>Krity</a:t>
            </a: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 Raj</a:t>
            </a:r>
          </a:p>
          <a:p>
            <a:pPr marL="342900" marR="0" lvl="0" indent="-342900" algn="l" defTabSz="914400" rtl="0" eaLnBrk="1" fontAlgn="auto" latinLnBrk="0" hangingPunct="1">
              <a:lnSpc>
                <a:spcPct val="115000"/>
              </a:lnSpc>
              <a:spcBef>
                <a:spcPts val="1000"/>
              </a:spcBef>
              <a:spcAft>
                <a:spcPts val="0"/>
              </a:spcAft>
              <a:buClrTx/>
              <a:buSzPts val="1600"/>
              <a:buFont typeface="Noto Sans Symbols"/>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Mr  </a:t>
            </a:r>
            <a:r>
              <a:rPr kumimoji="0" lang="en-IN" sz="2400" b="0" i="0" u="none" strike="noStrike" kern="1200" cap="none" spc="0" normalizeH="0" baseline="0" noProof="0" dirty="0" err="1">
                <a:ln>
                  <a:noFill/>
                </a:ln>
                <a:solidFill>
                  <a:prstClr val="black"/>
                </a:solidFill>
                <a:effectLst/>
                <a:uLnTx/>
                <a:uFillTx/>
                <a:latin typeface="Times New Roman" panose="02020603050405020304" charset="0"/>
                <a:cs typeface="Times New Roman" panose="02020603050405020304" charset="0"/>
                <a:sym typeface="+mn-ea"/>
              </a:rPr>
              <a:t>Rushikesh</a:t>
            </a:r>
            <a:r>
              <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mn-ea"/>
              </a:rPr>
              <a:t> </a:t>
            </a:r>
            <a:r>
              <a:rPr kumimoji="0" lang="en-IN" sz="2400" b="0" i="0" u="none" strike="noStrike" kern="1200" cap="none" spc="0" normalizeH="0" baseline="0" noProof="0" dirty="0" err="1">
                <a:ln>
                  <a:noFill/>
                </a:ln>
                <a:solidFill>
                  <a:prstClr val="black"/>
                </a:solidFill>
                <a:effectLst/>
                <a:uLnTx/>
                <a:uFillTx/>
                <a:latin typeface="Times New Roman" panose="02020603050405020304" charset="0"/>
                <a:cs typeface="Times New Roman" panose="02020603050405020304" charset="0"/>
                <a:sym typeface="+mn-ea"/>
              </a:rPr>
              <a:t>Bhalerao</a:t>
            </a:r>
            <a:endParaRPr kumimoji="0" lang="en-IN" sz="2400" b="0" i="0" u="none" strike="noStrike" kern="1200" cap="none" spc="0" normalizeH="0" baseline="0" noProof="0" dirty="0">
              <a:ln>
                <a:noFill/>
              </a:ln>
              <a:solidFill>
                <a:prstClr val="black"/>
              </a:solidFill>
              <a:effectLst/>
              <a:uLnTx/>
              <a:uFillTx/>
              <a:latin typeface="Times New Roman" panose="02020603050405020304" charset="0"/>
              <a:cs typeface="Times New Roman" panose="02020603050405020304" charset="0"/>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1)"/>
          <p:cNvPicPr>
            <a:picLocks noChangeAspect="1"/>
          </p:cNvPicPr>
          <p:nvPr/>
        </p:nvPicPr>
        <p:blipFill>
          <a:blip r:embed="rId2"/>
          <a:srcRect t="1130" r="-381"/>
          <a:stretch>
            <a:fillRect/>
          </a:stretch>
        </p:blipFill>
        <p:spPr>
          <a:xfrm>
            <a:off x="1535111" y="466226"/>
            <a:ext cx="9881624" cy="3588748"/>
          </a:xfrm>
          <a:prstGeom prst="rect">
            <a:avLst/>
          </a:prstGeom>
        </p:spPr>
      </p:pic>
      <p:sp>
        <p:nvSpPr>
          <p:cNvPr id="10" name="TextBox 9"/>
          <p:cNvSpPr txBox="1"/>
          <p:nvPr/>
        </p:nvSpPr>
        <p:spPr>
          <a:xfrm>
            <a:off x="1747520" y="4330899"/>
            <a:ext cx="10139680" cy="2308324"/>
          </a:xfrm>
          <a:prstGeom prst="rect">
            <a:avLst/>
          </a:prstGeom>
          <a:noFill/>
        </p:spPr>
        <p:txBody>
          <a:bodyPr wrap="square">
            <a:spAutoFit/>
          </a:bodyPr>
          <a:lstStyle/>
          <a:p>
            <a:pPr marL="285750" indent="-285750">
              <a:buFont typeface="Arial" panose="020B0604020202020204" pitchFamily="34" charset="0"/>
              <a:buChar char="•"/>
            </a:pPr>
            <a:r>
              <a:rPr lang="en-IN" b="1" dirty="0"/>
              <a:t>Visibility</a:t>
            </a:r>
            <a:r>
              <a:rPr lang="en-IN" dirty="0"/>
              <a:t>: The distribution is right-skewed, with a majority of values concentrated in the lower range.</a:t>
            </a:r>
          </a:p>
          <a:p>
            <a:pPr marL="285750" indent="-285750">
              <a:buFont typeface="Arial" panose="020B0604020202020204" pitchFamily="34" charset="0"/>
              <a:buChar char="•"/>
            </a:pPr>
            <a:r>
              <a:rPr lang="en-IN" b="1" dirty="0"/>
              <a:t>Humidity</a:t>
            </a:r>
            <a:r>
              <a:rPr lang="en-IN" dirty="0"/>
              <a:t>: The distribution is roughly bell-shaped with a peak around 60, indicating a normal distribution.</a:t>
            </a:r>
          </a:p>
          <a:p>
            <a:pPr marL="285750" indent="-285750">
              <a:buFont typeface="Arial" panose="020B0604020202020204" pitchFamily="34" charset="0"/>
              <a:buChar char="•"/>
            </a:pPr>
            <a:r>
              <a:rPr lang="en-IN" b="1" dirty="0"/>
              <a:t>Average Wind Speed (Period): </a:t>
            </a:r>
            <a:r>
              <a:rPr lang="en-IN" dirty="0"/>
              <a:t>The distribution is right-skewed, with a longer tail towards higher average wind speeds.</a:t>
            </a:r>
          </a:p>
          <a:p>
            <a:pPr marL="285750" indent="-285750">
              <a:buFont typeface="Arial" panose="020B0604020202020204" pitchFamily="34" charset="0"/>
              <a:buChar char="•"/>
            </a:pPr>
            <a:r>
              <a:rPr lang="en-IN" b="1" dirty="0"/>
              <a:t>Average Pressure (Period): </a:t>
            </a:r>
            <a:r>
              <a:rPr lang="en-IN" dirty="0"/>
              <a:t>The distribution is concentrated around 30, with a relatively narrow range.</a:t>
            </a:r>
          </a:p>
          <a:p>
            <a:pPr marL="285750" indent="-285750">
              <a:buFont typeface="Arial" panose="020B0604020202020204" pitchFamily="34" charset="0"/>
              <a:buChar char="•"/>
            </a:pPr>
            <a:r>
              <a:rPr lang="en-IN" b="1" dirty="0"/>
              <a:t>Power Generated: </a:t>
            </a:r>
            <a:r>
              <a:rPr lang="en-IN" dirty="0"/>
              <a:t>The distribution is right-skewed, with a long tail towards higher power generation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90" y="-232934"/>
            <a:ext cx="10475282" cy="1499542"/>
          </a:xfrm>
        </p:spPr>
        <p:txBody>
          <a:bodyPr>
            <a:noAutofit/>
          </a:bodyPr>
          <a:lstStyle/>
          <a:p>
            <a:br>
              <a:rPr lang="en-US" b="1" dirty="0">
                <a:solidFill>
                  <a:schemeClr val="tx2">
                    <a:lumMod val="90000"/>
                    <a:lumOff val="10000"/>
                  </a:schemeClr>
                </a:solidFill>
                <a:latin typeface="Garamond" panose="02020404030301010803" pitchFamily="18" charset="0"/>
                <a:sym typeface="+mn-ea"/>
              </a:rPr>
            </a:br>
            <a:r>
              <a:rPr lang="en-US" b="1" dirty="0">
                <a:latin typeface="Garamond" panose="02020404030301010803" pitchFamily="18" charset="0"/>
                <a:sym typeface="+mn-ea"/>
              </a:rPr>
              <a:t>Density plots</a:t>
            </a:r>
            <a:br>
              <a:rPr lang="en-US" b="1" dirty="0">
                <a:solidFill>
                  <a:schemeClr val="tx2">
                    <a:lumMod val="90000"/>
                    <a:lumOff val="10000"/>
                  </a:schemeClr>
                </a:solidFill>
                <a:latin typeface="Garamond" panose="02020404030301010803" pitchFamily="18" charset="0"/>
                <a:sym typeface="+mn-ea"/>
              </a:rPr>
            </a:br>
            <a:endParaRPr lang="en-US" dirty="0"/>
          </a:p>
        </p:txBody>
      </p:sp>
      <p:pic>
        <p:nvPicPr>
          <p:cNvPr id="4" name="Picture 3" descr="download (2)"/>
          <p:cNvPicPr>
            <a:picLocks noChangeAspect="1"/>
          </p:cNvPicPr>
          <p:nvPr/>
        </p:nvPicPr>
        <p:blipFill>
          <a:blip r:embed="rId2"/>
          <a:stretch>
            <a:fillRect/>
          </a:stretch>
        </p:blipFill>
        <p:spPr>
          <a:xfrm>
            <a:off x="6714999" y="2008544"/>
            <a:ext cx="5342479" cy="4030115"/>
          </a:xfrm>
          <a:prstGeom prst="rect">
            <a:avLst/>
          </a:prstGeom>
        </p:spPr>
      </p:pic>
      <p:pic>
        <p:nvPicPr>
          <p:cNvPr id="5" name="Picture 4" descr="download (1)"/>
          <p:cNvPicPr>
            <a:picLocks noChangeAspect="1"/>
          </p:cNvPicPr>
          <p:nvPr/>
        </p:nvPicPr>
        <p:blipFill>
          <a:blip r:embed="rId3"/>
          <a:stretch>
            <a:fillRect/>
          </a:stretch>
        </p:blipFill>
        <p:spPr>
          <a:xfrm>
            <a:off x="1630555" y="2008544"/>
            <a:ext cx="4989020" cy="4030115"/>
          </a:xfrm>
          <a:prstGeom prst="rect">
            <a:avLst/>
          </a:prstGeom>
        </p:spPr>
      </p:pic>
      <p:sp>
        <p:nvSpPr>
          <p:cNvPr id="7" name="TextBox 6"/>
          <p:cNvSpPr txBox="1"/>
          <p:nvPr/>
        </p:nvSpPr>
        <p:spPr>
          <a:xfrm>
            <a:off x="1630837" y="943442"/>
            <a:ext cx="10209230" cy="646331"/>
          </a:xfrm>
          <a:prstGeom prst="rect">
            <a:avLst/>
          </a:prstGeom>
          <a:noFill/>
        </p:spPr>
        <p:txBody>
          <a:bodyPr wrap="square">
            <a:spAutoFit/>
          </a:bodyPr>
          <a:lstStyle/>
          <a:p>
            <a:r>
              <a:rPr lang="en-IN" b="1" dirty="0"/>
              <a:t>Density plots </a:t>
            </a:r>
            <a:r>
              <a:rPr lang="en-IN" dirty="0"/>
              <a:t>are a graphical representation of the probability density function of a continuous variable. Essentially, they show how data points are distributed across a range of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680" y="375920"/>
            <a:ext cx="10019030" cy="1047750"/>
          </a:xfrm>
        </p:spPr>
        <p:txBody>
          <a:bodyPr>
            <a:normAutofit fontScale="90000"/>
          </a:bodyPr>
          <a:lstStyle/>
          <a:p>
            <a:br>
              <a:rPr lang="en-US" b="1" dirty="0">
                <a:solidFill>
                  <a:schemeClr val="tx2">
                    <a:lumMod val="90000"/>
                    <a:lumOff val="10000"/>
                  </a:schemeClr>
                </a:solidFill>
                <a:latin typeface="Garamond" panose="02020404030301010803" pitchFamily="18" charset="0"/>
                <a:sym typeface="+mn-ea"/>
              </a:rPr>
            </a:br>
            <a:r>
              <a:rPr lang="en-US" b="1" dirty="0">
                <a:latin typeface="Garamond" panose="02020404030301010803" pitchFamily="18" charset="0"/>
                <a:sym typeface="+mn-ea"/>
              </a:rPr>
              <a:t>Bivariate Analysis</a:t>
            </a:r>
          </a:p>
        </p:txBody>
      </p:sp>
      <p:sp>
        <p:nvSpPr>
          <p:cNvPr id="3" name="Content Placeholder 2"/>
          <p:cNvSpPr>
            <a:spLocks noGrp="1"/>
          </p:cNvSpPr>
          <p:nvPr>
            <p:ph idx="1"/>
          </p:nvPr>
        </p:nvSpPr>
        <p:spPr>
          <a:xfrm>
            <a:off x="1922780" y="2667000"/>
            <a:ext cx="9580245" cy="3124200"/>
          </a:xfrm>
        </p:spPr>
        <p:txBody>
          <a:bodyPr/>
          <a:lstStyle/>
          <a:p>
            <a:endParaRPr lang="en-US"/>
          </a:p>
        </p:txBody>
      </p:sp>
      <p:pic>
        <p:nvPicPr>
          <p:cNvPr id="9" name="Picture 8" descr="Screenshot (138)"/>
          <p:cNvPicPr>
            <a:picLocks noChangeAspect="1"/>
          </p:cNvPicPr>
          <p:nvPr>
            <p:custDataLst>
              <p:tags r:id="rId1"/>
            </p:custDataLst>
          </p:nvPr>
        </p:nvPicPr>
        <p:blipFill>
          <a:blip r:embed="rId3"/>
          <a:srcRect l="37197" t="26972" r="37263" b="27197"/>
          <a:stretch>
            <a:fillRect/>
          </a:stretch>
        </p:blipFill>
        <p:spPr>
          <a:xfrm>
            <a:off x="1697273" y="1807742"/>
            <a:ext cx="9579610" cy="4187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6" y="-163195"/>
            <a:ext cx="10019030" cy="699135"/>
          </a:xfrm>
        </p:spPr>
        <p:txBody>
          <a:bodyPr>
            <a:normAutofit fontScale="90000"/>
          </a:bodyPr>
          <a:lstStyle/>
          <a:p>
            <a:br>
              <a:rPr lang="en-US" b="1" dirty="0">
                <a:solidFill>
                  <a:schemeClr val="tx2">
                    <a:lumMod val="90000"/>
                    <a:lumOff val="10000"/>
                  </a:schemeClr>
                </a:solidFill>
                <a:latin typeface="Garamond" panose="02020404030301010803" pitchFamily="18" charset="0"/>
                <a:sym typeface="+mn-ea"/>
              </a:rPr>
            </a:br>
            <a:r>
              <a:rPr lang="en-US" b="1" dirty="0">
                <a:latin typeface="Garamond" panose="02020404030301010803" pitchFamily="18" charset="0"/>
                <a:sym typeface="+mn-ea"/>
              </a:rPr>
              <a:t>Scatter Plot</a:t>
            </a:r>
            <a:br>
              <a:rPr lang="en-US" b="1" dirty="0">
                <a:solidFill>
                  <a:schemeClr val="tx2">
                    <a:lumMod val="90000"/>
                    <a:lumOff val="10000"/>
                  </a:schemeClr>
                </a:solidFill>
                <a:latin typeface="Garamond" panose="02020404030301010803" pitchFamily="18" charset="0"/>
                <a:sym typeface="+mn-ea"/>
              </a:rPr>
            </a:br>
            <a:endParaRPr lang="en-US" sz="2400" dirty="0"/>
          </a:p>
        </p:txBody>
      </p:sp>
      <p:pic>
        <p:nvPicPr>
          <p:cNvPr id="18" name="Picture 17" descr="download (3)"/>
          <p:cNvPicPr>
            <a:picLocks noChangeAspect="1"/>
          </p:cNvPicPr>
          <p:nvPr/>
        </p:nvPicPr>
        <p:blipFill>
          <a:blip r:embed="rId2"/>
          <a:stretch>
            <a:fillRect/>
          </a:stretch>
        </p:blipFill>
        <p:spPr>
          <a:xfrm>
            <a:off x="1657985" y="739140"/>
            <a:ext cx="4712335" cy="2689860"/>
          </a:xfrm>
          <a:prstGeom prst="rect">
            <a:avLst/>
          </a:prstGeom>
        </p:spPr>
      </p:pic>
      <p:pic>
        <p:nvPicPr>
          <p:cNvPr id="20" name="Picture 19" descr="download (5)"/>
          <p:cNvPicPr>
            <a:picLocks noChangeAspect="1"/>
          </p:cNvPicPr>
          <p:nvPr/>
        </p:nvPicPr>
        <p:blipFill>
          <a:blip r:embed="rId3"/>
          <a:stretch>
            <a:fillRect/>
          </a:stretch>
        </p:blipFill>
        <p:spPr>
          <a:xfrm>
            <a:off x="6120766" y="3695969"/>
            <a:ext cx="5766555" cy="2694671"/>
          </a:xfrm>
          <a:prstGeom prst="rect">
            <a:avLst/>
          </a:prstGeom>
        </p:spPr>
      </p:pic>
      <p:sp>
        <p:nvSpPr>
          <p:cNvPr id="6" name="TextBox 5"/>
          <p:cNvSpPr txBox="1"/>
          <p:nvPr/>
        </p:nvSpPr>
        <p:spPr>
          <a:xfrm>
            <a:off x="1483995" y="4120619"/>
            <a:ext cx="4587240" cy="1631216"/>
          </a:xfrm>
          <a:prstGeom prst="rect">
            <a:avLst/>
          </a:prstGeom>
          <a:noFill/>
        </p:spPr>
        <p:txBody>
          <a:bodyPr wrap="square">
            <a:spAutoFit/>
          </a:bodyPr>
          <a:lstStyle/>
          <a:p>
            <a:r>
              <a:rPr lang="en-US" sz="2000" b="1" dirty="0"/>
              <a:t>Wind Direction vs. Power Generated:</a:t>
            </a:r>
          </a:p>
          <a:p>
            <a:r>
              <a:rPr lang="en-IN" sz="2000" dirty="0"/>
              <a:t>There seems to be a strong positive correlation, indicating that power generation increases as the time approaches solar noon.</a:t>
            </a:r>
          </a:p>
        </p:txBody>
      </p:sp>
      <p:sp>
        <p:nvSpPr>
          <p:cNvPr id="8" name="TextBox 7"/>
          <p:cNvSpPr txBox="1"/>
          <p:nvPr/>
        </p:nvSpPr>
        <p:spPr>
          <a:xfrm>
            <a:off x="6370320" y="1299480"/>
            <a:ext cx="5746750" cy="1323439"/>
          </a:xfrm>
          <a:prstGeom prst="rect">
            <a:avLst/>
          </a:prstGeom>
          <a:noFill/>
        </p:spPr>
        <p:txBody>
          <a:bodyPr wrap="square">
            <a:spAutoFit/>
          </a:bodyPr>
          <a:lstStyle/>
          <a:p>
            <a:r>
              <a:rPr lang="en-US" sz="2000" b="1" dirty="0"/>
              <a:t>Distance to Solar Noon vs. Power Generated:</a:t>
            </a:r>
          </a:p>
          <a:p>
            <a:r>
              <a:rPr lang="en-IN" sz="2000" dirty="0"/>
              <a:t>The relationship is less clear, with a scattered distribution of points. There might be some patterns, but it's difficult to determine a strong correlation.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download (6)"/>
          <p:cNvPicPr>
            <a:picLocks noChangeAspect="1"/>
          </p:cNvPicPr>
          <p:nvPr/>
        </p:nvPicPr>
        <p:blipFill>
          <a:blip r:embed="rId2"/>
          <a:stretch>
            <a:fillRect/>
          </a:stretch>
        </p:blipFill>
        <p:spPr>
          <a:xfrm>
            <a:off x="1826895" y="448945"/>
            <a:ext cx="4141470" cy="2601595"/>
          </a:xfrm>
          <a:prstGeom prst="rect">
            <a:avLst/>
          </a:prstGeom>
        </p:spPr>
      </p:pic>
      <p:pic>
        <p:nvPicPr>
          <p:cNvPr id="19" name="Picture 18" descr="download (4)"/>
          <p:cNvPicPr>
            <a:picLocks noChangeAspect="1"/>
          </p:cNvPicPr>
          <p:nvPr/>
        </p:nvPicPr>
        <p:blipFill>
          <a:blip r:embed="rId3"/>
          <a:stretch>
            <a:fillRect/>
          </a:stretch>
        </p:blipFill>
        <p:spPr>
          <a:xfrm>
            <a:off x="5968365" y="3650377"/>
            <a:ext cx="5746750" cy="2592070"/>
          </a:xfrm>
          <a:prstGeom prst="rect">
            <a:avLst/>
          </a:prstGeom>
        </p:spPr>
      </p:pic>
      <p:sp>
        <p:nvSpPr>
          <p:cNvPr id="5" name="TextBox 4"/>
          <p:cNvSpPr txBox="1"/>
          <p:nvPr/>
        </p:nvSpPr>
        <p:spPr>
          <a:xfrm>
            <a:off x="6096000" y="1036935"/>
            <a:ext cx="6096000" cy="1323439"/>
          </a:xfrm>
          <a:prstGeom prst="rect">
            <a:avLst/>
          </a:prstGeom>
          <a:noFill/>
        </p:spPr>
        <p:txBody>
          <a:bodyPr wrap="square">
            <a:spAutoFit/>
          </a:bodyPr>
          <a:lstStyle/>
          <a:p>
            <a:r>
              <a:rPr lang="en-IN" sz="2000" b="1" dirty="0"/>
              <a:t>Wind Speed vs. Power Generated:</a:t>
            </a:r>
            <a:r>
              <a:rPr lang="en-IN" sz="2000" dirty="0"/>
              <a:t> </a:t>
            </a:r>
          </a:p>
          <a:p>
            <a:r>
              <a:rPr lang="en-IN" sz="2000" dirty="0"/>
              <a:t>There appears to be a positive correlation, suggesting that higher wind speeds lead to increased power generation</a:t>
            </a:r>
          </a:p>
        </p:txBody>
      </p:sp>
      <p:sp>
        <p:nvSpPr>
          <p:cNvPr id="7" name="TextBox 6"/>
          <p:cNvSpPr txBox="1"/>
          <p:nvPr/>
        </p:nvSpPr>
        <p:spPr>
          <a:xfrm>
            <a:off x="1189672" y="3807461"/>
            <a:ext cx="4582795" cy="1938992"/>
          </a:xfrm>
          <a:prstGeom prst="rect">
            <a:avLst/>
          </a:prstGeom>
          <a:noFill/>
        </p:spPr>
        <p:txBody>
          <a:bodyPr wrap="square">
            <a:spAutoFit/>
          </a:bodyPr>
          <a:lstStyle/>
          <a:p>
            <a:r>
              <a:rPr lang="en-IN" sz="2000" b="1" dirty="0"/>
              <a:t>Temperature vs. Power Generated: </a:t>
            </a:r>
          </a:p>
          <a:p>
            <a:r>
              <a:rPr lang="en-IN" sz="2000" dirty="0"/>
              <a:t>The relationship is less clear, with a wider spread of data points. There might be a slight positive correlation, but it's not as pronounced as the wind speed relationship.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ownload (7)"/>
          <p:cNvPicPr>
            <a:picLocks noChangeAspect="1"/>
          </p:cNvPicPr>
          <p:nvPr>
            <p:custDataLst>
              <p:tags r:id="rId1"/>
            </p:custDataLst>
          </p:nvPr>
        </p:nvPicPr>
        <p:blipFill>
          <a:blip r:embed="rId4"/>
          <a:stretch>
            <a:fillRect/>
          </a:stretch>
        </p:blipFill>
        <p:spPr>
          <a:xfrm>
            <a:off x="1471295" y="3317240"/>
            <a:ext cx="4533265" cy="2601595"/>
          </a:xfrm>
          <a:prstGeom prst="rect">
            <a:avLst/>
          </a:prstGeom>
        </p:spPr>
      </p:pic>
      <p:pic>
        <p:nvPicPr>
          <p:cNvPr id="5" name="Picture 4" descr="download (8)"/>
          <p:cNvPicPr>
            <a:picLocks noChangeAspect="1"/>
          </p:cNvPicPr>
          <p:nvPr>
            <p:custDataLst>
              <p:tags r:id="rId2"/>
            </p:custDataLst>
          </p:nvPr>
        </p:nvPicPr>
        <p:blipFill>
          <a:blip r:embed="rId5"/>
          <a:stretch>
            <a:fillRect/>
          </a:stretch>
        </p:blipFill>
        <p:spPr>
          <a:xfrm>
            <a:off x="7099935" y="320675"/>
            <a:ext cx="4533265" cy="2601595"/>
          </a:xfrm>
          <a:prstGeom prst="rect">
            <a:avLst/>
          </a:prstGeom>
        </p:spPr>
      </p:pic>
      <p:sp>
        <p:nvSpPr>
          <p:cNvPr id="3" name="TextBox 2"/>
          <p:cNvSpPr txBox="1"/>
          <p:nvPr/>
        </p:nvSpPr>
        <p:spPr>
          <a:xfrm>
            <a:off x="1562735" y="851376"/>
            <a:ext cx="5313680" cy="1754326"/>
          </a:xfrm>
          <a:prstGeom prst="rect">
            <a:avLst/>
          </a:prstGeom>
          <a:noFill/>
        </p:spPr>
        <p:txBody>
          <a:bodyPr wrap="square">
            <a:spAutoFit/>
          </a:bodyPr>
          <a:lstStyle/>
          <a:p>
            <a:r>
              <a:rPr lang="en-IN" b="1" dirty="0"/>
              <a:t>Scatter Plot of Humidity vs. Power Generated:</a:t>
            </a:r>
          </a:p>
          <a:p>
            <a:r>
              <a:rPr lang="en-IN" dirty="0"/>
              <a:t>There seems to be a slight negative correlation between humidity and power generated. This suggests that as humidity increases, power generation tends to decrease, although the relationship is not very strong.</a:t>
            </a:r>
          </a:p>
        </p:txBody>
      </p:sp>
      <p:sp>
        <p:nvSpPr>
          <p:cNvPr id="6" name="TextBox 5"/>
          <p:cNvSpPr txBox="1"/>
          <p:nvPr/>
        </p:nvSpPr>
        <p:spPr>
          <a:xfrm>
            <a:off x="6187442" y="3777456"/>
            <a:ext cx="5445758" cy="1477328"/>
          </a:xfrm>
          <a:prstGeom prst="rect">
            <a:avLst/>
          </a:prstGeom>
          <a:noFill/>
        </p:spPr>
        <p:txBody>
          <a:bodyPr wrap="square">
            <a:spAutoFit/>
          </a:bodyPr>
          <a:lstStyle/>
          <a:p>
            <a:r>
              <a:rPr lang="en-IN" b="1" dirty="0"/>
              <a:t>Scatter Plot of Visibility vs. Power Generated:</a:t>
            </a:r>
          </a:p>
          <a:p>
            <a:r>
              <a:rPr lang="en-IN" dirty="0"/>
              <a:t>There appears to be a weak positive correlation between visibility and power generated. This indicates that as visibility increases, power generation tends to increase as well, but the relationship is not very strong.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37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download (10)"/>
          <p:cNvPicPr>
            <a:picLocks noChangeAspect="1"/>
          </p:cNvPicPr>
          <p:nvPr/>
        </p:nvPicPr>
        <p:blipFill>
          <a:blip r:embed="rId3"/>
          <a:stretch>
            <a:fillRect/>
          </a:stretch>
        </p:blipFill>
        <p:spPr>
          <a:xfrm>
            <a:off x="7457440" y="2691905"/>
            <a:ext cx="4175760" cy="3750708"/>
          </a:xfrm>
          <a:prstGeom prst="rect">
            <a:avLst/>
          </a:prstGeom>
        </p:spPr>
      </p:pic>
      <p:pic>
        <p:nvPicPr>
          <p:cNvPr id="6" name="Picture 5" descr="download (9)"/>
          <p:cNvPicPr>
            <a:picLocks noChangeAspect="1"/>
          </p:cNvPicPr>
          <p:nvPr>
            <p:custDataLst>
              <p:tags r:id="rId1"/>
            </p:custDataLst>
          </p:nvPr>
        </p:nvPicPr>
        <p:blipFill>
          <a:blip r:embed="rId4"/>
          <a:stretch>
            <a:fillRect/>
          </a:stretch>
        </p:blipFill>
        <p:spPr>
          <a:xfrm>
            <a:off x="1524000" y="302260"/>
            <a:ext cx="4289425" cy="2897505"/>
          </a:xfrm>
          <a:prstGeom prst="rect">
            <a:avLst/>
          </a:prstGeom>
        </p:spPr>
      </p:pic>
      <p:sp>
        <p:nvSpPr>
          <p:cNvPr id="3" name="TextBox 2"/>
          <p:cNvSpPr txBox="1"/>
          <p:nvPr/>
        </p:nvSpPr>
        <p:spPr>
          <a:xfrm>
            <a:off x="5892800" y="536416"/>
            <a:ext cx="6096000" cy="1754326"/>
          </a:xfrm>
          <a:prstGeom prst="rect">
            <a:avLst/>
          </a:prstGeom>
          <a:noFill/>
        </p:spPr>
        <p:txBody>
          <a:bodyPr wrap="square">
            <a:spAutoFit/>
          </a:bodyPr>
          <a:lstStyle/>
          <a:p>
            <a:r>
              <a:rPr lang="en-IN" b="1" dirty="0"/>
              <a:t>Scatter Plot of Average-wind-speed vs. Power Generated:</a:t>
            </a:r>
          </a:p>
          <a:p>
            <a:r>
              <a:rPr lang="en-IN" dirty="0"/>
              <a:t>There appears to be a positive correlation between average wind speed and power generated. This suggests that as wind speed increases, power generation tends to increase as well. However, the relationship is not perfectly linear, and there is some scatter in the data.</a:t>
            </a:r>
          </a:p>
        </p:txBody>
      </p:sp>
      <p:sp>
        <p:nvSpPr>
          <p:cNvPr id="8" name="TextBox 7"/>
          <p:cNvSpPr txBox="1"/>
          <p:nvPr/>
        </p:nvSpPr>
        <p:spPr>
          <a:xfrm>
            <a:off x="1058279" y="3828595"/>
            <a:ext cx="6096000" cy="1477328"/>
          </a:xfrm>
          <a:prstGeom prst="rect">
            <a:avLst/>
          </a:prstGeom>
          <a:noFill/>
        </p:spPr>
        <p:txBody>
          <a:bodyPr wrap="square">
            <a:spAutoFit/>
          </a:bodyPr>
          <a:lstStyle/>
          <a:p>
            <a:r>
              <a:rPr lang="en-IN" b="1" dirty="0"/>
              <a:t>Scatter Plot of average pressure vs. power generated :</a:t>
            </a:r>
          </a:p>
          <a:p>
            <a:r>
              <a:rPr lang="en-IN" dirty="0"/>
              <a:t>The relationship between average pressure and power generated is less clear. There might be a slight negative correlation, but the data points are widely scattered, making it difficult to draw definitive conclusions.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516" y="-81711"/>
            <a:ext cx="10019030" cy="1037590"/>
          </a:xfrm>
        </p:spPr>
        <p:txBody>
          <a:bodyPr>
            <a:normAutofit/>
          </a:bodyPr>
          <a:lstStyle/>
          <a:p>
            <a:r>
              <a:rPr lang="en-US" sz="3600" b="1" dirty="0">
                <a:latin typeface="Garamond" panose="02020404030301010803" pitchFamily="18" charset="0"/>
                <a:sym typeface="+mn-ea"/>
              </a:rPr>
              <a:t>Bar Graph</a:t>
            </a:r>
            <a:endParaRPr lang="en-US" sz="3600" dirty="0"/>
          </a:p>
        </p:txBody>
      </p:sp>
      <p:pic>
        <p:nvPicPr>
          <p:cNvPr id="5" name="Picture 4" descr="download (2)"/>
          <p:cNvPicPr>
            <a:picLocks noChangeAspect="1"/>
          </p:cNvPicPr>
          <p:nvPr>
            <p:custDataLst>
              <p:tags r:id="rId1"/>
            </p:custDataLst>
          </p:nvPr>
        </p:nvPicPr>
        <p:blipFill>
          <a:blip r:embed="rId3"/>
          <a:stretch>
            <a:fillRect/>
          </a:stretch>
        </p:blipFill>
        <p:spPr>
          <a:xfrm>
            <a:off x="2217420" y="2611120"/>
            <a:ext cx="9779635" cy="3839210"/>
          </a:xfrm>
          <a:prstGeom prst="rect">
            <a:avLst/>
          </a:prstGeom>
        </p:spPr>
      </p:pic>
      <p:sp>
        <p:nvSpPr>
          <p:cNvPr id="4" name="TextBox 3"/>
          <p:cNvSpPr txBox="1"/>
          <p:nvPr/>
        </p:nvSpPr>
        <p:spPr>
          <a:xfrm>
            <a:off x="1678831" y="783159"/>
            <a:ext cx="9530715" cy="1477328"/>
          </a:xfrm>
          <a:prstGeom prst="rect">
            <a:avLst/>
          </a:prstGeom>
          <a:noFill/>
        </p:spPr>
        <p:txBody>
          <a:bodyPr wrap="square">
            <a:spAutoFit/>
          </a:bodyPr>
          <a:lstStyle/>
          <a:p>
            <a:pPr marL="285750" indent="-285750">
              <a:buFont typeface="Arial" panose="020B0604020202020204" pitchFamily="34" charset="0"/>
              <a:buChar char="•"/>
            </a:pPr>
            <a:r>
              <a:rPr lang="en-IN" dirty="0"/>
              <a:t>The chart offers a visual representation of the distribution of sky cover conditions within the dataset. It highlights the predominance of clear to partially cloudy skies and provides a basic understanding of the sky conditions represented. </a:t>
            </a:r>
          </a:p>
          <a:p>
            <a:endParaRPr lang="en-IN" dirty="0"/>
          </a:p>
          <a:p>
            <a:pPr marL="285750" indent="-285750">
              <a:buFont typeface="Arial" panose="020B0604020202020204" pitchFamily="34" charset="0"/>
              <a:buChar char="•"/>
            </a:pPr>
            <a:r>
              <a:rPr lang="en-US" dirty="0"/>
              <a:t>"1" has the highest frequency, followed by "4," "3," "0," and "2."</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173" y="-375126"/>
            <a:ext cx="10019030" cy="965200"/>
          </a:xfrm>
        </p:spPr>
        <p:txBody>
          <a:bodyPr>
            <a:normAutofit fontScale="90000"/>
          </a:bodyPr>
          <a:lstStyle/>
          <a:p>
            <a:br>
              <a:rPr lang="en-US" b="1" dirty="0">
                <a:solidFill>
                  <a:srgbClr val="FF0000"/>
                </a:solidFill>
                <a:latin typeface="Garamond" panose="02020404030301010803" pitchFamily="18" charset="0"/>
              </a:rPr>
            </a:br>
            <a:r>
              <a:rPr lang="en-US" b="1" dirty="0">
                <a:latin typeface="Garamond" panose="02020404030301010803" pitchFamily="18" charset="0"/>
              </a:rPr>
              <a:t>Heat map of Correlation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45" y="862330"/>
            <a:ext cx="10503535" cy="4303395"/>
          </a:xfrm>
          <a:prstGeom prst="rect">
            <a:avLst/>
          </a:prstGeom>
        </p:spPr>
      </p:pic>
      <p:sp>
        <p:nvSpPr>
          <p:cNvPr id="14" name="TextBox 13"/>
          <p:cNvSpPr txBox="1"/>
          <p:nvPr/>
        </p:nvSpPr>
        <p:spPr>
          <a:xfrm>
            <a:off x="5760720" y="5427356"/>
            <a:ext cx="6096000" cy="368300"/>
          </a:xfrm>
          <a:prstGeom prst="rect">
            <a:avLst/>
          </a:prstGeom>
          <a:noFill/>
        </p:spPr>
        <p:txBody>
          <a:bodyPr wrap="square">
            <a:spAutoFit/>
          </a:bodyPr>
          <a:lstStyle/>
          <a:p>
            <a:endParaRPr lang="en-IN" dirty="0"/>
          </a:p>
        </p:txBody>
      </p:sp>
      <p:sp>
        <p:nvSpPr>
          <p:cNvPr id="12" name="Text Box 11"/>
          <p:cNvSpPr txBox="1"/>
          <p:nvPr/>
        </p:nvSpPr>
        <p:spPr>
          <a:xfrm>
            <a:off x="2802890" y="5166360"/>
            <a:ext cx="7928610" cy="1691640"/>
          </a:xfrm>
          <a:prstGeom prst="rect">
            <a:avLst/>
          </a:prstGeom>
          <a:noFill/>
        </p:spPr>
        <p:txBody>
          <a:bodyPr wrap="square" rtlCol="0">
            <a:noAutofit/>
          </a:bodyPr>
          <a:lstStyle/>
          <a:p>
            <a:r>
              <a:rPr lang="en-US" altLang="en-IN" b="1" dirty="0">
                <a:sym typeface="+mn-ea"/>
              </a:rPr>
              <a:t>S</a:t>
            </a:r>
            <a:r>
              <a:rPr lang="en-IN" b="1" dirty="0">
                <a:sym typeface="+mn-ea"/>
              </a:rPr>
              <a:t>trong Negative Correlation:</a:t>
            </a:r>
            <a:endParaRPr lang="en-IN" b="1" dirty="0"/>
          </a:p>
          <a:p>
            <a:pPr marL="285750" indent="-285750">
              <a:buFont typeface="Arial" panose="020B0604020202020204" pitchFamily="34" charset="0"/>
              <a:buChar char="•"/>
            </a:pPr>
            <a:r>
              <a:rPr lang="en-IN" dirty="0">
                <a:sym typeface="+mn-ea"/>
              </a:rPr>
              <a:t>Distance-to-solar-noon and power-generated have a strong negative correlation, indicating that as the distance from solar noon increases, power generation decreases. This is expected as solar power generation is directly linked to sunlight.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085" y="232410"/>
            <a:ext cx="7670165" cy="620395"/>
          </a:xfrm>
        </p:spPr>
        <p:txBody>
          <a:bodyPr>
            <a:normAutofit fontScale="90000"/>
          </a:bodyPr>
          <a:lstStyle/>
          <a:p>
            <a:r>
              <a:rPr lang="en-US" b="1" dirty="0">
                <a:latin typeface="Garamond" panose="02020404030301010803" pitchFamily="18" charset="0"/>
                <a:sym typeface="+mn-ea"/>
              </a:rPr>
              <a:t>Heat map of Correlation</a:t>
            </a:r>
            <a:endParaRPr lang="en-US" dirty="0"/>
          </a:p>
        </p:txBody>
      </p:sp>
      <p:sp>
        <p:nvSpPr>
          <p:cNvPr id="3" name="Content Placeholder 2"/>
          <p:cNvSpPr>
            <a:spLocks noGrp="1"/>
          </p:cNvSpPr>
          <p:nvPr>
            <p:ph idx="1"/>
          </p:nvPr>
        </p:nvSpPr>
        <p:spPr>
          <a:xfrm>
            <a:off x="1483995" y="1805940"/>
            <a:ext cx="10019030" cy="3894455"/>
          </a:xfrm>
        </p:spPr>
        <p:txBody>
          <a:bodyPr>
            <a:normAutofit fontScale="90000" lnSpcReduction="20000"/>
          </a:bodyPr>
          <a:lstStyle/>
          <a:p>
            <a:r>
              <a:rPr lang="en-IN" b="1" dirty="0">
                <a:sym typeface="+mn-ea"/>
              </a:rPr>
              <a:t>Moderate Positive Correlations:</a:t>
            </a:r>
            <a:endParaRPr lang="en-IN" b="1" dirty="0"/>
          </a:p>
          <a:p>
            <a:pPr marL="285750" indent="-285750">
              <a:buFont typeface="Arial" panose="020B0604020202020204" pitchFamily="34" charset="0"/>
              <a:buChar char="•"/>
            </a:pPr>
            <a:r>
              <a:rPr lang="en-IN" dirty="0">
                <a:sym typeface="+mn-ea"/>
              </a:rPr>
              <a:t>Temperature and power-generated show a moderate positive correlation, suggesting that higher temperatures might correlate with increased power generation, possibly due to increased solar radiation.</a:t>
            </a:r>
            <a:endParaRPr lang="en-IN" dirty="0"/>
          </a:p>
          <a:p>
            <a:pPr marL="285750" indent="-285750">
              <a:buFont typeface="Arial" panose="020B0604020202020204" pitchFamily="34" charset="0"/>
              <a:buChar char="•"/>
            </a:pPr>
            <a:r>
              <a:rPr lang="en-IN" dirty="0">
                <a:sym typeface="+mn-ea"/>
              </a:rPr>
              <a:t>wind-speed, average-wind-speed-(period), and power-generated have moderate positive correlations, indicating that higher wind speeds might correlate with increased power generation. This could be due to factors like wind cooling effects on solar panels or other indirect relationships.</a:t>
            </a:r>
            <a:endParaRPr lang="en-IN" dirty="0"/>
          </a:p>
          <a:p>
            <a:r>
              <a:rPr lang="en-IN" b="1" dirty="0">
                <a:sym typeface="+mn-ea"/>
              </a:rPr>
              <a:t>Weak Correlations:</a:t>
            </a:r>
            <a:endParaRPr lang="en-IN" b="1" dirty="0"/>
          </a:p>
          <a:p>
            <a:pPr marL="285750" indent="-285750">
              <a:buFont typeface="Arial" panose="020B0604020202020204" pitchFamily="34" charset="0"/>
              <a:buChar char="•"/>
            </a:pPr>
            <a:r>
              <a:rPr lang="en-IN" dirty="0">
                <a:sym typeface="+mn-ea"/>
              </a:rPr>
              <a:t>Variables like humidity, average-pressure-(period), wind-direction, and sky-cover appear to have minimal impact on power generation based on this dataset.</a:t>
            </a:r>
            <a:endParaRPr lang="en-IN"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77470"/>
            <a:ext cx="10019030" cy="1442720"/>
          </a:xfrm>
        </p:spPr>
        <p:txBody>
          <a:bodyPr>
            <a:normAutofit/>
          </a:bodyPr>
          <a:lstStyle/>
          <a:p>
            <a:r>
              <a:rPr lang="en-US" b="1" dirty="0">
                <a:latin typeface="Garamond" panose="02020404030301010803" pitchFamily="18" charset="0"/>
                <a:sym typeface="+mn-ea"/>
              </a:rPr>
              <a:t>Objective</a:t>
            </a:r>
            <a:endParaRPr lang="en-US" b="1" dirty="0">
              <a:latin typeface="Garamond" panose="02020404030301010803" pitchFamily="18" charset="0"/>
            </a:endParaRPr>
          </a:p>
        </p:txBody>
      </p:sp>
      <p:sp>
        <p:nvSpPr>
          <p:cNvPr id="3" name="Content Placeholder 2"/>
          <p:cNvSpPr>
            <a:spLocks noGrp="1"/>
          </p:cNvSpPr>
          <p:nvPr>
            <p:ph idx="1"/>
          </p:nvPr>
        </p:nvSpPr>
        <p:spPr>
          <a:xfrm>
            <a:off x="1800860" y="1306830"/>
            <a:ext cx="8827135" cy="5140960"/>
          </a:xfrm>
        </p:spPr>
        <p:txBody>
          <a:bodyPr>
            <a:normAutofit/>
          </a:bodyPr>
          <a:lstStyle/>
          <a:p>
            <a:pPr marL="0" indent="0">
              <a:buNone/>
            </a:pPr>
            <a:r>
              <a:rPr lang="en-US" sz="2800" dirty="0">
                <a:effectLst>
                  <a:outerShdw blurRad="38100" dist="19050" dir="2700000" algn="tl" rotWithShape="0">
                    <a:schemeClr val="dk1">
                      <a:alpha val="40000"/>
                    </a:schemeClr>
                  </a:outerShdw>
                </a:effectLst>
                <a:uFillTx/>
                <a:latin typeface="Garamond" panose="02020404030301010803" pitchFamily="18" charset="0"/>
                <a:cs typeface="Garamond" panose="02020404030301010803" pitchFamily="18" charset="0"/>
                <a:sym typeface="+mn-ea"/>
              </a:rPr>
              <a:t>Predict the amount of power generated by a solar power plant based on various environmental factors.</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1.Distance to solar noon</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2. Temperature</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3. Wind direction</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4. Average wind speed</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5. Wind average speed</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6. Sky covers</a:t>
            </a:r>
          </a:p>
          <a:p>
            <a:pPr marL="0" indent="0">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7. Humidity</a:t>
            </a:r>
          </a:p>
          <a:p>
            <a:pPr marL="0" indent="0" algn="just">
              <a:buFont typeface="Wingdings" panose="05000000000000000000" pitchFamily="2" charset="2"/>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8.Average pressure</a:t>
            </a:r>
          </a:p>
          <a:p>
            <a:pPr marL="0" indent="0" algn="just">
              <a:buFont typeface="Wingdings" panose="05000000000000000000" pitchFamily="2" charset="2"/>
              <a:buNone/>
            </a:pPr>
            <a:r>
              <a:rPr lang="en-US" sz="2000" dirty="0">
                <a:effectLst>
                  <a:outerShdw blurRad="38100" dist="19050" dir="2700000" algn="tl" rotWithShape="0">
                    <a:schemeClr val="dk1">
                      <a:alpha val="40000"/>
                    </a:schemeClr>
                  </a:outerShdw>
                </a:effectLst>
                <a:uFillTx/>
                <a:cs typeface="Dubai Light" panose="020B0303030403030204" charset="0"/>
                <a:sym typeface="+mn-ea"/>
              </a:rPr>
              <a:t>9.Visibility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8AC-6DED-15AE-F2A0-400B87223796}"/>
              </a:ext>
            </a:extLst>
          </p:cNvPr>
          <p:cNvSpPr>
            <a:spLocks noGrp="1"/>
          </p:cNvSpPr>
          <p:nvPr>
            <p:ph type="title"/>
          </p:nvPr>
        </p:nvSpPr>
        <p:spPr>
          <a:xfrm>
            <a:off x="1377107" y="234108"/>
            <a:ext cx="10018713" cy="1752599"/>
          </a:xfrm>
        </p:spPr>
        <p:txBody>
          <a:bodyPr/>
          <a:lstStyle/>
          <a:p>
            <a:r>
              <a:rPr lang="en-IN" b="0" i="0" dirty="0">
                <a:solidFill>
                  <a:srgbClr val="000000"/>
                </a:solidFill>
                <a:effectLst/>
                <a:latin typeface="Helvetica Neue"/>
              </a:rPr>
              <a:t>Data transformation</a:t>
            </a:r>
            <a:endParaRPr lang="en-IN" dirty="0"/>
          </a:p>
        </p:txBody>
      </p:sp>
      <p:pic>
        <p:nvPicPr>
          <p:cNvPr id="5" name="Content Placeholder 4">
            <a:extLst>
              <a:ext uri="{FF2B5EF4-FFF2-40B4-BE49-F238E27FC236}">
                <a16:creationId xmlns:a16="http://schemas.microsoft.com/office/drawing/2014/main" id="{2F16A92C-5FDC-F094-403C-F37232C14CE7}"/>
              </a:ext>
            </a:extLst>
          </p:cNvPr>
          <p:cNvPicPr>
            <a:picLocks noGrp="1" noChangeAspect="1"/>
          </p:cNvPicPr>
          <p:nvPr>
            <p:ph idx="1"/>
          </p:nvPr>
        </p:nvPicPr>
        <p:blipFill>
          <a:blip r:embed="rId2"/>
          <a:stretch>
            <a:fillRect/>
          </a:stretch>
        </p:blipFill>
        <p:spPr>
          <a:xfrm>
            <a:off x="1703233" y="1986707"/>
            <a:ext cx="10018714" cy="4105621"/>
          </a:xfrm>
        </p:spPr>
      </p:pic>
    </p:spTree>
    <p:extLst>
      <p:ext uri="{BB962C8B-B14F-4D97-AF65-F5344CB8AC3E}">
        <p14:creationId xmlns:p14="http://schemas.microsoft.com/office/powerpoint/2010/main" val="1333042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A923E-42EE-1518-A9A8-B90F35C134AD}"/>
              </a:ext>
            </a:extLst>
          </p:cNvPr>
          <p:cNvSpPr txBox="1"/>
          <p:nvPr/>
        </p:nvSpPr>
        <p:spPr>
          <a:xfrm>
            <a:off x="1737418" y="568951"/>
            <a:ext cx="9457898"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Model Building</a:t>
            </a:r>
            <a:endParaRPr lang="en-IN" sz="3000" b="1" dirty="0"/>
          </a:p>
        </p:txBody>
      </p:sp>
      <p:sp>
        <p:nvSpPr>
          <p:cNvPr id="5" name="TextBox 4">
            <a:extLst>
              <a:ext uri="{FF2B5EF4-FFF2-40B4-BE49-F238E27FC236}">
                <a16:creationId xmlns:a16="http://schemas.microsoft.com/office/drawing/2014/main" id="{59CA84B1-D8AF-0A25-754B-CF9D156DDB86}"/>
              </a:ext>
            </a:extLst>
          </p:cNvPr>
          <p:cNvSpPr txBox="1"/>
          <p:nvPr/>
        </p:nvSpPr>
        <p:spPr>
          <a:xfrm>
            <a:off x="1533747" y="1602522"/>
            <a:ext cx="8830101" cy="3274743"/>
          </a:xfrm>
          <a:prstGeom prst="rect">
            <a:avLst/>
          </a:prstGeom>
          <a:noFill/>
        </p:spPr>
        <p:txBody>
          <a:bodyPr wrap="square">
            <a:spAutoFit/>
          </a:bodyPr>
          <a:lstStyle/>
          <a:p>
            <a:pPr marL="457200" lvl="0">
              <a:lnSpc>
                <a:spcPct val="120000"/>
              </a:lnSpc>
              <a:buClr>
                <a:srgbClr val="3F3F3F"/>
              </a:buClr>
              <a:buSzPts val="1400"/>
              <a:buNone/>
            </a:pPr>
            <a:r>
              <a:rPr lang="en-US" sz="2400" dirty="0">
                <a:latin typeface="Times New Roman" panose="02020603050405020304" pitchFamily="18" charset="0"/>
                <a:cs typeface="Times New Roman" panose="02020603050405020304" pitchFamily="18" charset="0"/>
              </a:rPr>
              <a:t>We Fitted 4 Machine Learning Models to the data given below:</a:t>
            </a:r>
          </a:p>
          <a:p>
            <a:pPr marL="457200" lvl="0">
              <a:lnSpc>
                <a:spcPct val="120000"/>
              </a:lnSpc>
              <a:buClr>
                <a:srgbClr val="3F3F3F"/>
              </a:buClr>
              <a:buSzPts val="1400"/>
              <a:buNone/>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b="1" dirty="0"/>
              <a:t>Linear Regression</a:t>
            </a:r>
          </a:p>
          <a:p>
            <a:pPr marL="285750" indent="-285750">
              <a:buFont typeface="Arial" panose="020B0604020202020204" pitchFamily="34" charset="0"/>
              <a:buChar char="•"/>
            </a:pPr>
            <a:endParaRPr lang="en-GB" sz="2200" b="1" dirty="0"/>
          </a:p>
          <a:p>
            <a:pPr marL="285750" indent="-285750">
              <a:buFont typeface="Arial" panose="020B0604020202020204" pitchFamily="34" charset="0"/>
              <a:buChar char="•"/>
            </a:pPr>
            <a:r>
              <a:rPr lang="en-GB" sz="2200" b="1" dirty="0"/>
              <a:t>Decision Tree Regressor</a:t>
            </a:r>
          </a:p>
          <a:p>
            <a:endParaRPr lang="en-GB" sz="2200" b="1" dirty="0"/>
          </a:p>
          <a:p>
            <a:pPr marL="285750" indent="-285750">
              <a:buFont typeface="Arial" panose="020B0604020202020204" pitchFamily="34" charset="0"/>
              <a:buChar char="•"/>
            </a:pPr>
            <a:r>
              <a:rPr lang="en-GB" sz="2200" b="1" dirty="0"/>
              <a:t>Random Forest Regressor</a:t>
            </a:r>
          </a:p>
          <a:p>
            <a:pPr marL="285750" indent="-285750">
              <a:buFont typeface="Arial" panose="020B0604020202020204" pitchFamily="34" charset="0"/>
              <a:buChar char="•"/>
            </a:pPr>
            <a:endParaRPr lang="en-GB" sz="2200" b="1" dirty="0"/>
          </a:p>
          <a:p>
            <a:pPr marL="285750" indent="-285750">
              <a:buFont typeface="Arial" panose="020B0604020202020204" pitchFamily="34" charset="0"/>
              <a:buChar char="•"/>
            </a:pPr>
            <a:r>
              <a:rPr lang="en-GB" sz="2200" b="1" dirty="0"/>
              <a:t>Gradient Boosting Regressor</a:t>
            </a:r>
          </a:p>
        </p:txBody>
      </p:sp>
    </p:spTree>
    <p:extLst>
      <p:ext uri="{BB962C8B-B14F-4D97-AF65-F5344CB8AC3E}">
        <p14:creationId xmlns:p14="http://schemas.microsoft.com/office/powerpoint/2010/main" val="105510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C00E18-B82F-CBBC-666A-39D47ADD4FC5}"/>
              </a:ext>
            </a:extLst>
          </p:cNvPr>
          <p:cNvSpPr>
            <a:spLocks noGrp="1"/>
          </p:cNvSpPr>
          <p:nvPr>
            <p:ph type="title"/>
          </p:nvPr>
        </p:nvSpPr>
        <p:spPr>
          <a:xfrm>
            <a:off x="1484311" y="685800"/>
            <a:ext cx="10018713" cy="1131983"/>
          </a:xfrm>
        </p:spPr>
        <p:txBody>
          <a:bodyPr/>
          <a:lstStyle/>
          <a:p>
            <a:r>
              <a:rPr lang="en-US" sz="4000" b="1" dirty="0">
                <a:latin typeface="Times New Roman" panose="02020603050405020304" pitchFamily="18" charset="0"/>
                <a:cs typeface="Times New Roman" panose="02020603050405020304" pitchFamily="18" charset="0"/>
              </a:rPr>
              <a:t>Model Building</a:t>
            </a:r>
            <a:endParaRPr lang="en-IN" sz="4000" b="1" dirty="0"/>
          </a:p>
        </p:txBody>
      </p:sp>
      <p:sp>
        <p:nvSpPr>
          <p:cNvPr id="5" name="Content Placeholder 4">
            <a:extLst>
              <a:ext uri="{FF2B5EF4-FFF2-40B4-BE49-F238E27FC236}">
                <a16:creationId xmlns:a16="http://schemas.microsoft.com/office/drawing/2014/main" id="{C12E2DE1-E496-6A3D-8883-1A3F9CA85D37}"/>
              </a:ext>
            </a:extLst>
          </p:cNvPr>
          <p:cNvSpPr>
            <a:spLocks noGrp="1"/>
          </p:cNvSpPr>
          <p:nvPr>
            <p:ph sz="half" idx="1"/>
          </p:nvPr>
        </p:nvSpPr>
        <p:spPr>
          <a:xfrm>
            <a:off x="1484312" y="2137273"/>
            <a:ext cx="5048690" cy="3653928"/>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Observation: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Gradient Boosting Regressor : The training R² score of 0.900905 suggests that the model fits the training data extremely well.</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Random Forest Regressor : The training R² score of 0.890136 suggests that the model fits the training data very well.</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Decision Tree Regressor : The training R² score of 0.815169 suggests that the model fits the training data good fit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Linear Regression : The training R² score of 0.625062 suggests that the model fits the training data moderate fit.</a:t>
            </a:r>
          </a:p>
          <a:p>
            <a:pPr marL="800100" lvl="1"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The test R² score of 0.900905 indicates that the model generalizes well to the test data, which is a significant improvement from the previous results.</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FA1F2D8-BB0B-FC06-14C9-EFE444083A1C}"/>
              </a:ext>
            </a:extLst>
          </p:cNvPr>
          <p:cNvPicPr>
            <a:picLocks noGrp="1" noChangeAspect="1"/>
          </p:cNvPicPr>
          <p:nvPr>
            <p:ph sz="half" idx="2"/>
          </p:nvPr>
        </p:nvPicPr>
        <p:blipFill>
          <a:blip r:embed="rId2"/>
          <a:stretch>
            <a:fillRect/>
          </a:stretch>
        </p:blipFill>
        <p:spPr>
          <a:xfrm>
            <a:off x="7168887" y="2667000"/>
            <a:ext cx="4442891" cy="3124200"/>
          </a:xfrm>
        </p:spPr>
      </p:pic>
    </p:spTree>
    <p:extLst>
      <p:ext uri="{BB962C8B-B14F-4D97-AF65-F5344CB8AC3E}">
        <p14:creationId xmlns:p14="http://schemas.microsoft.com/office/powerpoint/2010/main" val="209031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C00E18-B82F-CBBC-666A-39D47ADD4FC5}"/>
              </a:ext>
            </a:extLst>
          </p:cNvPr>
          <p:cNvSpPr>
            <a:spLocks noGrp="1"/>
          </p:cNvSpPr>
          <p:nvPr>
            <p:ph type="title"/>
          </p:nvPr>
        </p:nvSpPr>
        <p:spPr/>
        <p:txBody>
          <a:bodyPr/>
          <a:lstStyle/>
          <a:p>
            <a:r>
              <a:rPr lang="en-GB" sz="4000" b="1" dirty="0">
                <a:latin typeface="Times New Roman" panose="02020603050405020304" pitchFamily="18" charset="0"/>
                <a:cs typeface="Times New Roman" panose="02020603050405020304" pitchFamily="18" charset="0"/>
              </a:rPr>
              <a:t>Model Deployment </a:t>
            </a:r>
            <a:endParaRPr lang="en-IN" sz="4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12E2DE1-E496-6A3D-8883-1A3F9CA85D37}"/>
              </a:ext>
            </a:extLst>
          </p:cNvPr>
          <p:cNvSpPr>
            <a:spLocks noGrp="1"/>
          </p:cNvSpPr>
          <p:nvPr>
            <p:ph idx="1"/>
          </p:nvPr>
        </p:nvSpPr>
        <p:spPr/>
        <p:txBody>
          <a:bodyPr>
            <a:noAutofit/>
          </a:bodyPr>
          <a:lstStyle/>
          <a:p>
            <a:r>
              <a:rPr lang="en-GB" b="1" dirty="0">
                <a:latin typeface="Times New Roman" panose="02020603050405020304" pitchFamily="18" charset="0"/>
                <a:cs typeface="Times New Roman" panose="02020603050405020304" pitchFamily="18" charset="0"/>
              </a:rPr>
              <a:t>F</a:t>
            </a:r>
            <a:r>
              <a:rPr lang="en-IN" b="1" dirty="0" err="1">
                <a:latin typeface="Times New Roman" panose="02020603050405020304" pitchFamily="18" charset="0"/>
                <a:cs typeface="Times New Roman" panose="02020603050405020304" pitchFamily="18" charset="0"/>
              </a:rPr>
              <a:t>inalize</a:t>
            </a:r>
            <a:r>
              <a:rPr lang="en-IN" b="1" dirty="0">
                <a:latin typeface="Times New Roman" panose="02020603050405020304" pitchFamily="18" charset="0"/>
                <a:cs typeface="Times New Roman" panose="02020603050405020304" pitchFamily="18" charset="0"/>
              </a:rPr>
              <a:t> Model :-</a:t>
            </a:r>
          </a:p>
          <a:p>
            <a:pPr marL="0" indent="0">
              <a:buNone/>
            </a:pPr>
            <a:r>
              <a:rPr lang="en-IN" dirty="0">
                <a:latin typeface="Times New Roman" panose="02020603050405020304" pitchFamily="18" charset="0"/>
                <a:cs typeface="Times New Roman" panose="02020603050405020304" pitchFamily="18" charset="0"/>
              </a:rPr>
              <a:t>In this project we finalize the </a:t>
            </a:r>
            <a:r>
              <a:rPr lang="en-US" sz="2400" dirty="0">
                <a:latin typeface="Times New Roman" panose="02020603050405020304" pitchFamily="18" charset="0"/>
                <a:cs typeface="Times New Roman" panose="02020603050405020304" pitchFamily="18" charset="0"/>
              </a:rPr>
              <a:t>Gradient Boosting Regressor </a:t>
            </a:r>
            <a:r>
              <a:rPr lang="en-IN" dirty="0">
                <a:latin typeface="Times New Roman" panose="02020603050405020304" pitchFamily="18" charset="0"/>
                <a:cs typeface="Times New Roman" panose="02020603050405020304" pitchFamily="18" charset="0"/>
              </a:rPr>
              <a:t>model for deploy. Because </a:t>
            </a:r>
            <a:r>
              <a:rPr lang="en-US" sz="2400" dirty="0">
                <a:latin typeface="Times New Roman" panose="02020603050405020304" pitchFamily="18" charset="0"/>
                <a:cs typeface="Times New Roman" panose="02020603050405020304" pitchFamily="18" charset="0"/>
              </a:rPr>
              <a:t>Gradient Boosting Regressor</a:t>
            </a:r>
            <a:r>
              <a:rPr lang="en-IN" dirty="0">
                <a:latin typeface="Times New Roman" panose="02020603050405020304" pitchFamily="18" charset="0"/>
                <a:cs typeface="Times New Roman" panose="02020603050405020304" pitchFamily="18" charset="0"/>
              </a:rPr>
              <a:t> model achieved a perfect accuracy score of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90.09 </a:t>
            </a:r>
            <a:r>
              <a:rPr lang="en-IN" dirty="0">
                <a:latin typeface="Times New Roman" panose="02020603050405020304" pitchFamily="18" charset="0"/>
                <a:cs typeface="Times New Roman" panose="02020603050405020304" pitchFamily="18" charset="0"/>
              </a:rPr>
              <a:t>%, accurately predicting all test samples.</a:t>
            </a:r>
          </a:p>
          <a:p>
            <a:pPr marL="0" indent="0">
              <a:buNone/>
            </a:pPr>
            <a:endParaRPr lang="en-IN"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Deployment :-</a:t>
            </a:r>
          </a:p>
          <a:p>
            <a:pPr marL="0" indent="0">
              <a:buNone/>
            </a:pPr>
            <a:r>
              <a:rPr lang="en-GB" dirty="0">
                <a:latin typeface="Times New Roman" panose="02020603050405020304" pitchFamily="18" charset="0"/>
                <a:cs typeface="Times New Roman" panose="02020603050405020304" pitchFamily="18" charset="0"/>
              </a:rPr>
              <a:t>For deploy the end result we use </a:t>
            </a:r>
            <a:r>
              <a:rPr lang="en-GB" dirty="0" err="1">
                <a:latin typeface="Times New Roman" panose="02020603050405020304" pitchFamily="18" charset="0"/>
                <a:cs typeface="Times New Roman" panose="02020603050405020304" pitchFamily="18" charset="0"/>
              </a:rPr>
              <a:t>streamlit</a:t>
            </a: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51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5268CF-EA41-591F-2F2F-48C37AF9907D}"/>
              </a:ext>
            </a:extLst>
          </p:cNvPr>
          <p:cNvSpPr>
            <a:spLocks noGrp="1"/>
          </p:cNvSpPr>
          <p:nvPr>
            <p:ph type="title"/>
          </p:nvPr>
        </p:nvSpPr>
        <p:spPr/>
        <p:txBody>
          <a:bodyPr anchor="ctr"/>
          <a:lstStyle/>
          <a:p>
            <a:r>
              <a:rPr lang="en-GB" sz="2800" b="1" dirty="0">
                <a:latin typeface="Times New Roman" panose="02020603050405020304" pitchFamily="18" charset="0"/>
                <a:cs typeface="Times New Roman" panose="02020603050405020304" pitchFamily="18" charset="0"/>
              </a:rPr>
              <a:t>Model</a:t>
            </a:r>
            <a:r>
              <a:rPr lang="en-GB" sz="2400" b="1" dirty="0">
                <a:latin typeface="Times New Roman" panose="02020603050405020304" pitchFamily="18" charset="0"/>
                <a:cs typeface="Times New Roman" panose="02020603050405020304" pitchFamily="18" charset="0"/>
              </a:rPr>
              <a:t> Deployment </a:t>
            </a:r>
            <a:endParaRPr lang="en-IN" dirty="0"/>
          </a:p>
        </p:txBody>
      </p:sp>
      <p:pic>
        <p:nvPicPr>
          <p:cNvPr id="13" name="Content Placeholder 12">
            <a:extLst>
              <a:ext uri="{FF2B5EF4-FFF2-40B4-BE49-F238E27FC236}">
                <a16:creationId xmlns:a16="http://schemas.microsoft.com/office/drawing/2014/main" id="{BE219557-C99B-8FF7-9CBA-321DB6EA5FDD}"/>
              </a:ext>
            </a:extLst>
          </p:cNvPr>
          <p:cNvPicPr>
            <a:picLocks noGrp="1" noChangeAspect="1"/>
          </p:cNvPicPr>
          <p:nvPr>
            <p:ph idx="1"/>
          </p:nvPr>
        </p:nvPicPr>
        <p:blipFill>
          <a:blip r:embed="rId2"/>
          <a:stretch>
            <a:fillRect/>
          </a:stretch>
        </p:blipFill>
        <p:spPr>
          <a:xfrm>
            <a:off x="5263536" y="594911"/>
            <a:ext cx="6238515" cy="5739787"/>
          </a:xfrm>
        </p:spPr>
      </p:pic>
      <p:sp>
        <p:nvSpPr>
          <p:cNvPr id="9" name="Text Placeholder 8">
            <a:extLst>
              <a:ext uri="{FF2B5EF4-FFF2-40B4-BE49-F238E27FC236}">
                <a16:creationId xmlns:a16="http://schemas.microsoft.com/office/drawing/2014/main" id="{80CF357A-85A6-A498-607D-FCD3989B4FEB}"/>
              </a:ext>
            </a:extLst>
          </p:cNvPr>
          <p:cNvSpPr>
            <a:spLocks noGrp="1"/>
          </p:cNvSpPr>
          <p:nvPr>
            <p:ph type="body"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Deployed the project using Streamlit framework.</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417565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5268CF-EA41-591F-2F2F-48C37AF9907D}"/>
              </a:ext>
            </a:extLst>
          </p:cNvPr>
          <p:cNvSpPr>
            <a:spLocks noGrp="1"/>
          </p:cNvSpPr>
          <p:nvPr>
            <p:ph type="title"/>
          </p:nvPr>
        </p:nvSpPr>
        <p:spPr/>
        <p:txBody>
          <a:bodyPr anchor="ctr"/>
          <a:lstStyle/>
          <a:p>
            <a:r>
              <a:rPr lang="en-GB" sz="2800" b="1" dirty="0">
                <a:latin typeface="Times New Roman" panose="02020603050405020304" pitchFamily="18" charset="0"/>
                <a:cs typeface="Times New Roman" panose="02020603050405020304" pitchFamily="18" charset="0"/>
              </a:rPr>
              <a:t>Model</a:t>
            </a:r>
            <a:r>
              <a:rPr lang="en-GB" sz="2400" b="1" dirty="0">
                <a:latin typeface="Times New Roman" panose="02020603050405020304" pitchFamily="18" charset="0"/>
                <a:cs typeface="Times New Roman" panose="02020603050405020304" pitchFamily="18" charset="0"/>
              </a:rPr>
              <a:t> Deployment</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Test 1 </a:t>
            </a:r>
            <a:endParaRPr lang="en-IN" dirty="0"/>
          </a:p>
        </p:txBody>
      </p:sp>
      <p:sp>
        <p:nvSpPr>
          <p:cNvPr id="3" name="Content Placeholder 2">
            <a:extLst>
              <a:ext uri="{FF2B5EF4-FFF2-40B4-BE49-F238E27FC236}">
                <a16:creationId xmlns:a16="http://schemas.microsoft.com/office/drawing/2014/main" id="{79C76AE8-4FB7-8423-A525-67763F01E7A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6B18AE-004B-971D-ED5C-394AAB85BA0F}"/>
              </a:ext>
            </a:extLst>
          </p:cNvPr>
          <p:cNvPicPr>
            <a:picLocks noChangeAspect="1"/>
          </p:cNvPicPr>
          <p:nvPr/>
        </p:nvPicPr>
        <p:blipFill>
          <a:blip r:embed="rId2"/>
          <a:stretch>
            <a:fillRect/>
          </a:stretch>
        </p:blipFill>
        <p:spPr>
          <a:xfrm>
            <a:off x="5262033" y="685799"/>
            <a:ext cx="6240989" cy="5105402"/>
          </a:xfrm>
          <a:prstGeom prst="rect">
            <a:avLst/>
          </a:prstGeom>
        </p:spPr>
      </p:pic>
    </p:spTree>
    <p:extLst>
      <p:ext uri="{BB962C8B-B14F-4D97-AF65-F5344CB8AC3E}">
        <p14:creationId xmlns:p14="http://schemas.microsoft.com/office/powerpoint/2010/main" val="3111226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5268CF-EA41-591F-2F2F-48C37AF9907D}"/>
              </a:ext>
            </a:extLst>
          </p:cNvPr>
          <p:cNvSpPr>
            <a:spLocks noGrp="1"/>
          </p:cNvSpPr>
          <p:nvPr>
            <p:ph type="title"/>
          </p:nvPr>
        </p:nvSpPr>
        <p:spPr/>
        <p:txBody>
          <a:bodyPr anchor="ctr"/>
          <a:lstStyle/>
          <a:p>
            <a:r>
              <a:rPr lang="en-GB" sz="2800" b="1" dirty="0">
                <a:latin typeface="Times New Roman" panose="02020603050405020304" pitchFamily="18" charset="0"/>
                <a:cs typeface="Times New Roman" panose="02020603050405020304" pitchFamily="18" charset="0"/>
              </a:rPr>
              <a:t>Model</a:t>
            </a:r>
            <a:r>
              <a:rPr lang="en-GB" sz="2400" b="1" dirty="0">
                <a:latin typeface="Times New Roman" panose="02020603050405020304" pitchFamily="18" charset="0"/>
                <a:cs typeface="Times New Roman" panose="02020603050405020304" pitchFamily="18" charset="0"/>
              </a:rPr>
              <a:t> Deployment</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Test 2 </a:t>
            </a:r>
            <a:endParaRPr lang="en-IN" dirty="0"/>
          </a:p>
        </p:txBody>
      </p:sp>
      <p:pic>
        <p:nvPicPr>
          <p:cNvPr id="4" name="Content Placeholder 3">
            <a:extLst>
              <a:ext uri="{FF2B5EF4-FFF2-40B4-BE49-F238E27FC236}">
                <a16:creationId xmlns:a16="http://schemas.microsoft.com/office/drawing/2014/main" id="{01EADDAB-07FB-F166-23AF-A5B9F3D86015}"/>
              </a:ext>
            </a:extLst>
          </p:cNvPr>
          <p:cNvPicPr>
            <a:picLocks noGrp="1" noChangeAspect="1"/>
          </p:cNvPicPr>
          <p:nvPr>
            <p:ph idx="1"/>
          </p:nvPr>
        </p:nvPicPr>
        <p:blipFill>
          <a:blip r:embed="rId2"/>
          <a:stretch>
            <a:fillRect/>
          </a:stretch>
        </p:blipFill>
        <p:spPr>
          <a:xfrm>
            <a:off x="5379522" y="685800"/>
            <a:ext cx="5328166" cy="5105400"/>
          </a:xfrm>
        </p:spPr>
      </p:pic>
    </p:spTree>
    <p:extLst>
      <p:ext uri="{BB962C8B-B14F-4D97-AF65-F5344CB8AC3E}">
        <p14:creationId xmlns:p14="http://schemas.microsoft.com/office/powerpoint/2010/main" val="1405581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D57851-0390-D70A-078E-2AE9D1A851F3}"/>
              </a:ext>
            </a:extLst>
          </p:cNvPr>
          <p:cNvSpPr>
            <a:spLocks noGrp="1"/>
          </p:cNvSpPr>
          <p:nvPr>
            <p:ph type="title"/>
          </p:nvPr>
        </p:nvSpPr>
        <p:spPr/>
        <p:txBody>
          <a:bodyPr/>
          <a:lstStyle/>
          <a:p>
            <a:r>
              <a:rPr lang="en-IN" sz="4000" b="1" dirty="0">
                <a:solidFill>
                  <a:schemeClr val="dk1"/>
                </a:solidFill>
              </a:rPr>
              <a:t>Challenges Faced</a:t>
            </a:r>
            <a:br>
              <a:rPr lang="en-IN" sz="4000" b="1" dirty="0">
                <a:solidFill>
                  <a:schemeClr val="dk1"/>
                </a:solidFill>
              </a:rPr>
            </a:br>
            <a:endParaRPr lang="en-IN" dirty="0"/>
          </a:p>
        </p:txBody>
      </p:sp>
      <p:sp>
        <p:nvSpPr>
          <p:cNvPr id="2" name="TextBox 1">
            <a:extLst>
              <a:ext uri="{FF2B5EF4-FFF2-40B4-BE49-F238E27FC236}">
                <a16:creationId xmlns:a16="http://schemas.microsoft.com/office/drawing/2014/main" id="{6892A00F-B8BF-79A2-3591-6EF0CF3B30E4}"/>
              </a:ext>
            </a:extLst>
          </p:cNvPr>
          <p:cNvSpPr txBox="1"/>
          <p:nvPr/>
        </p:nvSpPr>
        <p:spPr>
          <a:xfrm>
            <a:off x="2318657" y="2013857"/>
            <a:ext cx="9492343" cy="31700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Streamlit apps require specific versions of libraries for proper functionality.</a:t>
            </a:r>
          </a:p>
          <a:p>
            <a:endParaRPr lang="en-US"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Ensuring all dependencies are correctly installed across different environments can be challenging.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Faced difficulties running the code due to these dependency issues.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 found by: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Installing all necessary libraries in the environment.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Checking and ensuring correct library versions.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Successfully deploying the model after resolving these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95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664" y="2593975"/>
            <a:ext cx="5927725" cy="1670050"/>
          </a:xfrm>
        </p:spPr>
        <p:txBody>
          <a:bodyPr>
            <a:normAutofit/>
          </a:bodyPr>
          <a:lstStyle/>
          <a:p>
            <a:r>
              <a:rPr lang="en-US" sz="6000" b="1" dirty="0"/>
              <a:t>THANK YOU</a:t>
            </a:r>
          </a:p>
        </p:txBody>
      </p:sp>
    </p:spTree>
    <p:extLst>
      <p:ext uri="{BB962C8B-B14F-4D97-AF65-F5344CB8AC3E}">
        <p14:creationId xmlns:p14="http://schemas.microsoft.com/office/powerpoint/2010/main" val="202936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37866" y="0"/>
            <a:ext cx="9455769" cy="914400"/>
          </a:xfrm>
        </p:spPr>
        <p:txBody>
          <a:bodyPr>
            <a:normAutofit/>
          </a:bodyPr>
          <a:lstStyle/>
          <a:p>
            <a:r>
              <a:rPr lang="en-US" b="1" dirty="0">
                <a:latin typeface="Garamond" panose="02020404030301010803" pitchFamily="18" charset="0"/>
              </a:rPr>
              <a:t>Data Collection &amp; Imports</a:t>
            </a:r>
            <a:endParaRPr lang="en-IN" b="1" dirty="0">
              <a:latin typeface="Garamond" panose="02020404030301010803" pitchFamily="18" charset="0"/>
            </a:endParaRPr>
          </a:p>
        </p:txBody>
      </p:sp>
      <p:graphicFrame>
        <p:nvGraphicFramePr>
          <p:cNvPr id="2" name="Diagram 1"/>
          <p:cNvGraphicFramePr/>
          <p:nvPr/>
        </p:nvGraphicFramePr>
        <p:xfrm>
          <a:off x="1938020" y="1122680"/>
          <a:ext cx="9963150" cy="5417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flipH="1" flipV="1">
            <a:off x="5391785" y="2197100"/>
            <a:ext cx="347345" cy="386080"/>
          </a:xfrm>
          <a:prstGeom prst="straightConnector1">
            <a:avLst/>
          </a:prstGeom>
          <a:ln w="31750" cap="rnd">
            <a:solidFill>
              <a:schemeClr val="accent5">
                <a:lumMod val="50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2" name="Title 1"/>
          <p:cNvSpPr>
            <a:spLocks noGrp="1"/>
          </p:cNvSpPr>
          <p:nvPr>
            <p:ph type="title"/>
          </p:nvPr>
        </p:nvSpPr>
        <p:spPr>
          <a:xfrm>
            <a:off x="1287780" y="-72574"/>
            <a:ext cx="10019030" cy="911225"/>
          </a:xfrm>
        </p:spPr>
        <p:txBody>
          <a:bodyPr/>
          <a:lstStyle/>
          <a:p>
            <a:r>
              <a:rPr lang="en-US" b="1" dirty="0">
                <a:latin typeface="Garamond" panose="02020404030301010803" pitchFamily="18" charset="0"/>
              </a:rPr>
              <a:t>Exploratory Data Analysis</a:t>
            </a:r>
            <a:endParaRPr lang="en-US" dirty="0"/>
          </a:p>
        </p:txBody>
      </p:sp>
      <p:sp>
        <p:nvSpPr>
          <p:cNvPr id="4" name="Oval 3"/>
          <p:cNvSpPr/>
          <p:nvPr/>
        </p:nvSpPr>
        <p:spPr>
          <a:xfrm>
            <a:off x="5420360" y="2755265"/>
            <a:ext cx="1720215" cy="1370330"/>
          </a:xfrm>
          <a:prstGeom prst="ellipse">
            <a:avLst/>
          </a:prstGeom>
          <a:solidFill>
            <a:srgbClr val="7030A0"/>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3800" b="1" dirty="0">
                <a:latin typeface="Garamond" panose="02020404030301010803" pitchFamily="18" charset="0"/>
              </a:rPr>
              <a:t>EDA</a:t>
            </a:r>
          </a:p>
        </p:txBody>
      </p:sp>
      <p:sp>
        <p:nvSpPr>
          <p:cNvPr id="13" name="Oval 12"/>
          <p:cNvSpPr/>
          <p:nvPr/>
        </p:nvSpPr>
        <p:spPr>
          <a:xfrm>
            <a:off x="2171761" y="2445774"/>
            <a:ext cx="1720215" cy="1656715"/>
          </a:xfrm>
          <a:prstGeom prst="ellipse">
            <a:avLst/>
          </a:prstGeom>
          <a:solidFill>
            <a:schemeClr val="accent5"/>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600" b="1" dirty="0">
                <a:solidFill>
                  <a:schemeClr val="bg1"/>
                </a:solidFill>
                <a:latin typeface="Garamond" panose="02020404030301010803" pitchFamily="18" charset="0"/>
                <a:cs typeface="Corbel" panose="020B0503020204020204" charset="0"/>
              </a:rPr>
              <a:t>Box plot</a:t>
            </a:r>
          </a:p>
        </p:txBody>
      </p:sp>
      <p:sp>
        <p:nvSpPr>
          <p:cNvPr id="14" name="Oval 13"/>
          <p:cNvSpPr/>
          <p:nvPr/>
        </p:nvSpPr>
        <p:spPr>
          <a:xfrm>
            <a:off x="5332730" y="5019675"/>
            <a:ext cx="1854835" cy="1637030"/>
          </a:xfrm>
          <a:prstGeom prst="ellipse">
            <a:avLst/>
          </a:prstGeom>
          <a:solidFill>
            <a:schemeClr val="accent6">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dirty="0">
                <a:solidFill>
                  <a:schemeClr val="bg1"/>
                </a:solidFill>
                <a:uFillTx/>
                <a:latin typeface="Garamond" panose="02020404030301010803" pitchFamily="18" charset="0"/>
              </a:rPr>
              <a:t>Bar Braph</a:t>
            </a:r>
          </a:p>
        </p:txBody>
      </p:sp>
      <p:sp>
        <p:nvSpPr>
          <p:cNvPr id="22" name="Oval 21"/>
          <p:cNvSpPr/>
          <p:nvPr/>
        </p:nvSpPr>
        <p:spPr>
          <a:xfrm>
            <a:off x="2985770" y="4388485"/>
            <a:ext cx="1729105" cy="1647825"/>
          </a:xfrm>
          <a:prstGeom prst="ellipse">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dirty="0">
                <a:latin typeface="Garamond" panose="02020404030301010803" pitchFamily="18" charset="0"/>
                <a:sym typeface="+mn-ea"/>
              </a:rPr>
              <a:t>Scatter plot</a:t>
            </a:r>
            <a:endParaRPr lang="en-US" sz="2800" b="1" dirty="0">
              <a:latin typeface="Garamond" panose="02020404030301010803" pitchFamily="18" charset="0"/>
            </a:endParaRPr>
          </a:p>
        </p:txBody>
      </p:sp>
      <p:sp>
        <p:nvSpPr>
          <p:cNvPr id="29" name="Oval 28"/>
          <p:cNvSpPr/>
          <p:nvPr/>
        </p:nvSpPr>
        <p:spPr>
          <a:xfrm>
            <a:off x="7740015" y="4490720"/>
            <a:ext cx="1671955" cy="1443990"/>
          </a:xfrm>
          <a:prstGeom prst="ellipse">
            <a:avLst/>
          </a:prstGeom>
          <a:solidFill>
            <a:srgbClr val="FF0000"/>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000" b="1" dirty="0">
                <a:latin typeface="Garamond" panose="02020404030301010803" pitchFamily="18" charset="0"/>
                <a:sym typeface="+mn-ea"/>
              </a:rPr>
              <a:t>Data Cleaning</a:t>
            </a:r>
            <a:endParaRPr lang="en-US" sz="2000" b="1" dirty="0">
              <a:latin typeface="Garamond" panose="02020404030301010803" pitchFamily="18" charset="0"/>
            </a:endParaRPr>
          </a:p>
        </p:txBody>
      </p:sp>
      <p:sp>
        <p:nvSpPr>
          <p:cNvPr id="20" name="Flowchart: Connector 19"/>
          <p:cNvSpPr/>
          <p:nvPr/>
        </p:nvSpPr>
        <p:spPr>
          <a:xfrm>
            <a:off x="8168642" y="2675890"/>
            <a:ext cx="1588134" cy="1269365"/>
          </a:xfrm>
          <a:prstGeom prst="flowChartConnector">
            <a:avLst/>
          </a:prstGeom>
          <a:solidFill>
            <a:schemeClr val="accent3">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200" b="1" dirty="0">
                <a:latin typeface="Garamond" panose="02020404030301010803" pitchFamily="18" charset="0"/>
              </a:rPr>
              <a:t>Density Plots</a:t>
            </a:r>
          </a:p>
        </p:txBody>
      </p:sp>
      <p:sp>
        <p:nvSpPr>
          <p:cNvPr id="3" name="Oval 2"/>
          <p:cNvSpPr/>
          <p:nvPr/>
        </p:nvSpPr>
        <p:spPr>
          <a:xfrm>
            <a:off x="4084320" y="889000"/>
            <a:ext cx="1741170" cy="1354455"/>
          </a:xfrm>
          <a:prstGeom prst="ellipse">
            <a:avLst/>
          </a:prstGeom>
          <a:solidFill>
            <a:schemeClr val="accent5">
              <a:lumMod val="5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900" b="1" dirty="0">
                <a:latin typeface="Garamond" panose="02020404030301010803" pitchFamily="18" charset="0"/>
                <a:sym typeface="+mn-ea"/>
              </a:rPr>
              <a:t>              Shape of Data (.shape())</a:t>
            </a:r>
            <a:endParaRPr lang="en-IN" sz="1900" b="1" dirty="0">
              <a:latin typeface="Garamond" panose="02020404030301010803" pitchFamily="18" charset="0"/>
            </a:endParaRPr>
          </a:p>
          <a:p>
            <a:pPr algn="ctr"/>
            <a:endParaRPr lang="en-US" sz="1900" dirty="0"/>
          </a:p>
        </p:txBody>
      </p:sp>
      <p:sp>
        <p:nvSpPr>
          <p:cNvPr id="6" name="Flowchart: Connector 5"/>
          <p:cNvSpPr/>
          <p:nvPr/>
        </p:nvSpPr>
        <p:spPr>
          <a:xfrm>
            <a:off x="6886575" y="694690"/>
            <a:ext cx="1741170" cy="1490980"/>
          </a:xfrm>
          <a:prstGeom prst="flowChartConnector">
            <a:avLst/>
          </a:prstGeom>
          <a:solidFill>
            <a:srgbClr val="3643C8"/>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200" b="1" dirty="0">
                <a:latin typeface="Garamond" panose="02020404030301010803" pitchFamily="18" charset="0"/>
                <a:sym typeface="+mn-ea"/>
              </a:rPr>
              <a:t>Bivariate Analysis</a:t>
            </a:r>
            <a:endParaRPr lang="en-US" sz="2200" dirty="0"/>
          </a:p>
        </p:txBody>
      </p:sp>
      <p:cxnSp>
        <p:nvCxnSpPr>
          <p:cNvPr id="10" name="Straight Arrow Connector 9"/>
          <p:cNvCxnSpPr/>
          <p:nvPr/>
        </p:nvCxnSpPr>
        <p:spPr>
          <a:xfrm flipH="1" flipV="1">
            <a:off x="4084320" y="3346450"/>
            <a:ext cx="779145" cy="38735"/>
          </a:xfrm>
          <a:prstGeom prst="straightConnector1">
            <a:avLst/>
          </a:prstGeom>
          <a:ln w="31750" cap="rnd">
            <a:solidFill>
              <a:schemeClr val="accent5"/>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Straight Arrow Connector 15"/>
          <p:cNvCxnSpPr/>
          <p:nvPr/>
        </p:nvCxnSpPr>
        <p:spPr>
          <a:xfrm flipH="1">
            <a:off x="4622800" y="4010660"/>
            <a:ext cx="471805" cy="374650"/>
          </a:xfrm>
          <a:prstGeom prst="straightConnector1">
            <a:avLst/>
          </a:prstGeom>
          <a:ln w="31750" cap="rnd">
            <a:solidFill>
              <a:srgbClr val="AEDC7C"/>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Straight Arrow Connector 16"/>
          <p:cNvCxnSpPr/>
          <p:nvPr/>
        </p:nvCxnSpPr>
        <p:spPr>
          <a:xfrm flipH="1">
            <a:off x="6278245" y="4331970"/>
            <a:ext cx="19050" cy="481330"/>
          </a:xfrm>
          <a:prstGeom prst="straightConnector1">
            <a:avLst/>
          </a:prstGeom>
          <a:ln w="31750" cap="rnd">
            <a:solidFill>
              <a:schemeClr val="accent6">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Straight Arrow Connector 17"/>
          <p:cNvCxnSpPr/>
          <p:nvPr/>
        </p:nvCxnSpPr>
        <p:spPr>
          <a:xfrm>
            <a:off x="7317105" y="4110990"/>
            <a:ext cx="509905" cy="375285"/>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Straight Arrow Connector 18"/>
          <p:cNvCxnSpPr/>
          <p:nvPr/>
        </p:nvCxnSpPr>
        <p:spPr>
          <a:xfrm>
            <a:off x="7329805" y="3282950"/>
            <a:ext cx="711835" cy="19685"/>
          </a:xfrm>
          <a:prstGeom prst="straightConnector1">
            <a:avLst/>
          </a:prstGeom>
          <a:ln w="31750" cap="rnd">
            <a:solidFill>
              <a:schemeClr val="accent3">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Straight Arrow Connector 20"/>
          <p:cNvCxnSpPr/>
          <p:nvPr/>
        </p:nvCxnSpPr>
        <p:spPr>
          <a:xfrm flipV="1">
            <a:off x="6810375" y="2101215"/>
            <a:ext cx="406400" cy="373380"/>
          </a:xfrm>
          <a:prstGeom prst="straightConnector1">
            <a:avLst/>
          </a:prstGeom>
          <a:ln w="31750" cap="rnd">
            <a:solidFill>
              <a:schemeClr val="accent5">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12" name="Freeform 11"/>
          <p:cNvSpPr/>
          <p:nvPr/>
        </p:nvSpPr>
        <p:spPr>
          <a:xfrm>
            <a:off x="9089390" y="3717925"/>
            <a:ext cx="2877185" cy="1547495"/>
          </a:xfrm>
          <a:custGeom>
            <a:avLst/>
            <a:gdLst>
              <a:gd name="connsiteX0" fmla="*/ 1240 w 3363"/>
              <a:gd name="connsiteY0" fmla="*/ 288 h 1849"/>
              <a:gd name="connsiteX1" fmla="*/ 1528 w 3363"/>
              <a:gd name="connsiteY1" fmla="*/ 0 h 1849"/>
              <a:gd name="connsiteX2" fmla="*/ 1594 w 3363"/>
              <a:gd name="connsiteY2" fmla="*/ 0 h 1849"/>
              <a:gd name="connsiteX3" fmla="*/ 1594 w 3363"/>
              <a:gd name="connsiteY3" fmla="*/ 0 h 1849"/>
              <a:gd name="connsiteX4" fmla="*/ 2125 w 3363"/>
              <a:gd name="connsiteY4" fmla="*/ 0 h 1849"/>
              <a:gd name="connsiteX5" fmla="*/ 3075 w 3363"/>
              <a:gd name="connsiteY5" fmla="*/ 0 h 1849"/>
              <a:gd name="connsiteX6" fmla="*/ 3363 w 3363"/>
              <a:gd name="connsiteY6" fmla="*/ 288 h 1849"/>
              <a:gd name="connsiteX7" fmla="*/ 3363 w 3363"/>
              <a:gd name="connsiteY7" fmla="*/ 1009 h 1849"/>
              <a:gd name="connsiteX8" fmla="*/ 3363 w 3363"/>
              <a:gd name="connsiteY8" fmla="*/ 1009 h 1849"/>
              <a:gd name="connsiteX9" fmla="*/ 3363 w 3363"/>
              <a:gd name="connsiteY9" fmla="*/ 1441 h 1849"/>
              <a:gd name="connsiteX10" fmla="*/ 3363 w 3363"/>
              <a:gd name="connsiteY10" fmla="*/ 1441 h 1849"/>
              <a:gd name="connsiteX11" fmla="*/ 3075 w 3363"/>
              <a:gd name="connsiteY11" fmla="*/ 1729 h 1849"/>
              <a:gd name="connsiteX12" fmla="*/ 2125 w 3363"/>
              <a:gd name="connsiteY12" fmla="*/ 1729 h 1849"/>
              <a:gd name="connsiteX13" fmla="*/ 2010 w 3363"/>
              <a:gd name="connsiteY13" fmla="*/ 1718 h 1849"/>
              <a:gd name="connsiteX14" fmla="*/ 1728 w 3363"/>
              <a:gd name="connsiteY14" fmla="*/ 1699 h 1849"/>
              <a:gd name="connsiteX15" fmla="*/ 1528 w 3363"/>
              <a:gd name="connsiteY15" fmla="*/ 1729 h 1849"/>
              <a:gd name="connsiteX16" fmla="*/ 1240 w 3363"/>
              <a:gd name="connsiteY16" fmla="*/ 1441 h 1849"/>
              <a:gd name="connsiteX17" fmla="*/ 1240 w 3363"/>
              <a:gd name="connsiteY17" fmla="*/ 1441 h 1849"/>
              <a:gd name="connsiteX18" fmla="*/ 0 w 3363"/>
              <a:gd name="connsiteY18" fmla="*/ 1849 h 1849"/>
              <a:gd name="connsiteX19" fmla="*/ 1240 w 3363"/>
              <a:gd name="connsiteY19" fmla="*/ 1009 h 1849"/>
              <a:gd name="connsiteX20" fmla="*/ 1240 w 3363"/>
              <a:gd name="connsiteY20" fmla="*/ 288 h 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63" h="1849">
                <a:moveTo>
                  <a:pt x="1240" y="288"/>
                </a:moveTo>
                <a:cubicBezTo>
                  <a:pt x="1240" y="129"/>
                  <a:pt x="1369" y="0"/>
                  <a:pt x="1528" y="0"/>
                </a:cubicBezTo>
                <a:lnTo>
                  <a:pt x="1594" y="0"/>
                </a:lnTo>
                <a:lnTo>
                  <a:pt x="1594" y="0"/>
                </a:lnTo>
                <a:lnTo>
                  <a:pt x="2125" y="0"/>
                </a:lnTo>
                <a:lnTo>
                  <a:pt x="3075" y="0"/>
                </a:lnTo>
                <a:cubicBezTo>
                  <a:pt x="3234" y="0"/>
                  <a:pt x="3363" y="129"/>
                  <a:pt x="3363" y="288"/>
                </a:cubicBezTo>
                <a:lnTo>
                  <a:pt x="3363" y="1009"/>
                </a:lnTo>
                <a:lnTo>
                  <a:pt x="3363" y="1009"/>
                </a:lnTo>
                <a:lnTo>
                  <a:pt x="3363" y="1441"/>
                </a:lnTo>
                <a:lnTo>
                  <a:pt x="3363" y="1441"/>
                </a:lnTo>
                <a:cubicBezTo>
                  <a:pt x="3363" y="1600"/>
                  <a:pt x="3234" y="1729"/>
                  <a:pt x="3075" y="1729"/>
                </a:cubicBezTo>
                <a:lnTo>
                  <a:pt x="2125" y="1729"/>
                </a:lnTo>
                <a:lnTo>
                  <a:pt x="2010" y="1718"/>
                </a:lnTo>
                <a:lnTo>
                  <a:pt x="1728" y="1699"/>
                </a:lnTo>
                <a:lnTo>
                  <a:pt x="1528" y="1729"/>
                </a:lnTo>
                <a:cubicBezTo>
                  <a:pt x="1369" y="1729"/>
                  <a:pt x="1240" y="1600"/>
                  <a:pt x="1240" y="1441"/>
                </a:cubicBezTo>
                <a:lnTo>
                  <a:pt x="1240" y="1441"/>
                </a:lnTo>
                <a:lnTo>
                  <a:pt x="0" y="1849"/>
                </a:lnTo>
                <a:lnTo>
                  <a:pt x="1240" y="1009"/>
                </a:lnTo>
                <a:lnTo>
                  <a:pt x="1240" y="288"/>
                </a:lnTo>
                <a:close/>
              </a:path>
            </a:pathLst>
          </a:custGeom>
          <a:solidFill>
            <a:srgbClr val="A574BA"/>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dirty="0">
                <a:latin typeface="Garamond" panose="02020404030301010803" pitchFamily="18" charset="0"/>
              </a:rPr>
              <a:t>                     Replacing  the    		outliers  with </a:t>
            </a:r>
          </a:p>
          <a:p>
            <a:pPr algn="ctr"/>
            <a:r>
              <a:rPr lang="en-US" b="1" dirty="0">
                <a:latin typeface="Garamond" panose="02020404030301010803" pitchFamily="18" charset="0"/>
              </a:rPr>
              <a:t>              the  </a:t>
            </a:r>
            <a:r>
              <a:rPr lang="en-US" b="1" dirty="0">
                <a:latin typeface="Garamond" panose="02020404030301010803" pitchFamily="18" charset="0"/>
                <a:sym typeface="+mn-ea"/>
              </a:rPr>
              <a:t>median   </a:t>
            </a:r>
          </a:p>
          <a:p>
            <a:pPr algn="ctr"/>
            <a:r>
              <a:rPr lang="en-US" b="1" dirty="0">
                <a:latin typeface="Garamond" panose="02020404030301010803" pitchFamily="18" charset="0"/>
              </a:rPr>
              <a:t>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46" y="-586929"/>
            <a:ext cx="9721850" cy="1464945"/>
          </a:xfrm>
        </p:spPr>
        <p:txBody>
          <a:bodyPr/>
          <a:lstStyle/>
          <a:p>
            <a:br>
              <a:rPr lang="en-US" b="1" dirty="0">
                <a:solidFill>
                  <a:schemeClr val="tx2">
                    <a:lumMod val="90000"/>
                    <a:lumOff val="10000"/>
                  </a:schemeClr>
                </a:solidFill>
                <a:latin typeface="Garamond" panose="02020404030301010803" pitchFamily="18" charset="0"/>
                <a:sym typeface="+mn-ea"/>
              </a:rPr>
            </a:br>
            <a:r>
              <a:rPr lang="en-US" b="1" dirty="0">
                <a:latin typeface="Garamond" panose="02020404030301010803" pitchFamily="18" charset="0"/>
                <a:sym typeface="+mn-ea"/>
              </a:rPr>
              <a:t>Box plot</a:t>
            </a:r>
          </a:p>
        </p:txBody>
      </p:sp>
      <p:pic>
        <p:nvPicPr>
          <p:cNvPr id="4" name="Picture 3" descr="download"/>
          <p:cNvPicPr>
            <a:picLocks noChangeAspect="1"/>
          </p:cNvPicPr>
          <p:nvPr/>
        </p:nvPicPr>
        <p:blipFill>
          <a:blip r:embed="rId2"/>
          <a:stretch>
            <a:fillRect/>
          </a:stretch>
        </p:blipFill>
        <p:spPr>
          <a:xfrm>
            <a:off x="1873886" y="1150434"/>
            <a:ext cx="4500880" cy="3509010"/>
          </a:xfrm>
          <a:prstGeom prst="rect">
            <a:avLst/>
          </a:prstGeom>
        </p:spPr>
      </p:pic>
      <p:pic>
        <p:nvPicPr>
          <p:cNvPr id="5" name="Picture 4" descr="download (1)"/>
          <p:cNvPicPr>
            <a:picLocks noChangeAspect="1"/>
          </p:cNvPicPr>
          <p:nvPr/>
        </p:nvPicPr>
        <p:blipFill>
          <a:blip r:embed="rId3"/>
          <a:stretch>
            <a:fillRect/>
          </a:stretch>
        </p:blipFill>
        <p:spPr>
          <a:xfrm>
            <a:off x="6901816" y="1150434"/>
            <a:ext cx="4728210" cy="3554730"/>
          </a:xfrm>
          <a:prstGeom prst="rect">
            <a:avLst/>
          </a:prstGeom>
        </p:spPr>
      </p:pic>
      <p:sp>
        <p:nvSpPr>
          <p:cNvPr id="6" name="Rectangle 1"/>
          <p:cNvSpPr>
            <a:spLocks noGrp="1" noChangeArrowheads="1"/>
          </p:cNvSpPr>
          <p:nvPr>
            <p:ph idx="1"/>
          </p:nvPr>
        </p:nvSpPr>
        <p:spPr bwMode="auto">
          <a:xfrm>
            <a:off x="1668543" y="5023302"/>
            <a:ext cx="1020922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rPr>
              <a:t>Distance to Solar Noon</a:t>
            </a:r>
            <a:r>
              <a:rPr kumimoji="0" lang="en-US" altLang="en-US" sz="1800" b="0" i="0" u="none" strike="noStrike" cap="none" normalizeH="0" baseline="0" dirty="0">
                <a:ln>
                  <a:noFill/>
                </a:ln>
                <a:solidFill>
                  <a:schemeClr val="tx1"/>
                </a:solidFill>
                <a:effectLst/>
              </a:rPr>
              <a:t>: The data is relatively evenly distributed around the median with no outliers. The central 50% of the data ranges between 0.2 and 0.8.</a:t>
            </a: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rPr>
              <a:t>Temperature</a:t>
            </a:r>
            <a:r>
              <a:rPr kumimoji="0" lang="en-US" altLang="en-US" sz="1800" b="0" i="0" u="none" strike="noStrike" cap="none" normalizeH="0" baseline="0" dirty="0">
                <a:ln>
                  <a:noFill/>
                </a:ln>
                <a:solidFill>
                  <a:schemeClr val="tx1"/>
                </a:solidFill>
                <a:effectLst/>
              </a:rPr>
              <a:t>: The data is centered around 60 degrees with a fairly symmetrical distribution and no outliers. The central 50% of the data ranges between 55 and 65 degrees.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2)"/>
          <p:cNvPicPr>
            <a:picLocks noChangeAspect="1"/>
          </p:cNvPicPr>
          <p:nvPr/>
        </p:nvPicPr>
        <p:blipFill>
          <a:blip r:embed="rId2"/>
          <a:srcRect/>
          <a:stretch>
            <a:fillRect/>
          </a:stretch>
        </p:blipFill>
        <p:spPr>
          <a:xfrm>
            <a:off x="1605280" y="288290"/>
            <a:ext cx="5113020" cy="3960495"/>
          </a:xfrm>
          <a:prstGeom prst="rect">
            <a:avLst/>
          </a:prstGeom>
        </p:spPr>
      </p:pic>
      <p:pic>
        <p:nvPicPr>
          <p:cNvPr id="5" name="Picture 4" descr="download (3)"/>
          <p:cNvPicPr>
            <a:picLocks noChangeAspect="1"/>
          </p:cNvPicPr>
          <p:nvPr/>
        </p:nvPicPr>
        <p:blipFill>
          <a:blip r:embed="rId3"/>
          <a:stretch>
            <a:fillRect/>
          </a:stretch>
        </p:blipFill>
        <p:spPr>
          <a:xfrm>
            <a:off x="6865907" y="418787"/>
            <a:ext cx="5184140" cy="3829050"/>
          </a:xfrm>
          <a:prstGeom prst="rect">
            <a:avLst/>
          </a:prstGeom>
        </p:spPr>
      </p:pic>
      <p:sp>
        <p:nvSpPr>
          <p:cNvPr id="2" name="Text Box 1"/>
          <p:cNvSpPr txBox="1"/>
          <p:nvPr/>
        </p:nvSpPr>
        <p:spPr>
          <a:xfrm>
            <a:off x="2040255" y="4483100"/>
            <a:ext cx="9848215" cy="2289175"/>
          </a:xfrm>
          <a:prstGeom prst="rect">
            <a:avLst/>
          </a:prstGeom>
          <a:noFill/>
        </p:spPr>
        <p:txBody>
          <a:bodyPr wrap="square" rtlCol="0">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lang="en-US" altLang="en-US" b="1" dirty="0">
                <a:ln>
                  <a:noFill/>
                </a:ln>
                <a:sym typeface="+mn-ea"/>
              </a:rPr>
              <a:t>Wind Direction</a:t>
            </a:r>
            <a:r>
              <a:rPr lang="en-US" altLang="en-US" dirty="0">
                <a:ln>
                  <a:noFill/>
                </a:ln>
                <a:sym typeface="+mn-ea"/>
              </a:rPr>
              <a:t>: The data shows that the wind direction is typically centered around 27.5 with a relatively small spread between the first and third quartiles (25 to 30). There are several low outliers below 20, indicating occasional deviations in wind direction, and one high outlier above 35.</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dirty="0">
                <a:ln>
                  <a:noFill/>
                </a:ln>
                <a:sym typeface="+mn-ea"/>
              </a:rPr>
              <a:t>Wind Speed</a:t>
            </a:r>
            <a:r>
              <a:rPr lang="en-US" altLang="en-US" dirty="0">
                <a:ln>
                  <a:noFill/>
                </a:ln>
                <a:sym typeface="+mn-ea"/>
              </a:rPr>
              <a:t>: The data shows that the wind speed is typically centered around 10 with a wider spread between the first and third </a:t>
            </a:r>
            <a:r>
              <a:rPr lang="en-US" altLang="en-US" dirty="0">
                <a:ln>
                  <a:noFill/>
                </a:ln>
                <a:cs typeface="Times New Roman" panose="02020603050405020304" pitchFamily="18" charset="0"/>
                <a:sym typeface="+mn-ea"/>
              </a:rPr>
              <a:t>quartiles</a:t>
            </a:r>
            <a:r>
              <a:rPr lang="en-US" altLang="en-US" dirty="0">
                <a:ln>
                  <a:noFill/>
                </a:ln>
                <a:sym typeface="+mn-ea"/>
              </a:rPr>
              <a:t> (7.5 to 15). The whiskers extend up to 22.5, with several outliers beyond this point, indicating occasional higher wind speeds.</a:t>
            </a:r>
            <a:endParaRPr kumimoji="0" lang="en-US" altLang="en-US" b="0" i="0" u="none" strike="noStrike" cap="none" normalizeH="0" baseline="0" dirty="0">
              <a:ln>
                <a:noFill/>
              </a:ln>
              <a:solidFill>
                <a:schemeClr val="tx1"/>
              </a:solidFill>
              <a:effectLst/>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6)"/>
          <p:cNvPicPr>
            <a:picLocks noChangeAspect="1"/>
          </p:cNvPicPr>
          <p:nvPr/>
        </p:nvPicPr>
        <p:blipFill>
          <a:blip r:embed="rId2"/>
          <a:stretch>
            <a:fillRect/>
          </a:stretch>
        </p:blipFill>
        <p:spPr>
          <a:xfrm>
            <a:off x="1673860" y="80645"/>
            <a:ext cx="4865370" cy="4364355"/>
          </a:xfrm>
          <a:prstGeom prst="rect">
            <a:avLst/>
          </a:prstGeom>
        </p:spPr>
      </p:pic>
      <p:pic>
        <p:nvPicPr>
          <p:cNvPr id="5" name="Picture 4" descr="download (7)"/>
          <p:cNvPicPr>
            <a:picLocks noChangeAspect="1"/>
          </p:cNvPicPr>
          <p:nvPr/>
        </p:nvPicPr>
        <p:blipFill>
          <a:blip r:embed="rId3"/>
          <a:stretch>
            <a:fillRect/>
          </a:stretch>
        </p:blipFill>
        <p:spPr>
          <a:xfrm>
            <a:off x="6641364" y="212389"/>
            <a:ext cx="5119902" cy="4233102"/>
          </a:xfrm>
          <a:prstGeom prst="rect">
            <a:avLst/>
          </a:prstGeom>
        </p:spPr>
      </p:pic>
      <p:sp>
        <p:nvSpPr>
          <p:cNvPr id="3" name="TextBox 2"/>
          <p:cNvSpPr txBox="1"/>
          <p:nvPr/>
        </p:nvSpPr>
        <p:spPr>
          <a:xfrm>
            <a:off x="1673124" y="4712176"/>
            <a:ext cx="9936480" cy="1785104"/>
          </a:xfrm>
          <a:prstGeom prst="rect">
            <a:avLst/>
          </a:prstGeom>
          <a:noFill/>
        </p:spPr>
        <p:txBody>
          <a:bodyPr wrap="square">
            <a:spAutoFit/>
          </a:bodyPr>
          <a:lstStyle/>
          <a:p>
            <a:pPr marL="285750" indent="-285750">
              <a:buFont typeface="Arial" panose="020B0604020202020204" pitchFamily="34" charset="0"/>
              <a:buChar char="•"/>
            </a:pPr>
            <a:r>
              <a:rPr lang="en-IN" sz="2200" b="1" dirty="0"/>
              <a:t>Average Pressure</a:t>
            </a:r>
            <a:r>
              <a:rPr lang="en-IN" sz="2200" dirty="0"/>
              <a:t>: The average pressure values seem to be relatively concentrated around the median, with a few outliers on both ends.</a:t>
            </a:r>
          </a:p>
          <a:p>
            <a:endParaRPr lang="en-IN" sz="2200" dirty="0"/>
          </a:p>
          <a:p>
            <a:pPr marL="285750" indent="-285750">
              <a:buFont typeface="Arial" panose="020B0604020202020204" pitchFamily="34" charset="0"/>
              <a:buChar char="•"/>
            </a:pPr>
            <a:r>
              <a:rPr lang="en-IN" sz="2200" b="1" dirty="0"/>
              <a:t>Power Generated</a:t>
            </a:r>
            <a:r>
              <a:rPr lang="en-IN" sz="2200" dirty="0"/>
              <a:t>: The power generated values exhibit a wider range with a significant number of outliers on the higher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4)"/>
          <p:cNvPicPr>
            <a:picLocks noChangeAspect="1"/>
          </p:cNvPicPr>
          <p:nvPr/>
        </p:nvPicPr>
        <p:blipFill>
          <a:blip r:embed="rId2"/>
          <a:stretch>
            <a:fillRect/>
          </a:stretch>
        </p:blipFill>
        <p:spPr>
          <a:xfrm>
            <a:off x="1800225" y="63500"/>
            <a:ext cx="3028950" cy="4082415"/>
          </a:xfrm>
          <a:prstGeom prst="rect">
            <a:avLst/>
          </a:prstGeom>
        </p:spPr>
      </p:pic>
      <p:pic>
        <p:nvPicPr>
          <p:cNvPr id="5" name="Picture 4" descr="download (5)"/>
          <p:cNvPicPr>
            <a:picLocks noChangeAspect="1"/>
          </p:cNvPicPr>
          <p:nvPr/>
        </p:nvPicPr>
        <p:blipFill>
          <a:blip r:embed="rId3"/>
          <a:stretch>
            <a:fillRect/>
          </a:stretch>
        </p:blipFill>
        <p:spPr>
          <a:xfrm>
            <a:off x="5269230" y="0"/>
            <a:ext cx="3016250" cy="4145915"/>
          </a:xfrm>
          <a:prstGeom prst="rect">
            <a:avLst/>
          </a:prstGeom>
        </p:spPr>
      </p:pic>
      <p:pic>
        <p:nvPicPr>
          <p:cNvPr id="7" name="Picture 6" descr="download (8)"/>
          <p:cNvPicPr>
            <a:picLocks noChangeAspect="1"/>
          </p:cNvPicPr>
          <p:nvPr/>
        </p:nvPicPr>
        <p:blipFill>
          <a:blip r:embed="rId4"/>
          <a:stretch>
            <a:fillRect/>
          </a:stretch>
        </p:blipFill>
        <p:spPr>
          <a:xfrm>
            <a:off x="8716645" y="63500"/>
            <a:ext cx="3308350" cy="4081780"/>
          </a:xfrm>
          <a:prstGeom prst="rect">
            <a:avLst/>
          </a:prstGeom>
        </p:spPr>
      </p:pic>
      <p:sp>
        <p:nvSpPr>
          <p:cNvPr id="3" name="TextBox 2"/>
          <p:cNvSpPr txBox="1"/>
          <p:nvPr/>
        </p:nvSpPr>
        <p:spPr>
          <a:xfrm>
            <a:off x="1564492" y="4317951"/>
            <a:ext cx="9626704" cy="2308324"/>
          </a:xfrm>
          <a:prstGeom prst="rect">
            <a:avLst/>
          </a:prstGeom>
          <a:noFill/>
        </p:spPr>
        <p:txBody>
          <a:bodyPr wrap="square">
            <a:spAutoFit/>
          </a:bodyPr>
          <a:lstStyle/>
          <a:p>
            <a:pPr marL="285750" indent="-285750" algn="just">
              <a:buFont typeface="Arial" panose="020B0604020202020204" pitchFamily="34" charset="0"/>
              <a:buChar char="•"/>
            </a:pPr>
            <a:r>
              <a:rPr lang="en-IN" b="1" dirty="0"/>
              <a:t>Visibility</a:t>
            </a:r>
            <a:r>
              <a:rPr lang="en-IN" dirty="0"/>
              <a:t>: The visibility data appears to be heavily concentrated around a specific value, with a few outliers extending towards higher values.</a:t>
            </a:r>
          </a:p>
          <a:p>
            <a:pPr algn="just"/>
            <a:endParaRPr lang="en-IN" dirty="0"/>
          </a:p>
          <a:p>
            <a:pPr marL="285750" indent="-285750" algn="just">
              <a:buFont typeface="Arial" panose="020B0604020202020204" pitchFamily="34" charset="0"/>
              <a:buChar char="•"/>
            </a:pPr>
            <a:r>
              <a:rPr lang="en-IN" b="1" dirty="0"/>
              <a:t>Humidity</a:t>
            </a:r>
            <a:r>
              <a:rPr lang="en-IN" dirty="0"/>
              <a:t>: The humidity values exhibit a wider range, with the median around 80. There are outliers on both the lower and higher ends.</a:t>
            </a:r>
          </a:p>
          <a:p>
            <a:pPr algn="just"/>
            <a:endParaRPr lang="en-IN" dirty="0"/>
          </a:p>
          <a:p>
            <a:pPr marL="285750" indent="-285750" algn="just">
              <a:buFont typeface="Arial" panose="020B0604020202020204" pitchFamily="34" charset="0"/>
              <a:buChar char="•"/>
            </a:pPr>
            <a:r>
              <a:rPr lang="en-IN" b="1" dirty="0"/>
              <a:t>Average Wind Speed</a:t>
            </a:r>
            <a:r>
              <a:rPr lang="en-IN" dirty="0"/>
              <a:t>: The average wind speed distribution shows a wider range compared to visibility, with the median around 10. There are outliers on the higher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263525"/>
            <a:ext cx="10019030" cy="802333"/>
          </a:xfrm>
        </p:spPr>
        <p:txBody>
          <a:bodyPr>
            <a:normAutofit fontScale="90000"/>
          </a:bodyPr>
          <a:lstStyle/>
          <a:p>
            <a:br>
              <a:rPr lang="en-US" b="1" dirty="0">
                <a:solidFill>
                  <a:schemeClr val="tx2">
                    <a:lumMod val="90000"/>
                    <a:lumOff val="10000"/>
                  </a:schemeClr>
                </a:solidFill>
                <a:latin typeface="Garamond" panose="02020404030301010803" pitchFamily="18" charset="0"/>
                <a:sym typeface="+mn-ea"/>
              </a:rPr>
            </a:br>
            <a:r>
              <a:rPr lang="en-US" sz="4400" b="1" dirty="0">
                <a:latin typeface="Garamond" panose="02020404030301010803" pitchFamily="18" charset="0"/>
                <a:sym typeface="+mn-ea"/>
              </a:rPr>
              <a:t>Histogram</a:t>
            </a:r>
          </a:p>
        </p:txBody>
      </p:sp>
      <p:pic>
        <p:nvPicPr>
          <p:cNvPr id="4" name="Picture 3" descr="download (1)"/>
          <p:cNvPicPr>
            <a:picLocks noChangeAspect="1"/>
          </p:cNvPicPr>
          <p:nvPr/>
        </p:nvPicPr>
        <p:blipFill>
          <a:blip r:embed="rId2"/>
          <a:srcRect t="1130" r="-381"/>
          <a:stretch>
            <a:fillRect/>
          </a:stretch>
        </p:blipFill>
        <p:spPr>
          <a:xfrm>
            <a:off x="1552698" y="764775"/>
            <a:ext cx="9881624" cy="3588748"/>
          </a:xfrm>
          <a:prstGeom prst="rect">
            <a:avLst/>
          </a:prstGeom>
        </p:spPr>
      </p:pic>
      <p:sp>
        <p:nvSpPr>
          <p:cNvPr id="5" name="TextBox 4"/>
          <p:cNvSpPr txBox="1"/>
          <p:nvPr/>
        </p:nvSpPr>
        <p:spPr>
          <a:xfrm>
            <a:off x="1278890" y="4488050"/>
            <a:ext cx="10983594" cy="2105789"/>
          </a:xfrm>
          <a:prstGeom prst="rect">
            <a:avLst/>
          </a:prstGeom>
          <a:noFill/>
        </p:spPr>
        <p:txBody>
          <a:bodyPr wrap="square">
            <a:spAutoFit/>
          </a:bodyPr>
          <a:lstStyle/>
          <a:p>
            <a:pPr marL="285750" indent="-285750">
              <a:buFont typeface="Arial" panose="020B0604020202020204" pitchFamily="34" charset="0"/>
              <a:buChar char="•"/>
            </a:pPr>
            <a:r>
              <a:rPr lang="en-IN" b="1" dirty="0"/>
              <a:t>Distance to Solar Noon</a:t>
            </a:r>
            <a:r>
              <a:rPr lang="en-IN" dirty="0"/>
              <a:t>: The distribution appears to be relatively uniform, with a slight peak around the middle.</a:t>
            </a:r>
          </a:p>
          <a:p>
            <a:pPr marL="285750" indent="-285750">
              <a:buFont typeface="Arial" panose="020B0604020202020204" pitchFamily="34" charset="0"/>
              <a:buChar char="•"/>
            </a:pPr>
            <a:r>
              <a:rPr lang="en-IN" b="1" dirty="0"/>
              <a:t>Temperature</a:t>
            </a:r>
            <a:r>
              <a:rPr lang="en-IN" dirty="0"/>
              <a:t>: The distribution is roughly bell-shaped, indicating a normal distribution with a central tendency around 60.</a:t>
            </a:r>
          </a:p>
          <a:p>
            <a:pPr marL="285750" indent="-285750">
              <a:buFont typeface="Arial" panose="020B0604020202020204" pitchFamily="34" charset="0"/>
              <a:buChar char="•"/>
            </a:pPr>
            <a:r>
              <a:rPr lang="en-IN" b="1" dirty="0"/>
              <a:t>Wind Direction</a:t>
            </a:r>
            <a:r>
              <a:rPr lang="en-IN" dirty="0"/>
              <a:t>: The distribution is skewed with a peak around 10, suggesting a predominant wind direction.</a:t>
            </a:r>
          </a:p>
          <a:p>
            <a:pPr marL="285750" indent="-285750">
              <a:buFont typeface="Arial" panose="020B0604020202020204" pitchFamily="34" charset="0"/>
              <a:buChar char="•"/>
            </a:pPr>
            <a:r>
              <a:rPr lang="en-IN" b="1" dirty="0"/>
              <a:t>Wind Speed</a:t>
            </a:r>
            <a:r>
              <a:rPr lang="en-IN" dirty="0"/>
              <a:t>: The distribution is right-skewed, with a longer tail towards higher wind speeds.</a:t>
            </a:r>
          </a:p>
          <a:p>
            <a:pPr marL="285750" indent="-285750">
              <a:buFont typeface="Arial" panose="020B0604020202020204" pitchFamily="34" charset="0"/>
              <a:buChar char="•"/>
            </a:pPr>
            <a:r>
              <a:rPr lang="en-IN" b="1" dirty="0"/>
              <a:t>Sky Cover</a:t>
            </a:r>
            <a:r>
              <a:rPr lang="en-IN" dirty="0"/>
              <a:t>: The distribution is multimodal, with peaks at 0, 2, and 4, indicating multiple dominant sky cover conditions.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160</TotalTime>
  <Words>1502</Words>
  <Application>Microsoft Office PowerPoint</Application>
  <PresentationFormat>Widescreen</PresentationFormat>
  <Paragraphs>137</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Corbel</vt:lpstr>
      <vt:lpstr>Dubai Light</vt:lpstr>
      <vt:lpstr>Garamond</vt:lpstr>
      <vt:lpstr>Helvetica Neue</vt:lpstr>
      <vt:lpstr>Noto Sans Symbols</vt:lpstr>
      <vt:lpstr>Times New Roman</vt:lpstr>
      <vt:lpstr>Wingdings</vt:lpstr>
      <vt:lpstr>Parallax</vt:lpstr>
      <vt:lpstr>Regression Solar Power Plant</vt:lpstr>
      <vt:lpstr>Objective</vt:lpstr>
      <vt:lpstr>Data Collection &amp; Imports</vt:lpstr>
      <vt:lpstr>Exploratory Data Analysis</vt:lpstr>
      <vt:lpstr> Box plot</vt:lpstr>
      <vt:lpstr>PowerPoint Presentation</vt:lpstr>
      <vt:lpstr>PowerPoint Presentation</vt:lpstr>
      <vt:lpstr>PowerPoint Presentation</vt:lpstr>
      <vt:lpstr> Histogram</vt:lpstr>
      <vt:lpstr>PowerPoint Presentation</vt:lpstr>
      <vt:lpstr> Density plots </vt:lpstr>
      <vt:lpstr> Bivariate Analysis</vt:lpstr>
      <vt:lpstr> Scatter Plot </vt:lpstr>
      <vt:lpstr>PowerPoint Presentation</vt:lpstr>
      <vt:lpstr>PowerPoint Presentation</vt:lpstr>
      <vt:lpstr>PowerPoint Presentation</vt:lpstr>
      <vt:lpstr>Bar Graph</vt:lpstr>
      <vt:lpstr> Heat map of Correlation</vt:lpstr>
      <vt:lpstr>Heat map of Correlation</vt:lpstr>
      <vt:lpstr>Data transformation</vt:lpstr>
      <vt:lpstr>PowerPoint Presentation</vt:lpstr>
      <vt:lpstr>Model Building</vt:lpstr>
      <vt:lpstr>Model Deployment </vt:lpstr>
      <vt:lpstr>Model Deployment </vt:lpstr>
      <vt:lpstr>Model Deployment Test 1 </vt:lpstr>
      <vt:lpstr>Model Deployment Test 2 </vt:lpstr>
      <vt:lpstr>Challenges Faced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Share Prices</dc:title>
  <dc:creator>Piyush Kumar Raonak</dc:creator>
  <cp:lastModifiedBy>Shivkumar Gupta</cp:lastModifiedBy>
  <cp:revision>84</cp:revision>
  <dcterms:created xsi:type="dcterms:W3CDTF">2024-04-21T18:26:00Z</dcterms:created>
  <dcterms:modified xsi:type="dcterms:W3CDTF">2024-09-17T06:04:08Z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5BDBBD08F9BC491BAFA29163E66D0028_13</vt:lpwstr>
  </property>
  <property fmtid="{D5CDD505-2E9C-101B-9397-08002B2CF9AE}" pid="3" name="KSOProductBuildVer">
    <vt:lpwstr>1033-12.2.0.17545</vt:lpwstr>
  </property>
</Properties>
</file>