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6" r:id="rId1"/>
  </p:sldMasterIdLst>
  <p:notesMasterIdLst>
    <p:notesMasterId r:id="rId12"/>
  </p:notesMasterIdLst>
  <p:sldIdLst>
    <p:sldId id="257" r:id="rId2"/>
    <p:sldId id="258" r:id="rId3"/>
    <p:sldId id="259" r:id="rId4"/>
    <p:sldId id="260" r:id="rId5"/>
    <p:sldId id="266" r:id="rId6"/>
    <p:sldId id="261" r:id="rId7"/>
    <p:sldId id="262" r:id="rId8"/>
    <p:sldId id="263" r:id="rId9"/>
    <p:sldId id="265"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A00F07-51AE-4703-A8DE-9877C6E90EE0}" type="datetimeFigureOut">
              <a:rPr lang="en-US" smtClean="0"/>
              <a:pPr/>
              <a:t>5/27/2020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24D7DE-2A8D-4EFC-9376-81A8D763BAE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EADD73-FAA1-45F5-B690-1BE905EB9CDD}" type="datetime1">
              <a:rPr lang="en-US" smtClean="0"/>
              <a:pPr/>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609624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60CBCB-0BF6-48D4-A59D-F560BFA522EF}" type="datetime1">
              <a:rPr lang="en-US" smtClean="0"/>
              <a:pPr/>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092141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60CBCB-0BF6-48D4-A59D-F560BFA522EF}" type="datetime1">
              <a:rPr lang="en-US" smtClean="0"/>
              <a:pPr/>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1207544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460CBCB-0BF6-48D4-A59D-F560BFA522EF}" type="datetime1">
              <a:rPr lang="en-US" smtClean="0"/>
              <a:pPr/>
              <a:t>5/27/2020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93830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460CBCB-0BF6-48D4-A59D-F560BFA522EF}" type="datetime1">
              <a:rPr lang="en-US" smtClean="0"/>
              <a:pPr/>
              <a:t>5/27/2020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2969783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460CBCB-0BF6-48D4-A59D-F560BFA522EF}" type="datetime1">
              <a:rPr lang="en-US" smtClean="0"/>
              <a:pPr/>
              <a:t>5/27/2020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148645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80E371-7A9E-48B6-86CF-EC3558194303}" type="datetime1">
              <a:rPr lang="en-US" smtClean="0"/>
              <a:pPr/>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3297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8E99A-1B5E-43C3-B1CC-34D72BFFBA81}" type="datetime1">
              <a:rPr lang="en-US" smtClean="0"/>
              <a:pPr/>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3896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C8A29-CA89-4D87-9C67-1A79AA7FDF7C}" type="datetime1">
              <a:rPr lang="en-US" smtClean="0"/>
              <a:pPr/>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9112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011581-A399-4620-916B-81D9F26A79C5}" type="datetime1">
              <a:rPr lang="en-US" smtClean="0"/>
              <a:pPr/>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2042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DD4AF1-2856-4CF4-BDFE-AE6DC40867C1}" type="datetime1">
              <a:rPr lang="en-US" smtClean="0"/>
              <a:pPr/>
              <a:t>5/27/2020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7611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2B6224-AF95-4884-95C0-B885941656EE}" type="datetime1">
              <a:rPr lang="en-US" smtClean="0"/>
              <a:pPr/>
              <a:t>5/27/2020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3767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ED6039-E69F-45CB-90B1-41263284779B}" type="datetime1">
              <a:rPr lang="en-US" smtClean="0"/>
              <a:pPr/>
              <a:t>5/27/2020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7753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C06ABF-833C-4FE5-B964-814DCE9539B1}" type="datetime1">
              <a:rPr lang="en-US" smtClean="0"/>
              <a:pPr/>
              <a:t>5/27/2020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78509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CE5659-B103-4FEC-85E3-A25095EC7721}" type="datetime1">
              <a:rPr lang="en-US" smtClean="0"/>
              <a:pPr/>
              <a:t>5/27/2020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820100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3579AF-55F1-4EEF-8240-E0A5BC2D7FA5}" type="datetime1">
              <a:rPr lang="en-US" smtClean="0"/>
              <a:pPr/>
              <a:t>5/27/2020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1014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460CBCB-0BF6-48D4-A59D-F560BFA522EF}" type="datetime1">
              <a:rPr lang="en-US" smtClean="0"/>
              <a:pPr/>
              <a:t>5/27/2020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3600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FABD08-4C03-4AD6-911A-AFDC2CEDBF2E}"/>
              </a:ext>
            </a:extLst>
          </p:cNvPr>
          <p:cNvSpPr txBox="1"/>
          <p:nvPr/>
        </p:nvSpPr>
        <p:spPr>
          <a:xfrm>
            <a:off x="1311579" y="868546"/>
            <a:ext cx="981870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46948EF-348C-42F2-B1E2-B3E2BDED6EC7}"/>
              </a:ext>
            </a:extLst>
          </p:cNvPr>
          <p:cNvSpPr txBox="1"/>
          <p:nvPr/>
        </p:nvSpPr>
        <p:spPr>
          <a:xfrm>
            <a:off x="3444536" y="1576432"/>
            <a:ext cx="4199138"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E9606BA-AC77-4F61-AED6-3FAC20470F55}"/>
              </a:ext>
            </a:extLst>
          </p:cNvPr>
          <p:cNvSpPr txBox="1"/>
          <p:nvPr/>
        </p:nvSpPr>
        <p:spPr>
          <a:xfrm>
            <a:off x="1928577" y="973046"/>
            <a:ext cx="8584707" cy="1323439"/>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IOT BASED HOME AUTOMATION</a:t>
            </a:r>
          </a:p>
          <a:p>
            <a:r>
              <a:rPr lang="en-US" sz="4000" b="1" dirty="0">
                <a:latin typeface="Times New Roman" panose="02020603050405020304" pitchFamily="18" charset="0"/>
                <a:cs typeface="Times New Roman" panose="02020603050405020304" pitchFamily="18" charset="0"/>
              </a:rPr>
              <a:t>              USING AURDUINO              </a:t>
            </a:r>
            <a:endParaRPr lang="en-IN" sz="40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34B94B3-DCD7-4A43-9A57-0CC7F1D00132}"/>
              </a:ext>
            </a:extLst>
          </p:cNvPr>
          <p:cNvSpPr txBox="1"/>
          <p:nvPr/>
        </p:nvSpPr>
        <p:spPr>
          <a:xfrm>
            <a:off x="7785717" y="4170699"/>
            <a:ext cx="3932807" cy="1477328"/>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Presented by:</a:t>
            </a:r>
          </a:p>
          <a:p>
            <a:r>
              <a:rPr lang="en-IN" dirty="0">
                <a:latin typeface="Times New Roman" panose="02020603050405020304" pitchFamily="18" charset="0"/>
                <a:cs typeface="Times New Roman" panose="02020603050405020304" pitchFamily="18" charset="0"/>
              </a:rPr>
              <a:t>V.SAIBABA (16B81A05J4)</a:t>
            </a:r>
          </a:p>
          <a:p>
            <a:r>
              <a:rPr lang="en-IN" dirty="0">
                <a:latin typeface="Times New Roman" panose="02020603050405020304" pitchFamily="18" charset="0"/>
                <a:cs typeface="Times New Roman" panose="02020603050405020304" pitchFamily="18" charset="0"/>
              </a:rPr>
              <a:t>K.RUSHIDHAR RAO (16B81A05J1)</a:t>
            </a:r>
          </a:p>
          <a:p>
            <a:r>
              <a:rPr lang="en-IN" dirty="0">
                <a:latin typeface="Times New Roman" panose="02020603050405020304" pitchFamily="18" charset="0"/>
                <a:cs typeface="Times New Roman" panose="02020603050405020304" pitchFamily="18" charset="0"/>
              </a:rPr>
              <a:t>B.SANDESH REDDY (16B81A05M9)</a:t>
            </a:r>
          </a:p>
          <a:p>
            <a:endParaRPr lang="en-IN"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E8A6DDD-B82D-45D7-BEAD-075A8C6122A0}"/>
              </a:ext>
            </a:extLst>
          </p:cNvPr>
          <p:cNvSpPr txBox="1"/>
          <p:nvPr/>
        </p:nvSpPr>
        <p:spPr>
          <a:xfrm>
            <a:off x="1189608" y="4170699"/>
            <a:ext cx="3284737" cy="1015663"/>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Under the guidance of:</a:t>
            </a:r>
          </a:p>
          <a:p>
            <a:r>
              <a:rPr lang="en-US" sz="2000" dirty="0">
                <a:latin typeface="Times New Roman" panose="02020603050405020304" pitchFamily="18" charset="0"/>
                <a:cs typeface="Times New Roman" panose="02020603050405020304" pitchFamily="18" charset="0"/>
              </a:rPr>
              <a:t>       S. Lalitha</a:t>
            </a:r>
          </a:p>
          <a:p>
            <a:r>
              <a:rPr lang="en-US" sz="2000" dirty="0">
                <a:latin typeface="Times New Roman" panose="02020603050405020304" pitchFamily="18" charset="0"/>
                <a:cs typeface="Times New Roman" panose="02020603050405020304" pitchFamily="18" charset="0"/>
              </a:rPr>
              <a:t>Assistant Professor(CSE)</a:t>
            </a:r>
            <a:endParaRPr lang="en-IN" sz="2000" dirty="0">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04970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ED4F8B-5FC1-4A70-A238-037657E8CE25}"/>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3" name="TextBox 2">
            <a:extLst>
              <a:ext uri="{FF2B5EF4-FFF2-40B4-BE49-F238E27FC236}">
                <a16:creationId xmlns:a16="http://schemas.microsoft.com/office/drawing/2014/main" id="{11C5CF8A-7FB6-474D-BBFD-1D26010588EC}"/>
              </a:ext>
            </a:extLst>
          </p:cNvPr>
          <p:cNvSpPr txBox="1"/>
          <p:nvPr/>
        </p:nvSpPr>
        <p:spPr>
          <a:xfrm>
            <a:off x="4394447" y="2659559"/>
            <a:ext cx="4900474"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98246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E275F1-337B-4CF8-A9E1-1085FDB16EE8}"/>
              </a:ext>
            </a:extLst>
          </p:cNvPr>
          <p:cNvSpPr txBox="1"/>
          <p:nvPr/>
        </p:nvSpPr>
        <p:spPr>
          <a:xfrm>
            <a:off x="960267" y="2041865"/>
            <a:ext cx="10271465" cy="3293209"/>
          </a:xfrm>
          <a:prstGeom prst="rect">
            <a:avLst/>
          </a:prstGeom>
          <a:noFill/>
        </p:spPr>
        <p:txBody>
          <a:bodyPr wrap="square" rtlCol="0">
            <a:spAutoFit/>
          </a:bodyPr>
          <a:lstStyle/>
          <a:p>
            <a:pPr algn="just"/>
            <a:r>
              <a:rPr lang="en-US" sz="2800"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project presents a low cost flexible and reliable home automation system with additional security using Arduino microcontroller, with IP connectivity through local Wi-Fi for accessing and controlling devices by authorized user remotely using Smart phone application. The proposed system is server independent and uses Internet of things to control human desired appliances starting from industrial machine to consumer goods. The user can also use different devices for controlling by the help of web-browser, smart phone or IR remote module. </a:t>
            </a:r>
          </a:p>
          <a:p>
            <a:pPr algn="just"/>
            <a:r>
              <a:rPr lang="en-US" dirty="0">
                <a:latin typeface="Times New Roman" panose="02020603050405020304" pitchFamily="18" charset="0"/>
                <a:cs typeface="Times New Roman" panose="02020603050405020304" pitchFamily="18" charset="0"/>
              </a:rPr>
              <a:t>	To demonstrate the effectiveness and feasibility of this system, in this paper we present a home automation system using Arduino UNO microcontroller and ESP8266-01 as a connectivity module. It helps the user to control various appliances such as light, fan, TV and can take decision based on the feedback of sensors remotely. We have tested our system through conducted experiment on various environmental conditions.</a:t>
            </a:r>
            <a:endParaRPr lang="en-IN" b="1" u="sng"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2</a:t>
            </a:fld>
            <a:endParaRPr lang="en-US" dirty="0"/>
          </a:p>
        </p:txBody>
      </p:sp>
      <p:sp>
        <p:nvSpPr>
          <p:cNvPr id="4" name="TextBox 3">
            <a:extLst>
              <a:ext uri="{FF2B5EF4-FFF2-40B4-BE49-F238E27FC236}">
                <a16:creationId xmlns:a16="http://schemas.microsoft.com/office/drawing/2014/main" id="{D57D373F-C4C3-4D78-84BF-47F7C2C6E522}"/>
              </a:ext>
            </a:extLst>
          </p:cNvPr>
          <p:cNvSpPr txBox="1"/>
          <p:nvPr/>
        </p:nvSpPr>
        <p:spPr>
          <a:xfrm>
            <a:off x="4418119" y="353375"/>
            <a:ext cx="3355759" cy="738664"/>
          </a:xfrm>
          <a:prstGeom prst="rect">
            <a:avLst/>
          </a:prstGeom>
          <a:noFill/>
        </p:spPr>
        <p:txBody>
          <a:bodyPr wrap="square" rtlCol="0">
            <a:spAutoFit/>
          </a:bodyPr>
          <a:lstStyle/>
          <a:p>
            <a:endParaRPr lang="en-US" dirty="0"/>
          </a:p>
          <a:p>
            <a:r>
              <a:rPr lang="en-IN" sz="2400" b="1" u="sng" dirty="0">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1173408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D2A20F-D5F7-4AE3-B6F3-57755F019BEE}"/>
              </a:ext>
            </a:extLst>
          </p:cNvPr>
          <p:cNvSpPr txBox="1"/>
          <p:nvPr/>
        </p:nvSpPr>
        <p:spPr>
          <a:xfrm>
            <a:off x="1248792" y="1624616"/>
            <a:ext cx="9818703" cy="3447098"/>
          </a:xfrm>
          <a:prstGeom prst="rect">
            <a:avLst/>
          </a:prstGeom>
          <a:noFill/>
        </p:spPr>
        <p:txBody>
          <a:bodyPr wrap="square" rtlCol="0">
            <a:spAutoFit/>
          </a:bodyPr>
          <a:lstStyle/>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The system has two parts, namely; hardware and software. The hardware system consists of Arduino uno board, Arduino wi-fi shield, sensors and home appliances. The software system consists of a java based android application also Arduino language is used to configure the Arduino uno board and the sensors. In this system, the components used are Arduino uno board, Arduino wi-fi shield, sensors(lm35 , LDR). These hardware components are used in order to control the home appliances. Arduino uno board will help to develop an interface between the hardware and the software application. This system also consists of a software application which is developed using android. The Arduino wi-fi shield will help in transmitting and receiving the input given by the user.</a:t>
            </a:r>
          </a:p>
          <a:p>
            <a:br>
              <a:rPr lang="en-US" sz="2800" dirty="0">
                <a:latin typeface="Times New Roman" panose="02020603050405020304" pitchFamily="18" charset="0"/>
                <a:cs typeface="Times New Roman" panose="02020603050405020304" pitchFamily="18" charset="0"/>
              </a:rPr>
            </a:br>
            <a:endParaRPr lang="en-IN" sz="2800" b="1" u="sng"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3</a:t>
            </a:fld>
            <a:endParaRPr lang="en-US" dirty="0"/>
          </a:p>
        </p:txBody>
      </p:sp>
      <p:sp>
        <p:nvSpPr>
          <p:cNvPr id="4" name="TextBox 3">
            <a:extLst>
              <a:ext uri="{FF2B5EF4-FFF2-40B4-BE49-F238E27FC236}">
                <a16:creationId xmlns:a16="http://schemas.microsoft.com/office/drawing/2014/main" id="{51F3A18C-AB5A-4DBB-817B-FB7ECA9B0861}"/>
              </a:ext>
            </a:extLst>
          </p:cNvPr>
          <p:cNvSpPr txBox="1"/>
          <p:nvPr/>
        </p:nvSpPr>
        <p:spPr>
          <a:xfrm>
            <a:off x="4853126" y="691242"/>
            <a:ext cx="2485747"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Proposed System</a:t>
            </a:r>
            <a:endParaRPr lang="en-IN"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691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57F1E4F-1CFF-5643-939E-217C01CDF565}" type="slidenum">
              <a:rPr lang="en-US" smtClean="0"/>
              <a:pPr/>
              <a:t>4</a:t>
            </a:fld>
            <a:endParaRPr lang="en-US" dirty="0"/>
          </a:p>
        </p:txBody>
      </p:sp>
      <p:sp>
        <p:nvSpPr>
          <p:cNvPr id="4" name="TextBox 3">
            <a:extLst>
              <a:ext uri="{FF2B5EF4-FFF2-40B4-BE49-F238E27FC236}">
                <a16:creationId xmlns:a16="http://schemas.microsoft.com/office/drawing/2014/main" id="{64C68992-2695-4C15-915C-BC04B0B98FA5}"/>
              </a:ext>
            </a:extLst>
          </p:cNvPr>
          <p:cNvSpPr txBox="1"/>
          <p:nvPr/>
        </p:nvSpPr>
        <p:spPr>
          <a:xfrm>
            <a:off x="5550544" y="691242"/>
            <a:ext cx="1848471" cy="461665"/>
          </a:xfrm>
          <a:prstGeom prst="rect">
            <a:avLst/>
          </a:prstGeom>
          <a:noFill/>
        </p:spPr>
        <p:txBody>
          <a:bodyPr wrap="square" rtlCol="0">
            <a:spAutoFit/>
          </a:bodyPr>
          <a:lstStyle/>
          <a:p>
            <a:r>
              <a:rPr lang="en-IN" sz="2400" b="1" u="sng" dirty="0">
                <a:latin typeface="Times New Roman" panose="02020603050405020304" pitchFamily="18" charset="0"/>
                <a:cs typeface="Times New Roman" panose="02020603050405020304" pitchFamily="18" charset="0"/>
              </a:rPr>
              <a:t>Flow</a:t>
            </a:r>
            <a:r>
              <a:rPr lang="en-IN" sz="2400" u="sng" dirty="0">
                <a:latin typeface="Times New Roman" panose="02020603050405020304" pitchFamily="18" charset="0"/>
                <a:cs typeface="Times New Roman" panose="02020603050405020304" pitchFamily="18" charset="0"/>
              </a:rPr>
              <a:t> </a:t>
            </a:r>
            <a:r>
              <a:rPr lang="en-IN" sz="2400" b="1" u="sng" dirty="0">
                <a:latin typeface="Times New Roman" panose="02020603050405020304" pitchFamily="18" charset="0"/>
                <a:cs typeface="Times New Roman" panose="02020603050405020304" pitchFamily="18" charset="0"/>
              </a:rPr>
              <a:t>Chart</a:t>
            </a:r>
          </a:p>
        </p:txBody>
      </p:sp>
      <p:pic>
        <p:nvPicPr>
          <p:cNvPr id="10" name="Picture 9">
            <a:extLst>
              <a:ext uri="{FF2B5EF4-FFF2-40B4-BE49-F238E27FC236}">
                <a16:creationId xmlns:a16="http://schemas.microsoft.com/office/drawing/2014/main" id="{B926C509-46CE-45ED-8BF8-315A69166B61}"/>
              </a:ext>
            </a:extLst>
          </p:cNvPr>
          <p:cNvPicPr>
            <a:picLocks noChangeAspect="1"/>
          </p:cNvPicPr>
          <p:nvPr/>
        </p:nvPicPr>
        <p:blipFill rotWithShape="1">
          <a:blip r:embed="rId2"/>
          <a:srcRect l="8406" t="10598" r="15792" b="5708"/>
          <a:stretch/>
        </p:blipFill>
        <p:spPr>
          <a:xfrm>
            <a:off x="4166584" y="1579036"/>
            <a:ext cx="4616389" cy="4812888"/>
          </a:xfrm>
          <a:prstGeom prst="rect">
            <a:avLst/>
          </a:prstGeom>
        </p:spPr>
      </p:pic>
    </p:spTree>
    <p:extLst>
      <p:ext uri="{BB962C8B-B14F-4D97-AF65-F5344CB8AC3E}">
        <p14:creationId xmlns:p14="http://schemas.microsoft.com/office/powerpoint/2010/main" val="3291501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3" name="Rectangle 13"/>
          <p:cNvSpPr>
            <a:spLocks noChangeArrowheads="1"/>
          </p:cNvSpPr>
          <p:nvPr/>
        </p:nvSpPr>
        <p:spPr bwMode="auto">
          <a:xfrm>
            <a:off x="2631781" y="1215614"/>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741" name="Rectangle 21"/>
          <p:cNvSpPr>
            <a:spLocks noChangeArrowheads="1"/>
          </p:cNvSpPr>
          <p:nvPr/>
        </p:nvSpPr>
        <p:spPr bwMode="auto">
          <a:xfrm>
            <a:off x="2470416" y="1686261"/>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1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742" name="Rectangle 22"/>
          <p:cNvSpPr>
            <a:spLocks noChangeArrowheads="1"/>
          </p:cNvSpPr>
          <p:nvPr/>
        </p:nvSpPr>
        <p:spPr bwMode="auto">
          <a:xfrm>
            <a:off x="2631781" y="2130014"/>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972050" algn="l"/>
              </a:tabLst>
            </a:pPr>
            <a:r>
              <a:rPr kumimoji="0" lang="en-US"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	</a:t>
            </a:r>
            <a:endParaRPr kumimoji="0" lang="en-US" sz="11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972050" algn="l"/>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TextBox 22"/>
          <p:cNvSpPr txBox="1"/>
          <p:nvPr/>
        </p:nvSpPr>
        <p:spPr>
          <a:xfrm>
            <a:off x="2030506" y="5701554"/>
            <a:ext cx="7046259" cy="369332"/>
          </a:xfrm>
          <a:prstGeom prst="rect">
            <a:avLst/>
          </a:prstGeom>
          <a:noFill/>
        </p:spPr>
        <p:txBody>
          <a:bodyPr wrap="square" rtlCol="0">
            <a:spAutoFit/>
          </a:bodyPr>
          <a:lstStyle/>
          <a:p>
            <a:r>
              <a:rPr lang="en-US" dirty="0"/>
              <a:t>					</a:t>
            </a:r>
            <a:endParaRPr lang="en-US" sz="2000" b="1" dirty="0">
              <a:solidFill>
                <a:schemeClr val="bg1"/>
              </a:solidFill>
              <a:latin typeface="Times New Roman" pitchFamily="18" charset="0"/>
              <a:cs typeface="Times New Roman" pitchFamily="18" charset="0"/>
            </a:endParaRPr>
          </a:p>
        </p:txBody>
      </p:sp>
      <p:sp>
        <p:nvSpPr>
          <p:cNvPr id="24" name="Slide Number Placeholder 23"/>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1026" name="Picture 2" descr="IOT based Fire Alerting System Project">
            <a:extLst>
              <a:ext uri="{FF2B5EF4-FFF2-40B4-BE49-F238E27FC236}">
                <a16:creationId xmlns:a16="http://schemas.microsoft.com/office/drawing/2014/main" id="{2522BF79-DFB8-4876-B752-1EF11E6EAB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7412" y="1914861"/>
            <a:ext cx="4837176" cy="44698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D97F39B-AAD8-4CB0-A854-15D68CA246FC}"/>
              </a:ext>
            </a:extLst>
          </p:cNvPr>
          <p:cNvSpPr txBox="1"/>
          <p:nvPr/>
        </p:nvSpPr>
        <p:spPr>
          <a:xfrm>
            <a:off x="5172456" y="664032"/>
            <a:ext cx="1847088"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Architecture</a:t>
            </a:r>
            <a:endParaRPr lang="en-IN" sz="2400" b="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4B891B-CF23-46B4-A228-552E12BE8C7E}"/>
              </a:ext>
            </a:extLst>
          </p:cNvPr>
          <p:cNvSpPr txBox="1"/>
          <p:nvPr/>
        </p:nvSpPr>
        <p:spPr>
          <a:xfrm>
            <a:off x="4700726" y="739511"/>
            <a:ext cx="2790547" cy="461665"/>
          </a:xfrm>
          <a:prstGeom prst="rect">
            <a:avLst/>
          </a:prstGeom>
          <a:noFill/>
        </p:spPr>
        <p:txBody>
          <a:bodyPr wrap="square" rtlCol="0">
            <a:spAutoFit/>
          </a:bodyPr>
          <a:lstStyle/>
          <a:p>
            <a:r>
              <a:rPr lang="en-IN" sz="2400" b="1" u="sng" dirty="0">
                <a:latin typeface="Times New Roman" panose="02020603050405020304" pitchFamily="18" charset="0"/>
                <a:cs typeface="Times New Roman" panose="02020603050405020304" pitchFamily="18" charset="0"/>
              </a:rPr>
              <a:t>Important Features</a:t>
            </a:r>
          </a:p>
        </p:txBody>
      </p:sp>
      <p:sp>
        <p:nvSpPr>
          <p:cNvPr id="3" name="Slide Number Placeholder 2"/>
          <p:cNvSpPr>
            <a:spLocks noGrp="1"/>
          </p:cNvSpPr>
          <p:nvPr>
            <p:ph type="sldNum" sz="quarter" idx="12"/>
          </p:nvPr>
        </p:nvSpPr>
        <p:spPr/>
        <p:txBody>
          <a:bodyPr/>
          <a:lstStyle/>
          <a:p>
            <a:fld id="{D57F1E4F-1CFF-5643-939E-217C01CDF565}" type="slidenum">
              <a:rPr lang="en-US" smtClean="0"/>
              <a:pPr/>
              <a:t>6</a:t>
            </a:fld>
            <a:endParaRPr lang="en-US" dirty="0"/>
          </a:p>
        </p:txBody>
      </p:sp>
      <p:sp>
        <p:nvSpPr>
          <p:cNvPr id="4" name="TextBox 3">
            <a:extLst>
              <a:ext uri="{FF2B5EF4-FFF2-40B4-BE49-F238E27FC236}">
                <a16:creationId xmlns:a16="http://schemas.microsoft.com/office/drawing/2014/main" id="{04E4A353-9B40-4030-B662-19F8C1D84E62}"/>
              </a:ext>
            </a:extLst>
          </p:cNvPr>
          <p:cNvSpPr txBox="1"/>
          <p:nvPr/>
        </p:nvSpPr>
        <p:spPr>
          <a:xfrm>
            <a:off x="1393794" y="1890944"/>
            <a:ext cx="9028591" cy="2862322"/>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Fire sensors in automation have a wide range of applications. IOT based home automation alarm system using Arduino can be used in Chemical Factories, Shopping Malls, local shops, Educational institutes, Parking Areas, Companies etc.</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IoT Based home automation  alarm Notification System Using Wi-Fi can be used as a pre-cautionary measure at all the places listed above, which can help in notifying the fire departments early. If appropriate and immediate action is taken as soon as the buzzer turns ON, it can help in avoiding an accident.</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Future Development of the IOT Based Fire Detection System is This project can be enhanced to sense leakage of LPG GAS.</a:t>
            </a:r>
          </a:p>
          <a:p>
            <a:endParaRPr lang="en-IN" dirty="0"/>
          </a:p>
        </p:txBody>
      </p:sp>
    </p:spTree>
    <p:extLst>
      <p:ext uri="{BB962C8B-B14F-4D97-AF65-F5344CB8AC3E}">
        <p14:creationId xmlns:p14="http://schemas.microsoft.com/office/powerpoint/2010/main" val="3171110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87D27E-93FE-45CD-A41E-10E2C7C81992}"/>
              </a:ext>
            </a:extLst>
          </p:cNvPr>
          <p:cNvSpPr txBox="1"/>
          <p:nvPr/>
        </p:nvSpPr>
        <p:spPr>
          <a:xfrm>
            <a:off x="4316026" y="691242"/>
            <a:ext cx="3559947" cy="461665"/>
          </a:xfrm>
          <a:prstGeom prst="rect">
            <a:avLst/>
          </a:prstGeom>
          <a:noFill/>
        </p:spPr>
        <p:txBody>
          <a:bodyPr wrap="square" rtlCol="0">
            <a:spAutoFit/>
          </a:bodyPr>
          <a:lstStyle/>
          <a:p>
            <a:r>
              <a:rPr lang="en-IN" sz="2400" b="1" u="sng" dirty="0">
                <a:latin typeface="Times New Roman" panose="02020603050405020304" pitchFamily="18" charset="0"/>
                <a:cs typeface="Times New Roman" panose="02020603050405020304" pitchFamily="18" charset="0"/>
              </a:rPr>
              <a:t>Important Features </a:t>
            </a:r>
          </a:p>
        </p:txBody>
      </p:sp>
      <p:sp>
        <p:nvSpPr>
          <p:cNvPr id="3" name="Slide Number Placeholder 2"/>
          <p:cNvSpPr>
            <a:spLocks noGrp="1"/>
          </p:cNvSpPr>
          <p:nvPr>
            <p:ph type="sldNum" sz="quarter" idx="12"/>
          </p:nvPr>
        </p:nvSpPr>
        <p:spPr/>
        <p:txBody>
          <a:bodyPr/>
          <a:lstStyle/>
          <a:p>
            <a:fld id="{D57F1E4F-1CFF-5643-939E-217C01CDF565}" type="slidenum">
              <a:rPr lang="en-US" smtClean="0"/>
              <a:pPr/>
              <a:t>7</a:t>
            </a:fld>
            <a:endParaRPr lang="en-US" dirty="0"/>
          </a:p>
        </p:txBody>
      </p:sp>
      <p:sp>
        <p:nvSpPr>
          <p:cNvPr id="4" name="TextBox 3">
            <a:extLst>
              <a:ext uri="{FF2B5EF4-FFF2-40B4-BE49-F238E27FC236}">
                <a16:creationId xmlns:a16="http://schemas.microsoft.com/office/drawing/2014/main" id="{C946FFE4-2B55-4EF4-8909-4B8140B18C4D}"/>
              </a:ext>
            </a:extLst>
          </p:cNvPr>
          <p:cNvSpPr txBox="1"/>
          <p:nvPr/>
        </p:nvSpPr>
        <p:spPr>
          <a:xfrm>
            <a:off x="1311579" y="1856162"/>
            <a:ext cx="10298097" cy="1754326"/>
          </a:xfrm>
          <a:prstGeom prst="rect">
            <a:avLst/>
          </a:prstGeom>
          <a:noFill/>
        </p:spPr>
        <p:txBody>
          <a:bodyPr wrap="square" rtlCol="0">
            <a:spAutoFit/>
          </a:bodyPr>
          <a:lstStyle/>
          <a:p>
            <a:pPr marL="285750" indent="-285750">
              <a:buFont typeface="Wingdings" panose="05000000000000000000" pitchFamily="2" charset="2"/>
              <a:buChar char="Ø"/>
            </a:pPr>
            <a:r>
              <a:rPr lang="en-US" b="1" u="sng" dirty="0">
                <a:latin typeface="Times New Roman" panose="02020603050405020304" pitchFamily="18" charset="0"/>
                <a:cs typeface="Times New Roman" panose="02020603050405020304" pitchFamily="18" charset="0"/>
              </a:rPr>
              <a:t>Fire Safety Alarm:</a:t>
            </a:r>
            <a:r>
              <a:rPr lang="en-US" dirty="0">
                <a:latin typeface="Times New Roman" panose="02020603050405020304" pitchFamily="18" charset="0"/>
                <a:cs typeface="Times New Roman" panose="02020603050405020304" pitchFamily="18" charset="0"/>
              </a:rPr>
              <a:t> This system includes fire alarm and fire protection. We used smoke detector and temperature sensor (LM35) to detect fire and an alarm is used with this. On the other hand a solenoid valve connected directly with water supply is used to extinguish the fire. </a:t>
            </a:r>
          </a:p>
          <a:p>
            <a:pPr marL="285750" indent="-285750">
              <a:buFont typeface="Wingdings" panose="05000000000000000000" pitchFamily="2" charset="2"/>
              <a:buChar char="Ø"/>
            </a:pPr>
            <a:r>
              <a:rPr lang="en-US" b="1" u="sng" dirty="0">
                <a:latin typeface="Times New Roman" panose="02020603050405020304" pitchFamily="18" charset="0"/>
                <a:cs typeface="Times New Roman" panose="02020603050405020304" pitchFamily="18" charset="0"/>
              </a:rPr>
              <a:t>Anti-Theft Alarm: </a:t>
            </a:r>
            <a:r>
              <a:rPr lang="en-US" dirty="0">
                <a:latin typeface="Times New Roman" panose="02020603050405020304" pitchFamily="18" charset="0"/>
                <a:cs typeface="Times New Roman" panose="02020603050405020304" pitchFamily="18" charset="0"/>
              </a:rPr>
              <a:t>We used touch sensor around the house as anti-theft system. We also used an alarm. When anyone touches the sensor it switched the alarm ON.</a:t>
            </a:r>
          </a:p>
          <a:p>
            <a:endParaRPr lang="en-IN" dirty="0"/>
          </a:p>
        </p:txBody>
      </p:sp>
      <p:sp>
        <p:nvSpPr>
          <p:cNvPr id="5" name="TextBox 4">
            <a:extLst>
              <a:ext uri="{FF2B5EF4-FFF2-40B4-BE49-F238E27FC236}">
                <a16:creationId xmlns:a16="http://schemas.microsoft.com/office/drawing/2014/main" id="{75D39AEF-784E-4372-A55C-3FE02C6FCD92}"/>
              </a:ext>
            </a:extLst>
          </p:cNvPr>
          <p:cNvSpPr txBox="1"/>
          <p:nvPr/>
        </p:nvSpPr>
        <p:spPr>
          <a:xfrm>
            <a:off x="1311579" y="3805797"/>
            <a:ext cx="4918229" cy="1661993"/>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Components used:</a:t>
            </a:r>
          </a:p>
          <a:p>
            <a:endParaRPr lang="en-US" sz="2400" b="1" u="sng"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ESP8266 WiFi Module</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Arduino Micro controller</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Relay Circuit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7221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F6EE40-7A88-432C-80E8-47635CBBC191}"/>
              </a:ext>
            </a:extLst>
          </p:cNvPr>
          <p:cNvSpPr txBox="1"/>
          <p:nvPr/>
        </p:nvSpPr>
        <p:spPr>
          <a:xfrm>
            <a:off x="4963357" y="638575"/>
            <a:ext cx="2265286" cy="830997"/>
          </a:xfrm>
          <a:prstGeom prst="rect">
            <a:avLst/>
          </a:prstGeom>
          <a:noFill/>
        </p:spPr>
        <p:txBody>
          <a:bodyPr wrap="square" rtlCol="0">
            <a:spAutoFit/>
          </a:bodyPr>
          <a:lstStyle/>
          <a:p>
            <a:r>
              <a:rPr lang="en-IN" sz="2400" b="1" u="sng" dirty="0">
                <a:latin typeface="Times New Roman" panose="02020603050405020304" pitchFamily="18" charset="0"/>
                <a:cs typeface="Times New Roman" panose="02020603050405020304" pitchFamily="18" charset="0"/>
              </a:rPr>
              <a:t>Output Screens</a:t>
            </a:r>
          </a:p>
          <a:p>
            <a:endParaRPr lang="en-IN" sz="2400" b="1" u="sng"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flipV="1">
            <a:off x="6283234" y="1561012"/>
            <a:ext cx="144198" cy="45719"/>
          </a:xfrm>
        </p:spPr>
        <p:txBody>
          <a:bodyPr/>
          <a:lstStyle/>
          <a:p>
            <a:fld id="{D57F1E4F-1CFF-5643-939E-217C01CDF565}" type="slidenum">
              <a:rPr lang="en-US" smtClean="0"/>
              <a:pPr/>
              <a:t>8</a:t>
            </a:fld>
            <a:endParaRPr lang="en-US" dirty="0"/>
          </a:p>
        </p:txBody>
      </p:sp>
      <p:pic>
        <p:nvPicPr>
          <p:cNvPr id="4" name="Picture 3" descr="WhatsApp Image 2020-05-24 at 10.38.46 PM.jpeg"/>
          <p:cNvPicPr>
            <a:picLocks noChangeAspect="1"/>
          </p:cNvPicPr>
          <p:nvPr/>
        </p:nvPicPr>
        <p:blipFill>
          <a:blip r:embed="rId2"/>
          <a:stretch>
            <a:fillRect/>
          </a:stretch>
        </p:blipFill>
        <p:spPr>
          <a:xfrm>
            <a:off x="665824" y="1648097"/>
            <a:ext cx="4297533" cy="3429930"/>
          </a:xfrm>
          <a:prstGeom prst="rect">
            <a:avLst/>
          </a:prstGeom>
        </p:spPr>
      </p:pic>
      <p:pic>
        <p:nvPicPr>
          <p:cNvPr id="5" name="Picture 4" descr="WhatsApp Image 2020-05-24 at 10.38.47 PM.jpeg"/>
          <p:cNvPicPr>
            <a:picLocks noChangeAspect="1"/>
          </p:cNvPicPr>
          <p:nvPr/>
        </p:nvPicPr>
        <p:blipFill>
          <a:blip r:embed="rId3"/>
          <a:stretch>
            <a:fillRect/>
          </a:stretch>
        </p:blipFill>
        <p:spPr>
          <a:xfrm>
            <a:off x="7048870" y="1524929"/>
            <a:ext cx="4297533" cy="3553098"/>
          </a:xfrm>
          <a:prstGeom prst="rect">
            <a:avLst/>
          </a:prstGeom>
        </p:spPr>
      </p:pic>
      <p:sp>
        <p:nvSpPr>
          <p:cNvPr id="6" name="TextBox 5">
            <a:extLst>
              <a:ext uri="{FF2B5EF4-FFF2-40B4-BE49-F238E27FC236}">
                <a16:creationId xmlns:a16="http://schemas.microsoft.com/office/drawing/2014/main" id="{706A3D00-FECD-422F-BF39-ED4BC1A6742B}"/>
              </a:ext>
            </a:extLst>
          </p:cNvPr>
          <p:cNvSpPr txBox="1"/>
          <p:nvPr/>
        </p:nvSpPr>
        <p:spPr>
          <a:xfrm>
            <a:off x="1047564" y="5256552"/>
            <a:ext cx="4376693"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Fig A: Connecting components to Arduino </a:t>
            </a:r>
            <a:endParaRPr lang="en-IN" sz="16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331B61F-C1EE-4615-8116-C6B3266F4846}"/>
              </a:ext>
            </a:extLst>
          </p:cNvPr>
          <p:cNvSpPr txBox="1"/>
          <p:nvPr/>
        </p:nvSpPr>
        <p:spPr>
          <a:xfrm>
            <a:off x="7228642" y="5256552"/>
            <a:ext cx="3915793"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Fig B: Bulb glowing using Iot technology</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3675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7969E8-EF0A-4892-A7F1-FF57C73A7344}"/>
              </a:ext>
            </a:extLst>
          </p:cNvPr>
          <p:cNvSpPr txBox="1"/>
          <p:nvPr/>
        </p:nvSpPr>
        <p:spPr>
          <a:xfrm>
            <a:off x="1550633" y="1748899"/>
            <a:ext cx="9090734" cy="2031325"/>
          </a:xfrm>
          <a:prstGeom prst="rect">
            <a:avLst/>
          </a:prstGeom>
          <a:noFill/>
        </p:spPr>
        <p:txBody>
          <a:bodyPr wrap="square" rtlCol="0">
            <a:spAutoFit/>
          </a:bodyPr>
          <a:lstStyle/>
          <a:p>
            <a:endParaRPr lang="en-US" sz="3600" b="1" u="sng"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Home automation systems allow detailed control over lighting, heating, cooling, security and cctv systems and more. The advanced wireless solutions can transform any ordinary home into a smart home and with dedicated software to support different applications there are endless possibilities to select from. This system is more flexible and provides attractive user interface compared to other home automation systems.</a:t>
            </a:r>
          </a:p>
        </p:txBody>
      </p:sp>
      <p:sp>
        <p:nvSpPr>
          <p:cNvPr id="3" name="Slide Number Placeholder 2"/>
          <p:cNvSpPr>
            <a:spLocks noGrp="1"/>
          </p:cNvSpPr>
          <p:nvPr>
            <p:ph type="sldNum" sz="quarter" idx="12"/>
          </p:nvPr>
        </p:nvSpPr>
        <p:spPr/>
        <p:txBody>
          <a:bodyPr/>
          <a:lstStyle/>
          <a:p>
            <a:fld id="{D57F1E4F-1CFF-5643-939E-217C01CDF565}" type="slidenum">
              <a:rPr lang="en-US" smtClean="0"/>
              <a:pPr/>
              <a:t>9</a:t>
            </a:fld>
            <a:endParaRPr lang="en-US" dirty="0"/>
          </a:p>
        </p:txBody>
      </p:sp>
      <p:sp>
        <p:nvSpPr>
          <p:cNvPr id="4" name="TextBox 3">
            <a:extLst>
              <a:ext uri="{FF2B5EF4-FFF2-40B4-BE49-F238E27FC236}">
                <a16:creationId xmlns:a16="http://schemas.microsoft.com/office/drawing/2014/main" id="{66D0098D-370F-4745-9938-2AD1F81979D3}"/>
              </a:ext>
            </a:extLst>
          </p:cNvPr>
          <p:cNvSpPr txBox="1"/>
          <p:nvPr/>
        </p:nvSpPr>
        <p:spPr>
          <a:xfrm>
            <a:off x="5186039" y="721755"/>
            <a:ext cx="1819922"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Conclusion</a:t>
            </a:r>
            <a:endParaRPr lang="en-IN"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488949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328</TotalTime>
  <Words>675</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Srikar Reddy kondeti</dc:creator>
  <cp:lastModifiedBy>Sindhu</cp:lastModifiedBy>
  <cp:revision>42</cp:revision>
  <dcterms:created xsi:type="dcterms:W3CDTF">2020-01-07T13:41:02Z</dcterms:created>
  <dcterms:modified xsi:type="dcterms:W3CDTF">2020-05-27T04:43:05Z</dcterms:modified>
</cp:coreProperties>
</file>