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642" r:id="rId1"/>
  </p:sldMasterIdLst>
  <p:notesMasterIdLst>
    <p:notesMasterId r:id="rId47"/>
  </p:notesMasterIdLst>
  <p:sldIdLst>
    <p:sldId id="256" r:id="rId2"/>
    <p:sldId id="257" r:id="rId3"/>
    <p:sldId id="258" r:id="rId4"/>
    <p:sldId id="259" r:id="rId5"/>
    <p:sldId id="264" r:id="rId6"/>
    <p:sldId id="262" r:id="rId7"/>
    <p:sldId id="263" r:id="rId8"/>
    <p:sldId id="265" r:id="rId9"/>
    <p:sldId id="266" r:id="rId10"/>
    <p:sldId id="307" r:id="rId11"/>
    <p:sldId id="296" r:id="rId12"/>
    <p:sldId id="271" r:id="rId13"/>
    <p:sldId id="272" r:id="rId14"/>
    <p:sldId id="273" r:id="rId15"/>
    <p:sldId id="275" r:id="rId16"/>
    <p:sldId id="277" r:id="rId17"/>
    <p:sldId id="278" r:id="rId18"/>
    <p:sldId id="301" r:id="rId19"/>
    <p:sldId id="280" r:id="rId20"/>
    <p:sldId id="290" r:id="rId21"/>
    <p:sldId id="297" r:id="rId22"/>
    <p:sldId id="310" r:id="rId23"/>
    <p:sldId id="311" r:id="rId24"/>
    <p:sldId id="312" r:id="rId25"/>
    <p:sldId id="303" r:id="rId26"/>
    <p:sldId id="320" r:id="rId27"/>
    <p:sldId id="304" r:id="rId28"/>
    <p:sldId id="305" r:id="rId29"/>
    <p:sldId id="308" r:id="rId30"/>
    <p:sldId id="309" r:id="rId31"/>
    <p:sldId id="313" r:id="rId32"/>
    <p:sldId id="314" r:id="rId33"/>
    <p:sldId id="315" r:id="rId34"/>
    <p:sldId id="316" r:id="rId35"/>
    <p:sldId id="317" r:id="rId36"/>
    <p:sldId id="319" r:id="rId37"/>
    <p:sldId id="318" r:id="rId38"/>
    <p:sldId id="299" r:id="rId39"/>
    <p:sldId id="321" r:id="rId40"/>
    <p:sldId id="306" r:id="rId41"/>
    <p:sldId id="281" r:id="rId42"/>
    <p:sldId id="283" r:id="rId43"/>
    <p:sldId id="282" r:id="rId44"/>
    <p:sldId id="302" r:id="rId45"/>
    <p:sldId id="28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6" autoAdjust="0"/>
    <p:restoredTop sz="94660"/>
  </p:normalViewPr>
  <p:slideViewPr>
    <p:cSldViewPr snapToGrid="0">
      <p:cViewPr varScale="1">
        <p:scale>
          <a:sx n="57" d="100"/>
          <a:sy n="57" d="100"/>
        </p:scale>
        <p:origin x="6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A1699B-9BED-4DF1-9971-69FFB40C5004}" type="datetimeFigureOut">
              <a:rPr lang="en-IN" smtClean="0"/>
              <a:t>05-01-2025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D4E79D-A0E4-4382-B81E-52DAB5594648}" type="slidenum">
              <a:rPr lang="en-IN" smtClean="0"/>
              <a:t>‹#›</a:t>
            </a:fld>
            <a:endParaRPr lang="en-IN"/>
          </a:p>
        </p:txBody>
      </p:sp>
    </p:spTree>
    <p:extLst>
      <p:ext uri="{BB962C8B-B14F-4D97-AF65-F5344CB8AC3E}">
        <p14:creationId xmlns:p14="http://schemas.microsoft.com/office/powerpoint/2010/main" val="2927923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D4E79D-A0E4-4382-B81E-52DAB5594648}" type="slidenum">
              <a:rPr lang="en-IN" smtClean="0"/>
              <a:t>1</a:t>
            </a:fld>
            <a:endParaRPr lang="en-IN"/>
          </a:p>
        </p:txBody>
      </p:sp>
    </p:spTree>
    <p:extLst>
      <p:ext uri="{BB962C8B-B14F-4D97-AF65-F5344CB8AC3E}">
        <p14:creationId xmlns:p14="http://schemas.microsoft.com/office/powerpoint/2010/main" val="2431497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D4E79D-A0E4-4382-B81E-52DAB5594648}" type="slidenum">
              <a:rPr lang="en-IN" smtClean="0"/>
              <a:t>13</a:t>
            </a:fld>
            <a:endParaRPr lang="en-IN"/>
          </a:p>
        </p:txBody>
      </p:sp>
    </p:spTree>
    <p:extLst>
      <p:ext uri="{BB962C8B-B14F-4D97-AF65-F5344CB8AC3E}">
        <p14:creationId xmlns:p14="http://schemas.microsoft.com/office/powerpoint/2010/main" val="203740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D4E79D-A0E4-4382-B81E-52DAB5594648}" type="slidenum">
              <a:rPr lang="en-IN" smtClean="0"/>
              <a:t>22</a:t>
            </a:fld>
            <a:endParaRPr lang="en-IN"/>
          </a:p>
        </p:txBody>
      </p:sp>
    </p:spTree>
    <p:extLst>
      <p:ext uri="{BB962C8B-B14F-4D97-AF65-F5344CB8AC3E}">
        <p14:creationId xmlns:p14="http://schemas.microsoft.com/office/powerpoint/2010/main" val="1275411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D4E79D-A0E4-4382-B81E-52DAB5594648}" type="slidenum">
              <a:rPr lang="en-IN" smtClean="0"/>
              <a:t>27</a:t>
            </a:fld>
            <a:endParaRPr lang="en-IN"/>
          </a:p>
        </p:txBody>
      </p:sp>
    </p:spTree>
    <p:extLst>
      <p:ext uri="{BB962C8B-B14F-4D97-AF65-F5344CB8AC3E}">
        <p14:creationId xmlns:p14="http://schemas.microsoft.com/office/powerpoint/2010/main" val="3326749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D4E79D-A0E4-4382-B81E-52DAB5594648}" type="slidenum">
              <a:rPr lang="en-IN" smtClean="0"/>
              <a:t>34</a:t>
            </a:fld>
            <a:endParaRPr lang="en-IN"/>
          </a:p>
        </p:txBody>
      </p:sp>
    </p:spTree>
    <p:extLst>
      <p:ext uri="{BB962C8B-B14F-4D97-AF65-F5344CB8AC3E}">
        <p14:creationId xmlns:p14="http://schemas.microsoft.com/office/powerpoint/2010/main" val="3910215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7A6060-F42E-4E24-83A1-FE0904DF5DE1}" type="datetimeFigureOut">
              <a:rPr lang="en-IN" smtClean="0"/>
              <a:t>05-01-2025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C3DD6A8-F229-4D90-ADE6-B7B527A84F1A}" type="slidenum">
              <a:rPr lang="en-IN" smtClean="0"/>
              <a:t>‹#›</a:t>
            </a:fld>
            <a:endParaRPr lang="en-IN"/>
          </a:p>
        </p:txBody>
      </p:sp>
    </p:spTree>
    <p:extLst>
      <p:ext uri="{BB962C8B-B14F-4D97-AF65-F5344CB8AC3E}">
        <p14:creationId xmlns:p14="http://schemas.microsoft.com/office/powerpoint/2010/main" val="209873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7A6060-F42E-4E24-83A1-FE0904DF5DE1}" type="datetimeFigureOut">
              <a:rPr lang="en-IN" smtClean="0"/>
              <a:t>05-01-2025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3DD6A8-F229-4D90-ADE6-B7B527A84F1A}" type="slidenum">
              <a:rPr lang="en-IN" smtClean="0"/>
              <a:t>‹#›</a:t>
            </a:fld>
            <a:endParaRPr lang="en-IN"/>
          </a:p>
        </p:txBody>
      </p:sp>
    </p:spTree>
    <p:extLst>
      <p:ext uri="{BB962C8B-B14F-4D97-AF65-F5344CB8AC3E}">
        <p14:creationId xmlns:p14="http://schemas.microsoft.com/office/powerpoint/2010/main" val="244855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7A6060-F42E-4E24-83A1-FE0904DF5DE1}"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DD6A8-F229-4D90-ADE6-B7B527A84F1A}" type="slidenum">
              <a:rPr lang="en-IN" smtClean="0"/>
              <a:t>‹#›</a:t>
            </a:fld>
            <a:endParaRPr lang="en-IN"/>
          </a:p>
        </p:txBody>
      </p:sp>
    </p:spTree>
    <p:extLst>
      <p:ext uri="{BB962C8B-B14F-4D97-AF65-F5344CB8AC3E}">
        <p14:creationId xmlns:p14="http://schemas.microsoft.com/office/powerpoint/2010/main" val="800511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7A6060-F42E-4E24-83A1-FE0904DF5DE1}"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DD6A8-F229-4D90-ADE6-B7B527A84F1A}" type="slidenum">
              <a:rPr lang="en-IN" smtClean="0"/>
              <a:t>‹#›</a:t>
            </a:fld>
            <a:endParaRPr lang="en-IN"/>
          </a:p>
        </p:txBody>
      </p:sp>
    </p:spTree>
    <p:extLst>
      <p:ext uri="{BB962C8B-B14F-4D97-AF65-F5344CB8AC3E}">
        <p14:creationId xmlns:p14="http://schemas.microsoft.com/office/powerpoint/2010/main" val="7854134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7A6060-F42E-4E24-83A1-FE0904DF5DE1}"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DD6A8-F229-4D90-ADE6-B7B527A84F1A}" type="slidenum">
              <a:rPr lang="en-IN" smtClean="0"/>
              <a:t>‹#›</a:t>
            </a:fld>
            <a:endParaRPr lang="en-IN"/>
          </a:p>
        </p:txBody>
      </p:sp>
    </p:spTree>
    <p:extLst>
      <p:ext uri="{BB962C8B-B14F-4D97-AF65-F5344CB8AC3E}">
        <p14:creationId xmlns:p14="http://schemas.microsoft.com/office/powerpoint/2010/main" val="3228296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7A6060-F42E-4E24-83A1-FE0904DF5DE1}"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DD6A8-F229-4D90-ADE6-B7B527A84F1A}" type="slidenum">
              <a:rPr lang="en-IN" smtClean="0"/>
              <a:t>‹#›</a:t>
            </a:fld>
            <a:endParaRPr lang="en-IN"/>
          </a:p>
        </p:txBody>
      </p:sp>
    </p:spTree>
    <p:extLst>
      <p:ext uri="{BB962C8B-B14F-4D97-AF65-F5344CB8AC3E}">
        <p14:creationId xmlns:p14="http://schemas.microsoft.com/office/powerpoint/2010/main" val="30787317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7A6060-F42E-4E24-83A1-FE0904DF5DE1}"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DD6A8-F229-4D90-ADE6-B7B527A84F1A}" type="slidenum">
              <a:rPr lang="en-IN" smtClean="0"/>
              <a:t>‹#›</a:t>
            </a:fld>
            <a:endParaRPr lang="en-IN"/>
          </a:p>
        </p:txBody>
      </p:sp>
    </p:spTree>
    <p:extLst>
      <p:ext uri="{BB962C8B-B14F-4D97-AF65-F5344CB8AC3E}">
        <p14:creationId xmlns:p14="http://schemas.microsoft.com/office/powerpoint/2010/main" val="2659885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7A6060-F42E-4E24-83A1-FE0904DF5DE1}"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DD6A8-F229-4D90-ADE6-B7B527A84F1A}" type="slidenum">
              <a:rPr lang="en-IN" smtClean="0"/>
              <a:t>‹#›</a:t>
            </a:fld>
            <a:endParaRPr lang="en-IN"/>
          </a:p>
        </p:txBody>
      </p:sp>
    </p:spTree>
    <p:extLst>
      <p:ext uri="{BB962C8B-B14F-4D97-AF65-F5344CB8AC3E}">
        <p14:creationId xmlns:p14="http://schemas.microsoft.com/office/powerpoint/2010/main" val="4184727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7A6060-F42E-4E24-83A1-FE0904DF5DE1}"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DD6A8-F229-4D90-ADE6-B7B527A84F1A}" type="slidenum">
              <a:rPr lang="en-IN" smtClean="0"/>
              <a:t>‹#›</a:t>
            </a:fld>
            <a:endParaRPr lang="en-IN"/>
          </a:p>
        </p:txBody>
      </p:sp>
    </p:spTree>
    <p:extLst>
      <p:ext uri="{BB962C8B-B14F-4D97-AF65-F5344CB8AC3E}">
        <p14:creationId xmlns:p14="http://schemas.microsoft.com/office/powerpoint/2010/main" val="63513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7A6060-F42E-4E24-83A1-FE0904DF5DE1}"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C3DD6A8-F229-4D90-ADE6-B7B527A84F1A}" type="slidenum">
              <a:rPr lang="en-IN" smtClean="0"/>
              <a:t>‹#›</a:t>
            </a:fld>
            <a:endParaRPr lang="en-IN"/>
          </a:p>
        </p:txBody>
      </p:sp>
    </p:spTree>
    <p:extLst>
      <p:ext uri="{BB962C8B-B14F-4D97-AF65-F5344CB8AC3E}">
        <p14:creationId xmlns:p14="http://schemas.microsoft.com/office/powerpoint/2010/main" val="26313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7A6060-F42E-4E24-83A1-FE0904DF5DE1}"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3DD6A8-F229-4D90-ADE6-B7B527A84F1A}" type="slidenum">
              <a:rPr lang="en-IN" smtClean="0"/>
              <a:t>‹#›</a:t>
            </a:fld>
            <a:endParaRPr lang="en-IN"/>
          </a:p>
        </p:txBody>
      </p:sp>
    </p:spTree>
    <p:extLst>
      <p:ext uri="{BB962C8B-B14F-4D97-AF65-F5344CB8AC3E}">
        <p14:creationId xmlns:p14="http://schemas.microsoft.com/office/powerpoint/2010/main" val="134901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7A6060-F42E-4E24-83A1-FE0904DF5DE1}" type="datetimeFigureOut">
              <a:rPr lang="en-IN" smtClean="0"/>
              <a:t>05-01-2025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3DD6A8-F229-4D90-ADE6-B7B527A84F1A}" type="slidenum">
              <a:rPr lang="en-IN" smtClean="0"/>
              <a:t>‹#›</a:t>
            </a:fld>
            <a:endParaRPr lang="en-IN"/>
          </a:p>
        </p:txBody>
      </p:sp>
    </p:spTree>
    <p:extLst>
      <p:ext uri="{BB962C8B-B14F-4D97-AF65-F5344CB8AC3E}">
        <p14:creationId xmlns:p14="http://schemas.microsoft.com/office/powerpoint/2010/main" val="2833509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7A6060-F42E-4E24-83A1-FE0904DF5DE1}" type="datetimeFigureOut">
              <a:rPr lang="en-IN" smtClean="0"/>
              <a:t>05-01-2025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3DD6A8-F229-4D90-ADE6-B7B527A84F1A}" type="slidenum">
              <a:rPr lang="en-IN" smtClean="0"/>
              <a:t>‹#›</a:t>
            </a:fld>
            <a:endParaRPr lang="en-IN"/>
          </a:p>
        </p:txBody>
      </p:sp>
    </p:spTree>
    <p:extLst>
      <p:ext uri="{BB962C8B-B14F-4D97-AF65-F5344CB8AC3E}">
        <p14:creationId xmlns:p14="http://schemas.microsoft.com/office/powerpoint/2010/main" val="2516161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7A6060-F42E-4E24-83A1-FE0904DF5DE1}" type="datetimeFigureOut">
              <a:rPr lang="en-IN" smtClean="0"/>
              <a:t>05-01-2025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3DD6A8-F229-4D90-ADE6-B7B527A84F1A}" type="slidenum">
              <a:rPr lang="en-IN" smtClean="0"/>
              <a:t>‹#›</a:t>
            </a:fld>
            <a:endParaRPr lang="en-IN"/>
          </a:p>
        </p:txBody>
      </p:sp>
    </p:spTree>
    <p:extLst>
      <p:ext uri="{BB962C8B-B14F-4D97-AF65-F5344CB8AC3E}">
        <p14:creationId xmlns:p14="http://schemas.microsoft.com/office/powerpoint/2010/main" val="1792426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7A6060-F42E-4E24-83A1-FE0904DF5DE1}" type="datetimeFigureOut">
              <a:rPr lang="en-IN" smtClean="0"/>
              <a:t>05-01-2025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3DD6A8-F229-4D90-ADE6-B7B527A84F1A}" type="slidenum">
              <a:rPr lang="en-IN" smtClean="0"/>
              <a:t>‹#›</a:t>
            </a:fld>
            <a:endParaRPr lang="en-IN"/>
          </a:p>
        </p:txBody>
      </p:sp>
    </p:spTree>
    <p:extLst>
      <p:ext uri="{BB962C8B-B14F-4D97-AF65-F5344CB8AC3E}">
        <p14:creationId xmlns:p14="http://schemas.microsoft.com/office/powerpoint/2010/main" val="2495490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7A6060-F42E-4E24-83A1-FE0904DF5DE1}" type="datetimeFigureOut">
              <a:rPr lang="en-IN" smtClean="0"/>
              <a:t>05-01-2025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3DD6A8-F229-4D90-ADE6-B7B527A84F1A}" type="slidenum">
              <a:rPr lang="en-IN" smtClean="0"/>
              <a:t>‹#›</a:t>
            </a:fld>
            <a:endParaRPr lang="en-IN"/>
          </a:p>
        </p:txBody>
      </p:sp>
    </p:spTree>
    <p:extLst>
      <p:ext uri="{BB962C8B-B14F-4D97-AF65-F5344CB8AC3E}">
        <p14:creationId xmlns:p14="http://schemas.microsoft.com/office/powerpoint/2010/main" val="124257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7A6060-F42E-4E24-83A1-FE0904DF5DE1}" type="datetimeFigureOut">
              <a:rPr lang="en-IN" smtClean="0"/>
              <a:t>05-01-2025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3DD6A8-F229-4D90-ADE6-B7B527A84F1A}" type="slidenum">
              <a:rPr lang="en-IN" smtClean="0"/>
              <a:t>‹#›</a:t>
            </a:fld>
            <a:endParaRPr lang="en-IN"/>
          </a:p>
        </p:txBody>
      </p:sp>
    </p:spTree>
    <p:extLst>
      <p:ext uri="{BB962C8B-B14F-4D97-AF65-F5344CB8AC3E}">
        <p14:creationId xmlns:p14="http://schemas.microsoft.com/office/powerpoint/2010/main" val="2355843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7A6060-F42E-4E24-83A1-FE0904DF5DE1}" type="datetimeFigureOut">
              <a:rPr lang="en-IN" smtClean="0"/>
              <a:t>05-01-2025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3DD6A8-F229-4D90-ADE6-B7B527A84F1A}" type="slidenum">
              <a:rPr lang="en-IN" smtClean="0"/>
              <a:t>‹#›</a:t>
            </a:fld>
            <a:endParaRPr lang="en-IN"/>
          </a:p>
        </p:txBody>
      </p:sp>
    </p:spTree>
    <p:extLst>
      <p:ext uri="{BB962C8B-B14F-4D97-AF65-F5344CB8AC3E}">
        <p14:creationId xmlns:p14="http://schemas.microsoft.com/office/powerpoint/2010/main" val="1806820191"/>
      </p:ext>
    </p:extLst>
  </p:cSld>
  <p:clrMap bg1="lt1" tx1="dk1" bg2="lt2" tx2="dk2" accent1="accent1" accent2="accent2" accent3="accent3" accent4="accent4" accent5="accent5" accent6="accent6" hlink="hlink" folHlink="folHlink"/>
  <p:sldLayoutIdLst>
    <p:sldLayoutId id="2147485643" r:id="rId1"/>
    <p:sldLayoutId id="2147485644" r:id="rId2"/>
    <p:sldLayoutId id="2147485645" r:id="rId3"/>
    <p:sldLayoutId id="2147485646" r:id="rId4"/>
    <p:sldLayoutId id="2147485647" r:id="rId5"/>
    <p:sldLayoutId id="2147485648" r:id="rId6"/>
    <p:sldLayoutId id="2147485649" r:id="rId7"/>
    <p:sldLayoutId id="2147485650" r:id="rId8"/>
    <p:sldLayoutId id="2147485651" r:id="rId9"/>
    <p:sldLayoutId id="2147485652" r:id="rId10"/>
    <p:sldLayoutId id="2147485653" r:id="rId11"/>
    <p:sldLayoutId id="2147485654" r:id="rId12"/>
    <p:sldLayoutId id="2147485655" r:id="rId13"/>
    <p:sldLayoutId id="2147485656" r:id="rId14"/>
    <p:sldLayoutId id="2147485657" r:id="rId15"/>
    <p:sldLayoutId id="2147485658" r:id="rId16"/>
    <p:sldLayoutId id="2147485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76DD-3003-80E7-9FD6-AAD7D66E4239}"/>
              </a:ext>
            </a:extLst>
          </p:cNvPr>
          <p:cNvSpPr>
            <a:spLocks noGrp="1"/>
          </p:cNvSpPr>
          <p:nvPr>
            <p:ph type="title"/>
          </p:nvPr>
        </p:nvSpPr>
        <p:spPr>
          <a:xfrm>
            <a:off x="1276815" y="920226"/>
            <a:ext cx="10805532" cy="283216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Autofit/>
          </a:bodyPr>
          <a:lstStyle/>
          <a:p>
            <a:r>
              <a:rPr lang="en-US" sz="4800" b="1" u="sng" dirty="0">
                <a:solidFill>
                  <a:schemeClr val="accent1">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Protein and Peptide delivery</a:t>
            </a:r>
            <a:br>
              <a:rPr lang="en-US" sz="3200" dirty="0">
                <a:solidFill>
                  <a:schemeClr val="accent1">
                    <a:lumMod val="50000"/>
                  </a:schemeClr>
                </a:solidFill>
                <a:latin typeface="Times New Roman" panose="02020603050405020304" pitchFamily="18" charset="0"/>
                <a:cs typeface="Times New Roman" panose="02020603050405020304" pitchFamily="18" charset="0"/>
              </a:rPr>
            </a:br>
            <a:br>
              <a:rPr lang="en-US" sz="3200" dirty="0">
                <a:solidFill>
                  <a:schemeClr val="accent1">
                    <a:lumMod val="50000"/>
                  </a:schemeClr>
                </a:solidFill>
                <a:latin typeface="Times New Roman" panose="02020603050405020304" pitchFamily="18" charset="0"/>
                <a:cs typeface="Times New Roman" panose="02020603050405020304" pitchFamily="18" charset="0"/>
              </a:rPr>
            </a:br>
            <a:br>
              <a:rPr lang="en-US" sz="3200" dirty="0">
                <a:solidFill>
                  <a:schemeClr val="accent1">
                    <a:lumMod val="50000"/>
                  </a:schemeClr>
                </a:solidFill>
                <a:latin typeface="Times New Roman" panose="02020603050405020304" pitchFamily="18" charset="0"/>
                <a:cs typeface="Times New Roman" panose="02020603050405020304" pitchFamily="18" charset="0"/>
              </a:rPr>
            </a:br>
            <a:r>
              <a:rPr lang="en-US" sz="3600" dirty="0">
                <a:solidFill>
                  <a:schemeClr val="accent1">
                    <a:lumMod val="50000"/>
                  </a:schemeClr>
                </a:solidFill>
                <a:latin typeface="Times New Roman" panose="02020603050405020304" pitchFamily="18" charset="0"/>
                <a:cs typeface="Times New Roman" panose="02020603050405020304" pitchFamily="18" charset="0"/>
              </a:rPr>
              <a:t>Basics of amino acid, Structures of proteins, Protein and peptide delivery: Barriers for protein delivery</a:t>
            </a:r>
            <a:endParaRPr lang="en-IN" sz="32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D0B498F1-5327-2A42-0AF6-3C12355B07C8}"/>
              </a:ext>
            </a:extLst>
          </p:cNvPr>
          <p:cNvSpPr>
            <a:spLocks noGrp="1"/>
          </p:cNvSpPr>
          <p:nvPr>
            <p:ph sz="half" idx="1"/>
          </p:nvPr>
        </p:nvSpPr>
        <p:spPr>
          <a:xfrm>
            <a:off x="3178098" y="4766897"/>
            <a:ext cx="4248615" cy="1483112"/>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Guided by:</a:t>
            </a:r>
          </a:p>
          <a:p>
            <a:pPr marL="0" indent="0">
              <a:buNone/>
            </a:pPr>
            <a:r>
              <a:rPr lang="en-IN" sz="2000" dirty="0" err="1">
                <a:latin typeface="Times New Roman" panose="02020603050405020304" pitchFamily="18" charset="0"/>
                <a:cs typeface="Times New Roman" panose="02020603050405020304" pitchFamily="18" charset="0"/>
              </a:rPr>
              <a:t>Dr.</a:t>
            </a:r>
            <a:r>
              <a:rPr lang="en-IN" sz="2000" dirty="0">
                <a:latin typeface="Times New Roman" panose="02020603050405020304" pitchFamily="18" charset="0"/>
                <a:cs typeface="Times New Roman" panose="02020603050405020304" pitchFamily="18" charset="0"/>
              </a:rPr>
              <a:t> Dhaval D. Mori  </a:t>
            </a:r>
          </a:p>
          <a:p>
            <a:pPr marL="0" indent="0">
              <a:buNone/>
            </a:pPr>
            <a:r>
              <a:rPr lang="en-IN" sz="2000" dirty="0">
                <a:latin typeface="Times New Roman" panose="02020603050405020304" pitchFamily="18" charset="0"/>
                <a:cs typeface="Times New Roman" panose="02020603050405020304" pitchFamily="18" charset="0"/>
              </a:rPr>
              <a:t>Assistant Professor</a:t>
            </a:r>
          </a:p>
          <a:p>
            <a:pPr marL="0" indent="0">
              <a:buNone/>
            </a:pPr>
            <a:endParaRPr lang="en-IN" dirty="0"/>
          </a:p>
        </p:txBody>
      </p:sp>
      <p:sp>
        <p:nvSpPr>
          <p:cNvPr id="7" name="Content Placeholder 6">
            <a:extLst>
              <a:ext uri="{FF2B5EF4-FFF2-40B4-BE49-F238E27FC236}">
                <a16:creationId xmlns:a16="http://schemas.microsoft.com/office/drawing/2014/main" id="{33DE313A-662B-073E-F97C-F1143B4A4BD7}"/>
              </a:ext>
            </a:extLst>
          </p:cNvPr>
          <p:cNvSpPr>
            <a:spLocks noGrp="1"/>
          </p:cNvSpPr>
          <p:nvPr>
            <p:ph sz="half" idx="2"/>
          </p:nvPr>
        </p:nvSpPr>
        <p:spPr>
          <a:xfrm>
            <a:off x="8095784" y="4460488"/>
            <a:ext cx="3813717" cy="1672683"/>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Presented by:</a:t>
            </a:r>
          </a:p>
          <a:p>
            <a:pPr marL="0" indent="0" algn="just">
              <a:buNone/>
            </a:pPr>
            <a:r>
              <a:rPr lang="en-US" sz="2000" dirty="0">
                <a:latin typeface="Times New Roman" panose="02020603050405020304" pitchFamily="18" charset="0"/>
                <a:cs typeface="Times New Roman" panose="02020603050405020304" pitchFamily="18" charset="0"/>
              </a:rPr>
              <a:t>Yashvi Gambhava </a:t>
            </a:r>
          </a:p>
          <a:p>
            <a:pPr marL="0" indent="0" algn="just">
              <a:buNone/>
            </a:pPr>
            <a:r>
              <a:rPr lang="en-US" sz="2000" dirty="0" err="1">
                <a:latin typeface="Times New Roman" panose="02020603050405020304" pitchFamily="18" charset="0"/>
                <a:cs typeface="Times New Roman" panose="02020603050405020304" pitchFamily="18" charset="0"/>
              </a:rPr>
              <a:t>M.Pharm</a:t>
            </a:r>
            <a:r>
              <a:rPr lang="en-US" sz="2000" dirty="0">
                <a:latin typeface="Times New Roman" panose="02020603050405020304" pitchFamily="18" charset="0"/>
                <a:cs typeface="Times New Roman" panose="02020603050405020304" pitchFamily="18" charset="0"/>
              </a:rPr>
              <a:t> sem-1</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9251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8783AD-B77D-714C-7036-388E7268A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293" y="151574"/>
            <a:ext cx="9255186" cy="6554851"/>
          </a:xfrm>
          <a:prstGeom prst="rect">
            <a:avLst/>
          </a:prstGeom>
        </p:spPr>
      </p:pic>
    </p:spTree>
    <p:extLst>
      <p:ext uri="{BB962C8B-B14F-4D97-AF65-F5344CB8AC3E}">
        <p14:creationId xmlns:p14="http://schemas.microsoft.com/office/powerpoint/2010/main" val="2064742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FEE6-6CF4-3C0F-0A7D-3FF067E8F100}"/>
              </a:ext>
            </a:extLst>
          </p:cNvPr>
          <p:cNvSpPr>
            <a:spLocks noGrp="1"/>
          </p:cNvSpPr>
          <p:nvPr>
            <p:ph type="title"/>
          </p:nvPr>
        </p:nvSpPr>
        <p:spPr>
          <a:xfrm>
            <a:off x="1484310" y="313164"/>
            <a:ext cx="10018713" cy="1752599"/>
          </a:xfrm>
        </p:spPr>
        <p:txBody>
          <a:bodyPr/>
          <a:lstStyle/>
          <a:p>
            <a:r>
              <a:rPr lang="en-US" dirty="0">
                <a:latin typeface="Times New Roman" panose="02020603050405020304" pitchFamily="18" charset="0"/>
                <a:cs typeface="Times New Roman" panose="02020603050405020304" pitchFamily="18" charset="0"/>
              </a:rPr>
              <a:t>Delivery of Peptide and Protein drugs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1B2CBA-AF26-865C-EFC2-4C2FC2E645BA}"/>
              </a:ext>
            </a:extLst>
          </p:cNvPr>
          <p:cNvSpPr>
            <a:spLocks noGrp="1"/>
          </p:cNvSpPr>
          <p:nvPr>
            <p:ph idx="1"/>
          </p:nvPr>
        </p:nvSpPr>
        <p:spPr>
          <a:xfrm>
            <a:off x="1484310" y="983164"/>
            <a:ext cx="10018713" cy="6097860"/>
          </a:xfrm>
        </p:spPr>
        <p:txBody>
          <a:bodyPr>
            <a:normAutofit/>
          </a:bodyPr>
          <a:lstStyle/>
          <a:p>
            <a:r>
              <a:rPr lang="en-IN" sz="2200" dirty="0">
                <a:latin typeface="Times New Roman" panose="02020603050405020304" pitchFamily="18" charset="0"/>
                <a:cs typeface="Times New Roman" panose="02020603050405020304" pitchFamily="18" charset="0"/>
              </a:rPr>
              <a:t>Different routes include</a:t>
            </a:r>
          </a:p>
          <a:p>
            <a:pPr marL="0" indent="0">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1. Oral route</a:t>
            </a:r>
          </a:p>
          <a:p>
            <a:pPr marL="0" indent="0">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2. Buccal route </a:t>
            </a:r>
          </a:p>
          <a:p>
            <a:pPr marL="0" indent="0">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3. Nasal route </a:t>
            </a:r>
          </a:p>
          <a:p>
            <a:pPr marL="0" indent="0">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4. Transdermal route </a:t>
            </a:r>
          </a:p>
          <a:p>
            <a:pPr marL="0" indent="0">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5. Pulmonary route </a:t>
            </a:r>
          </a:p>
          <a:p>
            <a:pPr marL="0" indent="0">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6. Rectal route </a:t>
            </a:r>
          </a:p>
          <a:p>
            <a:pPr marL="0" indent="0">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7. Parenteral route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847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51F4C-3ED4-5304-DBC8-098977C12145}"/>
              </a:ext>
            </a:extLst>
          </p:cNvPr>
          <p:cNvSpPr>
            <a:spLocks noGrp="1"/>
          </p:cNvSpPr>
          <p:nvPr>
            <p:ph type="title"/>
          </p:nvPr>
        </p:nvSpPr>
        <p:spPr>
          <a:xfrm>
            <a:off x="802888" y="2620537"/>
            <a:ext cx="10372492" cy="1846805"/>
          </a:xfrm>
        </p:spPr>
        <p:txBody>
          <a:bodyPr>
            <a:normAutofit/>
          </a:bodyPr>
          <a:lstStyle/>
          <a:p>
            <a:pPr algn="r"/>
            <a:r>
              <a:rPr lang="en-US" sz="4800" b="0" i="0" u="none" strike="noStrike" baseline="0" dirty="0">
                <a:latin typeface="Times New Roman" panose="02020603050405020304" pitchFamily="18" charset="0"/>
                <a:cs typeface="Times New Roman" panose="02020603050405020304" pitchFamily="18" charset="0"/>
              </a:rPr>
              <a:t>Barriers to Non-Invasive Formulation Development for Proteins</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9263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70C61-FEB5-4320-7750-41CC90221A78}"/>
              </a:ext>
            </a:extLst>
          </p:cNvPr>
          <p:cNvSpPr>
            <a:spLocks noGrp="1"/>
          </p:cNvSpPr>
          <p:nvPr>
            <p:ph type="title"/>
          </p:nvPr>
        </p:nvSpPr>
        <p:spPr>
          <a:xfrm>
            <a:off x="1640428" y="-328961"/>
            <a:ext cx="10018713" cy="1752599"/>
          </a:xfrm>
        </p:spPr>
        <p:txBody>
          <a:bodyPr/>
          <a:lstStyle/>
          <a:p>
            <a:r>
              <a:rPr lang="en-IN" dirty="0">
                <a:latin typeface="Times New Roman" panose="02020603050405020304" pitchFamily="18" charset="0"/>
                <a:cs typeface="Times New Roman" panose="02020603050405020304" pitchFamily="18" charset="0"/>
              </a:rPr>
              <a:t>Physicochemical Drug Properties</a:t>
            </a:r>
          </a:p>
        </p:txBody>
      </p:sp>
      <p:sp>
        <p:nvSpPr>
          <p:cNvPr id="3" name="Content Placeholder 2">
            <a:extLst>
              <a:ext uri="{FF2B5EF4-FFF2-40B4-BE49-F238E27FC236}">
                <a16:creationId xmlns:a16="http://schemas.microsoft.com/office/drawing/2014/main" id="{92929926-39DB-AC4B-81F4-2C37A83FFD99}"/>
              </a:ext>
            </a:extLst>
          </p:cNvPr>
          <p:cNvSpPr>
            <a:spLocks noGrp="1"/>
          </p:cNvSpPr>
          <p:nvPr>
            <p:ph idx="1"/>
          </p:nvPr>
        </p:nvSpPr>
        <p:spPr>
          <a:xfrm>
            <a:off x="1640428" y="3429000"/>
            <a:ext cx="10145751" cy="2714509"/>
          </a:xfrm>
        </p:spPr>
        <p:txBody>
          <a:bodyPr>
            <a:noAutofit/>
          </a:bodyPr>
          <a:lstStyle/>
          <a:p>
            <a:pPr algn="just"/>
            <a:r>
              <a:rPr lang="en-US" sz="2200" b="0" i="0" u="none" strike="noStrike" baseline="0" dirty="0">
                <a:latin typeface="Times New Roman" panose="02020603050405020304" pitchFamily="18" charset="0"/>
                <a:cs typeface="Times New Roman" panose="02020603050405020304" pitchFamily="18" charset="0"/>
              </a:rPr>
              <a:t>Intrinsic properties of protein-based drugs such as their large size, poor membrane permeation, physicochemical instability, and susceptibility to enzymatic degradation create a formidable challenge with respect to the delivery of protein drugs, particularly for non-invasive drug delivery</a:t>
            </a:r>
          </a:p>
          <a:p>
            <a:pPr algn="just"/>
            <a:r>
              <a:rPr lang="en-US" sz="2200" b="0" i="0" u="none" strike="noStrike" baseline="0" dirty="0">
                <a:latin typeface="Times New Roman" panose="02020603050405020304" pitchFamily="18" charset="0"/>
                <a:cs typeface="Times New Roman" panose="02020603050405020304" pitchFamily="18" charset="0"/>
              </a:rPr>
              <a:t>the high molecular mass and the large size of drug molecules often result in poor membrane permeability, which causes low absorption.</a:t>
            </a:r>
          </a:p>
          <a:p>
            <a:pPr algn="just"/>
            <a:r>
              <a:rPr lang="en-US" sz="2200" b="0" i="0" u="none" strike="noStrike" baseline="0" dirty="0">
                <a:latin typeface="Times New Roman" panose="02020603050405020304" pitchFamily="18" charset="0"/>
                <a:cs typeface="Times New Roman" panose="02020603050405020304" pitchFamily="18" charset="0"/>
              </a:rPr>
              <a:t>Drugs with a relatively small molecular mass of </a:t>
            </a:r>
            <a:r>
              <a:rPr lang="en-US" sz="2200" dirty="0">
                <a:latin typeface="Times New Roman" panose="02020603050405020304" pitchFamily="18" charset="0"/>
                <a:cs typeface="Times New Roman" panose="02020603050405020304" pitchFamily="18" charset="0"/>
              </a:rPr>
              <a:t>&lt;</a:t>
            </a:r>
            <a:r>
              <a:rPr lang="en-US" sz="2200" b="0" i="0" u="none" strike="noStrike" baseline="0" dirty="0">
                <a:latin typeface="Times New Roman" panose="02020603050405020304" pitchFamily="18" charset="0"/>
                <a:cs typeface="Times New Roman" panose="02020603050405020304" pitchFamily="18" charset="0"/>
              </a:rPr>
              <a:t>500 Da readily penetrate membranes in the GI tract and skin through passive </a:t>
            </a:r>
            <a:r>
              <a:rPr lang="en-IN" sz="2200" b="0" i="0" u="none" strike="noStrike" baseline="0" dirty="0">
                <a:latin typeface="Times New Roman" panose="02020603050405020304" pitchFamily="18" charset="0"/>
                <a:cs typeface="Times New Roman" panose="02020603050405020304" pitchFamily="18" charset="0"/>
              </a:rPr>
              <a:t>diffusion.</a:t>
            </a:r>
          </a:p>
          <a:p>
            <a:pPr algn="just"/>
            <a:r>
              <a:rPr lang="en-US" sz="2200" b="0" i="0" u="none" strike="noStrike" baseline="0" dirty="0">
                <a:latin typeface="Times New Roman" panose="02020603050405020304" pitchFamily="18" charset="0"/>
                <a:cs typeface="Times New Roman" panose="02020603050405020304" pitchFamily="18" charset="0"/>
              </a:rPr>
              <a:t>ocular delivery, the human retina restricts the diffusion of macromolecules </a:t>
            </a:r>
            <a:r>
              <a:rPr lang="en-US" sz="2200" dirty="0">
                <a:latin typeface="Times New Roman" panose="02020603050405020304" pitchFamily="18" charset="0"/>
                <a:cs typeface="Times New Roman" panose="02020603050405020304" pitchFamily="18" charset="0"/>
              </a:rPr>
              <a:t>&gt;</a:t>
            </a:r>
            <a:r>
              <a:rPr lang="en-US" sz="2200" b="0" i="0" u="none" strike="noStrike" baseline="0" dirty="0">
                <a:latin typeface="Times New Roman" panose="02020603050405020304" pitchFamily="18" charset="0"/>
                <a:cs typeface="Times New Roman" panose="02020603050405020304" pitchFamily="18" charset="0"/>
              </a:rPr>
              <a:t>76 </a:t>
            </a:r>
            <a:r>
              <a:rPr lang="en-US" sz="2200" b="0" i="0" u="none" strike="noStrike" baseline="0" dirty="0" err="1">
                <a:latin typeface="Times New Roman" panose="02020603050405020304" pitchFamily="18" charset="0"/>
                <a:cs typeface="Times New Roman" panose="02020603050405020304" pitchFamily="18" charset="0"/>
              </a:rPr>
              <a:t>kDa</a:t>
            </a:r>
            <a:r>
              <a:rPr lang="en-US" sz="2200" b="0" i="0" u="none" strike="noStrike" baseline="0" dirty="0">
                <a:latin typeface="Times New Roman" panose="02020603050405020304" pitchFamily="18" charset="0"/>
                <a:cs typeface="Times New Roman" panose="02020603050405020304" pitchFamily="18" charset="0"/>
              </a:rPr>
              <a:t> due to inner and outer plexiform layers and macromolecules above 150 </a:t>
            </a:r>
            <a:r>
              <a:rPr lang="en-US" sz="2200" b="0" i="0" u="none" strike="noStrike" baseline="0" dirty="0" err="1">
                <a:latin typeface="Times New Roman" panose="02020603050405020304" pitchFamily="18" charset="0"/>
                <a:cs typeface="Times New Roman" panose="02020603050405020304" pitchFamily="18" charset="0"/>
              </a:rPr>
              <a:t>kDa</a:t>
            </a:r>
            <a:r>
              <a:rPr lang="en-US" sz="2200" b="0" i="0" u="none" strike="noStrike" baseline="0" dirty="0">
                <a:latin typeface="Times New Roman" panose="02020603050405020304" pitchFamily="18" charset="0"/>
                <a:cs typeface="Times New Roman" panose="02020603050405020304" pitchFamily="18" charset="0"/>
              </a:rPr>
              <a:t> are unable to reach the inner retina</a:t>
            </a:r>
          </a:p>
          <a:p>
            <a:pPr algn="just"/>
            <a:r>
              <a:rPr lang="en-US" sz="2200" b="0" i="0" u="none" strike="noStrike" baseline="0" dirty="0">
                <a:latin typeface="Times New Roman" panose="02020603050405020304" pitchFamily="18" charset="0"/>
                <a:cs typeface="Times New Roman" panose="02020603050405020304" pitchFamily="18" charset="0"/>
              </a:rPr>
              <a:t>The nasal mucosa also exhibit low membrane permeability for molecules larger than 1 </a:t>
            </a:r>
            <a:r>
              <a:rPr lang="en-US" sz="2200" b="0" i="0" u="none" strike="noStrike" baseline="0" dirty="0" err="1">
                <a:latin typeface="Times New Roman" panose="02020603050405020304" pitchFamily="18" charset="0"/>
                <a:cs typeface="Times New Roman" panose="02020603050405020304" pitchFamily="18" charset="0"/>
              </a:rPr>
              <a:t>kDa</a:t>
            </a:r>
            <a:endParaRPr lang="en-US" sz="2200" b="0" i="0" u="none" strike="noStrike" baseline="0" dirty="0">
              <a:latin typeface="Times New Roman" panose="02020603050405020304" pitchFamily="18" charset="0"/>
              <a:cs typeface="Times New Roman" panose="02020603050405020304" pitchFamily="18" charset="0"/>
            </a:endParaRPr>
          </a:p>
          <a:p>
            <a:pPr algn="just"/>
            <a:endParaRPr lang="en-IN" sz="2200" b="0" i="0" u="none" strike="noStrike" baseline="0" dirty="0">
              <a:latin typeface="Times New Roman" panose="02020603050405020304" pitchFamily="18" charset="0"/>
              <a:cs typeface="Times New Roman" panose="02020603050405020304" pitchFamily="18" charset="0"/>
            </a:endParaRPr>
          </a:p>
          <a:p>
            <a:pPr algn="l"/>
            <a:endParaRPr lang="en-US" sz="2200" b="0" i="0" u="none" strike="noStrike" baseline="0" dirty="0">
              <a:latin typeface="Times New Roman" panose="02020603050405020304" pitchFamily="18" charset="0"/>
              <a:cs typeface="Times New Roman" panose="02020603050405020304" pitchFamily="18" charset="0"/>
            </a:endParaRPr>
          </a:p>
          <a:p>
            <a:endParaRPr lang="en-IN" sz="2200" b="0" i="0" u="none" strike="noStrike" baseline="0" dirty="0">
              <a:latin typeface="Times New Roman" panose="02020603050405020304" pitchFamily="18" charset="0"/>
              <a:cs typeface="Times New Roman" panose="02020603050405020304" pitchFamily="18" charset="0"/>
            </a:endParaRPr>
          </a:p>
          <a:p>
            <a:pPr marL="0" indent="0" algn="l">
              <a:buNone/>
            </a:pPr>
            <a:r>
              <a:rPr lang="en-US" sz="2200" b="0" i="0" u="none" strike="noStrike" baseline="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510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36238F-686B-456E-143F-6FAFC2D0671B}"/>
              </a:ext>
            </a:extLst>
          </p:cNvPr>
          <p:cNvSpPr>
            <a:spLocks noGrp="1"/>
          </p:cNvSpPr>
          <p:nvPr>
            <p:ph idx="1"/>
          </p:nvPr>
        </p:nvSpPr>
        <p:spPr>
          <a:xfrm>
            <a:off x="1360448" y="1315844"/>
            <a:ext cx="10482147" cy="4783873"/>
          </a:xfrm>
        </p:spPr>
        <p:txBody>
          <a:bodyPr>
            <a:noAutofit/>
          </a:bodyPr>
          <a:lstStyle/>
          <a:p>
            <a:pPr marL="0" indent="0" algn="l">
              <a:buNone/>
            </a:pPr>
            <a:endParaRPr lang="en-US" sz="2200" b="0" i="0" u="none" strike="noStrike" baseline="0" dirty="0">
              <a:latin typeface="Times New Roman" panose="02020603050405020304" pitchFamily="18" charset="0"/>
              <a:cs typeface="Times New Roman" panose="02020603050405020304" pitchFamily="18" charset="0"/>
            </a:endParaRPr>
          </a:p>
          <a:p>
            <a:pPr algn="just"/>
            <a:r>
              <a:rPr lang="en-US" sz="2200" b="0" i="0" u="none" strike="noStrike" baseline="0" dirty="0">
                <a:latin typeface="Times New Roman" panose="02020603050405020304" pitchFamily="18" charset="0"/>
                <a:cs typeface="Times New Roman" panose="02020603050405020304" pitchFamily="18" charset="0"/>
              </a:rPr>
              <a:t>The hydrophilicity of therapeutic proteins also has a great impact on their cellular transport. Most protein drugs are highly hydrophilic with a log P value of less than zero</a:t>
            </a:r>
          </a:p>
          <a:p>
            <a:pPr algn="just"/>
            <a:r>
              <a:rPr lang="en-US" sz="2200" b="0" i="0" u="none" strike="noStrike" baseline="0" dirty="0">
                <a:latin typeface="Times New Roman" panose="02020603050405020304" pitchFamily="18" charset="0"/>
                <a:cs typeface="Times New Roman" panose="02020603050405020304" pitchFamily="18" charset="0"/>
              </a:rPr>
              <a:t>Another physicochemical drug property influencing absorption is the surface charge of a therapeutic protein, which is derived by the amino acid sequence of the protein and the pH of its surroundings. This physicochemical property is complex and heterogeneous.</a:t>
            </a:r>
          </a:p>
          <a:p>
            <a:pPr algn="just"/>
            <a:r>
              <a:rPr lang="en-US" sz="2200" b="0" i="0" u="none" strike="noStrike" baseline="0" dirty="0">
                <a:latin typeface="Times New Roman" panose="02020603050405020304" pitchFamily="18" charset="0"/>
                <a:cs typeface="Times New Roman" panose="02020603050405020304" pitchFamily="18" charset="0"/>
              </a:rPr>
              <a:t>The surface charge can </a:t>
            </a:r>
            <a:r>
              <a:rPr lang="en-IN" sz="2200" b="0" i="0" u="none" strike="noStrike" baseline="0" dirty="0">
                <a:latin typeface="Times New Roman" panose="02020603050405020304" pitchFamily="18" charset="0"/>
                <a:cs typeface="Times New Roman" panose="02020603050405020304" pitchFamily="18" charset="0"/>
              </a:rPr>
              <a:t>cause protein drugs to interact with molecules on the cell surfaces or tis</a:t>
            </a:r>
            <a:r>
              <a:rPr lang="en-US" sz="2200" b="0" i="0" u="none" strike="noStrike" baseline="0" dirty="0">
                <a:latin typeface="Times New Roman" panose="02020603050405020304" pitchFamily="18" charset="0"/>
                <a:cs typeface="Times New Roman" panose="02020603050405020304" pitchFamily="18" charset="0"/>
              </a:rPr>
              <a:t>sue components, thereby affecting absorption, distribution, and elimination of proteins in the body.</a:t>
            </a:r>
          </a:p>
          <a:p>
            <a:pPr algn="just"/>
            <a:endParaRPr lang="en-US" sz="2200" b="0" i="0" u="none" strike="noStrike" baseline="0" dirty="0">
              <a:latin typeface="Times New Roman" panose="02020603050405020304" pitchFamily="18" charset="0"/>
              <a:cs typeface="Times New Roman" panose="02020603050405020304" pitchFamily="18" charset="0"/>
            </a:endParaRPr>
          </a:p>
          <a:p>
            <a:pPr marL="0" indent="0" algn="just">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667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A6004B-2446-DD43-0D67-DC65FBEDD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439" y="12040"/>
            <a:ext cx="9110546" cy="6322741"/>
          </a:xfrm>
          <a:prstGeom prst="rect">
            <a:avLst/>
          </a:prstGeom>
        </p:spPr>
      </p:pic>
      <p:sp>
        <p:nvSpPr>
          <p:cNvPr id="6" name="TextBox 5">
            <a:extLst>
              <a:ext uri="{FF2B5EF4-FFF2-40B4-BE49-F238E27FC236}">
                <a16:creationId xmlns:a16="http://schemas.microsoft.com/office/drawing/2014/main" id="{4E42306F-706A-4138-7F89-7454DD7D0EAA}"/>
              </a:ext>
            </a:extLst>
          </p:cNvPr>
          <p:cNvSpPr txBox="1"/>
          <p:nvPr/>
        </p:nvSpPr>
        <p:spPr>
          <a:xfrm>
            <a:off x="2633546" y="6312477"/>
            <a:ext cx="8731405" cy="523220"/>
          </a:xfrm>
          <a:prstGeom prst="rect">
            <a:avLst/>
          </a:prstGeom>
          <a:noFill/>
        </p:spPr>
        <p:txBody>
          <a:bodyPr wrap="square" rtlCol="0">
            <a:spAutoFit/>
          </a:bodyPr>
          <a:lstStyle/>
          <a:p>
            <a:r>
              <a:rPr lang="en-US" sz="2800" b="0" i="0" u="none" strike="noStrike" baseline="0" dirty="0">
                <a:latin typeface="Times New Roman" panose="02020603050405020304" pitchFamily="18" charset="0"/>
                <a:cs typeface="Times New Roman" panose="02020603050405020304" pitchFamily="18" charset="0"/>
              </a:rPr>
              <a:t>Main barriers for noninvasive routes administration</a:t>
            </a:r>
            <a:r>
              <a:rPr lang="en-US" sz="1800" b="0" i="0" u="none" strike="noStrike" baseline="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0594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5AF2-EAAB-9045-D71D-A613E51A81CC}"/>
              </a:ext>
            </a:extLst>
          </p:cNvPr>
          <p:cNvSpPr>
            <a:spLocks noGrp="1"/>
          </p:cNvSpPr>
          <p:nvPr>
            <p:ph type="title"/>
          </p:nvPr>
        </p:nvSpPr>
        <p:spPr>
          <a:xfrm>
            <a:off x="1484309" y="395868"/>
            <a:ext cx="10018713" cy="1752599"/>
          </a:xfrm>
        </p:spPr>
        <p:txBody>
          <a:bodyPr/>
          <a:lstStyle/>
          <a:p>
            <a:r>
              <a:rPr lang="en-IN" dirty="0">
                <a:latin typeface="Times New Roman" panose="02020603050405020304" pitchFamily="18" charset="0"/>
                <a:cs typeface="Times New Roman" panose="02020603050405020304" pitchFamily="18" charset="0"/>
              </a:rPr>
              <a:t>Biological Barriers</a:t>
            </a:r>
          </a:p>
        </p:txBody>
      </p:sp>
      <p:sp>
        <p:nvSpPr>
          <p:cNvPr id="3" name="Content Placeholder 2">
            <a:extLst>
              <a:ext uri="{FF2B5EF4-FFF2-40B4-BE49-F238E27FC236}">
                <a16:creationId xmlns:a16="http://schemas.microsoft.com/office/drawing/2014/main" id="{BB45750A-4023-3796-8A1E-865C8769872B}"/>
              </a:ext>
            </a:extLst>
          </p:cNvPr>
          <p:cNvSpPr>
            <a:spLocks noGrp="1"/>
          </p:cNvSpPr>
          <p:nvPr>
            <p:ph idx="1"/>
          </p:nvPr>
        </p:nvSpPr>
        <p:spPr>
          <a:xfrm>
            <a:off x="1484309" y="2148467"/>
            <a:ext cx="10018713" cy="3505201"/>
          </a:xfrm>
        </p:spPr>
        <p:txBody>
          <a:bodyPr>
            <a:normAutofit fontScale="92500" lnSpcReduction="20000"/>
          </a:bodyPr>
          <a:lstStyle/>
          <a:p>
            <a:pPr algn="just"/>
            <a:r>
              <a:rPr lang="en-IN" sz="2800" dirty="0">
                <a:latin typeface="Times New Roman" panose="02020603050405020304" pitchFamily="18" charset="0"/>
                <a:cs typeface="Times New Roman" panose="02020603050405020304" pitchFamily="18" charset="0"/>
              </a:rPr>
              <a:t>pHs of Biological Environments</a:t>
            </a:r>
          </a:p>
          <a:p>
            <a:pPr algn="just"/>
            <a:r>
              <a:rPr lang="en-US" sz="2400" b="0" i="0" u="none" strike="noStrike" baseline="0" dirty="0">
                <a:latin typeface="Times New Roman" panose="02020603050405020304" pitchFamily="18" charset="0"/>
                <a:cs typeface="Times New Roman" panose="02020603050405020304" pitchFamily="18" charset="0"/>
              </a:rPr>
              <a:t>The pH conditions in various biological environments can affect the ionization, chemical instability, and absorption of protein-based drugs and their delivery systems.</a:t>
            </a:r>
            <a:r>
              <a:rPr lang="en-IN" sz="2400" b="0" i="0" u="none" strike="noStrike" baseline="0" dirty="0">
                <a:latin typeface="Times New Roman" panose="02020603050405020304" pitchFamily="18" charset="0"/>
                <a:cs typeface="Times New Roman" panose="02020603050405020304" pitchFamily="18" charset="0"/>
              </a:rPr>
              <a:t> protein drugs are often </a:t>
            </a:r>
            <a:r>
              <a:rPr lang="en-IN" sz="2400" b="0" i="0" u="none" strike="noStrike" baseline="0" dirty="0" err="1">
                <a:latin typeface="Times New Roman" panose="02020603050405020304" pitchFamily="18" charset="0"/>
                <a:cs typeface="Times New Roman" panose="02020603050405020304" pitchFamily="18" charset="0"/>
              </a:rPr>
              <a:t>unsta</a:t>
            </a:r>
            <a:r>
              <a:rPr lang="en-US" sz="2400" b="0" i="0" u="none" strike="noStrike" baseline="0" dirty="0" err="1">
                <a:latin typeface="Times New Roman" panose="02020603050405020304" pitchFamily="18" charset="0"/>
                <a:cs typeface="Times New Roman" panose="02020603050405020304" pitchFamily="18" charset="0"/>
              </a:rPr>
              <a:t>ble</a:t>
            </a:r>
            <a:r>
              <a:rPr lang="en-US" sz="2400" b="0" i="0" u="none" strike="noStrike" baseline="0" dirty="0">
                <a:latin typeface="Times New Roman" panose="02020603050405020304" pitchFamily="18" charset="0"/>
                <a:cs typeface="Times New Roman" panose="02020603050405020304" pitchFamily="18" charset="0"/>
              </a:rPr>
              <a:t> at physiological pHs</a:t>
            </a:r>
          </a:p>
          <a:p>
            <a:pPr algn="just"/>
            <a:r>
              <a:rPr lang="en-US" sz="2400" b="0" i="0" u="none" strike="noStrike" baseline="0" dirty="0">
                <a:latin typeface="Times New Roman" panose="02020603050405020304" pitchFamily="18" charset="0"/>
                <a:cs typeface="Times New Roman" panose="02020603050405020304" pitchFamily="18" charset="0"/>
              </a:rPr>
              <a:t>the strongly acidic gastric environment (pH 1 – 3) causes destabilization of protein drugs in the stomach, but chemical degradation reduces significantly in the ileum and colon due to higher pHs</a:t>
            </a:r>
          </a:p>
          <a:p>
            <a:pPr algn="just"/>
            <a:r>
              <a:rPr lang="en-US" sz="2400" b="0" i="0" u="none" strike="noStrike" baseline="0" dirty="0">
                <a:latin typeface="Times New Roman" panose="02020603050405020304" pitchFamily="18" charset="0"/>
                <a:cs typeface="Times New Roman" panose="02020603050405020304" pitchFamily="18" charset="0"/>
              </a:rPr>
              <a:t>In an ocular delivery system, the buffering </a:t>
            </a:r>
            <a:r>
              <a:rPr lang="en-IN" sz="2400" b="0" i="0" u="none" strike="noStrike" baseline="0" dirty="0">
                <a:latin typeface="Times New Roman" panose="02020603050405020304" pitchFamily="18" charset="0"/>
                <a:cs typeface="Times New Roman" panose="02020603050405020304" pitchFamily="18" charset="0"/>
              </a:rPr>
              <a:t>agent plays an important role since hyperosmotic solutions cause </a:t>
            </a:r>
            <a:r>
              <a:rPr lang="en-IN" sz="2400" b="0" i="0" u="none" strike="noStrike" baseline="0" dirty="0" err="1">
                <a:latin typeface="Times New Roman" panose="02020603050405020304" pitchFamily="18" charset="0"/>
                <a:cs typeface="Times New Roman" panose="02020603050405020304" pitchFamily="18" charset="0"/>
              </a:rPr>
              <a:t>tran</a:t>
            </a:r>
            <a:r>
              <a:rPr lang="en-US" sz="2400" b="0" i="0" u="none" strike="noStrike" baseline="0" dirty="0" err="1">
                <a:latin typeface="Times New Roman" panose="02020603050405020304" pitchFamily="18" charset="0"/>
                <a:cs typeface="Times New Roman" panose="02020603050405020304" pitchFamily="18" charset="0"/>
              </a:rPr>
              <a:t>sient</a:t>
            </a:r>
            <a:r>
              <a:rPr lang="en-US" sz="2400" b="0" i="0" u="none" strike="noStrike" baseline="0" dirty="0">
                <a:latin typeface="Times New Roman" panose="02020603050405020304" pitchFamily="18" charset="0"/>
                <a:cs typeface="Times New Roman" panose="02020603050405020304" pitchFamily="18" charset="0"/>
              </a:rPr>
              <a:t> dehydration of the anterior chamber tissues while hypotonic </a:t>
            </a:r>
            <a:r>
              <a:rPr lang="en-US" sz="2400" b="0" i="0" u="none" strike="noStrike" baseline="0" dirty="0" err="1">
                <a:latin typeface="Times New Roman" panose="02020603050405020304" pitchFamily="18" charset="0"/>
                <a:cs typeface="Times New Roman" panose="02020603050405020304" pitchFamily="18" charset="0"/>
              </a:rPr>
              <a:t>solu</a:t>
            </a:r>
            <a:r>
              <a:rPr lang="en-IN" sz="2400" b="0" i="0" u="none" strike="noStrike" baseline="0" dirty="0" err="1">
                <a:latin typeface="Times New Roman" panose="02020603050405020304" pitchFamily="18" charset="0"/>
                <a:cs typeface="Times New Roman" panose="02020603050405020304" pitchFamily="18" charset="0"/>
              </a:rPr>
              <a:t>tions</a:t>
            </a:r>
            <a:r>
              <a:rPr lang="en-IN" sz="2400" b="0" i="0" u="none" strike="noStrike" baseline="0" dirty="0">
                <a:latin typeface="Times New Roman" panose="02020603050405020304" pitchFamily="18" charset="0"/>
                <a:cs typeface="Times New Roman" panose="02020603050405020304" pitchFamily="18" charset="0"/>
              </a:rPr>
              <a:t> may cause </a:t>
            </a:r>
            <a:r>
              <a:rPr lang="en-IN" sz="2400" b="0" i="0" u="none" strike="noStrike" baseline="0" dirty="0" err="1">
                <a:latin typeface="Times New Roman" panose="02020603050405020304" pitchFamily="18" charset="0"/>
                <a:cs typeface="Times New Roman" panose="02020603050405020304" pitchFamily="18" charset="0"/>
              </a:rPr>
              <a:t>edema</a:t>
            </a:r>
            <a:endParaRPr lang="en-IN" sz="36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7317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1FC7A-4C7C-1A67-C54B-30D3D48481D2}"/>
              </a:ext>
            </a:extLst>
          </p:cNvPr>
          <p:cNvSpPr>
            <a:spLocks noGrp="1"/>
          </p:cNvSpPr>
          <p:nvPr>
            <p:ph idx="1"/>
          </p:nvPr>
        </p:nvSpPr>
        <p:spPr>
          <a:xfrm>
            <a:off x="1607635" y="485078"/>
            <a:ext cx="10190355" cy="5887844"/>
          </a:xfrm>
        </p:spPr>
        <p:txBody>
          <a:bodyPr>
            <a:normAutofit/>
          </a:bodyPr>
          <a:lstStyle/>
          <a:p>
            <a:pPr algn="just"/>
            <a:r>
              <a:rPr lang="en-IN" dirty="0">
                <a:latin typeface="Times New Roman" panose="02020603050405020304" pitchFamily="18" charset="0"/>
                <a:cs typeface="Times New Roman" panose="02020603050405020304" pitchFamily="18" charset="0"/>
              </a:rPr>
              <a:t>Enzymatic Barrier</a:t>
            </a:r>
          </a:p>
          <a:p>
            <a:pPr algn="just"/>
            <a:r>
              <a:rPr lang="en-US" sz="2200" b="0" i="0" u="none" strike="noStrike" baseline="0" dirty="0">
                <a:latin typeface="Times New Roman" panose="02020603050405020304" pitchFamily="18" charset="0"/>
                <a:cs typeface="Times New Roman" panose="02020603050405020304" pitchFamily="18" charset="0"/>
              </a:rPr>
              <a:t>Enzymatic degradation in the gastrointestinal (GI) tract is a formidable barrier against the oral delivery of proteins and leads to low </a:t>
            </a:r>
            <a:r>
              <a:rPr lang="en-US" sz="2200" b="0" i="0" u="none" strike="noStrike" baseline="0" dirty="0" err="1">
                <a:latin typeface="Times New Roman" panose="02020603050405020304" pitchFamily="18" charset="0"/>
                <a:cs typeface="Times New Roman" panose="02020603050405020304" pitchFamily="18" charset="0"/>
              </a:rPr>
              <a:t>bioavail</a:t>
            </a:r>
            <a:r>
              <a:rPr lang="en-IN" sz="2200" b="0" i="0" u="none" strike="noStrike" baseline="0" dirty="0">
                <a:latin typeface="Times New Roman" panose="02020603050405020304" pitchFamily="18" charset="0"/>
                <a:cs typeface="Times New Roman" panose="02020603050405020304" pitchFamily="18" charset="0"/>
              </a:rPr>
              <a:t>ability.</a:t>
            </a:r>
          </a:p>
          <a:p>
            <a:pPr algn="just"/>
            <a:r>
              <a:rPr lang="en-US" sz="2200" b="0" i="0" u="none" strike="noStrike" baseline="0" dirty="0">
                <a:latin typeface="Times New Roman" panose="02020603050405020304" pitchFamily="18" charset="0"/>
                <a:cs typeface="Times New Roman" panose="02020603050405020304" pitchFamily="18" charset="0"/>
              </a:rPr>
              <a:t>While the enzymatic activity of proteases is high in the small intestine, the proteolytic activity in the colon is comparatively lower</a:t>
            </a:r>
          </a:p>
          <a:p>
            <a:pPr marL="0" indent="0" algn="just">
              <a:buNone/>
            </a:pPr>
            <a:endParaRPr lang="en-IN" sz="2200"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Mucosal Barriers</a:t>
            </a:r>
          </a:p>
          <a:p>
            <a:pPr algn="just"/>
            <a:r>
              <a:rPr lang="en-US" sz="2200" b="0" i="0" u="none" strike="noStrike" baseline="0" dirty="0">
                <a:latin typeface="Times New Roman" panose="02020603050405020304" pitchFamily="18" charset="0"/>
                <a:cs typeface="Times New Roman" panose="02020603050405020304" pitchFamily="18" charset="0"/>
              </a:rPr>
              <a:t>Mucus and epithelial cell layers act as the major absorption barrier </a:t>
            </a:r>
            <a:r>
              <a:rPr lang="en-IN" sz="2200" b="0" i="0" u="none" strike="noStrike" baseline="0" dirty="0">
                <a:latin typeface="Times New Roman" panose="02020603050405020304" pitchFamily="18" charset="0"/>
                <a:cs typeface="Times New Roman" panose="02020603050405020304" pitchFamily="18" charset="0"/>
              </a:rPr>
              <a:t>against non-injectable drug administration</a:t>
            </a:r>
          </a:p>
          <a:p>
            <a:pPr algn="just"/>
            <a:r>
              <a:rPr lang="en-US" sz="2200" b="0" i="0" u="none" strike="noStrike" baseline="0" dirty="0">
                <a:latin typeface="Times New Roman" panose="02020603050405020304" pitchFamily="18" charset="0"/>
                <a:cs typeface="Times New Roman" panose="02020603050405020304" pitchFamily="18" charset="0"/>
              </a:rPr>
              <a:t>All mucosal epithelia are covered in a layer of mucus, which serves as the first line of defense at the surfaces of the eye, respiratory tract, and gastrointestinal tract against mechanical damage or the entrance of harmful substances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198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E47699-E42A-A5DA-A2AF-27F2D0839F01}"/>
              </a:ext>
            </a:extLst>
          </p:cNvPr>
          <p:cNvPicPr>
            <a:picLocks noChangeAspect="1"/>
          </p:cNvPicPr>
          <p:nvPr/>
        </p:nvPicPr>
        <p:blipFill>
          <a:blip r:embed="rId2"/>
          <a:stretch>
            <a:fillRect/>
          </a:stretch>
        </p:blipFill>
        <p:spPr>
          <a:xfrm>
            <a:off x="2607749" y="98154"/>
            <a:ext cx="8874994" cy="4963123"/>
          </a:xfrm>
          <a:prstGeom prst="rect">
            <a:avLst/>
          </a:prstGeom>
        </p:spPr>
      </p:pic>
      <p:sp>
        <p:nvSpPr>
          <p:cNvPr id="5" name="TextBox 4">
            <a:extLst>
              <a:ext uri="{FF2B5EF4-FFF2-40B4-BE49-F238E27FC236}">
                <a16:creationId xmlns:a16="http://schemas.microsoft.com/office/drawing/2014/main" id="{C607E8F9-D0AC-77BA-612B-96308A4FA0E4}"/>
              </a:ext>
            </a:extLst>
          </p:cNvPr>
          <p:cNvSpPr txBox="1"/>
          <p:nvPr/>
        </p:nvSpPr>
        <p:spPr>
          <a:xfrm>
            <a:off x="2192143" y="5172789"/>
            <a:ext cx="9706207" cy="1292662"/>
          </a:xfrm>
          <a:prstGeom prst="rect">
            <a:avLst/>
          </a:prstGeom>
          <a:noFill/>
        </p:spPr>
        <p:txBody>
          <a:bodyPr wrap="square">
            <a:spAutoFit/>
          </a:bodyPr>
          <a:lstStyle/>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Intestinal barriers to peptide delivery.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epithelial intestinal barrier is made up of a single layer of columnar epithelial cells. The apical side of the barrier contains the mucosal layer. Drugs may penetrate the epithelial barrier either through the transcellular route (across the cell) or the paracellular route (between tight junctions).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9606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ABF8A4-5CF3-C78D-2D2B-F88E9D523087}"/>
              </a:ext>
            </a:extLst>
          </p:cNvPr>
          <p:cNvSpPr>
            <a:spLocks noGrp="1"/>
          </p:cNvSpPr>
          <p:nvPr>
            <p:ph idx="1"/>
          </p:nvPr>
        </p:nvSpPr>
        <p:spPr>
          <a:xfrm>
            <a:off x="1326995" y="411007"/>
            <a:ext cx="10584366" cy="6102892"/>
          </a:xfrm>
        </p:spPr>
        <p:txBody>
          <a:bodyPr>
            <a:normAutofit/>
          </a:bodyPr>
          <a:lstStyle/>
          <a:p>
            <a:pPr algn="just"/>
            <a:r>
              <a:rPr lang="en-IN" sz="2200" dirty="0">
                <a:latin typeface="Times New Roman" panose="02020603050405020304" pitchFamily="18" charset="0"/>
                <a:cs typeface="Times New Roman" panose="02020603050405020304" pitchFamily="18" charset="0"/>
              </a:rPr>
              <a:t>Others</a:t>
            </a:r>
          </a:p>
          <a:p>
            <a:pPr algn="just"/>
            <a:r>
              <a:rPr lang="en-US" sz="2200" dirty="0">
                <a:latin typeface="Times New Roman" panose="02020603050405020304" pitchFamily="18" charset="0"/>
                <a:cs typeface="Times New Roman" panose="02020603050405020304" pitchFamily="18" charset="0"/>
              </a:rPr>
              <a:t>T</a:t>
            </a:r>
            <a:r>
              <a:rPr lang="en-US" sz="2200" b="0" i="0" u="none" strike="noStrike" baseline="0" dirty="0">
                <a:latin typeface="Times New Roman" panose="02020603050405020304" pitchFamily="18" charset="0"/>
                <a:cs typeface="Times New Roman" panose="02020603050405020304" pitchFamily="18" charset="0"/>
              </a:rPr>
              <a:t>he ocular delivery of proteins is hindered by the blood-retinal barrier and efflux transporters (MRP1, 4 and 5) expressed in the posterior segment.</a:t>
            </a:r>
          </a:p>
          <a:p>
            <a:pPr algn="just"/>
            <a:r>
              <a:rPr lang="en-US" sz="2200" b="0" i="0" u="none" strike="noStrike" baseline="0" dirty="0">
                <a:latin typeface="Times New Roman" panose="02020603050405020304" pitchFamily="18" charset="0"/>
                <a:cs typeface="Times New Roman" panose="02020603050405020304" pitchFamily="18" charset="0"/>
              </a:rPr>
              <a:t>In addition, the viscosity of formulations can affect ocular drug delivery.</a:t>
            </a:r>
          </a:p>
          <a:p>
            <a:pPr algn="just"/>
            <a:r>
              <a:rPr lang="en-US" sz="2200" b="0" i="0" u="none" strike="noStrike" baseline="0" dirty="0">
                <a:latin typeface="Times New Roman" panose="02020603050405020304" pitchFamily="18" charset="0"/>
                <a:cs typeface="Times New Roman" panose="02020603050405020304" pitchFamily="18" charset="0"/>
              </a:rPr>
              <a:t>High viscosity increases the corneal contact time but leads to reflex tearing and blinking of the eye, which alters the viscosity of the formulations. </a:t>
            </a:r>
          </a:p>
          <a:p>
            <a:pPr marL="0" indent="0" algn="just">
              <a:buNone/>
            </a:pPr>
            <a:endParaRPr lang="en-IN" sz="22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2861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E2013-B5D7-E971-AB99-58FE7F83638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Basics of amino acid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7842A2-729A-D6CA-F3C1-57C2BD7CB5D0}"/>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As many as 300 amino acids occur in nature , only 20 known as standard amino acids are repeatedly found in the structure of proteins, isolated from different forms of life-animal, plant and microbial.</a:t>
            </a:r>
          </a:p>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Amino acids are a  group of organic compounds containing two functional groups– amino and carboxyl. The amino and group (-NH</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is basic while carboxyl group (-COOH) is acidic in nature.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485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71A917-704D-B110-159D-E68FD43D1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26" y="709056"/>
            <a:ext cx="11956748" cy="5439888"/>
          </a:xfrm>
          <a:prstGeom prst="rect">
            <a:avLst/>
          </a:prstGeom>
        </p:spPr>
      </p:pic>
    </p:spTree>
    <p:extLst>
      <p:ext uri="{BB962C8B-B14F-4D97-AF65-F5344CB8AC3E}">
        <p14:creationId xmlns:p14="http://schemas.microsoft.com/office/powerpoint/2010/main" val="983016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639DC-3261-EEA8-8CF4-C49A4DF5CCD4}"/>
              </a:ext>
            </a:extLst>
          </p:cNvPr>
          <p:cNvSpPr>
            <a:spLocks noGrp="1"/>
          </p:cNvSpPr>
          <p:nvPr>
            <p:ph idx="1"/>
          </p:nvPr>
        </p:nvSpPr>
        <p:spPr>
          <a:xfrm>
            <a:off x="1484310" y="959006"/>
            <a:ext cx="10018713" cy="5200185"/>
          </a:xfrm>
        </p:spPr>
        <p:txBody>
          <a:bodyPr>
            <a:noAutofit/>
          </a:bodyPr>
          <a:lstStyle/>
          <a:p>
            <a:pPr algn="just"/>
            <a:r>
              <a:rPr lang="en-IN" sz="2200" b="1" dirty="0">
                <a:latin typeface="Times New Roman" panose="02020603050405020304" pitchFamily="18" charset="0"/>
                <a:cs typeface="Times New Roman" panose="02020603050405020304" pitchFamily="18" charset="0"/>
              </a:rPr>
              <a:t>Parenteral Route</a:t>
            </a:r>
          </a:p>
          <a:p>
            <a:pPr algn="just"/>
            <a:r>
              <a:rPr lang="en-US" sz="2200" b="0" i="0" u="none" strike="noStrike" baseline="0" dirty="0">
                <a:solidFill>
                  <a:srgbClr val="000000"/>
                </a:solidFill>
                <a:latin typeface="Times New Roman" panose="02020603050405020304" pitchFamily="18" charset="0"/>
                <a:cs typeface="Times New Roman" panose="02020603050405020304" pitchFamily="18" charset="0"/>
              </a:rPr>
              <a:t>Parenteral mode of drug delivery has been the major route of choice for protein/peptide, owing to their poor absorption and metabolic instability when given by other alternative routes. </a:t>
            </a:r>
          </a:p>
          <a:p>
            <a:pPr algn="just"/>
            <a:r>
              <a:rPr lang="en-US" sz="2200" b="0" i="0" u="none" strike="noStrike" baseline="0" dirty="0">
                <a:solidFill>
                  <a:srgbClr val="000000"/>
                </a:solidFill>
                <a:latin typeface="Times New Roman" panose="02020603050405020304" pitchFamily="18" charset="0"/>
                <a:cs typeface="Times New Roman" panose="02020603050405020304" pitchFamily="18" charset="0"/>
              </a:rPr>
              <a:t>The parenteral drug delivery system includes Intravenous, intramuscular, subcutaneous, intraperitoneal, intrathecal use. </a:t>
            </a:r>
          </a:p>
          <a:p>
            <a:pPr algn="just"/>
            <a:r>
              <a:rPr lang="en-IN" sz="2200" b="0" i="0" u="none" strike="noStrike" baseline="0" dirty="0">
                <a:latin typeface="Times New Roman" panose="02020603050405020304" pitchFamily="18" charset="0"/>
                <a:cs typeface="Times New Roman" panose="02020603050405020304" pitchFamily="18" charset="0"/>
              </a:rPr>
              <a:t>The IV administration </a:t>
            </a:r>
            <a:r>
              <a:rPr lang="en-US" sz="2200" b="0" i="0" u="none" strike="noStrike" baseline="0" dirty="0">
                <a:latin typeface="Times New Roman" panose="02020603050405020304" pitchFamily="18" charset="0"/>
                <a:cs typeface="Times New Roman" panose="02020603050405020304" pitchFamily="18" charset="0"/>
              </a:rPr>
              <a:t>offers complete delivery of the administrated proteins and peptides to the systemic circulation and avoids going into any </a:t>
            </a:r>
            <a:r>
              <a:rPr lang="en-US" sz="2200" b="0" i="0" u="none" strike="noStrike" baseline="0" dirty="0" err="1">
                <a:latin typeface="Times New Roman" panose="02020603050405020304" pitchFamily="18" charset="0"/>
                <a:cs typeface="Times New Roman" panose="02020603050405020304" pitchFamily="18" charset="0"/>
              </a:rPr>
              <a:t>presystemic</a:t>
            </a:r>
            <a:r>
              <a:rPr lang="en-US" sz="2200" b="0" i="0" u="none" strike="noStrike" baseline="0" dirty="0">
                <a:latin typeface="Times New Roman" panose="02020603050405020304" pitchFamily="18" charset="0"/>
                <a:cs typeface="Times New Roman" panose="02020603050405020304" pitchFamily="18" charset="0"/>
              </a:rPr>
              <a:t> clearance process.</a:t>
            </a:r>
          </a:p>
          <a:p>
            <a:pPr algn="just"/>
            <a:r>
              <a:rPr lang="en-US" sz="2200" b="0" i="0" u="none" strike="noStrike" baseline="0" dirty="0">
                <a:latin typeface="Times New Roman" panose="02020603050405020304" pitchFamily="18" charset="0"/>
                <a:cs typeface="Times New Roman" panose="02020603050405020304" pitchFamily="18" charset="0"/>
              </a:rPr>
              <a:t>IM and SC administrations can have variability in the bioavailability of the administrated proteins and peptides. This is because therapeutic agents administrated by these routes can be subject to metabolic inactivation prior to reaching the systemic circulation. </a:t>
            </a:r>
          </a:p>
          <a:p>
            <a:pPr algn="just"/>
            <a:r>
              <a:rPr lang="en-US" sz="2200" b="0" i="0" u="none" strike="noStrike" baseline="0" dirty="0">
                <a:latin typeface="Times New Roman" panose="02020603050405020304" pitchFamily="18" charset="0"/>
                <a:cs typeface="Times New Roman" panose="02020603050405020304" pitchFamily="18" charset="0"/>
              </a:rPr>
              <a:t>There are other factors that can cause variability in the bioavailability rate of IM and SC administrated therapeutic agents such as the blood flow in the administration </a:t>
            </a:r>
            <a:r>
              <a:rPr lang="en-IN" sz="2200" b="0" i="0" u="none" strike="noStrike" baseline="0" dirty="0">
                <a:latin typeface="Times New Roman" panose="02020603050405020304" pitchFamily="18" charset="0"/>
                <a:cs typeface="Times New Roman" panose="02020603050405020304" pitchFamily="18" charset="0"/>
              </a:rPr>
              <a:t>site.</a:t>
            </a:r>
            <a:endParaRPr lang="en-US" sz="22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endParaRPr lang="en-US" sz="2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869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D5481-8C5A-C3DF-E255-4DDEDD6F22C3}"/>
              </a:ext>
            </a:extLst>
          </p:cNvPr>
          <p:cNvSpPr>
            <a:spLocks noGrp="1"/>
          </p:cNvSpPr>
          <p:nvPr>
            <p:ph idx="1"/>
          </p:nvPr>
        </p:nvSpPr>
        <p:spPr>
          <a:xfrm>
            <a:off x="1417402" y="440473"/>
            <a:ext cx="10324831" cy="6004932"/>
          </a:xfrm>
        </p:spPr>
        <p:txBody>
          <a:bodyPr>
            <a:normAutofit/>
          </a:bodyPr>
          <a:lstStyle/>
          <a:p>
            <a:pPr algn="just"/>
            <a:r>
              <a:rPr lang="en-US" i="1" dirty="0">
                <a:latin typeface="Times New Roman" panose="02020603050405020304" pitchFamily="18" charset="0"/>
                <a:cs typeface="Times New Roman" panose="02020603050405020304" pitchFamily="18" charset="0"/>
              </a:rPr>
              <a:t>Chemical Modifications of Proteins and Peptides</a:t>
            </a:r>
          </a:p>
          <a:p>
            <a:pPr algn="just"/>
            <a:endParaRPr lang="en-US" dirty="0"/>
          </a:p>
          <a:p>
            <a:pPr algn="just"/>
            <a:r>
              <a:rPr lang="en-IN" b="1" i="0" u="none" strike="noStrike" baseline="0" dirty="0">
                <a:latin typeface="Times New Roman" panose="02020603050405020304" pitchFamily="18" charset="0"/>
                <a:cs typeface="Times New Roman" panose="02020603050405020304" pitchFamily="18" charset="0"/>
              </a:rPr>
              <a:t>PEGylation</a:t>
            </a:r>
            <a:endParaRPr lang="en-US" b="1" i="0" u="none" strike="noStrike" baseline="0" dirty="0">
              <a:latin typeface="Times New Roman" panose="02020603050405020304" pitchFamily="18" charset="0"/>
              <a:cs typeface="Times New Roman" panose="02020603050405020304" pitchFamily="18" charset="0"/>
            </a:endParaRPr>
          </a:p>
          <a:p>
            <a:pPr algn="just"/>
            <a:r>
              <a:rPr lang="en-IN" sz="2200" b="0" i="0" u="none" strike="noStrike" baseline="0" dirty="0">
                <a:latin typeface="Times New Roman" panose="02020603050405020304" pitchFamily="18" charset="0"/>
                <a:cs typeface="Times New Roman" panose="02020603050405020304" pitchFamily="18" charset="0"/>
              </a:rPr>
              <a:t>PEGylation, the attachment </a:t>
            </a:r>
            <a:r>
              <a:rPr lang="en-US" sz="2200" b="0" i="0" u="none" strike="noStrike" baseline="0" dirty="0">
                <a:latin typeface="Times New Roman" panose="02020603050405020304" pitchFamily="18" charset="0"/>
                <a:cs typeface="Times New Roman" panose="02020603050405020304" pitchFamily="18" charset="0"/>
              </a:rPr>
              <a:t>of a flexible strand or strands of polyethylene glycol (PEG) to a protein. </a:t>
            </a:r>
          </a:p>
          <a:p>
            <a:pPr algn="just"/>
            <a:r>
              <a:rPr lang="en-US" sz="2200" b="0" i="0" u="none" strike="noStrike" baseline="0" dirty="0">
                <a:latin typeface="Times New Roman" panose="02020603050405020304" pitchFamily="18" charset="0"/>
                <a:cs typeface="Times New Roman" panose="02020603050405020304" pitchFamily="18" charset="0"/>
              </a:rPr>
              <a:t>PEG is a simple, water-soluble, non-toxic polymer that is non-immunogenic, is readily cleared from the body, and has been approved for human administration by mouth, injection, and topical application.</a:t>
            </a:r>
          </a:p>
          <a:p>
            <a:pPr algn="just"/>
            <a:r>
              <a:rPr lang="en-US" sz="2200" dirty="0">
                <a:latin typeface="Times New Roman" panose="02020603050405020304" pitchFamily="18" charset="0"/>
                <a:cs typeface="Times New Roman" panose="02020603050405020304" pitchFamily="18" charset="0"/>
              </a:rPr>
              <a:t>The most common process used for </a:t>
            </a:r>
            <a:r>
              <a:rPr lang="en-US" sz="2200" dirty="0" err="1">
                <a:latin typeface="Times New Roman" panose="02020603050405020304" pitchFamily="18" charset="0"/>
                <a:cs typeface="Times New Roman" panose="02020603050405020304" pitchFamily="18" charset="0"/>
              </a:rPr>
              <a:t>PEGlyation</a:t>
            </a:r>
            <a:r>
              <a:rPr lang="en-US" sz="2200" dirty="0">
                <a:latin typeface="Times New Roman" panose="02020603050405020304" pitchFamily="18" charset="0"/>
                <a:cs typeface="Times New Roman" panose="02020603050405020304" pitchFamily="18" charset="0"/>
              </a:rPr>
              <a:t> of protein is to activate the PEG with functional groups suitable for reaction with lysine and N-terminal amino groups.</a:t>
            </a:r>
          </a:p>
          <a:p>
            <a:pPr algn="just"/>
            <a:r>
              <a:rPr lang="en-US" sz="2200" b="0" i="0" u="none" strike="noStrike" baseline="0" dirty="0">
                <a:solidFill>
                  <a:srgbClr val="000000"/>
                </a:solidFill>
                <a:latin typeface="Times New Roman" panose="02020603050405020304" pitchFamily="18" charset="0"/>
                <a:cs typeface="Times New Roman" panose="02020603050405020304" pitchFamily="18" charset="0"/>
              </a:rPr>
              <a:t>PEGylation has also been used as a systemic stability enhancer. </a:t>
            </a:r>
            <a:endParaRPr lang="en-IN" sz="22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2200" b="0" i="0" u="none" strike="noStrike" baseline="0" dirty="0">
                <a:solidFill>
                  <a:srgbClr val="000000"/>
                </a:solidFill>
                <a:latin typeface="Times New Roman" panose="02020603050405020304" pitchFamily="18" charset="0"/>
                <a:cs typeface="Times New Roman" panose="02020603050405020304" pitchFamily="18" charset="0"/>
              </a:rPr>
              <a:t>Direct PEGylation can aid in the stability of proteins for delivery, mainly leading to an increase in circulation time. </a:t>
            </a:r>
          </a:p>
          <a:p>
            <a:pPr algn="just"/>
            <a:endParaRPr lang="en-IN" sz="2200" dirty="0"/>
          </a:p>
        </p:txBody>
      </p:sp>
    </p:spTree>
    <p:extLst>
      <p:ext uri="{BB962C8B-B14F-4D97-AF65-F5344CB8AC3E}">
        <p14:creationId xmlns:p14="http://schemas.microsoft.com/office/powerpoint/2010/main" val="2093760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B6BEF2-5BE9-BA28-8AD2-0835C20A6E56}"/>
              </a:ext>
            </a:extLst>
          </p:cNvPr>
          <p:cNvSpPr>
            <a:spLocks noGrp="1"/>
          </p:cNvSpPr>
          <p:nvPr>
            <p:ph idx="1"/>
          </p:nvPr>
        </p:nvSpPr>
        <p:spPr>
          <a:xfrm>
            <a:off x="1484310" y="682082"/>
            <a:ext cx="10157563" cy="5707567"/>
          </a:xfrm>
        </p:spPr>
        <p:txBody>
          <a:bodyPr>
            <a:normAutofit/>
          </a:bodyPr>
          <a:lstStyle/>
          <a:p>
            <a:pPr algn="just"/>
            <a:r>
              <a:rPr lang="en-US" sz="2200" dirty="0">
                <a:latin typeface="Times New Roman" panose="02020603050405020304" pitchFamily="18" charset="0"/>
                <a:cs typeface="Times New Roman" panose="02020603050405020304" pitchFamily="18" charset="0"/>
              </a:rPr>
              <a:t>Newer PEGylation methods such as living radical polymerization, free radical polymerization, atom transfer radical polymerization and reversible addition fragment transfer have allowed PEGylation with greater specificity and purity while making modification with PEG a simpler task.</a:t>
            </a:r>
          </a:p>
          <a:p>
            <a:pPr algn="just"/>
            <a:endParaRPr lang="en-US" dirty="0">
              <a:latin typeface="Times New Roman" panose="02020603050405020304" pitchFamily="18" charset="0"/>
              <a:cs typeface="Times New Roman" panose="02020603050405020304" pitchFamily="18" charset="0"/>
            </a:endParaRPr>
          </a:p>
          <a:p>
            <a:pPr algn="just"/>
            <a:r>
              <a:rPr lang="en-US" i="1" dirty="0">
                <a:latin typeface="Times New Roman" panose="02020603050405020304" pitchFamily="18" charset="0"/>
                <a:cs typeface="Times New Roman" panose="02020603050405020304" pitchFamily="18" charset="0"/>
              </a:rPr>
              <a:t>Chemical Modification – PEGylated Interferon alfa-2a</a:t>
            </a:r>
          </a:p>
          <a:p>
            <a:pPr algn="just"/>
            <a:r>
              <a:rPr lang="en-US" sz="2200" dirty="0">
                <a:latin typeface="Times New Roman" panose="02020603050405020304" pitchFamily="18" charset="0"/>
                <a:cs typeface="Times New Roman" panose="02020603050405020304" pitchFamily="18" charset="0"/>
              </a:rPr>
              <a:t>Interferon alfa-2a (</a:t>
            </a:r>
            <a:r>
              <a:rPr lang="en-US" sz="2200" dirty="0" err="1">
                <a:latin typeface="Times New Roman" panose="02020603050405020304" pitchFamily="18" charset="0"/>
                <a:cs typeface="Times New Roman" panose="02020603050405020304" pitchFamily="18" charset="0"/>
              </a:rPr>
              <a:t>Roferon</a:t>
            </a:r>
            <a:r>
              <a:rPr lang="en-US" sz="2200" dirty="0">
                <a:latin typeface="Times New Roman" panose="02020603050405020304" pitchFamily="18" charset="0"/>
                <a:cs typeface="Times New Roman" panose="02020603050405020304" pitchFamily="18" charset="0"/>
              </a:rPr>
              <a:t> A®) of Hoffman-La-Roche was approved by US FDA for use in chronic Hepatitis C and hairy cell leukemia in the year 1984 as subcutaneous injection to be administered 3 times a week for 48-52 weeks at a dose of 3 MIU. In the year 2002, a second generation of </a:t>
            </a:r>
            <a:r>
              <a:rPr lang="en-US" sz="2200" dirty="0" err="1">
                <a:latin typeface="Times New Roman" panose="02020603050405020304" pitchFamily="18" charset="0"/>
                <a:cs typeface="Times New Roman" panose="02020603050405020304" pitchFamily="18" charset="0"/>
              </a:rPr>
              <a:t>Intereferon</a:t>
            </a:r>
            <a:r>
              <a:rPr lang="en-US" sz="2200" dirty="0">
                <a:latin typeface="Times New Roman" panose="02020603050405020304" pitchFamily="18" charset="0"/>
                <a:cs typeface="Times New Roman" panose="02020603050405020304" pitchFamily="18" charset="0"/>
              </a:rPr>
              <a:t> was launched with branched PEG molecule with an average molecular weight of around 43 kilodaltons attached to it as </a:t>
            </a:r>
            <a:r>
              <a:rPr lang="en-US" sz="2200" dirty="0" err="1">
                <a:latin typeface="Times New Roman" panose="02020603050405020304" pitchFamily="18" charset="0"/>
                <a:cs typeface="Times New Roman" panose="02020603050405020304" pitchFamily="18" charset="0"/>
              </a:rPr>
              <a:t>Pegasys</a:t>
            </a:r>
            <a:r>
              <a:rPr lang="en-US" sz="2200" dirty="0">
                <a:latin typeface="Times New Roman" panose="02020603050405020304" pitchFamily="18" charset="0"/>
                <a:cs typeface="Times New Roman" panose="02020603050405020304" pitchFamily="18" charset="0"/>
              </a:rPr>
              <a:t>® (PEGylated interferon alfa-2a).</a:t>
            </a:r>
          </a:p>
        </p:txBody>
      </p:sp>
    </p:spTree>
    <p:extLst>
      <p:ext uri="{BB962C8B-B14F-4D97-AF65-F5344CB8AC3E}">
        <p14:creationId xmlns:p14="http://schemas.microsoft.com/office/powerpoint/2010/main" val="3966931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514987-0A75-EC59-A9CA-42B76AA50554}"/>
              </a:ext>
            </a:extLst>
          </p:cNvPr>
          <p:cNvSpPr>
            <a:spLocks noGrp="1"/>
          </p:cNvSpPr>
          <p:nvPr>
            <p:ph idx="1"/>
          </p:nvPr>
        </p:nvSpPr>
        <p:spPr>
          <a:xfrm>
            <a:off x="1506613" y="748990"/>
            <a:ext cx="9956841" cy="5138854"/>
          </a:xfrm>
        </p:spPr>
        <p:txBody>
          <a:bodyPr>
            <a:normAutofit/>
          </a:bodyPr>
          <a:lstStyle/>
          <a:p>
            <a:pPr algn="l"/>
            <a:r>
              <a:rPr lang="en-IN" sz="2200" b="0" i="0" u="none" strike="noStrike" baseline="0" dirty="0" err="1">
                <a:latin typeface="Times New Roman" panose="02020603050405020304" pitchFamily="18" charset="0"/>
                <a:cs typeface="Times New Roman" panose="02020603050405020304" pitchFamily="18" charset="0"/>
              </a:rPr>
              <a:t>Pegasys</a:t>
            </a:r>
            <a:r>
              <a:rPr lang="en-IN" sz="2200" b="0" i="0"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shows better characteristics in the treatment of chronic hepatitis C than does the unmodified interferon (IFN) used to date. In animal models PEGylation produced a 12 to 135- fold increase in effect against viruses and an 18-fold increase in effect against tumor cells. Dosage of modified form of Interferon is 180 mcg once weekly for 48-52 weeks. The mean terminal half life of </a:t>
            </a:r>
            <a:r>
              <a:rPr lang="en-US" sz="2200" b="0" i="0" u="none" strike="noStrike" baseline="0" dirty="0" err="1">
                <a:latin typeface="Times New Roman" panose="02020603050405020304" pitchFamily="18" charset="0"/>
                <a:cs typeface="Times New Roman" panose="02020603050405020304" pitchFamily="18" charset="0"/>
              </a:rPr>
              <a:t>Pegasys</a:t>
            </a:r>
            <a:r>
              <a:rPr lang="en-US" sz="2200" b="0" i="0" u="none" strike="noStrike" baseline="0" dirty="0">
                <a:latin typeface="Times New Roman" panose="02020603050405020304" pitchFamily="18" charset="0"/>
                <a:cs typeface="Times New Roman" panose="02020603050405020304" pitchFamily="18" charset="0"/>
              </a:rPr>
              <a:t>® was 80 </a:t>
            </a:r>
            <a:r>
              <a:rPr lang="en-US" sz="2200" b="0" i="0" u="none" strike="noStrike" baseline="0" dirty="0" err="1">
                <a:latin typeface="Times New Roman" panose="02020603050405020304" pitchFamily="18" charset="0"/>
                <a:cs typeface="Times New Roman" panose="02020603050405020304" pitchFamily="18" charset="0"/>
              </a:rPr>
              <a:t>hrs</a:t>
            </a:r>
            <a:r>
              <a:rPr lang="en-US" sz="2200" b="0" i="0" u="none" strike="noStrike" baseline="0" dirty="0">
                <a:latin typeface="Times New Roman" panose="02020603050405020304" pitchFamily="18" charset="0"/>
                <a:cs typeface="Times New Roman" panose="02020603050405020304" pitchFamily="18" charset="0"/>
              </a:rPr>
              <a:t> as compared to 5 </a:t>
            </a:r>
            <a:r>
              <a:rPr lang="en-US" sz="2200" b="0" i="0" u="none" strike="noStrike" baseline="0" dirty="0" err="1">
                <a:latin typeface="Times New Roman" panose="02020603050405020304" pitchFamily="18" charset="0"/>
                <a:cs typeface="Times New Roman" panose="02020603050405020304" pitchFamily="18" charset="0"/>
              </a:rPr>
              <a:t>hrs</a:t>
            </a:r>
            <a:r>
              <a:rPr lang="en-US" sz="2200" b="0" i="0" u="none" strike="noStrike" baseline="0" dirty="0">
                <a:latin typeface="Times New Roman" panose="02020603050405020304" pitchFamily="18" charset="0"/>
                <a:cs typeface="Times New Roman" panose="02020603050405020304" pitchFamily="18" charset="0"/>
              </a:rPr>
              <a:t> in </a:t>
            </a:r>
            <a:r>
              <a:rPr lang="en-US" sz="2200" b="0" i="0" u="none" strike="noStrike" baseline="0" dirty="0" err="1">
                <a:latin typeface="Times New Roman" panose="02020603050405020304" pitchFamily="18" charset="0"/>
                <a:cs typeface="Times New Roman" panose="02020603050405020304" pitchFamily="18" charset="0"/>
              </a:rPr>
              <a:t>Roferon</a:t>
            </a:r>
            <a:r>
              <a:rPr lang="en-US" sz="2200" b="0" i="0" u="none" strike="noStrike" baseline="0" dirty="0">
                <a:latin typeface="Times New Roman" panose="02020603050405020304" pitchFamily="18" charset="0"/>
                <a:cs typeface="Times New Roman" panose="02020603050405020304" pitchFamily="18" charset="0"/>
              </a:rPr>
              <a:t> A®.</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366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54AD3C-FFD1-B480-36EC-353F8B493585}"/>
              </a:ext>
            </a:extLst>
          </p:cNvPr>
          <p:cNvSpPr>
            <a:spLocks noGrp="1"/>
          </p:cNvSpPr>
          <p:nvPr>
            <p:ph idx="1"/>
          </p:nvPr>
        </p:nvSpPr>
        <p:spPr>
          <a:xfrm>
            <a:off x="1573519" y="592872"/>
            <a:ext cx="10525553" cy="5674113"/>
          </a:xfrm>
        </p:spPr>
        <p:txBody>
          <a:bodyPr>
            <a:normAutofit/>
          </a:bodyPr>
          <a:lstStyle/>
          <a:p>
            <a:pPr algn="just"/>
            <a:r>
              <a:rPr lang="en-US" i="1" dirty="0">
                <a:latin typeface="Times New Roman" panose="02020603050405020304" pitchFamily="18" charset="0"/>
                <a:cs typeface="Times New Roman" panose="02020603050405020304" pitchFamily="18" charset="0"/>
              </a:rPr>
              <a:t>Local administration and long-acting injectables</a:t>
            </a:r>
          </a:p>
          <a:p>
            <a:pPr algn="just"/>
            <a:endParaRPr lang="en-US" i="1"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M</a:t>
            </a:r>
            <a:r>
              <a:rPr lang="en-US" sz="2200" b="0" i="0" u="none" strike="noStrike" baseline="0" dirty="0">
                <a:latin typeface="Times New Roman" panose="02020603050405020304" pitchFamily="18" charset="0"/>
                <a:cs typeface="Times New Roman" panose="02020603050405020304" pitchFamily="18" charset="0"/>
              </a:rPr>
              <a:t>any extended release technologies have been developed for SC and IM injections, they can be applied to other injection strategies through proper formulation design.</a:t>
            </a:r>
          </a:p>
          <a:p>
            <a:pPr algn="just"/>
            <a:r>
              <a:rPr lang="en-US" sz="2200" b="0" i="0" u="none" strike="noStrike" baseline="0" dirty="0">
                <a:latin typeface="Times New Roman" panose="02020603050405020304" pitchFamily="18" charset="0"/>
                <a:cs typeface="Times New Roman" panose="02020603050405020304" pitchFamily="18" charset="0"/>
              </a:rPr>
              <a:t>Four main types of extended release technologies are used in commercial products are </a:t>
            </a:r>
            <a:r>
              <a:rPr lang="en-IN" sz="2200" b="0" i="0" u="none" strike="noStrike" baseline="0" dirty="0">
                <a:latin typeface="Times New Roman" panose="02020603050405020304" pitchFamily="18" charset="0"/>
                <a:cs typeface="Times New Roman" panose="02020603050405020304" pitchFamily="18" charset="0"/>
              </a:rPr>
              <a:t>microparticles, liquid crystals, in situ depots, and implants.</a:t>
            </a:r>
          </a:p>
          <a:p>
            <a:pPr algn="just"/>
            <a:r>
              <a:rPr lang="en-IN" sz="2200" b="0" i="0" u="none" strike="noStrike" baseline="0" dirty="0">
                <a:latin typeface="Times New Roman" panose="02020603050405020304" pitchFamily="18" charset="0"/>
                <a:cs typeface="Times New Roman" panose="02020603050405020304" pitchFamily="18" charset="0"/>
              </a:rPr>
              <a:t> These technologies </a:t>
            </a:r>
            <a:r>
              <a:rPr lang="en-US" sz="2200" b="0" i="0" u="none" strike="noStrike" baseline="0" dirty="0">
                <a:latin typeface="Times New Roman" panose="02020603050405020304" pitchFamily="18" charset="0"/>
                <a:cs typeface="Times New Roman" panose="02020603050405020304" pitchFamily="18" charset="0"/>
              </a:rPr>
              <a:t>enable durations of release on the order of weeks to years depending </a:t>
            </a:r>
            <a:r>
              <a:rPr lang="en-IN" sz="2200" b="0" i="0" u="none" strike="noStrike" baseline="0" dirty="0">
                <a:latin typeface="Times New Roman" panose="02020603050405020304" pitchFamily="18" charset="0"/>
                <a:cs typeface="Times New Roman" panose="02020603050405020304" pitchFamily="18" charset="0"/>
              </a:rPr>
              <a:t>on their design.</a:t>
            </a:r>
          </a:p>
          <a:p>
            <a:pPr algn="just"/>
            <a:endParaRPr lang="en-IN" sz="2200" b="0" i="0" u="none" strike="noStrike" baseline="0" dirty="0">
              <a:latin typeface="Times New Roman" panose="02020603050405020304" pitchFamily="18" charset="0"/>
              <a:cs typeface="Times New Roman" panose="02020603050405020304" pitchFamily="18" charset="0"/>
            </a:endParaRPr>
          </a:p>
          <a:p>
            <a:pPr algn="just"/>
            <a:r>
              <a:rPr lang="en-US" sz="2200" b="0" i="0" u="none" strike="noStrike" baseline="0" dirty="0">
                <a:latin typeface="Times New Roman" panose="02020603050405020304" pitchFamily="18" charset="0"/>
                <a:cs typeface="Times New Roman" panose="02020603050405020304" pitchFamily="18" charset="0"/>
              </a:rPr>
              <a:t>The first technology, </a:t>
            </a:r>
            <a:r>
              <a:rPr lang="en-US" sz="2200" b="1" i="0" u="none" strike="noStrike" baseline="0" dirty="0">
                <a:latin typeface="Times New Roman" panose="02020603050405020304" pitchFamily="18" charset="0"/>
                <a:cs typeface="Times New Roman" panose="02020603050405020304" pitchFamily="18" charset="0"/>
              </a:rPr>
              <a:t>polymeric microparticle </a:t>
            </a:r>
            <a:r>
              <a:rPr lang="en-US" sz="2200" b="0" i="0" u="none" strike="noStrike" baseline="0" dirty="0">
                <a:latin typeface="Times New Roman" panose="02020603050405020304" pitchFamily="18" charset="0"/>
                <a:cs typeface="Times New Roman" panose="02020603050405020304" pitchFamily="18" charset="0"/>
              </a:rPr>
              <a:t>formation, is well established and used to sustain the release of therapeutic agents. The therapeutics of interest is encapsulated within a biodegradable polymeric particle (e.g., PLGA and PLG).</a:t>
            </a:r>
          </a:p>
        </p:txBody>
      </p:sp>
    </p:spTree>
    <p:extLst>
      <p:ext uri="{BB962C8B-B14F-4D97-AF65-F5344CB8AC3E}">
        <p14:creationId xmlns:p14="http://schemas.microsoft.com/office/powerpoint/2010/main" val="2477758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9AE72E-4C1F-D5A0-626F-71B7E58FD3D8}"/>
              </a:ext>
            </a:extLst>
          </p:cNvPr>
          <p:cNvSpPr>
            <a:spLocks noGrp="1"/>
          </p:cNvSpPr>
          <p:nvPr>
            <p:ph idx="1"/>
          </p:nvPr>
        </p:nvSpPr>
        <p:spPr>
          <a:xfrm>
            <a:off x="1450855" y="692304"/>
            <a:ext cx="10347135" cy="5473392"/>
          </a:xfrm>
        </p:spPr>
        <p:txBody>
          <a:bodyPr>
            <a:normAutofit fontScale="92500" lnSpcReduction="10000"/>
          </a:bodyPr>
          <a:lstStyle/>
          <a:p>
            <a:pPr marL="0" indent="0" algn="just">
              <a:buNone/>
            </a:pPr>
            <a:endParaRPr lang="en-US" sz="2400" b="0" i="0" u="none" strike="noStrike" baseline="0" dirty="0">
              <a:latin typeface="Times New Roman" panose="02020603050405020304" pitchFamily="18" charset="0"/>
              <a:cs typeface="Times New Roman" panose="02020603050405020304" pitchFamily="18" charset="0"/>
            </a:endParaRPr>
          </a:p>
          <a:p>
            <a:pPr algn="just"/>
            <a:r>
              <a:rPr lang="en-IN" sz="2400" b="0" i="0" u="none" strike="noStrike" baseline="0" dirty="0">
                <a:latin typeface="Times New Roman" panose="02020603050405020304" pitchFamily="18" charset="0"/>
                <a:cs typeface="Times New Roman" panose="02020603050405020304" pitchFamily="18" charset="0"/>
              </a:rPr>
              <a:t>Encapsulation within polymeric </a:t>
            </a:r>
            <a:r>
              <a:rPr lang="en-US" sz="2400" b="0" i="0" u="none" strike="noStrike" baseline="0" dirty="0">
                <a:latin typeface="Times New Roman" panose="02020603050405020304" pitchFamily="18" charset="0"/>
                <a:cs typeface="Times New Roman" panose="02020603050405020304" pitchFamily="18" charset="0"/>
              </a:rPr>
              <a:t>microparticles has been applied to a variety of therapeutics with a range of physicochemical properties from small molecules to proteins.</a:t>
            </a:r>
          </a:p>
          <a:p>
            <a:pPr algn="just"/>
            <a:r>
              <a:rPr lang="en-IN" sz="2400" b="0" i="0" u="none" strike="noStrike" baseline="0" dirty="0">
                <a:latin typeface="Times New Roman" panose="02020603050405020304" pitchFamily="18" charset="0"/>
                <a:cs typeface="Times New Roman" panose="02020603050405020304" pitchFamily="18" charset="0"/>
              </a:rPr>
              <a:t>Release </a:t>
            </a:r>
            <a:r>
              <a:rPr lang="en-US" sz="2400" b="0" i="0" u="none" strike="noStrike" baseline="0" dirty="0">
                <a:latin typeface="Times New Roman" panose="02020603050405020304" pitchFamily="18" charset="0"/>
                <a:cs typeface="Times New Roman" panose="02020603050405020304" pitchFamily="18" charset="0"/>
              </a:rPr>
              <a:t>is controlled by the rate of polymer degradation and can typically be sustained from one week to six months.</a:t>
            </a:r>
          </a:p>
          <a:p>
            <a:pPr algn="just"/>
            <a:endParaRPr lang="en-US" sz="2400" b="0" i="0" u="none" strike="noStrike" baseline="0" dirty="0">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The second technique is </a:t>
            </a:r>
            <a:r>
              <a:rPr lang="en-US" sz="2400" b="1" i="0" u="none" strike="noStrike" baseline="0" dirty="0">
                <a:latin typeface="Times New Roman" panose="02020603050405020304" pitchFamily="18" charset="0"/>
                <a:cs typeface="Times New Roman" panose="02020603050405020304" pitchFamily="18" charset="0"/>
              </a:rPr>
              <a:t>liquid crystal formulation</a:t>
            </a:r>
            <a:r>
              <a:rPr lang="en-US" sz="2400" b="0" i="0" u="none" strike="noStrike" baseline="0" dirty="0">
                <a:latin typeface="Times New Roman" panose="02020603050405020304" pitchFamily="18" charset="0"/>
                <a:cs typeface="Times New Roman" panose="02020603050405020304" pitchFamily="18" charset="0"/>
              </a:rPr>
              <a:t>, which is comprised of oily solutions or suspensions of highly lipophilic compounds wherein the lyotropic liquid crystalline phase is formed in excess water.</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Prodrugs or insoluble salts can also be used to modulate the properties of the compound to enable extended release.</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Release is controlled by either diffusion from the oil or dissolution of the insoluble particles and has been used for sustained release from two weeks to three months.</a:t>
            </a:r>
          </a:p>
          <a:p>
            <a:pPr algn="just"/>
            <a:endParaRPr lang="en-IN" sz="24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3689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4F44AB-E91E-4108-221C-CA5460CC125D}"/>
              </a:ext>
            </a:extLst>
          </p:cNvPr>
          <p:cNvSpPr>
            <a:spLocks noGrp="1"/>
          </p:cNvSpPr>
          <p:nvPr>
            <p:ph idx="1"/>
          </p:nvPr>
        </p:nvSpPr>
        <p:spPr>
          <a:xfrm>
            <a:off x="1406252" y="493440"/>
            <a:ext cx="10023749" cy="5871119"/>
          </a:xfrm>
        </p:spPr>
        <p:txBody>
          <a:bodyPr>
            <a:normAutofit/>
          </a:bodyPr>
          <a:lstStyle/>
          <a:p>
            <a:pPr algn="just"/>
            <a:endParaRPr lang="en-US" sz="1800" dirty="0">
              <a:solidFill>
                <a:srgbClr val="000000"/>
              </a:solidFill>
              <a:latin typeface="AdvTTe692faf0"/>
            </a:endParaRPr>
          </a:p>
          <a:p>
            <a:pPr algn="just"/>
            <a:r>
              <a:rPr lang="en-US" sz="2200" b="0" i="0" u="none" strike="noStrike" baseline="0" dirty="0">
                <a:solidFill>
                  <a:srgbClr val="000000"/>
                </a:solidFill>
                <a:latin typeface="Times New Roman" panose="02020603050405020304" pitchFamily="18" charset="0"/>
                <a:cs typeface="Times New Roman" panose="02020603050405020304" pitchFamily="18" charset="0"/>
              </a:rPr>
              <a:t>Thirdly, </a:t>
            </a:r>
            <a:r>
              <a:rPr lang="en-US" sz="2200" b="1" i="0" u="none" strike="noStrike" baseline="0" dirty="0">
                <a:solidFill>
                  <a:srgbClr val="000000"/>
                </a:solidFill>
                <a:latin typeface="Times New Roman" panose="02020603050405020304" pitchFamily="18" charset="0"/>
                <a:cs typeface="Times New Roman" panose="02020603050405020304" pitchFamily="18" charset="0"/>
              </a:rPr>
              <a:t>in situ depots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rely on the precipitation of a polymer matrix or </a:t>
            </a:r>
            <a:r>
              <a:rPr lang="en-IN" sz="2200" b="0" i="0" u="none" strike="noStrike" baseline="0" dirty="0">
                <a:solidFill>
                  <a:srgbClr val="000000"/>
                </a:solidFill>
                <a:latin typeface="Times New Roman" panose="02020603050405020304" pitchFamily="18" charset="0"/>
                <a:cs typeface="Times New Roman" panose="02020603050405020304" pitchFamily="18" charset="0"/>
              </a:rPr>
              <a:t>gel upon administration.</a:t>
            </a:r>
          </a:p>
          <a:p>
            <a:pPr algn="just"/>
            <a:r>
              <a:rPr lang="en-US" sz="2200" dirty="0">
                <a:solidFill>
                  <a:srgbClr val="000000"/>
                </a:solidFill>
                <a:latin typeface="Times New Roman" panose="02020603050405020304" pitchFamily="18" charset="0"/>
                <a:cs typeface="Times New Roman" panose="02020603050405020304" pitchFamily="18" charset="0"/>
              </a:rPr>
              <a:t>R</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elease is controlled by degradation of the polymer matrix and provides sustained therapeutic release from one week to six months.</a:t>
            </a:r>
          </a:p>
          <a:p>
            <a:pPr algn="just"/>
            <a:r>
              <a:rPr lang="en-US" sz="2200" b="0" i="0" u="none" strike="noStrike" baseline="0" dirty="0">
                <a:latin typeface="Times New Roman" panose="02020603050405020304" pitchFamily="18" charset="0"/>
                <a:cs typeface="Times New Roman" panose="02020603050405020304" pitchFamily="18" charset="0"/>
              </a:rPr>
              <a:t>Since the polymer and active drug substance are dissolved in an organic solvent, dose volume must be limited due to tolerability of the solvent. </a:t>
            </a:r>
          </a:p>
          <a:p>
            <a:pPr algn="just"/>
            <a:r>
              <a:rPr lang="en-US" sz="2200" b="0" i="0" u="none" strike="noStrike" baseline="0" dirty="0">
                <a:latin typeface="Times New Roman" panose="02020603050405020304" pitchFamily="18" charset="0"/>
                <a:cs typeface="Times New Roman" panose="02020603050405020304" pitchFamily="18" charset="0"/>
              </a:rPr>
              <a:t>Additional considerations such as solution viscosity and stability of the polymer and active drug substance in the chosen </a:t>
            </a:r>
            <a:r>
              <a:rPr lang="en-IN" sz="2200" b="0" i="0" u="none" strike="noStrike" baseline="0" dirty="0">
                <a:latin typeface="Times New Roman" panose="02020603050405020304" pitchFamily="18" charset="0"/>
                <a:cs typeface="Times New Roman" panose="02020603050405020304" pitchFamily="18" charset="0"/>
              </a:rPr>
              <a:t>solvent must be considered.</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3314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E4CBA7-9DA1-2CBE-0C3F-0A27DC9162A1}"/>
              </a:ext>
            </a:extLst>
          </p:cNvPr>
          <p:cNvSpPr>
            <a:spLocks noGrp="1"/>
          </p:cNvSpPr>
          <p:nvPr>
            <p:ph idx="1"/>
          </p:nvPr>
        </p:nvSpPr>
        <p:spPr>
          <a:xfrm>
            <a:off x="1484310" y="304799"/>
            <a:ext cx="10018713" cy="3124201"/>
          </a:xfrm>
        </p:spPr>
        <p:txBody>
          <a:bodyPr>
            <a:normAutofit/>
          </a:bodyPr>
          <a:lstStyle/>
          <a:p>
            <a:pPr algn="just"/>
            <a:r>
              <a:rPr lang="en-US" sz="2200" b="0" i="0" u="none" strike="noStrike" baseline="0" dirty="0">
                <a:latin typeface="Times New Roman" panose="02020603050405020304" pitchFamily="18" charset="0"/>
                <a:cs typeface="Times New Roman" panose="02020603050405020304" pitchFamily="18" charset="0"/>
              </a:rPr>
              <a:t>Lastly, </a:t>
            </a:r>
            <a:r>
              <a:rPr lang="en-US" sz="2200" b="1" i="0" u="none" strike="noStrike" baseline="0" dirty="0">
                <a:latin typeface="Times New Roman" panose="02020603050405020304" pitchFamily="18" charset="0"/>
                <a:cs typeface="Times New Roman" panose="02020603050405020304" pitchFamily="18" charset="0"/>
              </a:rPr>
              <a:t>implants</a:t>
            </a:r>
            <a:r>
              <a:rPr lang="en-US" sz="2200" b="0" i="0" u="none" strike="noStrike" baseline="0" dirty="0">
                <a:latin typeface="Times New Roman" panose="02020603050405020304" pitchFamily="18" charset="0"/>
                <a:cs typeface="Times New Roman" panose="02020603050405020304" pitchFamily="18" charset="0"/>
              </a:rPr>
              <a:t> offer the longest duration of release typically from one to five years, again mainly driven by polymer degradation. </a:t>
            </a:r>
          </a:p>
          <a:p>
            <a:pPr algn="just"/>
            <a:r>
              <a:rPr lang="en-US" sz="2200" b="0" i="0" u="none" strike="noStrike" baseline="0" dirty="0">
                <a:latin typeface="Times New Roman" panose="02020603050405020304" pitchFamily="18" charset="0"/>
                <a:cs typeface="Times New Roman" panose="02020603050405020304" pitchFamily="18" charset="0"/>
              </a:rPr>
              <a:t>Fine control over the release rate is possible; however, there is also high complexity associated with the formulation and manufacturing related to this technology.</a:t>
            </a:r>
          </a:p>
          <a:p>
            <a:pPr algn="just"/>
            <a:r>
              <a:rPr lang="en-US" sz="2200" b="0" i="0" u="none" strike="noStrike" baseline="0" dirty="0">
                <a:latin typeface="Times New Roman" panose="02020603050405020304" pitchFamily="18" charset="0"/>
                <a:cs typeface="Times New Roman" panose="02020603050405020304" pitchFamily="18" charset="0"/>
              </a:rPr>
              <a:t>Additionally, surgical insertion is required for some products; however, this offers the opportunity for implant removal should that be </a:t>
            </a:r>
            <a:r>
              <a:rPr lang="en-IN" sz="2200" b="0" i="0" u="none" strike="noStrike" baseline="0" dirty="0">
                <a:latin typeface="Times New Roman" panose="02020603050405020304" pitchFamily="18" charset="0"/>
                <a:cs typeface="Times New Roman" panose="02020603050405020304" pitchFamily="18" charset="0"/>
              </a:rPr>
              <a:t>required.</a:t>
            </a:r>
            <a:endParaRPr lang="en-IN"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52722EE-6E6C-BB51-0B65-022637FFA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27" y="3429000"/>
            <a:ext cx="11853746" cy="2922842"/>
          </a:xfrm>
          <a:prstGeom prst="rect">
            <a:avLst/>
          </a:prstGeom>
        </p:spPr>
      </p:pic>
    </p:spTree>
    <p:extLst>
      <p:ext uri="{BB962C8B-B14F-4D97-AF65-F5344CB8AC3E}">
        <p14:creationId xmlns:p14="http://schemas.microsoft.com/office/powerpoint/2010/main" val="1632090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E210C2-CB7B-E105-ABF4-A7BD5DC15293}"/>
              </a:ext>
            </a:extLst>
          </p:cNvPr>
          <p:cNvSpPr>
            <a:spLocks noGrp="1"/>
          </p:cNvSpPr>
          <p:nvPr>
            <p:ph idx="1"/>
          </p:nvPr>
        </p:nvSpPr>
        <p:spPr>
          <a:xfrm>
            <a:off x="1528914" y="748060"/>
            <a:ext cx="10335983" cy="5361879"/>
          </a:xfrm>
        </p:spPr>
        <p:txBody>
          <a:bodyPr>
            <a:normAutofit fontScale="85000" lnSpcReduction="20000"/>
          </a:bodyPr>
          <a:lstStyle/>
          <a:p>
            <a:pPr algn="just"/>
            <a:r>
              <a:rPr lang="en-US" sz="2800" i="1" dirty="0">
                <a:latin typeface="Times New Roman" panose="02020603050405020304" pitchFamily="18" charset="0"/>
                <a:cs typeface="Times New Roman" panose="02020603050405020304" pitchFamily="18" charset="0"/>
              </a:rPr>
              <a:t>Control release system for protein peptide delivery</a:t>
            </a:r>
          </a:p>
          <a:p>
            <a:pPr algn="just"/>
            <a:endParaRPr lang="en-US" dirty="0">
              <a:latin typeface="Times New Roman" panose="02020603050405020304" pitchFamily="18" charset="0"/>
              <a:cs typeface="Times New Roman" panose="02020603050405020304" pitchFamily="18" charset="0"/>
            </a:endParaRPr>
          </a:p>
          <a:p>
            <a:pPr algn="just"/>
            <a:r>
              <a:rPr lang="en-IN" sz="2600" b="1" dirty="0">
                <a:latin typeface="Times New Roman" panose="02020603050405020304" pitchFamily="18" charset="0"/>
                <a:cs typeface="Times New Roman" panose="02020603050405020304" pitchFamily="18" charset="0"/>
              </a:rPr>
              <a:t>Hydrogels</a:t>
            </a:r>
          </a:p>
          <a:p>
            <a:pPr algn="just"/>
            <a:r>
              <a:rPr lang="en-US" sz="2600" b="0" i="0" u="none" strike="noStrike" baseline="0" dirty="0">
                <a:latin typeface="Times New Roman" panose="02020603050405020304" pitchFamily="18" charset="0"/>
                <a:cs typeface="Times New Roman" panose="02020603050405020304" pitchFamily="18" charset="0"/>
              </a:rPr>
              <a:t>Hydrogels can be used directly as protein delivery systems or as tissue engineering scaffolds supporting cell growth with or without </a:t>
            </a:r>
            <a:r>
              <a:rPr lang="en-IN" sz="2600" b="0" i="0" u="none" strike="noStrike" baseline="0" dirty="0">
                <a:latin typeface="Times New Roman" panose="02020603050405020304" pitchFamily="18" charset="0"/>
                <a:cs typeface="Times New Roman" panose="02020603050405020304" pitchFamily="18" charset="0"/>
              </a:rPr>
              <a:t>protein release.</a:t>
            </a:r>
          </a:p>
          <a:p>
            <a:pPr algn="just"/>
            <a:r>
              <a:rPr lang="en-US" sz="2600" b="0" i="0" u="none" strike="noStrike" baseline="0" dirty="0">
                <a:solidFill>
                  <a:srgbClr val="000000"/>
                </a:solidFill>
                <a:latin typeface="Times New Roman" panose="02020603050405020304" pitchFamily="18" charset="0"/>
                <a:cs typeface="Times New Roman" panose="02020603050405020304" pitchFamily="18" charset="0"/>
              </a:rPr>
              <a:t>Protein release from hydrogels can be controlled through a number of mechanisms, including drug </a:t>
            </a:r>
            <a:r>
              <a:rPr lang="fr-FR" sz="2600" b="0" i="0" u="none" strike="noStrike" baseline="0" dirty="0">
                <a:solidFill>
                  <a:srgbClr val="000000"/>
                </a:solidFill>
                <a:latin typeface="Times New Roman" panose="02020603050405020304" pitchFamily="18" charset="0"/>
                <a:cs typeface="Times New Roman" panose="02020603050405020304" pitchFamily="18" charset="0"/>
              </a:rPr>
              <a:t>diffusion, </a:t>
            </a:r>
            <a:r>
              <a:rPr lang="fr-FR" sz="2600" b="0" i="0" u="none" strike="noStrike" baseline="0" dirty="0" err="1">
                <a:solidFill>
                  <a:srgbClr val="000000"/>
                </a:solidFill>
                <a:latin typeface="Times New Roman" panose="02020603050405020304" pitchFamily="18" charset="0"/>
                <a:cs typeface="Times New Roman" panose="02020603050405020304" pitchFamily="18" charset="0"/>
              </a:rPr>
              <a:t>electrostatic</a:t>
            </a:r>
            <a:r>
              <a:rPr lang="fr-FR" sz="2600" b="0" i="0" u="none" strike="noStrike" baseline="0" dirty="0">
                <a:solidFill>
                  <a:srgbClr val="000000"/>
                </a:solidFill>
                <a:latin typeface="Times New Roman" panose="02020603050405020304" pitchFamily="18" charset="0"/>
                <a:cs typeface="Times New Roman" panose="02020603050405020304" pitchFamily="18" charset="0"/>
              </a:rPr>
              <a:t> interactions, </a:t>
            </a:r>
            <a:r>
              <a:rPr lang="fr-FR" sz="2600" b="0" i="0" u="none" strike="noStrike" baseline="0" dirty="0" err="1">
                <a:solidFill>
                  <a:srgbClr val="000000"/>
                </a:solidFill>
                <a:latin typeface="Times New Roman" panose="02020603050405020304" pitchFamily="18" charset="0"/>
                <a:cs typeface="Times New Roman" panose="02020603050405020304" pitchFamily="18" charset="0"/>
              </a:rPr>
              <a:t>hydrophobic</a:t>
            </a:r>
            <a:r>
              <a:rPr lang="fr-FR" sz="2600" b="0" i="0" u="none" strike="noStrike" baseline="0" dirty="0">
                <a:solidFill>
                  <a:srgbClr val="000000"/>
                </a:solidFill>
                <a:latin typeface="Times New Roman" panose="02020603050405020304" pitchFamily="18" charset="0"/>
                <a:cs typeface="Times New Roman" panose="02020603050405020304" pitchFamily="18" charset="0"/>
              </a:rPr>
              <a:t> interactions</a:t>
            </a:r>
            <a:r>
              <a:rPr lang="en-US" sz="2600" b="0" i="0" u="none" strike="noStrike" baseline="0" dirty="0">
                <a:solidFill>
                  <a:srgbClr val="000000"/>
                </a:solidFill>
                <a:latin typeface="Times New Roman" panose="02020603050405020304" pitchFamily="18" charset="0"/>
                <a:cs typeface="Times New Roman" panose="02020603050405020304" pitchFamily="18" charset="0"/>
              </a:rPr>
              <a:t>, hydrogel degradation, cleavage of degradable protein linkers, guest–host interactions, and dynamic covalent bond formation</a:t>
            </a:r>
            <a:r>
              <a:rPr lang="en-IN" sz="2600" b="0" i="0" u="none" strike="noStrike" baseline="0" dirty="0">
                <a:solidFill>
                  <a:srgbClr val="000000"/>
                </a:solidFill>
                <a:latin typeface="Times New Roman" panose="02020603050405020304" pitchFamily="18" charset="0"/>
                <a:cs typeface="Times New Roman" panose="02020603050405020304" pitchFamily="18" charset="0"/>
              </a:rPr>
              <a:t>.</a:t>
            </a:r>
          </a:p>
          <a:p>
            <a:pPr algn="just"/>
            <a:r>
              <a:rPr lang="en-US" sz="2600" b="0" i="0" u="none" strike="noStrike" baseline="0" dirty="0">
                <a:solidFill>
                  <a:srgbClr val="000000"/>
                </a:solidFill>
                <a:latin typeface="Times New Roman" panose="02020603050405020304" pitchFamily="18" charset="0"/>
                <a:cs typeface="Times New Roman" panose="02020603050405020304" pitchFamily="18" charset="0"/>
              </a:rPr>
              <a:t>Both synthetic and natural materials have been used as hydrogel protein delivery systems. Among the synthetic materials, poly (ethylene glycol) (PEG) is particularly common, but poly(vinyl alcohol) (PVA) and poloxamers are also widely reported. </a:t>
            </a:r>
          </a:p>
          <a:p>
            <a:pPr algn="just"/>
            <a:r>
              <a:rPr lang="en-US" sz="2600" b="0" i="0" u="none" strike="noStrike" baseline="0" dirty="0">
                <a:solidFill>
                  <a:srgbClr val="000000"/>
                </a:solidFill>
                <a:latin typeface="Times New Roman" panose="02020603050405020304" pitchFamily="18" charset="0"/>
                <a:cs typeface="Times New Roman" panose="02020603050405020304" pitchFamily="18" charset="0"/>
              </a:rPr>
              <a:t>Scaffolds composed of natural polymers, including collagen, silk </a:t>
            </a:r>
            <a:r>
              <a:rPr lang="en-IN" sz="2600" b="0" i="0" u="none" strike="noStrike" baseline="0" dirty="0">
                <a:solidFill>
                  <a:srgbClr val="000000"/>
                </a:solidFill>
                <a:latin typeface="Times New Roman" panose="02020603050405020304" pitchFamily="18" charset="0"/>
                <a:cs typeface="Times New Roman" panose="02020603050405020304" pitchFamily="18" charset="0"/>
              </a:rPr>
              <a:t>fibroin, hyaluronic acid (HA), fibrin, self-assembling peptides, </a:t>
            </a:r>
            <a:r>
              <a:rPr lang="en-US" sz="2600" b="0" i="0" u="none" strike="noStrike" baseline="0" dirty="0">
                <a:solidFill>
                  <a:srgbClr val="000000"/>
                </a:solidFill>
                <a:latin typeface="Times New Roman" panose="02020603050405020304" pitchFamily="18" charset="0"/>
                <a:cs typeface="Times New Roman" panose="02020603050405020304" pitchFamily="18" charset="0"/>
              </a:rPr>
              <a:t>starch, fibrin, chitosan, and alginate, have also been well described.</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280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CBF78-AE86-22BF-B6C3-F3AEF258AD0C}"/>
              </a:ext>
            </a:extLst>
          </p:cNvPr>
          <p:cNvSpPr>
            <a:spLocks noGrp="1"/>
          </p:cNvSpPr>
          <p:nvPr>
            <p:ph idx="1"/>
          </p:nvPr>
        </p:nvSpPr>
        <p:spPr>
          <a:xfrm>
            <a:off x="1774902" y="401444"/>
            <a:ext cx="9065942" cy="1839951"/>
          </a:xfrm>
        </p:spPr>
        <p:txBody>
          <a:bodyPr>
            <a:normAutofit lnSpcReduction="10000"/>
          </a:bodyPr>
          <a:lstStyle/>
          <a:p>
            <a:r>
              <a:rPr lang="en-US" dirty="0">
                <a:latin typeface="Times New Roman" panose="02020603050405020304" pitchFamily="18" charset="0"/>
                <a:cs typeface="Times New Roman" panose="02020603050405020304" pitchFamily="18" charset="0"/>
              </a:rPr>
              <a:t>GENERAL STRUCTURE OF AMINO ACIDS</a:t>
            </a:r>
          </a:p>
          <a:p>
            <a:endParaRPr lang="en-US"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 amino acids are termed as </a:t>
            </a:r>
            <a:r>
              <a:rPr lang="el-GR" sz="2200" dirty="0">
                <a:latin typeface="Times New Roman" panose="02020603050405020304" pitchFamily="18" charset="0"/>
                <a:cs typeface="Times New Roman" panose="02020603050405020304" pitchFamily="18" charset="0"/>
              </a:rPr>
              <a:t>α</a:t>
            </a:r>
            <a:r>
              <a:rPr lang="en-US" sz="2200" dirty="0">
                <a:latin typeface="Times New Roman" panose="02020603050405020304" pitchFamily="18" charset="0"/>
                <a:cs typeface="Times New Roman" panose="02020603050405020304" pitchFamily="18" charset="0"/>
              </a:rPr>
              <a:t>-amino acids, if both the carboxyl and amino groups are attached to the same carbon atom, as depicted below</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FB8955C-55B0-F90F-7B42-9CFC4BF96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495" y="2458363"/>
            <a:ext cx="5604305" cy="3998193"/>
          </a:xfrm>
          <a:prstGeom prst="rect">
            <a:avLst/>
          </a:prstGeom>
        </p:spPr>
      </p:pic>
    </p:spTree>
    <p:extLst>
      <p:ext uri="{BB962C8B-B14F-4D97-AF65-F5344CB8AC3E}">
        <p14:creationId xmlns:p14="http://schemas.microsoft.com/office/powerpoint/2010/main" val="778148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E86BFA-5877-C81A-2FA9-B6541B23B0A1}"/>
              </a:ext>
            </a:extLst>
          </p:cNvPr>
          <p:cNvSpPr>
            <a:spLocks noGrp="1"/>
          </p:cNvSpPr>
          <p:nvPr>
            <p:ph idx="1"/>
          </p:nvPr>
        </p:nvSpPr>
        <p:spPr>
          <a:xfrm>
            <a:off x="1484310" y="825191"/>
            <a:ext cx="10146412" cy="4966010"/>
          </a:xfrm>
        </p:spPr>
        <p:txBody>
          <a:bodyPr>
            <a:normAutofit/>
          </a:bodyPr>
          <a:lstStyle/>
          <a:p>
            <a:pPr algn="just"/>
            <a:r>
              <a:rPr lang="en-US" sz="2200" b="0" i="0" u="none" strike="noStrike" baseline="0" dirty="0">
                <a:latin typeface="Times New Roman" panose="02020603050405020304" pitchFamily="18" charset="0"/>
                <a:cs typeface="Times New Roman" panose="02020603050405020304" pitchFamily="18" charset="0"/>
              </a:rPr>
              <a:t>The most common approach to loading hydrogels with drugs is to simply submerge or swell the hydrogel in an aqueous protein loaded</a:t>
            </a:r>
            <a:r>
              <a:rPr lang="en-US" sz="220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solution, enabling the drug to infiltrate the hydrogel network.</a:t>
            </a:r>
          </a:p>
          <a:p>
            <a:pPr algn="just"/>
            <a:r>
              <a:rPr lang="en-IN" sz="2200" b="0" i="0" u="none" strike="noStrike" baseline="0" dirty="0">
                <a:solidFill>
                  <a:srgbClr val="000000"/>
                </a:solidFill>
                <a:latin typeface="Times New Roman" panose="02020603050405020304" pitchFamily="18" charset="0"/>
                <a:cs typeface="Times New Roman" panose="02020603050405020304" pitchFamily="18" charset="0"/>
              </a:rPr>
              <a:t>if the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protein’s hydrodynamic diameter is smaller than the pore size, it will release rather quickly once it is placed in the body or a release solution unless specific elements increase the affinity of the protein for the hydrogel. </a:t>
            </a:r>
          </a:p>
          <a:p>
            <a:pPr algn="just"/>
            <a:r>
              <a:rPr lang="en-US" sz="2200" b="0" i="0" u="none" strike="noStrike" baseline="0" dirty="0">
                <a:solidFill>
                  <a:srgbClr val="000000"/>
                </a:solidFill>
                <a:latin typeface="Times New Roman" panose="02020603050405020304" pitchFamily="18" charset="0"/>
                <a:cs typeface="Times New Roman" panose="02020603050405020304" pitchFamily="18" charset="0"/>
              </a:rPr>
              <a:t>When the hydrogel pores are smaller than the protein diameter, swelling or degradation is needed to increase the mesh size. Degradation can occur in the polymer backbone or at the crosslinks and is typically mediated by hydrolysis or </a:t>
            </a:r>
            <a:r>
              <a:rPr lang="en-IN" sz="2200" b="0" i="0" u="none" strike="noStrike" baseline="0" dirty="0">
                <a:solidFill>
                  <a:srgbClr val="000000"/>
                </a:solidFill>
                <a:latin typeface="Times New Roman" panose="02020603050405020304" pitchFamily="18" charset="0"/>
                <a:cs typeface="Times New Roman" panose="02020603050405020304" pitchFamily="18" charset="0"/>
              </a:rPr>
              <a:t>enzymatic activity. </a:t>
            </a:r>
            <a:endParaRPr lang="en-US" sz="22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47982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332B98-3BD9-6594-4DAE-DE0682E20AB2}"/>
              </a:ext>
            </a:extLst>
          </p:cNvPr>
          <p:cNvSpPr>
            <a:spLocks noGrp="1"/>
          </p:cNvSpPr>
          <p:nvPr>
            <p:ph idx="1"/>
          </p:nvPr>
        </p:nvSpPr>
        <p:spPr>
          <a:xfrm>
            <a:off x="1462007" y="425604"/>
            <a:ext cx="10135261" cy="5685265"/>
          </a:xfrm>
        </p:spPr>
        <p:txBody>
          <a:bodyPr>
            <a:normAutofit/>
          </a:bodyPr>
          <a:lstStyle/>
          <a:p>
            <a:pPr algn="just"/>
            <a:r>
              <a:rPr lang="en-US" b="1" i="1" u="none" strike="noStrike" baseline="0" dirty="0">
                <a:latin typeface="Times New Roman" panose="02020603050405020304" pitchFamily="18" charset="0"/>
              </a:rPr>
              <a:t>Novel Injectable Polymeric Depot Systems</a:t>
            </a:r>
          </a:p>
          <a:p>
            <a:pPr algn="just"/>
            <a:r>
              <a:rPr lang="en-US" sz="2200" b="0" i="0" u="none" strike="noStrike" baseline="0" dirty="0">
                <a:latin typeface="Times New Roman" panose="02020603050405020304" pitchFamily="18" charset="0"/>
              </a:rPr>
              <a:t>Among the various approaches to deliver macromolecules </a:t>
            </a:r>
            <a:r>
              <a:rPr lang="en-US" sz="2200" b="0" i="0" u="none" strike="noStrike" baseline="0" dirty="0" err="1">
                <a:latin typeface="Times New Roman" panose="02020603050405020304" pitchFamily="18" charset="0"/>
              </a:rPr>
              <a:t>paretnerally</a:t>
            </a:r>
            <a:r>
              <a:rPr lang="en-US" sz="2200" b="0" i="0" u="none" strike="noStrike" baseline="0" dirty="0">
                <a:latin typeface="Times New Roman" panose="02020603050405020304" pitchFamily="18" charset="0"/>
              </a:rPr>
              <a:t>, polymeric injectable depot systems are the most commercially successful. Parenteral depot systems include microspheres, nanospheres, liposomes and polymeric </a:t>
            </a:r>
            <a:r>
              <a:rPr lang="en-IN" sz="2200" b="0" i="0" u="none" strike="noStrike" baseline="0" dirty="0">
                <a:latin typeface="Times New Roman" panose="02020603050405020304" pitchFamily="18" charset="0"/>
              </a:rPr>
              <a:t>solutions/gels.</a:t>
            </a:r>
          </a:p>
          <a:p>
            <a:pPr algn="just"/>
            <a:r>
              <a:rPr lang="en-US" sz="2200" b="0" i="0" u="none" strike="noStrike" baseline="0" dirty="0">
                <a:latin typeface="Times New Roman" panose="02020603050405020304" pitchFamily="18" charset="0"/>
              </a:rPr>
              <a:t>Many of the marketed parenteral controlled-release products of proteins are polymeric microsphere formulations which can be injected either intramuscularly or subcutaneously for systemic effect or injected into a specific body site </a:t>
            </a:r>
            <a:r>
              <a:rPr lang="en-IN" sz="2200" b="0" i="0" u="none" strike="noStrike" baseline="0" dirty="0">
                <a:latin typeface="Times New Roman" panose="02020603050405020304" pitchFamily="18" charset="0"/>
              </a:rPr>
              <a:t>for localized treatment.</a:t>
            </a:r>
          </a:p>
          <a:p>
            <a:pPr algn="just"/>
            <a:r>
              <a:rPr lang="en-US" sz="2200" b="1" i="0" u="none" strike="noStrike" baseline="0" dirty="0">
                <a:latin typeface="Times New Roman" panose="02020603050405020304" pitchFamily="18" charset="0"/>
              </a:rPr>
              <a:t>Microspheres </a:t>
            </a:r>
            <a:r>
              <a:rPr lang="en-US" sz="2200" b="0" i="0" u="none" strike="noStrike" baseline="0" dirty="0">
                <a:latin typeface="Times New Roman" panose="02020603050405020304" pitchFamily="18" charset="0"/>
              </a:rPr>
              <a:t>are free flowing powder having particle size between 10 to 100μm in diameter, can be suspended in a suitable vehicle for injection.</a:t>
            </a:r>
          </a:p>
          <a:p>
            <a:pPr algn="just"/>
            <a:r>
              <a:rPr lang="en-US" sz="2200" b="0" i="0" u="none" strike="noStrike" baseline="0" dirty="0">
                <a:latin typeface="Times New Roman" panose="02020603050405020304" pitchFamily="18" charset="0"/>
              </a:rPr>
              <a:t>There are several methods of microencapsulating </a:t>
            </a:r>
            <a:r>
              <a:rPr lang="en-IN" sz="2200" b="0" i="0" u="none" strike="noStrike" baseline="0" dirty="0">
                <a:latin typeface="Times New Roman" panose="02020603050405020304" pitchFamily="18" charset="0"/>
              </a:rPr>
              <a:t>proteins or peptides molecules into microspheres </a:t>
            </a:r>
            <a:r>
              <a:rPr lang="en-US" sz="2200" b="0" i="0" u="none" strike="noStrike" baseline="0" dirty="0">
                <a:latin typeface="Times New Roman" panose="02020603050405020304" pitchFamily="18" charset="0"/>
              </a:rPr>
              <a:t>like emulsification followed by solvent evaporation/cross-linking, emulsion polymerization, spray drying, supercritical fluid technology and electro spray.</a:t>
            </a:r>
            <a:endParaRPr lang="en-IN" sz="2200" b="0" i="0" u="none" strike="noStrike" baseline="0" dirty="0">
              <a:latin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686799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41FA99-83EB-847A-AE68-2821BCC1AF68}"/>
              </a:ext>
            </a:extLst>
          </p:cNvPr>
          <p:cNvSpPr>
            <a:spLocks noGrp="1"/>
          </p:cNvSpPr>
          <p:nvPr>
            <p:ph idx="1"/>
          </p:nvPr>
        </p:nvSpPr>
        <p:spPr>
          <a:xfrm>
            <a:off x="1506611" y="0"/>
            <a:ext cx="10335983" cy="6289287"/>
          </a:xfrm>
        </p:spPr>
        <p:txBody>
          <a:bodyPr>
            <a:noAutofit/>
          </a:bodyPr>
          <a:lstStyle/>
          <a:p>
            <a:pPr algn="just"/>
            <a:r>
              <a:rPr lang="en-US" sz="2200" b="0" i="0" u="none" strike="noStrike" baseline="0" dirty="0">
                <a:latin typeface="Times New Roman" panose="02020603050405020304" pitchFamily="18" charset="0"/>
              </a:rPr>
              <a:t>Several other proprietary encapsulation technologies such as </a:t>
            </a:r>
            <a:r>
              <a:rPr lang="en-US" sz="2200" b="0" i="0" u="none" strike="noStrike" baseline="0" dirty="0" err="1">
                <a:latin typeface="Times New Roman" panose="02020603050405020304" pitchFamily="18" charset="0"/>
              </a:rPr>
              <a:t>ProLease</a:t>
            </a:r>
            <a:r>
              <a:rPr lang="en-US" sz="2200" b="0" i="0" u="none" strike="noStrike" baseline="0" dirty="0">
                <a:latin typeface="Times New Roman" panose="02020603050405020304" pitchFamily="18" charset="0"/>
              </a:rPr>
              <a:t>® </a:t>
            </a:r>
            <a:r>
              <a:rPr lang="en-US" sz="2200" b="0" i="0" u="none" strike="noStrike" baseline="0" dirty="0" err="1">
                <a:latin typeface="Times New Roman" panose="02020603050405020304" pitchFamily="18" charset="0"/>
              </a:rPr>
              <a:t>PolyShell</a:t>
            </a:r>
            <a:r>
              <a:rPr lang="en-US" sz="2200" b="0" i="0" u="none" strike="noStrike" baseline="0" dirty="0">
                <a:latin typeface="Times New Roman" panose="02020603050405020304" pitchFamily="18" charset="0"/>
              </a:rPr>
              <a:t>®, supercritical fluid technologies have been explored to fabricate biodegradable </a:t>
            </a:r>
            <a:r>
              <a:rPr lang="en-IN" sz="2200" b="0" i="0" u="none" strike="noStrike" baseline="0" dirty="0">
                <a:latin typeface="Times New Roman" panose="02020603050405020304" pitchFamily="18" charset="0"/>
              </a:rPr>
              <a:t>microspheres.</a:t>
            </a:r>
          </a:p>
          <a:p>
            <a:pPr algn="just"/>
            <a:r>
              <a:rPr lang="en-US" sz="2200" b="0" i="0" u="none" strike="noStrike" baseline="0" dirty="0">
                <a:latin typeface="Times New Roman" panose="02020603050405020304" pitchFamily="18" charset="0"/>
              </a:rPr>
              <a:t>Polymeric depot forming or gel forming solution technologies are developed, which have several advantages over </a:t>
            </a:r>
            <a:r>
              <a:rPr lang="en-IN" sz="2200" b="0" i="0" u="none" strike="noStrike" baseline="0" dirty="0">
                <a:latin typeface="Times New Roman" panose="02020603050405020304" pitchFamily="18" charset="0"/>
              </a:rPr>
              <a:t>microspheres.</a:t>
            </a:r>
          </a:p>
          <a:p>
            <a:pPr algn="just"/>
            <a:r>
              <a:rPr lang="en-US" sz="2200" b="0" i="0" u="none" strike="noStrike" baseline="0" dirty="0" err="1">
                <a:latin typeface="Times New Roman" panose="02020603050405020304" pitchFamily="18" charset="0"/>
              </a:rPr>
              <a:t>Atrigel</a:t>
            </a:r>
            <a:r>
              <a:rPr lang="en-US" sz="2200" b="0" i="0" u="none" strike="noStrike" baseline="0" dirty="0">
                <a:latin typeface="Times New Roman" panose="02020603050405020304" pitchFamily="18" charset="0"/>
              </a:rPr>
              <a:t>®, a depot forming solution technology, consists of biodegradable polymers dissolved in biocompatible organic solvent such as N-methyl-2-pyrrolidone, </a:t>
            </a:r>
            <a:r>
              <a:rPr lang="en-IN" sz="2200" b="0" i="0" u="none" strike="noStrike" baseline="0" dirty="0">
                <a:latin typeface="Times New Roman" panose="02020603050405020304" pitchFamily="18" charset="0"/>
              </a:rPr>
              <a:t>which </a:t>
            </a:r>
            <a:r>
              <a:rPr lang="en-US" sz="2200" b="0" i="0" u="none" strike="noStrike" baseline="0" dirty="0">
                <a:latin typeface="Times New Roman" panose="02020603050405020304" pitchFamily="18" charset="0"/>
              </a:rPr>
              <a:t>convert into depot after intra-muscular injection.</a:t>
            </a:r>
          </a:p>
          <a:p>
            <a:pPr algn="just"/>
            <a:r>
              <a:rPr lang="en-IN" sz="2200" b="0" i="0" u="none" strike="noStrike" baseline="0" dirty="0" err="1">
                <a:latin typeface="Times New Roman" panose="02020603050405020304" pitchFamily="18" charset="0"/>
              </a:rPr>
              <a:t>Atrigel</a:t>
            </a:r>
            <a:r>
              <a:rPr lang="en-US" sz="2200" b="0" i="0" u="none" strike="noStrike" baseline="0" dirty="0">
                <a:latin typeface="Times New Roman" panose="02020603050405020304" pitchFamily="18" charset="0"/>
              </a:rPr>
              <a:t>® technology has been used in </a:t>
            </a:r>
            <a:r>
              <a:rPr lang="en-US" sz="2200" b="0" i="0" u="none" strike="noStrike" baseline="0" dirty="0" err="1">
                <a:latin typeface="Times New Roman" panose="02020603050405020304" pitchFamily="18" charset="0"/>
              </a:rPr>
              <a:t>EligardTM</a:t>
            </a:r>
            <a:r>
              <a:rPr lang="en-US" sz="2200" b="0" i="0" u="none" strike="noStrike" baseline="0" dirty="0">
                <a:latin typeface="Times New Roman" panose="02020603050405020304" pitchFamily="18" charset="0"/>
              </a:rPr>
              <a:t>, a leuprolide </a:t>
            </a:r>
            <a:r>
              <a:rPr lang="en-IN" sz="2200" b="0" i="0" u="none" strike="noStrike" baseline="0" dirty="0">
                <a:latin typeface="Times New Roman" panose="02020603050405020304" pitchFamily="18" charset="0"/>
              </a:rPr>
              <a:t>containing product.</a:t>
            </a:r>
          </a:p>
          <a:p>
            <a:pPr algn="just"/>
            <a:r>
              <a:rPr lang="en-US" sz="2200" b="0" i="0" u="none" strike="noStrike" baseline="0" dirty="0">
                <a:latin typeface="Times New Roman" panose="02020603050405020304" pitchFamily="18" charset="0"/>
              </a:rPr>
              <a:t>Most of the polymers used in the delivery of protein by </a:t>
            </a:r>
            <a:r>
              <a:rPr lang="en-IN" sz="2200" b="0" i="0" u="none" strike="noStrike" baseline="0" dirty="0">
                <a:latin typeface="Times New Roman" panose="02020603050405020304" pitchFamily="18" charset="0"/>
              </a:rPr>
              <a:t>injectable depot techniques are biodegradable and biocompatible. </a:t>
            </a:r>
          </a:p>
          <a:p>
            <a:pPr algn="l"/>
            <a:r>
              <a:rPr lang="en-IN" sz="2200" b="0" i="0" u="none" strike="noStrike" baseline="0" dirty="0">
                <a:latin typeface="Times New Roman" panose="02020603050405020304" pitchFamily="18" charset="0"/>
              </a:rPr>
              <a:t>Polylactides (PLA)</a:t>
            </a:r>
          </a:p>
          <a:p>
            <a:pPr algn="l"/>
            <a:r>
              <a:rPr lang="en-IN" sz="2200" b="0" i="0" u="none" strike="noStrike" baseline="0" dirty="0">
                <a:latin typeface="Times New Roman" panose="02020603050405020304" pitchFamily="18" charset="0"/>
              </a:rPr>
              <a:t>Polyglycolides (PGA)</a:t>
            </a:r>
            <a:endParaRPr lang="en-IN" sz="2200" dirty="0"/>
          </a:p>
        </p:txBody>
      </p:sp>
    </p:spTree>
    <p:extLst>
      <p:ext uri="{BB962C8B-B14F-4D97-AF65-F5344CB8AC3E}">
        <p14:creationId xmlns:p14="http://schemas.microsoft.com/office/powerpoint/2010/main" val="1767502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B8FFB-0834-84A8-544F-67B015CFB74A}"/>
              </a:ext>
            </a:extLst>
          </p:cNvPr>
          <p:cNvSpPr>
            <a:spLocks noGrp="1"/>
          </p:cNvSpPr>
          <p:nvPr>
            <p:ph idx="1"/>
          </p:nvPr>
        </p:nvSpPr>
        <p:spPr>
          <a:xfrm>
            <a:off x="1462008" y="202578"/>
            <a:ext cx="10101807" cy="5919441"/>
          </a:xfrm>
        </p:spPr>
        <p:txBody>
          <a:bodyPr>
            <a:normAutofit/>
          </a:bodyPr>
          <a:lstStyle/>
          <a:p>
            <a:pPr algn="just"/>
            <a:r>
              <a:rPr lang="en-IN" i="1" u="none" strike="noStrike" baseline="0" dirty="0">
                <a:latin typeface="Times New Roman" panose="02020603050405020304" pitchFamily="18" charset="0"/>
              </a:rPr>
              <a:t>Polymeric Depot System – </a:t>
            </a:r>
            <a:r>
              <a:rPr lang="en-IN" i="1" u="none" strike="noStrike" baseline="0" dirty="0" err="1">
                <a:latin typeface="Times New Roman" panose="02020603050405020304" pitchFamily="18" charset="0"/>
              </a:rPr>
              <a:t>EligardTM</a:t>
            </a:r>
            <a:r>
              <a:rPr lang="en-IN" i="1" dirty="0">
                <a:latin typeface="Times New Roman" panose="02020603050405020304" pitchFamily="18" charset="0"/>
              </a:rPr>
              <a:t> </a:t>
            </a:r>
            <a:r>
              <a:rPr lang="en-IN" i="1" u="none" strike="noStrike" baseline="0" dirty="0">
                <a:latin typeface="Times New Roman" panose="02020603050405020304" pitchFamily="18" charset="0"/>
              </a:rPr>
              <a:t>(Leuprolide Acetate)</a:t>
            </a:r>
          </a:p>
          <a:p>
            <a:pPr algn="just"/>
            <a:r>
              <a:rPr lang="en-US" sz="2200" b="0" i="0" u="none" strike="noStrike" baseline="0" dirty="0" err="1">
                <a:latin typeface="Times New Roman" panose="02020603050405020304" pitchFamily="18" charset="0"/>
              </a:rPr>
              <a:t>Eligard</a:t>
            </a:r>
            <a:r>
              <a:rPr lang="en-US" sz="2200" b="0" i="0" u="none" strike="noStrike" baseline="0" dirty="0">
                <a:latin typeface="Times New Roman" panose="02020603050405020304" pitchFamily="18" charset="0"/>
              </a:rPr>
              <a:t>™ 7.5 mg is a sterile polymeric matrix formulation of leuprolide acetate for subcutaneous injection.</a:t>
            </a:r>
          </a:p>
          <a:p>
            <a:pPr algn="just"/>
            <a:r>
              <a:rPr lang="en-IN" sz="2200" b="0" i="0" u="none" strike="noStrike" baseline="0" dirty="0">
                <a:latin typeface="Times New Roman" panose="02020603050405020304" pitchFamily="18" charset="0"/>
              </a:rPr>
              <a:t>It is </a:t>
            </a:r>
            <a:r>
              <a:rPr lang="en-US" sz="2200" b="0" i="0" u="none" strike="noStrike" baseline="0" dirty="0">
                <a:latin typeface="Times New Roman" panose="02020603050405020304" pitchFamily="18" charset="0"/>
              </a:rPr>
              <a:t>designed to deliver 7.5 mg of leuprolide acetate at a controlled rate over a one month therapeutic period. Leuprolide acetate is a synthetic nonapeptide analog of naturally occurring gonadotropin releasing hormone (GnRH or LHRH) that, when given continuously, inhibits pituitary gonadotropin secretion and suppresses testicular and ovarian steroidogenesis.</a:t>
            </a:r>
          </a:p>
          <a:p>
            <a:pPr algn="just"/>
            <a:r>
              <a:rPr lang="en-US" sz="2200" b="0" i="0" u="none" strike="noStrike" baseline="0" dirty="0">
                <a:latin typeface="Times New Roman" panose="02020603050405020304" pitchFamily="18" charset="0"/>
              </a:rPr>
              <a:t>Clinical studies showed that </a:t>
            </a:r>
            <a:r>
              <a:rPr lang="en-US" sz="2200" b="0" i="0" u="none" strike="noStrike" baseline="0" dirty="0" err="1">
                <a:latin typeface="Times New Roman" panose="02020603050405020304" pitchFamily="18" charset="0"/>
              </a:rPr>
              <a:t>EligardTM</a:t>
            </a:r>
            <a:r>
              <a:rPr lang="en-US" sz="2200" b="0" i="0" u="none" strike="noStrike" baseline="0" dirty="0">
                <a:latin typeface="Times New Roman" panose="02020603050405020304" pitchFamily="18" charset="0"/>
              </a:rPr>
              <a:t> delivered sustained levels of leuprolide acetate over a one-month period with the desired results of lowering testosterone levels in the 117 men studied.</a:t>
            </a:r>
            <a:endParaRPr lang="en-IN" sz="2200" dirty="0"/>
          </a:p>
        </p:txBody>
      </p:sp>
    </p:spTree>
    <p:extLst>
      <p:ext uri="{BB962C8B-B14F-4D97-AF65-F5344CB8AC3E}">
        <p14:creationId xmlns:p14="http://schemas.microsoft.com/office/powerpoint/2010/main" val="1184414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B070B9-8D7E-69FC-39BF-20B46CE47A9E}"/>
              </a:ext>
            </a:extLst>
          </p:cNvPr>
          <p:cNvSpPr>
            <a:spLocks noGrp="1"/>
          </p:cNvSpPr>
          <p:nvPr>
            <p:ph idx="1"/>
          </p:nvPr>
        </p:nvSpPr>
        <p:spPr>
          <a:xfrm>
            <a:off x="1517764" y="224882"/>
            <a:ext cx="10402890" cy="6209372"/>
          </a:xfrm>
        </p:spPr>
        <p:txBody>
          <a:bodyPr>
            <a:normAutofit/>
          </a:bodyPr>
          <a:lstStyle/>
          <a:p>
            <a:pPr algn="just"/>
            <a:r>
              <a:rPr lang="en-IN" i="1" u="none" strike="noStrike" baseline="0" dirty="0">
                <a:latin typeface="Times New Roman" panose="02020603050405020304" pitchFamily="18" charset="0"/>
              </a:rPr>
              <a:t>Surgical Implants</a:t>
            </a:r>
          </a:p>
          <a:p>
            <a:pPr algn="just"/>
            <a:r>
              <a:rPr lang="en-US" sz="2200" b="0" i="0" u="none" strike="noStrike" baseline="0" dirty="0">
                <a:latin typeface="Times New Roman" panose="02020603050405020304" pitchFamily="18" charset="0"/>
              </a:rPr>
              <a:t>Surgical implants are ideal delivery systems for the controlled release of drugs for more than six months. </a:t>
            </a:r>
            <a:r>
              <a:rPr lang="en-US" sz="2200" b="0" i="0" u="none" strike="noStrike" baseline="0" dirty="0" err="1">
                <a:latin typeface="Times New Roman" panose="02020603050405020304" pitchFamily="18" charset="0"/>
              </a:rPr>
              <a:t>Alza’s</a:t>
            </a:r>
            <a:r>
              <a:rPr lang="en-US" sz="2200" dirty="0">
                <a:latin typeface="Times New Roman" panose="02020603050405020304" pitchFamily="18" charset="0"/>
              </a:rPr>
              <a:t> </a:t>
            </a:r>
            <a:r>
              <a:rPr lang="en-US" sz="2200" b="0" i="0" u="none" strike="noStrike" baseline="0" dirty="0">
                <a:latin typeface="Times New Roman" panose="02020603050405020304" pitchFamily="18" charset="0"/>
              </a:rPr>
              <a:t>DUROS® implant technology which is used in leuprolide acetate containing </a:t>
            </a:r>
            <a:r>
              <a:rPr lang="en-US" sz="2200" b="0" i="0" u="none" strike="noStrike" baseline="0" dirty="0" err="1">
                <a:latin typeface="Times New Roman" panose="02020603050405020304" pitchFamily="18" charset="0"/>
              </a:rPr>
              <a:t>Viadur</a:t>
            </a:r>
            <a:r>
              <a:rPr lang="en-US" sz="2200" b="0" i="0" u="none" strike="noStrike" baseline="0" dirty="0">
                <a:latin typeface="Times New Roman" panose="02020603050405020304" pitchFamily="18" charset="0"/>
              </a:rPr>
              <a:t>®, the first successful product is a once-yearly implant for the palliative treatment of advanced </a:t>
            </a:r>
            <a:r>
              <a:rPr lang="en-IN" sz="2200" b="0" i="0" u="none" strike="noStrike" baseline="0" dirty="0">
                <a:latin typeface="Times New Roman" panose="02020603050405020304" pitchFamily="18" charset="0"/>
              </a:rPr>
              <a:t>prostate cancer</a:t>
            </a:r>
            <a:r>
              <a:rPr lang="en-IN" sz="1800" b="0" i="0" u="none" strike="noStrike" baseline="0" dirty="0">
                <a:latin typeface="Times New Roman" panose="02020603050405020304" pitchFamily="18" charset="0"/>
              </a:rPr>
              <a:t>.</a:t>
            </a:r>
          </a:p>
          <a:p>
            <a:pPr algn="just"/>
            <a:endParaRPr lang="en-IN" sz="1800" dirty="0">
              <a:latin typeface="Times New Roman" panose="02020603050405020304" pitchFamily="18" charset="0"/>
            </a:endParaRPr>
          </a:p>
          <a:p>
            <a:pPr algn="just"/>
            <a:r>
              <a:rPr lang="en-US" i="1" u="none" strike="noStrike" baseline="0" dirty="0">
                <a:latin typeface="Times New Roman" panose="02020603050405020304" pitchFamily="18" charset="0"/>
              </a:rPr>
              <a:t>Lipid Based Protein Delivery Systems</a:t>
            </a:r>
          </a:p>
          <a:p>
            <a:pPr algn="just"/>
            <a:r>
              <a:rPr lang="en-US" sz="2200" b="0" i="0" u="none" strike="noStrike" baseline="0" dirty="0">
                <a:latin typeface="Times New Roman" panose="02020603050405020304" pitchFamily="18" charset="0"/>
              </a:rPr>
              <a:t>Lipid based drug delivery systems like </a:t>
            </a:r>
            <a:r>
              <a:rPr lang="en-US" sz="2200" b="1" i="0" u="none" strike="noStrike" baseline="0" dirty="0">
                <a:latin typeface="Times New Roman" panose="02020603050405020304" pitchFamily="18" charset="0"/>
              </a:rPr>
              <a:t>liposomes</a:t>
            </a:r>
            <a:r>
              <a:rPr lang="en-US" sz="2200" b="0" i="0" u="none" strike="noStrike" baseline="0" dirty="0">
                <a:latin typeface="Times New Roman" panose="02020603050405020304" pitchFamily="18" charset="0"/>
              </a:rPr>
              <a:t> are also reported in the for the delivery of proteins and </a:t>
            </a:r>
            <a:r>
              <a:rPr lang="en-IN" sz="2200" b="0" i="0" u="none" strike="noStrike" baseline="0" dirty="0">
                <a:latin typeface="Times New Roman" panose="02020603050405020304" pitchFamily="18" charset="0"/>
              </a:rPr>
              <a:t>peptides.</a:t>
            </a:r>
          </a:p>
          <a:p>
            <a:pPr algn="just"/>
            <a:r>
              <a:rPr lang="en-US" sz="2200" b="0" i="0" u="none" strike="noStrike" baseline="0" dirty="0">
                <a:latin typeface="Times New Roman" panose="02020603050405020304" pitchFamily="18" charset="0"/>
              </a:rPr>
              <a:t>Liposome formulations with prolonged circulation time have been developed as a potential sustained-release drug delivery system and such formulations can also be used to prolong the circulation time of proteins and peptides by conjugating them to the surface of </a:t>
            </a:r>
            <a:r>
              <a:rPr lang="en-IN" sz="2200" b="0" i="0" u="none" strike="noStrike" baseline="0" dirty="0">
                <a:latin typeface="Times New Roman" panose="02020603050405020304" pitchFamily="18" charset="0"/>
              </a:rPr>
              <a:t>liposomes.</a:t>
            </a:r>
          </a:p>
        </p:txBody>
      </p:sp>
    </p:spTree>
    <p:extLst>
      <p:ext uri="{BB962C8B-B14F-4D97-AF65-F5344CB8AC3E}">
        <p14:creationId xmlns:p14="http://schemas.microsoft.com/office/powerpoint/2010/main" val="3586521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882D2-06B3-6A7D-F369-B947A484F564}"/>
              </a:ext>
            </a:extLst>
          </p:cNvPr>
          <p:cNvSpPr>
            <a:spLocks noGrp="1"/>
          </p:cNvSpPr>
          <p:nvPr>
            <p:ph idx="1"/>
          </p:nvPr>
        </p:nvSpPr>
        <p:spPr>
          <a:xfrm>
            <a:off x="1551217" y="503664"/>
            <a:ext cx="10335982" cy="5462239"/>
          </a:xfrm>
        </p:spPr>
        <p:txBody>
          <a:bodyPr>
            <a:noAutofit/>
          </a:bodyPr>
          <a:lstStyle/>
          <a:p>
            <a:pPr algn="just"/>
            <a:r>
              <a:rPr lang="en-US" sz="2200" b="0" i="0" u="none" strike="noStrike" baseline="0" dirty="0">
                <a:latin typeface="Times New Roman" panose="02020603050405020304" pitchFamily="18" charset="0"/>
              </a:rPr>
              <a:t>Increase of the circulation half life ranged from 2- to 150-fold depending on the protein/lipid ratio of the liposomal formulation, liposome size, and the lipid composition </a:t>
            </a:r>
            <a:r>
              <a:rPr lang="en-IN" sz="2200" b="0" i="0" u="none" strike="noStrike" baseline="0" dirty="0">
                <a:latin typeface="Times New Roman" panose="02020603050405020304" pitchFamily="18" charset="0"/>
              </a:rPr>
              <a:t>of liposomes.</a:t>
            </a:r>
            <a:endParaRPr lang="en-IN" sz="2200" dirty="0"/>
          </a:p>
          <a:p>
            <a:pPr algn="just"/>
            <a:r>
              <a:rPr lang="en-IN" sz="2200" b="0" i="0" u="none" strike="noStrike" baseline="0" dirty="0">
                <a:latin typeface="Times New Roman" panose="02020603050405020304" pitchFamily="18" charset="0"/>
              </a:rPr>
              <a:t>Conventional liposomal technologies </a:t>
            </a:r>
            <a:r>
              <a:rPr lang="en-US" sz="2200" b="0" i="0" u="none" strike="noStrike" baseline="0" dirty="0">
                <a:latin typeface="Times New Roman" panose="02020603050405020304" pitchFamily="18" charset="0"/>
              </a:rPr>
              <a:t>were found to be unsuitable for encapsulation of large amount of water soluble macromolecules. </a:t>
            </a:r>
          </a:p>
          <a:p>
            <a:pPr algn="just"/>
            <a:r>
              <a:rPr lang="en-US" sz="2200" b="0" i="0" u="none" strike="noStrike" baseline="0" dirty="0">
                <a:latin typeface="Times New Roman" panose="02020603050405020304" pitchFamily="18" charset="0"/>
              </a:rPr>
              <a:t>To overcome some of these problems, multivesicular lipid-based delivery system such as </a:t>
            </a:r>
            <a:r>
              <a:rPr lang="en-US" sz="2200" b="0" i="0" u="none" strike="noStrike" baseline="0" dirty="0" err="1">
                <a:latin typeface="Times New Roman" panose="02020603050405020304" pitchFamily="18" charset="0"/>
              </a:rPr>
              <a:t>DepoFoamTM</a:t>
            </a:r>
            <a:r>
              <a:rPr lang="en-US" sz="2200" b="0" i="0" u="none" strike="noStrike" baseline="0" dirty="0">
                <a:latin typeface="Times New Roman" panose="02020603050405020304" pitchFamily="18" charset="0"/>
              </a:rPr>
              <a:t> (Skye Pharma) which are microscopic, </a:t>
            </a:r>
            <a:r>
              <a:rPr lang="en-IN" sz="2200" b="0" i="0" u="none" strike="noStrike" baseline="0" dirty="0">
                <a:latin typeface="Times New Roman" panose="02020603050405020304" pitchFamily="18" charset="0"/>
              </a:rPr>
              <a:t>spherical particles composed of multiple nonconcentric </a:t>
            </a:r>
            <a:r>
              <a:rPr lang="en-US" sz="2200" b="0" i="0" u="none" strike="noStrike" baseline="0" dirty="0">
                <a:latin typeface="Times New Roman" panose="02020603050405020304" pitchFamily="18" charset="0"/>
              </a:rPr>
              <a:t>aqueous chambers surrounded by a network of lipid membranes have been developed.</a:t>
            </a:r>
          </a:p>
          <a:p>
            <a:pPr algn="just"/>
            <a:r>
              <a:rPr lang="en-IN" sz="2200" b="0" i="0" u="none" strike="noStrike" baseline="0" dirty="0">
                <a:latin typeface="Times New Roman" panose="02020603050405020304" pitchFamily="18" charset="0"/>
              </a:rPr>
              <a:t>The individual </a:t>
            </a:r>
            <a:r>
              <a:rPr lang="en-US" sz="2200" b="0" i="0" u="none" strike="noStrike" baseline="0" dirty="0">
                <a:latin typeface="Times New Roman" panose="02020603050405020304" pitchFamily="18" charset="0"/>
              </a:rPr>
              <a:t>chambers are separated by bilayer lipid membranes made up of synthetic analogues of naturally occurring lipids, resulting in a delivery vehicle that is both biocompatible and biodegradable.</a:t>
            </a:r>
          </a:p>
        </p:txBody>
      </p:sp>
    </p:spTree>
    <p:extLst>
      <p:ext uri="{BB962C8B-B14F-4D97-AF65-F5344CB8AC3E}">
        <p14:creationId xmlns:p14="http://schemas.microsoft.com/office/powerpoint/2010/main" val="3347591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0B9E13-09A9-EBB4-98FC-1AA955046910}"/>
              </a:ext>
            </a:extLst>
          </p:cNvPr>
          <p:cNvSpPr>
            <a:spLocks noGrp="1"/>
          </p:cNvSpPr>
          <p:nvPr>
            <p:ph idx="1"/>
          </p:nvPr>
        </p:nvSpPr>
        <p:spPr>
          <a:xfrm>
            <a:off x="1350496" y="1072375"/>
            <a:ext cx="10068353" cy="3733801"/>
          </a:xfrm>
        </p:spPr>
        <p:txBody>
          <a:bodyPr>
            <a:normAutofit/>
          </a:bodyPr>
          <a:lstStyle/>
          <a:p>
            <a:pPr algn="just"/>
            <a:r>
              <a:rPr lang="en-US" sz="2200" b="0" i="0" u="none" strike="noStrike" baseline="0" dirty="0">
                <a:latin typeface="Times New Roman" panose="02020603050405020304" pitchFamily="18" charset="0"/>
              </a:rPr>
              <a:t>The rate of drug release from a </a:t>
            </a:r>
            <a:r>
              <a:rPr lang="en-US" sz="2200" b="0" i="0" u="none" strike="noStrike" baseline="0" dirty="0" err="1">
                <a:latin typeface="Times New Roman" panose="02020603050405020304" pitchFamily="18" charset="0"/>
              </a:rPr>
              <a:t>DepoFoam</a:t>
            </a:r>
            <a:r>
              <a:rPr lang="en-US" sz="2200" b="0" i="0" u="none" strike="noStrike" baseline="0" dirty="0">
                <a:latin typeface="Times New Roman" panose="02020603050405020304" pitchFamily="18" charset="0"/>
              </a:rPr>
              <a:t>™ formulation is controlled by modification of the lipid components, aqueous excipients and manufacturing parameters used in production of the formulation.</a:t>
            </a:r>
          </a:p>
          <a:p>
            <a:pPr algn="just"/>
            <a:r>
              <a:rPr lang="en-US" sz="2200" b="0" i="0" u="none" strike="noStrike" baseline="0" dirty="0" err="1">
                <a:latin typeface="Times New Roman" panose="02020603050405020304" pitchFamily="18" charset="0"/>
              </a:rPr>
              <a:t>DepoFoam</a:t>
            </a:r>
            <a:r>
              <a:rPr lang="en-US" sz="2200" b="0" i="0" u="none" strike="noStrike" baseline="0" dirty="0">
                <a:latin typeface="Times New Roman" panose="02020603050405020304" pitchFamily="18" charset="0"/>
              </a:rPr>
              <a:t>™ formulations of protein such as insulin, and peptides such as leuprolide, enkephalin and octreotide have been developed and characterized.</a:t>
            </a:r>
          </a:p>
          <a:p>
            <a:pPr algn="just"/>
            <a:r>
              <a:rPr lang="en-US" sz="2200" b="0" i="0" u="none" strike="noStrike" baseline="0" dirty="0">
                <a:latin typeface="Times New Roman" panose="02020603050405020304" pitchFamily="18" charset="0"/>
              </a:rPr>
              <a:t>The data show that these formulations have high drug loading, high encapsulation efficiency, low content of free drug in the suspension, little chemical change in the drug caused by the </a:t>
            </a:r>
            <a:r>
              <a:rPr lang="en-IN" sz="2200" b="0" i="0" u="none" strike="noStrike" baseline="0" dirty="0">
                <a:latin typeface="Times New Roman" panose="02020603050405020304" pitchFamily="18" charset="0"/>
              </a:rPr>
              <a:t>formulation process, narrow particle size distribution, and spherical particle morphology.</a:t>
            </a:r>
            <a:endParaRPr lang="en-IN" sz="2200" dirty="0"/>
          </a:p>
          <a:p>
            <a:pPr algn="just"/>
            <a:endParaRPr lang="en-IN" dirty="0"/>
          </a:p>
        </p:txBody>
      </p:sp>
    </p:spTree>
    <p:extLst>
      <p:ext uri="{BB962C8B-B14F-4D97-AF65-F5344CB8AC3E}">
        <p14:creationId xmlns:p14="http://schemas.microsoft.com/office/powerpoint/2010/main" val="1605761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F344B9-8E98-EA17-7A61-8A2A2C6F31FF}"/>
              </a:ext>
            </a:extLst>
          </p:cNvPr>
          <p:cNvSpPr txBox="1"/>
          <p:nvPr/>
        </p:nvSpPr>
        <p:spPr>
          <a:xfrm>
            <a:off x="3069370" y="1002939"/>
            <a:ext cx="7033631" cy="461665"/>
          </a:xfrm>
          <a:prstGeom prst="rect">
            <a:avLst/>
          </a:prstGeom>
          <a:noFill/>
        </p:spPr>
        <p:txBody>
          <a:bodyPr wrap="square">
            <a:spAutoFit/>
          </a:bodyPr>
          <a:lstStyle/>
          <a:p>
            <a:r>
              <a:rPr lang="en-US" sz="2400" i="0" u="none" strike="noStrike" baseline="0" dirty="0">
                <a:latin typeface="Times New Roman" panose="02020603050405020304" pitchFamily="18" charset="0"/>
              </a:rPr>
              <a:t>Examples of Marketed Parenteral Depot Products</a:t>
            </a:r>
            <a:endParaRPr lang="en-IN" sz="2400" dirty="0"/>
          </a:p>
        </p:txBody>
      </p:sp>
      <p:pic>
        <p:nvPicPr>
          <p:cNvPr id="5" name="Picture 4">
            <a:extLst>
              <a:ext uri="{FF2B5EF4-FFF2-40B4-BE49-F238E27FC236}">
                <a16:creationId xmlns:a16="http://schemas.microsoft.com/office/drawing/2014/main" id="{9992F125-81B7-E38E-1BD1-E9FA2B783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282" y="2124307"/>
            <a:ext cx="10514228" cy="3039923"/>
          </a:xfrm>
          <a:prstGeom prst="rect">
            <a:avLst/>
          </a:prstGeom>
        </p:spPr>
      </p:pic>
    </p:spTree>
    <p:extLst>
      <p:ext uri="{BB962C8B-B14F-4D97-AF65-F5344CB8AC3E}">
        <p14:creationId xmlns:p14="http://schemas.microsoft.com/office/powerpoint/2010/main" val="2588204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120D6B-73F8-727B-692D-766C75789147}"/>
              </a:ext>
            </a:extLst>
          </p:cNvPr>
          <p:cNvSpPr>
            <a:spLocks noGrp="1"/>
          </p:cNvSpPr>
          <p:nvPr>
            <p:ph idx="1"/>
          </p:nvPr>
        </p:nvSpPr>
        <p:spPr>
          <a:xfrm>
            <a:off x="1495461" y="89210"/>
            <a:ext cx="10402890" cy="6133170"/>
          </a:xfrm>
        </p:spPr>
        <p:txBody>
          <a:bodyPr>
            <a:normAutofit/>
          </a:bodyPr>
          <a:lstStyle/>
          <a:p>
            <a:pPr algn="just"/>
            <a:r>
              <a:rPr lang="en-US" b="1" i="0" u="none" strike="noStrike" baseline="0" dirty="0">
                <a:solidFill>
                  <a:srgbClr val="000000"/>
                </a:solidFill>
                <a:latin typeface="Times New Roman" panose="02020603050405020304" pitchFamily="18" charset="0"/>
                <a:cs typeface="Times New Roman" panose="02020603050405020304" pitchFamily="18" charset="0"/>
              </a:rPr>
              <a:t>Systemic peptide stability &amp; site-specific delivery </a:t>
            </a:r>
          </a:p>
          <a:p>
            <a:pPr algn="just"/>
            <a:endParaRPr lang="en-IN" sz="1800" b="0" i="0" u="none" strike="noStrike" baseline="0" dirty="0">
              <a:solidFill>
                <a:srgbClr val="000000"/>
              </a:solidFill>
              <a:latin typeface="Gill Sans MT" panose="020B0502020104020203" pitchFamily="34" charset="0"/>
            </a:endParaRPr>
          </a:p>
          <a:p>
            <a:pPr algn="just"/>
            <a:r>
              <a:rPr lang="en-IN" b="0" i="0" u="none" strike="noStrike" baseline="0" dirty="0">
                <a:solidFill>
                  <a:srgbClr val="000000"/>
                </a:solidFill>
                <a:latin typeface="Times New Roman" panose="02020603050405020304" pitchFamily="18" charset="0"/>
                <a:cs typeface="Times New Roman" panose="02020603050405020304" pitchFamily="18" charset="0"/>
              </a:rPr>
              <a:t>Nanoparticles </a:t>
            </a:r>
          </a:p>
          <a:p>
            <a:pPr algn="just"/>
            <a:r>
              <a:rPr lang="en-US" sz="2200" b="0" i="0" u="none" strike="noStrike" baseline="0" dirty="0">
                <a:solidFill>
                  <a:srgbClr val="000000"/>
                </a:solidFill>
                <a:latin typeface="Times New Roman" panose="02020603050405020304" pitchFamily="18" charset="0"/>
                <a:cs typeface="Times New Roman" panose="02020603050405020304" pitchFamily="18" charset="0"/>
              </a:rPr>
              <a:t>NPs play a role in the protection and delivery of peptides in systemic circulation.</a:t>
            </a:r>
          </a:p>
          <a:p>
            <a:pPr algn="just"/>
            <a:r>
              <a:rPr lang="en-US" sz="2200" b="0" i="0" u="none" strike="noStrike" baseline="0" dirty="0">
                <a:solidFill>
                  <a:srgbClr val="000000"/>
                </a:solidFill>
                <a:latin typeface="Times New Roman" panose="02020603050405020304" pitchFamily="18" charset="0"/>
                <a:cs typeface="Times New Roman" panose="02020603050405020304" pitchFamily="18" charset="0"/>
              </a:rPr>
              <a:t>One example, the carbon nanotube, is well-studied and has been used to deliver proteins.</a:t>
            </a:r>
          </a:p>
          <a:p>
            <a:pPr algn="just"/>
            <a:r>
              <a:rPr lang="en-US" sz="2200" b="0" i="0" u="none" strike="noStrike" baseline="0" dirty="0">
                <a:solidFill>
                  <a:srgbClr val="000000"/>
                </a:solidFill>
                <a:latin typeface="Times New Roman" panose="02020603050405020304" pitchFamily="18" charset="0"/>
                <a:cs typeface="Times New Roman" panose="02020603050405020304" pitchFamily="18" charset="0"/>
              </a:rPr>
              <a:t>Functionalized NPs have been used to deliver antibodies, active proteins and epitope peptides to the immune system.</a:t>
            </a:r>
            <a:endParaRPr lang="en-US" sz="2200" dirty="0">
              <a:solidFill>
                <a:srgbClr val="000000"/>
              </a:solidFill>
              <a:latin typeface="Times New Roman" panose="02020603050405020304" pitchFamily="18" charset="0"/>
              <a:cs typeface="Times New Roman" panose="02020603050405020304" pitchFamily="18" charset="0"/>
            </a:endParaRPr>
          </a:p>
          <a:p>
            <a:pPr algn="just"/>
            <a:r>
              <a:rPr lang="en-US" sz="2200" b="0" i="0" u="none" strike="noStrike" baseline="0" dirty="0">
                <a:solidFill>
                  <a:srgbClr val="000000"/>
                </a:solidFill>
                <a:latin typeface="Times New Roman" panose="02020603050405020304" pitchFamily="18" charset="0"/>
                <a:cs typeface="Times New Roman" panose="02020603050405020304" pitchFamily="18" charset="0"/>
              </a:rPr>
              <a:t>A recent study revealed new details on the mechanism of protein release from protein-loaded nanoparticle systems. The release of protein from an aliphatic polyester-based nanoparticle system was caused by bulk degradation of the nanoparticle. Moreover, intramolecular transesterification was followed by hydrolysis of the polymers, which caused the degradation.</a:t>
            </a:r>
          </a:p>
        </p:txBody>
      </p:sp>
    </p:spTree>
    <p:extLst>
      <p:ext uri="{BB962C8B-B14F-4D97-AF65-F5344CB8AC3E}">
        <p14:creationId xmlns:p14="http://schemas.microsoft.com/office/powerpoint/2010/main" val="36220120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45544F-8DF8-B67F-E473-426AC3B0C056}"/>
              </a:ext>
            </a:extLst>
          </p:cNvPr>
          <p:cNvSpPr>
            <a:spLocks noGrp="1"/>
          </p:cNvSpPr>
          <p:nvPr>
            <p:ph idx="1"/>
          </p:nvPr>
        </p:nvSpPr>
        <p:spPr>
          <a:xfrm>
            <a:off x="1528915" y="1964472"/>
            <a:ext cx="10018713" cy="3124201"/>
          </a:xfrm>
        </p:spPr>
        <p:txBody>
          <a:bodyPr>
            <a:normAutofit/>
          </a:bodyPr>
          <a:lstStyle/>
          <a:p>
            <a:pPr algn="just"/>
            <a:r>
              <a:rPr lang="en-US" sz="2200" dirty="0">
                <a:solidFill>
                  <a:srgbClr val="000000"/>
                </a:solidFill>
                <a:latin typeface="Times New Roman" panose="02020603050405020304" pitchFamily="18" charset="0"/>
                <a:cs typeface="Times New Roman" panose="02020603050405020304" pitchFamily="18" charset="0"/>
              </a:rPr>
              <a:t>L</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yophilizing NPs led to a higher burst release of protein (40–50%) compared with </a:t>
            </a:r>
            <a:r>
              <a:rPr lang="en-US" sz="2200" b="0" i="0" u="none" strike="noStrike" baseline="0" dirty="0" err="1">
                <a:solidFill>
                  <a:srgbClr val="000000"/>
                </a:solidFill>
                <a:latin typeface="Times New Roman" panose="02020603050405020304" pitchFamily="18" charset="0"/>
                <a:cs typeface="Times New Roman" panose="02020603050405020304" pitchFamily="18" charset="0"/>
              </a:rPr>
              <a:t>nonlyophilized</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 NPs (10–20%).</a:t>
            </a:r>
          </a:p>
          <a:p>
            <a:pPr algn="just"/>
            <a:r>
              <a:rPr lang="en-US" sz="2200" b="0" i="0" u="none" strike="noStrike" baseline="0" dirty="0">
                <a:solidFill>
                  <a:srgbClr val="000000"/>
                </a:solidFill>
                <a:latin typeface="Times New Roman" panose="02020603050405020304" pitchFamily="18" charset="0"/>
                <a:cs typeface="Times New Roman" panose="02020603050405020304" pitchFamily="18" charset="0"/>
              </a:rPr>
              <a:t>Many types of NPs other than carbon nanotubes have been used in systemic drug delivery. A type of nanoparticle made of a PCL–PEO combination was able to demonstrate increased accumulation at the tumor site as well as reduced clearance by macrophages of the liver, thus increasing the possibility of the nanoparticle taking advantage of the EPR effect</a:t>
            </a:r>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02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1090F5-77CC-6B25-BF9F-03B46F58BA3A}"/>
              </a:ext>
            </a:extLst>
          </p:cNvPr>
          <p:cNvSpPr>
            <a:spLocks noGrp="1"/>
          </p:cNvSpPr>
          <p:nvPr>
            <p:ph idx="1"/>
          </p:nvPr>
        </p:nvSpPr>
        <p:spPr>
          <a:xfrm>
            <a:off x="1449660" y="771282"/>
            <a:ext cx="10058400" cy="3354669"/>
          </a:xfrm>
        </p:spPr>
        <p:txBody>
          <a:bodyPr/>
          <a:lstStyle/>
          <a:p>
            <a:pPr algn="just"/>
            <a:r>
              <a:rPr lang="en-US" dirty="0">
                <a:latin typeface="Times New Roman" panose="02020603050405020304" pitchFamily="18" charset="0"/>
                <a:cs typeface="Times New Roman" panose="02020603050405020304" pitchFamily="18" charset="0"/>
              </a:rPr>
              <a:t>The α-carbon atom binds to a side chain represented by R which is different for each of the 20 amino acids found in proteins.</a:t>
            </a:r>
          </a:p>
          <a:p>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amino acids mostly exist in the ionized form ( </a:t>
            </a:r>
            <a:r>
              <a:rPr lang="en-US" dirty="0" err="1">
                <a:latin typeface="Times New Roman" panose="02020603050405020304" pitchFamily="18" charset="0"/>
                <a:cs typeface="Times New Roman" panose="02020603050405020304" pitchFamily="18" charset="0"/>
              </a:rPr>
              <a:t>Zwitter</a:t>
            </a:r>
            <a:r>
              <a:rPr lang="en-US" dirty="0">
                <a:latin typeface="Times New Roman" panose="02020603050405020304" pitchFamily="18" charset="0"/>
                <a:cs typeface="Times New Roman" panose="02020603050405020304" pitchFamily="18" charset="0"/>
              </a:rPr>
              <a:t> ion ) in the biological system (shown above).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90729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B17321-AA7E-82B1-4561-A17E82E62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91" y="862406"/>
            <a:ext cx="12061417" cy="5133188"/>
          </a:xfrm>
          <a:prstGeom prst="rect">
            <a:avLst/>
          </a:prstGeom>
        </p:spPr>
      </p:pic>
    </p:spTree>
    <p:extLst>
      <p:ext uri="{BB962C8B-B14F-4D97-AF65-F5344CB8AC3E}">
        <p14:creationId xmlns:p14="http://schemas.microsoft.com/office/powerpoint/2010/main" val="28161342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890C7-8F2A-A5D0-6B98-F0592B2D377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Formulation Strategies for Non-Invasive Protein Drug Delivery</a:t>
            </a:r>
          </a:p>
        </p:txBody>
      </p:sp>
      <p:sp>
        <p:nvSpPr>
          <p:cNvPr id="3" name="Text Placeholder 2">
            <a:extLst>
              <a:ext uri="{FF2B5EF4-FFF2-40B4-BE49-F238E27FC236}">
                <a16:creationId xmlns:a16="http://schemas.microsoft.com/office/drawing/2014/main" id="{D1F42F16-51C2-8CEF-829C-D8BC62A9DD61}"/>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0997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735347-19F4-2B88-450D-59EB69980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0510" y="0"/>
            <a:ext cx="8013463" cy="6302366"/>
          </a:xfrm>
          <a:prstGeom prst="rect">
            <a:avLst/>
          </a:prstGeom>
        </p:spPr>
      </p:pic>
      <p:sp>
        <p:nvSpPr>
          <p:cNvPr id="4" name="TextBox 3">
            <a:extLst>
              <a:ext uri="{FF2B5EF4-FFF2-40B4-BE49-F238E27FC236}">
                <a16:creationId xmlns:a16="http://schemas.microsoft.com/office/drawing/2014/main" id="{F752F1DF-6F33-A0DF-22D0-751B5A1EDB0D}"/>
              </a:ext>
            </a:extLst>
          </p:cNvPr>
          <p:cNvSpPr txBox="1"/>
          <p:nvPr/>
        </p:nvSpPr>
        <p:spPr>
          <a:xfrm>
            <a:off x="2870510" y="6457890"/>
            <a:ext cx="9261088" cy="400110"/>
          </a:xfrm>
          <a:prstGeom prst="rect">
            <a:avLst/>
          </a:prstGeom>
          <a:noFill/>
        </p:spPr>
        <p:txBody>
          <a:bodyPr wrap="square" rtlCol="0">
            <a:spAutoFit/>
          </a:bodyPr>
          <a:lstStyle/>
          <a:p>
            <a:r>
              <a:rPr lang="en-US" sz="2000" b="0" i="0" u="none" strike="noStrike" baseline="0" dirty="0">
                <a:latin typeface="Times New Roman" panose="02020603050405020304" pitchFamily="18" charset="0"/>
                <a:cs typeface="Times New Roman" panose="02020603050405020304" pitchFamily="18" charset="0"/>
              </a:rPr>
              <a:t>Approaches for protein drug delivery via non-invasive routes of administration</a:t>
            </a:r>
            <a:r>
              <a:rPr lang="en-US" sz="1800" b="0" i="0" u="none" strike="noStrike" baseline="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077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18C57-0713-71BE-7CC7-A645F9BC7F7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Oral Delivery</a:t>
            </a:r>
          </a:p>
        </p:txBody>
      </p:sp>
      <p:sp>
        <p:nvSpPr>
          <p:cNvPr id="3" name="Content Placeholder 2">
            <a:extLst>
              <a:ext uri="{FF2B5EF4-FFF2-40B4-BE49-F238E27FC236}">
                <a16:creationId xmlns:a16="http://schemas.microsoft.com/office/drawing/2014/main" id="{A0010E42-B28E-9EAD-36DE-42761AA495B7}"/>
              </a:ext>
            </a:extLst>
          </p:cNvPr>
          <p:cNvSpPr>
            <a:spLocks noGrp="1"/>
          </p:cNvSpPr>
          <p:nvPr>
            <p:ph idx="1"/>
          </p:nvPr>
        </p:nvSpPr>
        <p:spPr>
          <a:xfrm>
            <a:off x="1484311" y="2438399"/>
            <a:ext cx="10018713" cy="3124201"/>
          </a:xfrm>
        </p:spPr>
        <p:txBody>
          <a:bodyPr>
            <a:normAutofit/>
          </a:bodyPr>
          <a:lstStyle/>
          <a:p>
            <a:pPr algn="just"/>
            <a:r>
              <a:rPr lang="en-US" sz="2200" b="0" i="0" u="none" strike="noStrike" baseline="0" dirty="0">
                <a:latin typeface="Times New Roman" panose="02020603050405020304" pitchFamily="18" charset="0"/>
                <a:cs typeface="Times New Roman" panose="02020603050405020304" pitchFamily="18" charset="0"/>
              </a:rPr>
              <a:t>Oral ingestion is typically the most preferred route of administration due to good patient compliance. Furthermore, oral dosage forms are cost-effective compared to parental dosage forms</a:t>
            </a:r>
          </a:p>
          <a:p>
            <a:pPr algn="just"/>
            <a:r>
              <a:rPr lang="en-IN" sz="2200" b="0" i="0" u="none" strike="noStrike" baseline="0" dirty="0">
                <a:latin typeface="Times New Roman" panose="02020603050405020304" pitchFamily="18" charset="0"/>
                <a:cs typeface="Times New Roman" panose="02020603050405020304" pitchFamily="18" charset="0"/>
              </a:rPr>
              <a:t>However, the </a:t>
            </a:r>
            <a:r>
              <a:rPr lang="en-US" sz="2200" b="0" i="0" u="none" strike="noStrike" baseline="0" dirty="0">
                <a:latin typeface="Times New Roman" panose="02020603050405020304" pitchFamily="18" charset="0"/>
                <a:cs typeface="Times New Roman" panose="02020603050405020304" pitchFamily="18" charset="0"/>
              </a:rPr>
              <a:t>development of oral formulations for protein drugs presents a difficult challenge due to many barriers including the large molecular mass, size, physicochemical instability, enzymatic degradation, and low mem</a:t>
            </a:r>
            <a:r>
              <a:rPr lang="en-IN" sz="2200" b="0" i="0" u="none" strike="noStrike" baseline="0" dirty="0">
                <a:latin typeface="Times New Roman" panose="02020603050405020304" pitchFamily="18" charset="0"/>
                <a:cs typeface="Times New Roman" panose="02020603050405020304" pitchFamily="18" charset="0"/>
              </a:rPr>
              <a:t>brane permeability,</a:t>
            </a:r>
          </a:p>
          <a:p>
            <a:pPr algn="just"/>
            <a:r>
              <a:rPr lang="en-IN" sz="2200" b="0" i="0" u="none" strike="noStrike" baseline="0" dirty="0">
                <a:latin typeface="Times New Roman" panose="02020603050405020304" pitchFamily="18" charset="0"/>
                <a:cs typeface="Times New Roman" panose="02020603050405020304" pitchFamily="18" charset="0"/>
              </a:rPr>
              <a:t>advance</a:t>
            </a:r>
            <a:r>
              <a:rPr lang="en-US" sz="2200" b="0" i="0" u="none" strike="noStrike" baseline="0" dirty="0" err="1">
                <a:latin typeface="Times New Roman" panose="02020603050405020304" pitchFamily="18" charset="0"/>
                <a:cs typeface="Times New Roman" panose="02020603050405020304" pitchFamily="18" charset="0"/>
              </a:rPr>
              <a:t>ments</a:t>
            </a:r>
            <a:r>
              <a:rPr lang="en-US" sz="2200" b="0" i="0" u="none" strike="noStrike" baseline="0" dirty="0">
                <a:latin typeface="Times New Roman" panose="02020603050405020304" pitchFamily="18" charset="0"/>
                <a:cs typeface="Times New Roman" panose="02020603050405020304" pitchFamily="18" charset="0"/>
              </a:rPr>
              <a:t> in nanotechnology have fueled progress in oral protein delivery </a:t>
            </a:r>
            <a:r>
              <a:rPr lang="en-IN" sz="2200" b="0" i="0" u="none" strike="noStrike" baseline="0" dirty="0">
                <a:latin typeface="Times New Roman" panose="02020603050405020304" pitchFamily="18" charset="0"/>
                <a:cs typeface="Times New Roman" panose="02020603050405020304" pitchFamily="18" charset="0"/>
              </a:rPr>
              <a:t>systems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0679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0B8650-9619-3E31-0CED-4C7CA5C55F7E}"/>
              </a:ext>
            </a:extLst>
          </p:cNvPr>
          <p:cNvSpPr>
            <a:spLocks noGrp="1"/>
          </p:cNvSpPr>
          <p:nvPr>
            <p:ph idx="1"/>
          </p:nvPr>
        </p:nvSpPr>
        <p:spPr>
          <a:xfrm>
            <a:off x="1450856" y="1340004"/>
            <a:ext cx="10018713" cy="3124201"/>
          </a:xfrm>
        </p:spPr>
        <p:txBody>
          <a:bodyPr>
            <a:normAutofit/>
          </a:bodyPr>
          <a:lstStyle/>
          <a:p>
            <a:pPr algn="l"/>
            <a:r>
              <a:rPr lang="en-IN" b="0" i="0" u="none" strike="noStrike" baseline="0" dirty="0">
                <a:latin typeface="Times New Roman" panose="02020603050405020304" pitchFamily="18" charset="0"/>
                <a:cs typeface="Times New Roman" panose="02020603050405020304" pitchFamily="18" charset="0"/>
              </a:rPr>
              <a:t>Chiasma</a:t>
            </a:r>
          </a:p>
          <a:p>
            <a:pPr algn="just"/>
            <a:r>
              <a:rPr lang="en-US" sz="2200" b="0" i="0" u="none" strike="noStrike" baseline="0" dirty="0">
                <a:solidFill>
                  <a:srgbClr val="000000"/>
                </a:solidFill>
                <a:latin typeface="Times New Roman" panose="02020603050405020304" pitchFamily="18" charset="0"/>
                <a:cs typeface="Times New Roman" panose="02020603050405020304" pitchFamily="18" charset="0"/>
              </a:rPr>
              <a:t>Chiasma recently gained FDA approval for their oral octreotide formulation, becoming the first approved oral somatostatin analog. In this product, octreotide is formulated with sodium caprylate (permeation enhancer) as a hydrophilic powder (with PVP) and then dispersed in a lipophilic </a:t>
            </a:r>
            <a:r>
              <a:rPr lang="en-IN" sz="2200" b="0" i="0" u="none" strike="noStrike" baseline="0" dirty="0">
                <a:solidFill>
                  <a:srgbClr val="000000"/>
                </a:solidFill>
                <a:latin typeface="Times New Roman" panose="02020603050405020304" pitchFamily="18" charset="0"/>
                <a:cs typeface="Times New Roman" panose="02020603050405020304" pitchFamily="18" charset="0"/>
              </a:rPr>
              <a:t>medium comprising polysorbate 80, glyceryl monocaprylate, and </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glyceryl </a:t>
            </a:r>
            <a:r>
              <a:rPr lang="en-US" sz="2200" b="0" i="0" u="none" strike="noStrike" baseline="0" dirty="0" err="1">
                <a:solidFill>
                  <a:srgbClr val="000000"/>
                </a:solidFill>
                <a:latin typeface="Times New Roman" panose="02020603050405020304" pitchFamily="18" charset="0"/>
                <a:cs typeface="Times New Roman" panose="02020603050405020304" pitchFamily="18" charset="0"/>
              </a:rPr>
              <a:t>tricaprylate</a:t>
            </a:r>
            <a:r>
              <a:rPr lang="en-US" sz="2200" b="0" i="0" u="none" strike="noStrike" baseline="0" dirty="0">
                <a:solidFill>
                  <a:srgbClr val="000000"/>
                </a:solidFill>
                <a:latin typeface="Times New Roman" panose="02020603050405020304" pitchFamily="18" charset="0"/>
                <a:cs typeface="Times New Roman" panose="02020603050405020304" pitchFamily="18" charset="0"/>
              </a:rPr>
              <a:t> to form an oily suspension.</a:t>
            </a:r>
          </a:p>
          <a:p>
            <a:pPr algn="l"/>
            <a:r>
              <a:rPr lang="en-US" sz="2200" b="0" i="0" u="none" strike="noStrike" baseline="0" dirty="0">
                <a:solidFill>
                  <a:srgbClr val="000000"/>
                </a:solidFill>
                <a:latin typeface="Times New Roman" panose="02020603050405020304" pitchFamily="18" charset="0"/>
                <a:cs typeface="Times New Roman" panose="02020603050405020304" pitchFamily="18" charset="0"/>
              </a:rPr>
              <a:t> In rodent models, the formulation increased reversible paracellular transport leading to increased </a:t>
            </a:r>
            <a:r>
              <a:rPr lang="en-IN" sz="2200" b="0" i="0" u="none" strike="noStrike" baseline="0" dirty="0">
                <a:solidFill>
                  <a:srgbClr val="000000"/>
                </a:solidFill>
                <a:latin typeface="Times New Roman" panose="02020603050405020304" pitchFamily="18" charset="0"/>
                <a:cs typeface="Times New Roman" panose="02020603050405020304" pitchFamily="18" charset="0"/>
              </a:rPr>
              <a:t>bioavailability of octreotide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6497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617D99-1DB4-D681-433E-3BC5663735C1}"/>
              </a:ext>
            </a:extLst>
          </p:cNvPr>
          <p:cNvPicPr>
            <a:picLocks noChangeAspect="1"/>
          </p:cNvPicPr>
          <p:nvPr/>
        </p:nvPicPr>
        <p:blipFill>
          <a:blip r:embed="rId2"/>
          <a:stretch>
            <a:fillRect/>
          </a:stretch>
        </p:blipFill>
        <p:spPr>
          <a:xfrm>
            <a:off x="408439" y="1480324"/>
            <a:ext cx="11375121" cy="4742055"/>
          </a:xfrm>
          <a:prstGeom prst="rect">
            <a:avLst/>
          </a:prstGeom>
        </p:spPr>
      </p:pic>
    </p:spTree>
    <p:extLst>
      <p:ext uri="{BB962C8B-B14F-4D97-AF65-F5344CB8AC3E}">
        <p14:creationId xmlns:p14="http://schemas.microsoft.com/office/powerpoint/2010/main" val="1676324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2D0811D-5DC6-0510-4E43-D90718F4C539}"/>
              </a:ext>
            </a:extLst>
          </p:cNvPr>
          <p:cNvSpPr>
            <a:spLocks noGrp="1"/>
          </p:cNvSpPr>
          <p:nvPr>
            <p:ph idx="1"/>
          </p:nvPr>
        </p:nvSpPr>
        <p:spPr>
          <a:xfrm>
            <a:off x="1440366" y="1156551"/>
            <a:ext cx="9945029" cy="4485966"/>
          </a:xfrm>
        </p:spPr>
        <p:txBody>
          <a:bodyPr>
            <a:normAutofit fontScale="92500"/>
          </a:bodyPr>
          <a:lstStyle/>
          <a:p>
            <a:pPr algn="just"/>
            <a:r>
              <a:rPr lang="en-US" b="1" dirty="0">
                <a:latin typeface="Times New Roman" panose="02020603050405020304" pitchFamily="18" charset="0"/>
                <a:cs typeface="Times New Roman" panose="02020603050405020304" pitchFamily="18" charset="0"/>
              </a:rPr>
              <a:t>Peptides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peptides are short chain of amino acids that have been linked by amide ( peptide), bonds. </a:t>
            </a:r>
          </a:p>
          <a:p>
            <a:pPr algn="just"/>
            <a:r>
              <a:rPr lang="en-US" dirty="0">
                <a:latin typeface="Times New Roman" panose="02020603050405020304" pitchFamily="18" charset="0"/>
                <a:cs typeface="Times New Roman" panose="02020603050405020304" pitchFamily="18" charset="0"/>
              </a:rPr>
              <a:t>The term peptide generally refers to a compound made up of two or more amino acids, peptides can further classified as either oligopeptide or polypeptides.</a:t>
            </a:r>
          </a:p>
          <a:p>
            <a:pPr algn="just"/>
            <a:r>
              <a:rPr lang="en-US" dirty="0">
                <a:latin typeface="Times New Roman" panose="02020603050405020304" pitchFamily="18" charset="0"/>
                <a:cs typeface="Times New Roman" panose="02020603050405020304" pitchFamily="18" charset="0"/>
              </a:rPr>
              <a:t>peptide&lt;50 amino acids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Proteins :</a:t>
            </a:r>
            <a:r>
              <a:rPr lang="en-US" dirty="0">
                <a:latin typeface="Times New Roman" panose="02020603050405020304" pitchFamily="18" charset="0"/>
                <a:cs typeface="Times New Roman" panose="02020603050405020304" pitchFamily="18" charset="0"/>
              </a:rPr>
              <a:t> proteins are generally distinguished from polypeptides according to their size and structure. In terms of size, a polypeptide composed of more amino acids.</a:t>
            </a:r>
          </a:p>
          <a:p>
            <a:pPr algn="just"/>
            <a:r>
              <a:rPr lang="en-US" dirty="0">
                <a:latin typeface="Times New Roman" panose="02020603050405020304" pitchFamily="18" charset="0"/>
                <a:cs typeface="Times New Roman" panose="02020603050405020304" pitchFamily="18" charset="0"/>
              </a:rPr>
              <a:t>Protein &gt; 50 amino acids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1017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5555-3947-3E1A-D855-75917D509F06}"/>
              </a:ext>
            </a:extLst>
          </p:cNvPr>
          <p:cNvSpPr>
            <a:spLocks noGrp="1"/>
          </p:cNvSpPr>
          <p:nvPr>
            <p:ph type="title"/>
          </p:nvPr>
        </p:nvSpPr>
        <p:spPr>
          <a:xfrm>
            <a:off x="1484311" y="0"/>
            <a:ext cx="10018713" cy="1752599"/>
          </a:xfrm>
        </p:spPr>
        <p:txBody>
          <a:bodyPr/>
          <a:lstStyle/>
          <a:p>
            <a:r>
              <a:rPr lang="en-US" dirty="0">
                <a:latin typeface="Times New Roman" panose="02020603050405020304" pitchFamily="18" charset="0"/>
                <a:cs typeface="Times New Roman" panose="02020603050405020304" pitchFamily="18" charset="0"/>
              </a:rPr>
              <a:t>Structures of proteins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41AD7E-80EE-E43E-A164-FF92CFFC4DEB}"/>
              </a:ext>
            </a:extLst>
          </p:cNvPr>
          <p:cNvSpPr>
            <a:spLocks noGrp="1"/>
          </p:cNvSpPr>
          <p:nvPr>
            <p:ph idx="1"/>
          </p:nvPr>
        </p:nvSpPr>
        <p:spPr>
          <a:xfrm>
            <a:off x="1716220" y="967915"/>
            <a:ext cx="10018713" cy="5131802"/>
          </a:xfrm>
        </p:spPr>
        <p:txBody>
          <a:bodyPr/>
          <a:lstStyle/>
          <a:p>
            <a:pPr algn="just"/>
            <a:r>
              <a:rPr lang="en-US" dirty="0">
                <a:latin typeface="Times New Roman" panose="02020603050405020304" pitchFamily="18" charset="0"/>
                <a:cs typeface="Times New Roman" panose="02020603050405020304" pitchFamily="18" charset="0"/>
              </a:rPr>
              <a:t>1. Primary structure : The linear sequence of amino acids forming the backbone of proteins ( polypeptides ).</a:t>
            </a:r>
          </a:p>
          <a:p>
            <a:pPr algn="just"/>
            <a:r>
              <a:rPr lang="en-US" dirty="0">
                <a:latin typeface="Times New Roman" panose="02020603050405020304" pitchFamily="18" charset="0"/>
                <a:cs typeface="Times New Roman" panose="02020603050405020304" pitchFamily="18" charset="0"/>
              </a:rPr>
              <a:t>2. Secondary structure : The spatial arrangement of protein by twisting of the polypeptide chain.</a:t>
            </a:r>
          </a:p>
          <a:p>
            <a:pPr algn="just"/>
            <a:r>
              <a:rPr lang="en-US" dirty="0">
                <a:latin typeface="Times New Roman" panose="02020603050405020304" pitchFamily="18" charset="0"/>
                <a:cs typeface="Times New Roman" panose="02020603050405020304" pitchFamily="18" charset="0"/>
              </a:rPr>
              <a:t>3. Tertiary structure : The three dimensional structure of a functional protein.</a:t>
            </a:r>
          </a:p>
          <a:p>
            <a:pPr algn="just"/>
            <a:r>
              <a:rPr lang="en-US" dirty="0">
                <a:latin typeface="Times New Roman" panose="02020603050405020304" pitchFamily="18" charset="0"/>
                <a:cs typeface="Times New Roman" panose="02020603050405020304" pitchFamily="18" charset="0"/>
              </a:rPr>
              <a:t>4. Quaternary structure : Some of the proteins are composed of two or more polypeptide chains referred as subunits. The spatial arrangement of these subunits is known as quaternary structure.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493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20">
            <a:extLst>
              <a:ext uri="{FF2B5EF4-FFF2-40B4-BE49-F238E27FC236}">
                <a16:creationId xmlns:a16="http://schemas.microsoft.com/office/drawing/2014/main" id="{17073C0F-EA79-5B7F-9316-7BF25CB6AC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2672" y="1650380"/>
            <a:ext cx="5579328" cy="4290270"/>
          </a:xfrm>
        </p:spPr>
      </p:pic>
      <p:pic>
        <p:nvPicPr>
          <p:cNvPr id="25" name="Picture 24">
            <a:extLst>
              <a:ext uri="{FF2B5EF4-FFF2-40B4-BE49-F238E27FC236}">
                <a16:creationId xmlns:a16="http://schemas.microsoft.com/office/drawing/2014/main" id="{6C37139A-9496-B8F7-4E84-9699D12C5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514" y="1650380"/>
            <a:ext cx="5033158" cy="4290271"/>
          </a:xfrm>
          <a:prstGeom prst="rect">
            <a:avLst/>
          </a:prstGeom>
        </p:spPr>
      </p:pic>
    </p:spTree>
    <p:extLst>
      <p:ext uri="{BB962C8B-B14F-4D97-AF65-F5344CB8AC3E}">
        <p14:creationId xmlns:p14="http://schemas.microsoft.com/office/powerpoint/2010/main" val="2367130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0DFBB-BCD2-CB56-A657-A5207BC61982}"/>
              </a:ext>
            </a:extLst>
          </p:cNvPr>
          <p:cNvSpPr>
            <a:spLocks noGrp="1"/>
          </p:cNvSpPr>
          <p:nvPr>
            <p:ph type="title"/>
          </p:nvPr>
        </p:nvSpPr>
        <p:spPr>
          <a:xfrm>
            <a:off x="1484311" y="-83634"/>
            <a:ext cx="10018713" cy="1752599"/>
          </a:xfrm>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AA22FA-5E4E-53EB-B316-21D78B6A2A17}"/>
              </a:ext>
            </a:extLst>
          </p:cNvPr>
          <p:cNvSpPr>
            <a:spLocks noGrp="1"/>
          </p:cNvSpPr>
          <p:nvPr>
            <p:ph idx="1"/>
          </p:nvPr>
        </p:nvSpPr>
        <p:spPr>
          <a:xfrm>
            <a:off x="1484311" y="1769325"/>
            <a:ext cx="10625914" cy="4068338"/>
          </a:xfrm>
        </p:spPr>
        <p:txBody>
          <a:bodyPr>
            <a:normAutofit fontScale="92500" lnSpcReduction="20000"/>
          </a:bodyPr>
          <a:lstStyle/>
          <a:p>
            <a:pPr algn="just"/>
            <a:r>
              <a:rPr lang="en-US" sz="2400" b="0" i="0" u="none" strike="noStrike" baseline="0" dirty="0">
                <a:latin typeface="Times New Roman" panose="02020603050405020304" pitchFamily="18" charset="0"/>
                <a:cs typeface="Times New Roman" panose="02020603050405020304" pitchFamily="18" charset="0"/>
              </a:rPr>
              <a:t>Proteins and peptides are essential molecules for life and they have vital roles in almost all biochemical processes in the human body.</a:t>
            </a:r>
          </a:p>
          <a:p>
            <a:pPr algn="just"/>
            <a:r>
              <a:rPr lang="en-US" sz="2400" b="0" i="0" u="none" strike="noStrike" baseline="0" dirty="0">
                <a:latin typeface="Times New Roman" panose="02020603050405020304" pitchFamily="18" charset="0"/>
                <a:cs typeface="Times New Roman" panose="02020603050405020304" pitchFamily="18" charset="0"/>
              </a:rPr>
              <a:t>Proteins and peptides have a wide range of functions including regulation of gene expression, signal transduction, catalysis of reactions, transportation, and immunity-related functions. Proteins and peptides are also involved in various pathological conditions such as diabetes, hypertension, and cancer.</a:t>
            </a:r>
          </a:p>
          <a:p>
            <a:pPr algn="just"/>
            <a:r>
              <a:rPr lang="en-US" sz="2400" b="0" i="0" u="none" strike="noStrike" baseline="0" dirty="0">
                <a:latin typeface="Times New Roman" panose="02020603050405020304" pitchFamily="18" charset="0"/>
                <a:cs typeface="Times New Roman" panose="02020603050405020304" pitchFamily="18" charset="0"/>
              </a:rPr>
              <a:t>Because of their wide range of functions as well as involvement in various diseases, proteins and peptides can be attractive therapeutic agents for combating these diseases</a:t>
            </a:r>
          </a:p>
          <a:p>
            <a:pPr algn="just"/>
            <a:r>
              <a:rPr lang="en-US" b="0" i="0" u="none" strike="noStrike" baseline="0" dirty="0">
                <a:latin typeface="Times New Roman" panose="02020603050405020304" pitchFamily="18" charset="0"/>
                <a:cs typeface="Times New Roman" panose="02020603050405020304" pitchFamily="18" charset="0"/>
              </a:rPr>
              <a:t>Peptide drugs structurally mimic the endogenous peptides responsible for modulating target proteins that play a critical role in human physiology.</a:t>
            </a:r>
          </a:p>
          <a:p>
            <a:pPr algn="just"/>
            <a:r>
              <a:rPr lang="en-US" b="0" i="0" u="none" strike="noStrike" baseline="0" dirty="0">
                <a:latin typeface="Times New Roman" panose="02020603050405020304" pitchFamily="18" charset="0"/>
                <a:cs typeface="Times New Roman" panose="02020603050405020304" pitchFamily="18" charset="0"/>
              </a:rPr>
              <a:t>Examples include hormones, neurotransmitters, growth factors, antibacterial </a:t>
            </a:r>
            <a:r>
              <a:rPr lang="en-IN" b="0" i="0" u="none" strike="noStrike" baseline="0" dirty="0">
                <a:latin typeface="Times New Roman" panose="02020603050405020304" pitchFamily="18" charset="0"/>
                <a:cs typeface="Times New Roman" panose="02020603050405020304" pitchFamily="18" charset="0"/>
              </a:rPr>
              <a:t>agents, and many others.</a:t>
            </a:r>
            <a:endParaRPr lang="en-US" b="0" i="0" u="none" strike="noStrike" baseline="0"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566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95FD60-2726-E843-CC9B-9461BEAA725C}"/>
              </a:ext>
            </a:extLst>
          </p:cNvPr>
          <p:cNvSpPr>
            <a:spLocks noGrp="1"/>
          </p:cNvSpPr>
          <p:nvPr>
            <p:ph idx="1"/>
          </p:nvPr>
        </p:nvSpPr>
        <p:spPr>
          <a:xfrm>
            <a:off x="1338147" y="412598"/>
            <a:ext cx="10504448" cy="5486398"/>
          </a:xfrm>
        </p:spPr>
        <p:txBody>
          <a:bodyPr>
            <a:normAutofit/>
          </a:bodyPr>
          <a:lstStyle/>
          <a:p>
            <a:pPr marL="0" indent="0" algn="l">
              <a:buNone/>
            </a:pPr>
            <a:endParaRPr lang="en-US" b="0" i="0" u="none" strike="noStrike" baseline="0" dirty="0">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Currently, protein drugs are being pursued for the treatment of diverse diseases including metabolic disorders, autoimmune diseases, and cancers.</a:t>
            </a:r>
          </a:p>
          <a:p>
            <a:pPr algn="just"/>
            <a:r>
              <a:rPr lang="en-US" sz="2400" dirty="0">
                <a:latin typeface="Times New Roman" panose="02020603050405020304" pitchFamily="18" charset="0"/>
                <a:cs typeface="Times New Roman" panose="02020603050405020304" pitchFamily="18" charset="0"/>
              </a:rPr>
              <a:t>Although many therapeutic proteins are now in the pharmaceutical market, the most common route of administration for therapeutic proteins is parenteral injection. </a:t>
            </a: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303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1978</TotalTime>
  <Words>3424</Words>
  <Application>Microsoft Office PowerPoint</Application>
  <PresentationFormat>Widescreen</PresentationFormat>
  <Paragraphs>184</Paragraphs>
  <Slides>45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AdvTTe692faf0</vt:lpstr>
      <vt:lpstr>Arial</vt:lpstr>
      <vt:lpstr>Calibri</vt:lpstr>
      <vt:lpstr>Corbel</vt:lpstr>
      <vt:lpstr>Gill Sans MT</vt:lpstr>
      <vt:lpstr>Times New Roman</vt:lpstr>
      <vt:lpstr>Parallax</vt:lpstr>
      <vt:lpstr>Protein and Peptide delivery   Basics of amino acid, Structures of proteins, Protein and peptide delivery: Barriers for protein delivery</vt:lpstr>
      <vt:lpstr>Basics of amino acid</vt:lpstr>
      <vt:lpstr>PowerPoint Presentation</vt:lpstr>
      <vt:lpstr>PowerPoint Presentation</vt:lpstr>
      <vt:lpstr>PowerPoint Presentation</vt:lpstr>
      <vt:lpstr>Structures of proteins</vt:lpstr>
      <vt:lpstr>PowerPoint Presentation</vt:lpstr>
      <vt:lpstr>Introduction</vt:lpstr>
      <vt:lpstr>PowerPoint Presentation</vt:lpstr>
      <vt:lpstr>PowerPoint Presentation</vt:lpstr>
      <vt:lpstr>Delivery of Peptide and Protein drugs</vt:lpstr>
      <vt:lpstr>Barriers to Non-Invasive Formulation Development for Proteins</vt:lpstr>
      <vt:lpstr>Physicochemical Drug Properties</vt:lpstr>
      <vt:lpstr>PowerPoint Presentation</vt:lpstr>
      <vt:lpstr>PowerPoint Presentation</vt:lpstr>
      <vt:lpstr>Biological Barriers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Formulation Strategies for Non-Invasive Protein Drug Delivery</vt:lpstr>
      <vt:lpstr>PowerPoint Presentation</vt:lpstr>
      <vt:lpstr>Oral Delivery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Rushi Gambhava</dc:creator>
  <cp:lastModifiedBy>Rushi Gambhava</cp:lastModifiedBy>
  <cp:revision>69</cp:revision>
  <dcterms:created xsi:type="dcterms:W3CDTF">2024-11-07T10:36:37Z</dcterms:created>
  <dcterms:modified xsi:type="dcterms:W3CDTF">2025-01-05T05:57:03Z</dcterms:modified>
</cp:coreProperties>
</file>