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Lst>
  <p:notesMasterIdLst>
    <p:notesMasterId r:id="rId18"/>
  </p:notesMasterIdLst>
  <p:sldIdLst>
    <p:sldId id="256" r:id="rId5"/>
    <p:sldId id="257" r:id="rId6"/>
    <p:sldId id="260" r:id="rId7"/>
    <p:sldId id="273" r:id="rId8"/>
    <p:sldId id="261" r:id="rId9"/>
    <p:sldId id="263" r:id="rId10"/>
    <p:sldId id="259" r:id="rId11"/>
    <p:sldId id="264"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EB235-9374-4277-92C0-44B76E4113F0}" v="21" dt="2023-08-05T06:06:37.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60340" autoAdjust="0"/>
  </p:normalViewPr>
  <p:slideViewPr>
    <p:cSldViewPr snapToGrid="0">
      <p:cViewPr>
        <p:scale>
          <a:sx n="100" d="100"/>
          <a:sy n="100" d="100"/>
        </p:scale>
        <p:origin x="762" y="714"/>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684F0-C17B-4231-B319-54A62FD3DF4C}"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6B6CB1C-5C53-418E-9275-BD57BF874D3D}">
      <dgm:prSet/>
      <dgm:spPr/>
      <dgm:t>
        <a:bodyPr/>
        <a:lstStyle/>
        <a:p>
          <a:pPr>
            <a:lnSpc>
              <a:spcPct val="100000"/>
            </a:lnSpc>
          </a:pPr>
          <a:r>
            <a:rPr lang="en-US" b="1"/>
            <a:t>Data Acquisition: </a:t>
          </a:r>
          <a:br>
            <a:rPr lang="en-US" b="1"/>
          </a:br>
          <a:br>
            <a:rPr lang="en-US"/>
          </a:br>
          <a:r>
            <a:rPr lang="en-US"/>
            <a:t>-Acquiring EEG data in a format that can be used for analysis </a:t>
          </a:r>
          <a:br>
            <a:rPr lang="en-US"/>
          </a:br>
          <a:r>
            <a:rPr lang="en-US"/>
            <a:t> reading in EEG data from a .set file, or converting it from other file formats.</a:t>
          </a:r>
        </a:p>
      </dgm:t>
    </dgm:pt>
    <dgm:pt modelId="{0033E26E-5087-473E-A0BD-D6F23D2630AB}" type="parTrans" cxnId="{85967169-3A01-4C7C-8F0C-3BAADBEC4461}">
      <dgm:prSet/>
      <dgm:spPr/>
      <dgm:t>
        <a:bodyPr/>
        <a:lstStyle/>
        <a:p>
          <a:endParaRPr lang="en-US"/>
        </a:p>
      </dgm:t>
    </dgm:pt>
    <dgm:pt modelId="{E0A98CDF-F7E9-4683-82B1-FFECA8CC2D1D}" type="sibTrans" cxnId="{85967169-3A01-4C7C-8F0C-3BAADBEC4461}">
      <dgm:prSet/>
      <dgm:spPr/>
      <dgm:t>
        <a:bodyPr/>
        <a:lstStyle/>
        <a:p>
          <a:endParaRPr lang="en-US"/>
        </a:p>
      </dgm:t>
    </dgm:pt>
    <dgm:pt modelId="{884FE51C-F7F7-445C-8966-D0F932D5359F}">
      <dgm:prSet/>
      <dgm:spPr/>
      <dgm:t>
        <a:bodyPr/>
        <a:lstStyle/>
        <a:p>
          <a:pPr>
            <a:lnSpc>
              <a:spcPct val="100000"/>
            </a:lnSpc>
          </a:pPr>
          <a:r>
            <a:rPr lang="en-US" b="1" dirty="0"/>
            <a:t>Data Preprocessing:</a:t>
          </a:r>
          <a:r>
            <a:rPr lang="en-US" dirty="0"/>
            <a:t> </a:t>
          </a:r>
          <a:br>
            <a:rPr lang="en-US" dirty="0"/>
          </a:br>
          <a:br>
            <a:rPr lang="en-US" dirty="0"/>
          </a:br>
          <a:r>
            <a:rPr lang="en-US" dirty="0"/>
            <a:t>-Cleaning and preparing the EEG data for analysis. </a:t>
          </a:r>
        </a:p>
        <a:p>
          <a:pPr>
            <a:lnSpc>
              <a:spcPct val="100000"/>
            </a:lnSpc>
          </a:pPr>
          <a:br>
            <a:rPr lang="en-US" dirty="0"/>
          </a:br>
          <a:r>
            <a:rPr lang="en-US" dirty="0"/>
            <a:t>-&gt;Filtering// (In case </a:t>
          </a:r>
          <a:r>
            <a:rPr lang="en-US" dirty="0" err="1"/>
            <a:t>futher</a:t>
          </a:r>
          <a:r>
            <a:rPr lang="en-US" dirty="0"/>
            <a:t> filtering is required)</a:t>
          </a:r>
          <a:br>
            <a:rPr lang="en-US" dirty="0"/>
          </a:br>
          <a:r>
            <a:rPr lang="en-US" dirty="0"/>
            <a:t>-&gt;</a:t>
          </a:r>
          <a:r>
            <a:rPr lang="en-US" dirty="0" err="1"/>
            <a:t>Epoching</a:t>
          </a:r>
          <a:br>
            <a:rPr lang="en-US" dirty="0"/>
          </a:br>
          <a:r>
            <a:rPr lang="en-US" dirty="0"/>
            <a:t>-&gt;</a:t>
          </a:r>
          <a:r>
            <a:rPr lang="en-US" dirty="0" err="1"/>
            <a:t>Downsampling</a:t>
          </a:r>
          <a:br>
            <a:rPr lang="en-US" dirty="0"/>
          </a:br>
          <a:r>
            <a:rPr lang="en-US" dirty="0"/>
            <a:t>-&gt;Reference Correction //</a:t>
          </a:r>
          <a:br>
            <a:rPr lang="en-US" dirty="0"/>
          </a:br>
          <a:r>
            <a:rPr lang="en-US" dirty="0"/>
            <a:t>-&gt;Normalization</a:t>
          </a:r>
          <a:br>
            <a:rPr lang="en-US" dirty="0"/>
          </a:br>
          <a:r>
            <a:rPr lang="en-US" dirty="0"/>
            <a:t>-&gt;Dimensionality reduction (PCA ,ICA)</a:t>
          </a:r>
        </a:p>
      </dgm:t>
    </dgm:pt>
    <dgm:pt modelId="{28065E57-72D6-433F-AD52-8BA8C9345C18}" type="parTrans" cxnId="{28A06749-C7D3-4C1B-812D-5BADBBAA8997}">
      <dgm:prSet/>
      <dgm:spPr/>
      <dgm:t>
        <a:bodyPr/>
        <a:lstStyle/>
        <a:p>
          <a:endParaRPr lang="en-US"/>
        </a:p>
      </dgm:t>
    </dgm:pt>
    <dgm:pt modelId="{5E5B3F86-8DBC-4B83-A2F6-6BE2E2B83DF1}" type="sibTrans" cxnId="{28A06749-C7D3-4C1B-812D-5BADBBAA8997}">
      <dgm:prSet/>
      <dgm:spPr/>
      <dgm:t>
        <a:bodyPr/>
        <a:lstStyle/>
        <a:p>
          <a:endParaRPr lang="en-US"/>
        </a:p>
      </dgm:t>
    </dgm:pt>
    <dgm:pt modelId="{BF7F6092-4D69-4853-83DE-7AA319CE3373}">
      <dgm:prSet/>
      <dgm:spPr/>
      <dgm:t>
        <a:bodyPr/>
        <a:lstStyle/>
        <a:p>
          <a:pPr>
            <a:lnSpc>
              <a:spcPct val="100000"/>
            </a:lnSpc>
          </a:pPr>
          <a:r>
            <a:rPr lang="en-US"/>
            <a:t>ICA Signals</a:t>
          </a:r>
        </a:p>
      </dgm:t>
    </dgm:pt>
    <dgm:pt modelId="{32F91D18-C004-4569-AB5A-30D09F6F1725}" type="parTrans" cxnId="{7E32D9DF-C839-4CDA-A594-3F7B7517B2E7}">
      <dgm:prSet/>
      <dgm:spPr/>
      <dgm:t>
        <a:bodyPr/>
        <a:lstStyle/>
        <a:p>
          <a:endParaRPr lang="en-US"/>
        </a:p>
      </dgm:t>
    </dgm:pt>
    <dgm:pt modelId="{007D1873-F162-4BF6-953D-088474938296}" type="sibTrans" cxnId="{7E32D9DF-C839-4CDA-A594-3F7B7517B2E7}">
      <dgm:prSet/>
      <dgm:spPr/>
      <dgm:t>
        <a:bodyPr/>
        <a:lstStyle/>
        <a:p>
          <a:endParaRPr lang="en-US"/>
        </a:p>
      </dgm:t>
    </dgm:pt>
    <dgm:pt modelId="{F2DD3369-85F9-49E9-A4AB-0A2A4C27710D}">
      <dgm:prSet/>
      <dgm:spPr/>
      <dgm:t>
        <a:bodyPr/>
        <a:lstStyle/>
        <a:p>
          <a:pPr>
            <a:lnSpc>
              <a:spcPct val="100000"/>
            </a:lnSpc>
          </a:pPr>
          <a:r>
            <a:rPr lang="en-US" b="1"/>
            <a:t>Feature Extraction:</a:t>
          </a:r>
          <a:r>
            <a:rPr lang="en-US"/>
            <a:t> </a:t>
          </a:r>
          <a:br>
            <a:rPr lang="en-US"/>
          </a:br>
          <a:r>
            <a:rPr lang="en-US"/>
            <a:t>-&gt;Power spectral density</a:t>
          </a:r>
          <a:br>
            <a:rPr lang="en-US"/>
          </a:br>
          <a:r>
            <a:rPr lang="en-US"/>
            <a:t>-&gt;Time-frequency features</a:t>
          </a:r>
          <a:br>
            <a:rPr lang="en-US"/>
          </a:br>
          <a:r>
            <a:rPr lang="en-US"/>
            <a:t>-&gt;Event-related potentials</a:t>
          </a:r>
          <a:br>
            <a:rPr lang="en-US"/>
          </a:br>
          <a:r>
            <a:rPr lang="en-US"/>
            <a:t>-&gt;Temporal features</a:t>
          </a:r>
          <a:br>
            <a:rPr lang="en-US"/>
          </a:br>
          <a:r>
            <a:rPr lang="en-US"/>
            <a:t>-&gt;Non-linear features</a:t>
          </a:r>
          <a:br>
            <a:rPr lang="en-US"/>
          </a:br>
          <a:endParaRPr lang="en-US"/>
        </a:p>
      </dgm:t>
    </dgm:pt>
    <dgm:pt modelId="{828A0030-71E4-4DAA-BB5D-773A6F659D44}" type="parTrans" cxnId="{0944F727-A76C-493E-AA28-D0EE4AECD53A}">
      <dgm:prSet/>
      <dgm:spPr/>
      <dgm:t>
        <a:bodyPr/>
        <a:lstStyle/>
        <a:p>
          <a:endParaRPr lang="en-US"/>
        </a:p>
      </dgm:t>
    </dgm:pt>
    <dgm:pt modelId="{4C6A94EF-A39A-48AA-847B-7EE45CAB742D}" type="sibTrans" cxnId="{0944F727-A76C-493E-AA28-D0EE4AECD53A}">
      <dgm:prSet/>
      <dgm:spPr/>
      <dgm:t>
        <a:bodyPr/>
        <a:lstStyle/>
        <a:p>
          <a:endParaRPr lang="en-US"/>
        </a:p>
      </dgm:t>
    </dgm:pt>
    <dgm:pt modelId="{2AC80CA2-C5CA-42BD-AC69-14D453DFFE63}">
      <dgm:prSet/>
      <dgm:spPr/>
      <dgm:t>
        <a:bodyPr/>
        <a:lstStyle/>
        <a:p>
          <a:pPr>
            <a:lnSpc>
              <a:spcPct val="100000"/>
            </a:lnSpc>
          </a:pPr>
          <a:r>
            <a:rPr lang="en-US" b="1" dirty="0"/>
            <a:t>Model Training:</a:t>
          </a:r>
          <a:br>
            <a:rPr lang="en-US" b="1" dirty="0"/>
          </a:br>
          <a:r>
            <a:rPr lang="en-US" dirty="0"/>
            <a:t>-&gt;Decision trees</a:t>
          </a:r>
          <a:br>
            <a:rPr lang="en-US" dirty="0"/>
          </a:br>
          <a:r>
            <a:rPr lang="en-US" dirty="0"/>
            <a:t>-&gt;Random Forests </a:t>
          </a:r>
          <a:br>
            <a:rPr lang="en-US" dirty="0"/>
          </a:br>
          <a:r>
            <a:rPr lang="en-US" dirty="0"/>
            <a:t>-&gt;Support Vector Machines</a:t>
          </a:r>
          <a:br>
            <a:rPr lang="en-US" dirty="0"/>
          </a:br>
          <a:r>
            <a:rPr lang="en-US" dirty="0"/>
            <a:t>-&gt;Neural Networks’</a:t>
          </a:r>
        </a:p>
      </dgm:t>
    </dgm:pt>
    <dgm:pt modelId="{D4390931-E2C7-4530-81B1-A1514BE01798}" type="parTrans" cxnId="{9A0FCA9E-5F80-41D7-8650-F07AFA3B82BC}">
      <dgm:prSet/>
      <dgm:spPr/>
      <dgm:t>
        <a:bodyPr/>
        <a:lstStyle/>
        <a:p>
          <a:endParaRPr lang="en-US"/>
        </a:p>
      </dgm:t>
    </dgm:pt>
    <dgm:pt modelId="{77AC72AA-3B56-460F-9DF0-1FAEA60B26C7}" type="sibTrans" cxnId="{9A0FCA9E-5F80-41D7-8650-F07AFA3B82BC}">
      <dgm:prSet/>
      <dgm:spPr/>
      <dgm:t>
        <a:bodyPr/>
        <a:lstStyle/>
        <a:p>
          <a:endParaRPr lang="en-US"/>
        </a:p>
      </dgm:t>
    </dgm:pt>
    <dgm:pt modelId="{43A96BD6-F5DD-4C7B-B77B-65B80009D705}">
      <dgm:prSet/>
      <dgm:spPr/>
      <dgm:t>
        <a:bodyPr/>
        <a:lstStyle/>
        <a:p>
          <a:pPr>
            <a:lnSpc>
              <a:spcPct val="100000"/>
            </a:lnSpc>
          </a:pPr>
          <a:r>
            <a:rPr lang="en-US" b="1"/>
            <a:t>Model Validation:</a:t>
          </a:r>
          <a:br>
            <a:rPr lang="en-US" b="1"/>
          </a:br>
          <a:br>
            <a:rPr lang="en-US"/>
          </a:br>
          <a:br>
            <a:rPr lang="en-US"/>
          </a:br>
          <a:r>
            <a:rPr lang="en-US"/>
            <a:t>-&gt;Splitting the data into a training and validation set</a:t>
          </a:r>
          <a:br>
            <a:rPr lang="en-US"/>
          </a:br>
          <a:r>
            <a:rPr lang="en-US"/>
            <a:t>-&gt;Using Cross-Validation methods to estimate model performance.</a:t>
          </a:r>
        </a:p>
      </dgm:t>
    </dgm:pt>
    <dgm:pt modelId="{1564442F-97E0-47AE-9D4C-C432DBCAB487}" type="parTrans" cxnId="{5D54893A-CC31-487D-9F9E-A4719C2864FE}">
      <dgm:prSet/>
      <dgm:spPr/>
      <dgm:t>
        <a:bodyPr/>
        <a:lstStyle/>
        <a:p>
          <a:endParaRPr lang="en-US"/>
        </a:p>
      </dgm:t>
    </dgm:pt>
    <dgm:pt modelId="{1E6FF7EE-DE0B-408B-8509-5DC140A8DECE}" type="sibTrans" cxnId="{5D54893A-CC31-487D-9F9E-A4719C2864FE}">
      <dgm:prSet/>
      <dgm:spPr/>
      <dgm:t>
        <a:bodyPr/>
        <a:lstStyle/>
        <a:p>
          <a:endParaRPr lang="en-US"/>
        </a:p>
      </dgm:t>
    </dgm:pt>
    <dgm:pt modelId="{49C705E1-5E54-4F4D-B4AA-DCBD2D3A9036}">
      <dgm:prSet/>
      <dgm:spPr/>
      <dgm:t>
        <a:bodyPr/>
        <a:lstStyle/>
        <a:p>
          <a:pPr>
            <a:lnSpc>
              <a:spcPct val="100000"/>
            </a:lnSpc>
          </a:pPr>
          <a:r>
            <a:rPr lang="en-US" b="1" dirty="0"/>
            <a:t>Model Deployment: </a:t>
          </a:r>
          <a:br>
            <a:rPr lang="en-US" b="1" dirty="0"/>
          </a:br>
          <a:br>
            <a:rPr lang="en-US" b="1" dirty="0"/>
          </a:br>
          <a:r>
            <a:rPr lang="en-US" dirty="0"/>
            <a:t>-&gt;Using the trained model to make predictions on new EEG data( The predictions can then be used to identify gait events, or for other purposes)</a:t>
          </a:r>
        </a:p>
      </dgm:t>
    </dgm:pt>
    <dgm:pt modelId="{C5EA5635-124A-4C16-B1C2-AFE48DD9C52D}" type="parTrans" cxnId="{657B42D7-8F43-4979-B115-601BA03F688C}">
      <dgm:prSet/>
      <dgm:spPr/>
      <dgm:t>
        <a:bodyPr/>
        <a:lstStyle/>
        <a:p>
          <a:endParaRPr lang="en-US"/>
        </a:p>
      </dgm:t>
    </dgm:pt>
    <dgm:pt modelId="{AB450A9C-6AFA-4265-93BD-4EEAD34C1386}" type="sibTrans" cxnId="{657B42D7-8F43-4979-B115-601BA03F688C}">
      <dgm:prSet/>
      <dgm:spPr/>
      <dgm:t>
        <a:bodyPr/>
        <a:lstStyle/>
        <a:p>
          <a:endParaRPr lang="en-US"/>
        </a:p>
      </dgm:t>
    </dgm:pt>
    <dgm:pt modelId="{C1B17DFE-97AD-485A-8B7D-DADB64852122}">
      <dgm:prSet/>
      <dgm:spPr/>
      <dgm:t>
        <a:bodyPr/>
        <a:lstStyle/>
        <a:p>
          <a:pPr>
            <a:lnSpc>
              <a:spcPct val="100000"/>
            </a:lnSpc>
          </a:pPr>
          <a:r>
            <a:rPr lang="en-US" b="1"/>
            <a:t>Results Analysis: </a:t>
          </a:r>
          <a:br>
            <a:rPr lang="en-US"/>
          </a:br>
          <a:br>
            <a:rPr lang="en-US"/>
          </a:br>
          <a:r>
            <a:rPr lang="en-US"/>
            <a:t>-&gt;Visualizing the predictions</a:t>
          </a:r>
          <a:br>
            <a:rPr lang="en-US"/>
          </a:br>
          <a:r>
            <a:rPr lang="en-US"/>
            <a:t>-&gt;Computing performance metrics</a:t>
          </a:r>
          <a:br>
            <a:rPr lang="en-US"/>
          </a:br>
          <a:r>
            <a:rPr lang="en-US"/>
            <a:t>-&gt; Performing further statistical analyses.</a:t>
          </a:r>
          <a:br>
            <a:rPr lang="en-US"/>
          </a:br>
          <a:br>
            <a:rPr lang="en-US"/>
          </a:br>
          <a:endParaRPr lang="en-US"/>
        </a:p>
      </dgm:t>
    </dgm:pt>
    <dgm:pt modelId="{512D00FF-E198-4A95-AA20-32FC275C2422}" type="parTrans" cxnId="{8139685C-FEB4-4052-9339-92F3CF774F4C}">
      <dgm:prSet/>
      <dgm:spPr/>
      <dgm:t>
        <a:bodyPr/>
        <a:lstStyle/>
        <a:p>
          <a:endParaRPr lang="en-US"/>
        </a:p>
      </dgm:t>
    </dgm:pt>
    <dgm:pt modelId="{3AE425DC-5E7C-4345-BC30-24EF1FFD8850}" type="sibTrans" cxnId="{8139685C-FEB4-4052-9339-92F3CF774F4C}">
      <dgm:prSet/>
      <dgm:spPr/>
      <dgm:t>
        <a:bodyPr/>
        <a:lstStyle/>
        <a:p>
          <a:endParaRPr lang="en-US"/>
        </a:p>
      </dgm:t>
    </dgm:pt>
    <dgm:pt modelId="{E91EBD76-9A1B-456F-9116-D3C621823912}" type="pres">
      <dgm:prSet presAssocID="{15D684F0-C17B-4231-B319-54A62FD3DF4C}" presName="root" presStyleCnt="0">
        <dgm:presLayoutVars>
          <dgm:dir/>
          <dgm:resizeHandles val="exact"/>
        </dgm:presLayoutVars>
      </dgm:prSet>
      <dgm:spPr/>
    </dgm:pt>
    <dgm:pt modelId="{EE83CB2F-3404-49F1-ACE2-6A33FEFE8B5C}" type="pres">
      <dgm:prSet presAssocID="{F6B6CB1C-5C53-418E-9275-BD57BF874D3D}" presName="compNode" presStyleCnt="0"/>
      <dgm:spPr/>
    </dgm:pt>
    <dgm:pt modelId="{092CF1BC-FD7A-493C-BB3E-041C8280F7CB}" type="pres">
      <dgm:prSet presAssocID="{F6B6CB1C-5C53-418E-9275-BD57BF874D3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ACCFD5C7-7382-494B-99EB-CF6595065E5E}" type="pres">
      <dgm:prSet presAssocID="{F6B6CB1C-5C53-418E-9275-BD57BF874D3D}" presName="spaceRect" presStyleCnt="0"/>
      <dgm:spPr/>
    </dgm:pt>
    <dgm:pt modelId="{135D50E6-C5AD-4276-9D31-72079F6C0624}" type="pres">
      <dgm:prSet presAssocID="{F6B6CB1C-5C53-418E-9275-BD57BF874D3D}" presName="textRect" presStyleLbl="revTx" presStyleIdx="0" presStyleCnt="8">
        <dgm:presLayoutVars>
          <dgm:chMax val="1"/>
          <dgm:chPref val="1"/>
        </dgm:presLayoutVars>
      </dgm:prSet>
      <dgm:spPr/>
    </dgm:pt>
    <dgm:pt modelId="{49392285-B429-4D85-A0C8-04AE1131A75D}" type="pres">
      <dgm:prSet presAssocID="{E0A98CDF-F7E9-4683-82B1-FFECA8CC2D1D}" presName="sibTrans" presStyleCnt="0"/>
      <dgm:spPr/>
    </dgm:pt>
    <dgm:pt modelId="{36104891-FBC2-4682-B8C7-F9B87B7048C8}" type="pres">
      <dgm:prSet presAssocID="{884FE51C-F7F7-445C-8966-D0F932D5359F}" presName="compNode" presStyleCnt="0"/>
      <dgm:spPr/>
    </dgm:pt>
    <dgm:pt modelId="{5DB26684-71B5-4573-85AE-4C3B0CC966D6}" type="pres">
      <dgm:prSet presAssocID="{884FE51C-F7F7-445C-8966-D0F932D5359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C3299839-B2B4-420B-9E05-9C56419D5D8B}" type="pres">
      <dgm:prSet presAssocID="{884FE51C-F7F7-445C-8966-D0F932D5359F}" presName="spaceRect" presStyleCnt="0"/>
      <dgm:spPr/>
    </dgm:pt>
    <dgm:pt modelId="{0F8EED94-A3D9-42C0-8AE0-A0C7FFFA8201}" type="pres">
      <dgm:prSet presAssocID="{884FE51C-F7F7-445C-8966-D0F932D5359F}" presName="textRect" presStyleLbl="revTx" presStyleIdx="1" presStyleCnt="8">
        <dgm:presLayoutVars>
          <dgm:chMax val="1"/>
          <dgm:chPref val="1"/>
        </dgm:presLayoutVars>
      </dgm:prSet>
      <dgm:spPr/>
    </dgm:pt>
    <dgm:pt modelId="{7612005B-339F-4ECE-87FE-FC23A0337631}" type="pres">
      <dgm:prSet presAssocID="{5E5B3F86-8DBC-4B83-A2F6-6BE2E2B83DF1}" presName="sibTrans" presStyleCnt="0"/>
      <dgm:spPr/>
    </dgm:pt>
    <dgm:pt modelId="{77B93EB0-4464-4078-AC95-E2D37F849AC7}" type="pres">
      <dgm:prSet presAssocID="{BF7F6092-4D69-4853-83DE-7AA319CE3373}" presName="compNode" presStyleCnt="0"/>
      <dgm:spPr/>
    </dgm:pt>
    <dgm:pt modelId="{F45B3102-56C6-4094-BB1A-F2391BEEBDDB}" type="pres">
      <dgm:prSet presAssocID="{BF7F6092-4D69-4853-83DE-7AA319CE3373}"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BC7C32D-952C-4939-AC8D-43A58D2ECB3F}" type="pres">
      <dgm:prSet presAssocID="{BF7F6092-4D69-4853-83DE-7AA319CE3373}" presName="spaceRect" presStyleCnt="0"/>
      <dgm:spPr/>
    </dgm:pt>
    <dgm:pt modelId="{9BA4CFE3-36A8-4B0A-90B3-B571051724C4}" type="pres">
      <dgm:prSet presAssocID="{BF7F6092-4D69-4853-83DE-7AA319CE3373}" presName="textRect" presStyleLbl="revTx" presStyleIdx="2" presStyleCnt="8">
        <dgm:presLayoutVars>
          <dgm:chMax val="1"/>
          <dgm:chPref val="1"/>
        </dgm:presLayoutVars>
      </dgm:prSet>
      <dgm:spPr/>
    </dgm:pt>
    <dgm:pt modelId="{937F0ED6-D3DC-4761-905A-7A121ED18171}" type="pres">
      <dgm:prSet presAssocID="{007D1873-F162-4BF6-953D-088474938296}" presName="sibTrans" presStyleCnt="0"/>
      <dgm:spPr/>
    </dgm:pt>
    <dgm:pt modelId="{7D247D86-76FC-4F29-AEA2-7808B1E1E3C8}" type="pres">
      <dgm:prSet presAssocID="{F2DD3369-85F9-49E9-A4AB-0A2A4C27710D}" presName="compNode" presStyleCnt="0"/>
      <dgm:spPr/>
    </dgm:pt>
    <dgm:pt modelId="{C6CE8DF8-433E-4DDB-9812-56AD8F3D9EBC}" type="pres">
      <dgm:prSet presAssocID="{F2DD3369-85F9-49E9-A4AB-0A2A4C27710D}"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74244BB-DC02-4E4D-ACC4-679C5CD077B7}" type="pres">
      <dgm:prSet presAssocID="{F2DD3369-85F9-49E9-A4AB-0A2A4C27710D}" presName="spaceRect" presStyleCnt="0"/>
      <dgm:spPr/>
    </dgm:pt>
    <dgm:pt modelId="{BCE65BAD-D76E-4CF7-9722-CEB7F8A3FA4E}" type="pres">
      <dgm:prSet presAssocID="{F2DD3369-85F9-49E9-A4AB-0A2A4C27710D}" presName="textRect" presStyleLbl="revTx" presStyleIdx="3" presStyleCnt="8">
        <dgm:presLayoutVars>
          <dgm:chMax val="1"/>
          <dgm:chPref val="1"/>
        </dgm:presLayoutVars>
      </dgm:prSet>
      <dgm:spPr/>
    </dgm:pt>
    <dgm:pt modelId="{B8AD1BED-BF5F-4FE1-B7D1-F271E3327467}" type="pres">
      <dgm:prSet presAssocID="{4C6A94EF-A39A-48AA-847B-7EE45CAB742D}" presName="sibTrans" presStyleCnt="0"/>
      <dgm:spPr/>
    </dgm:pt>
    <dgm:pt modelId="{F3680F6F-A269-44EE-BE17-9B28C48FEAAB}" type="pres">
      <dgm:prSet presAssocID="{2AC80CA2-C5CA-42BD-AC69-14D453DFFE63}" presName="compNode" presStyleCnt="0"/>
      <dgm:spPr/>
    </dgm:pt>
    <dgm:pt modelId="{702CCAAA-C5B0-4259-A533-15C2115B52F4}" type="pres">
      <dgm:prSet presAssocID="{2AC80CA2-C5CA-42BD-AC69-14D453DFFE6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r tree"/>
        </a:ext>
      </dgm:extLst>
    </dgm:pt>
    <dgm:pt modelId="{93F9863E-BC03-4496-8088-03B56F76F96B}" type="pres">
      <dgm:prSet presAssocID="{2AC80CA2-C5CA-42BD-AC69-14D453DFFE63}" presName="spaceRect" presStyleCnt="0"/>
      <dgm:spPr/>
    </dgm:pt>
    <dgm:pt modelId="{2ECE4A03-E157-4832-A253-C40647C25E19}" type="pres">
      <dgm:prSet presAssocID="{2AC80CA2-C5CA-42BD-AC69-14D453DFFE63}" presName="textRect" presStyleLbl="revTx" presStyleIdx="4" presStyleCnt="8">
        <dgm:presLayoutVars>
          <dgm:chMax val="1"/>
          <dgm:chPref val="1"/>
        </dgm:presLayoutVars>
      </dgm:prSet>
      <dgm:spPr/>
    </dgm:pt>
    <dgm:pt modelId="{01E31573-8D16-426C-A9C8-4823AFB7751F}" type="pres">
      <dgm:prSet presAssocID="{77AC72AA-3B56-460F-9DF0-1FAEA60B26C7}" presName="sibTrans" presStyleCnt="0"/>
      <dgm:spPr/>
    </dgm:pt>
    <dgm:pt modelId="{87E1D0F8-2AAC-46FF-9C7A-E7008FA8F152}" type="pres">
      <dgm:prSet presAssocID="{43A96BD6-F5DD-4C7B-B77B-65B80009D705}" presName="compNode" presStyleCnt="0"/>
      <dgm:spPr/>
    </dgm:pt>
    <dgm:pt modelId="{AA405B25-30F1-4349-B8FA-7F532912880D}" type="pres">
      <dgm:prSet presAssocID="{43A96BD6-F5DD-4C7B-B77B-65B80009D70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ecision chart"/>
        </a:ext>
      </dgm:extLst>
    </dgm:pt>
    <dgm:pt modelId="{BCCD425B-6C10-4DC4-B0F2-B684EF2AC01B}" type="pres">
      <dgm:prSet presAssocID="{43A96BD6-F5DD-4C7B-B77B-65B80009D705}" presName="spaceRect" presStyleCnt="0"/>
      <dgm:spPr/>
    </dgm:pt>
    <dgm:pt modelId="{4122A96A-4153-4EAC-A254-A918BA6691C5}" type="pres">
      <dgm:prSet presAssocID="{43A96BD6-F5DD-4C7B-B77B-65B80009D705}" presName="textRect" presStyleLbl="revTx" presStyleIdx="5" presStyleCnt="8">
        <dgm:presLayoutVars>
          <dgm:chMax val="1"/>
          <dgm:chPref val="1"/>
        </dgm:presLayoutVars>
      </dgm:prSet>
      <dgm:spPr/>
    </dgm:pt>
    <dgm:pt modelId="{C8C08290-F994-47C7-9E66-1635CCA36897}" type="pres">
      <dgm:prSet presAssocID="{1E6FF7EE-DE0B-408B-8509-5DC140A8DECE}" presName="sibTrans" presStyleCnt="0"/>
      <dgm:spPr/>
    </dgm:pt>
    <dgm:pt modelId="{D1B8CA52-1B65-4AC2-8533-1B3DD18FBE91}" type="pres">
      <dgm:prSet presAssocID="{49C705E1-5E54-4F4D-B4AA-DCBD2D3A9036}" presName="compNode" presStyleCnt="0"/>
      <dgm:spPr/>
    </dgm:pt>
    <dgm:pt modelId="{BA63910D-CF66-43D3-8E32-BF609A47B22E}" type="pres">
      <dgm:prSet presAssocID="{49C705E1-5E54-4F4D-B4AA-DCBD2D3A903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1F4FFCF7-2BC1-4A20-8486-2EFDE1DAC494}" type="pres">
      <dgm:prSet presAssocID="{49C705E1-5E54-4F4D-B4AA-DCBD2D3A9036}" presName="spaceRect" presStyleCnt="0"/>
      <dgm:spPr/>
    </dgm:pt>
    <dgm:pt modelId="{C4A3E408-A70A-4876-BD86-ACAFB67423E2}" type="pres">
      <dgm:prSet presAssocID="{49C705E1-5E54-4F4D-B4AA-DCBD2D3A9036}" presName="textRect" presStyleLbl="revTx" presStyleIdx="6" presStyleCnt="8">
        <dgm:presLayoutVars>
          <dgm:chMax val="1"/>
          <dgm:chPref val="1"/>
        </dgm:presLayoutVars>
      </dgm:prSet>
      <dgm:spPr/>
    </dgm:pt>
    <dgm:pt modelId="{CEEAAB80-C907-42BA-8A4E-64677AE1DC8B}" type="pres">
      <dgm:prSet presAssocID="{AB450A9C-6AFA-4265-93BD-4EEAD34C1386}" presName="sibTrans" presStyleCnt="0"/>
      <dgm:spPr/>
    </dgm:pt>
    <dgm:pt modelId="{F6D4F533-C225-42EE-99E2-80136363A70E}" type="pres">
      <dgm:prSet presAssocID="{C1B17DFE-97AD-485A-8B7D-DADB64852122}" presName="compNode" presStyleCnt="0"/>
      <dgm:spPr/>
    </dgm:pt>
    <dgm:pt modelId="{318D9D61-EAEE-4ABE-88A8-46831F00BCEC}" type="pres">
      <dgm:prSet presAssocID="{C1B17DFE-97AD-485A-8B7D-DADB6485212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tatistics"/>
        </a:ext>
      </dgm:extLst>
    </dgm:pt>
    <dgm:pt modelId="{D6983E67-347D-4730-A288-6DC0A3FA8C62}" type="pres">
      <dgm:prSet presAssocID="{C1B17DFE-97AD-485A-8B7D-DADB64852122}" presName="spaceRect" presStyleCnt="0"/>
      <dgm:spPr/>
    </dgm:pt>
    <dgm:pt modelId="{B85E3179-4A1C-4B08-81B6-F58B52BCC6D1}" type="pres">
      <dgm:prSet presAssocID="{C1B17DFE-97AD-485A-8B7D-DADB64852122}" presName="textRect" presStyleLbl="revTx" presStyleIdx="7" presStyleCnt="8">
        <dgm:presLayoutVars>
          <dgm:chMax val="1"/>
          <dgm:chPref val="1"/>
        </dgm:presLayoutVars>
      </dgm:prSet>
      <dgm:spPr/>
    </dgm:pt>
  </dgm:ptLst>
  <dgm:cxnLst>
    <dgm:cxn modelId="{4A513B01-A317-41D8-A5FD-31DE9E9D225D}" type="presOf" srcId="{43A96BD6-F5DD-4C7B-B77B-65B80009D705}" destId="{4122A96A-4153-4EAC-A254-A918BA6691C5}" srcOrd="0" destOrd="0" presId="urn:microsoft.com/office/officeart/2018/2/layout/IconLabelList"/>
    <dgm:cxn modelId="{CB383F1A-9650-4C7F-9DEC-D2499CBD2DF2}" type="presOf" srcId="{49C705E1-5E54-4F4D-B4AA-DCBD2D3A9036}" destId="{C4A3E408-A70A-4876-BD86-ACAFB67423E2}" srcOrd="0" destOrd="0" presId="urn:microsoft.com/office/officeart/2018/2/layout/IconLabelList"/>
    <dgm:cxn modelId="{0944F727-A76C-493E-AA28-D0EE4AECD53A}" srcId="{15D684F0-C17B-4231-B319-54A62FD3DF4C}" destId="{F2DD3369-85F9-49E9-A4AB-0A2A4C27710D}" srcOrd="3" destOrd="0" parTransId="{828A0030-71E4-4DAA-BB5D-773A6F659D44}" sibTransId="{4C6A94EF-A39A-48AA-847B-7EE45CAB742D}"/>
    <dgm:cxn modelId="{6CE2C330-C148-400C-BE79-041CE3D7E1EC}" type="presOf" srcId="{BF7F6092-4D69-4853-83DE-7AA319CE3373}" destId="{9BA4CFE3-36A8-4B0A-90B3-B571051724C4}" srcOrd="0" destOrd="0" presId="urn:microsoft.com/office/officeart/2018/2/layout/IconLabelList"/>
    <dgm:cxn modelId="{66E74231-72BF-4811-9815-6F66A11942F7}" type="presOf" srcId="{2AC80CA2-C5CA-42BD-AC69-14D453DFFE63}" destId="{2ECE4A03-E157-4832-A253-C40647C25E19}" srcOrd="0" destOrd="0" presId="urn:microsoft.com/office/officeart/2018/2/layout/IconLabelList"/>
    <dgm:cxn modelId="{5D54893A-CC31-487D-9F9E-A4719C2864FE}" srcId="{15D684F0-C17B-4231-B319-54A62FD3DF4C}" destId="{43A96BD6-F5DD-4C7B-B77B-65B80009D705}" srcOrd="5" destOrd="0" parTransId="{1564442F-97E0-47AE-9D4C-C432DBCAB487}" sibTransId="{1E6FF7EE-DE0B-408B-8509-5DC140A8DECE}"/>
    <dgm:cxn modelId="{8139685C-FEB4-4052-9339-92F3CF774F4C}" srcId="{15D684F0-C17B-4231-B319-54A62FD3DF4C}" destId="{C1B17DFE-97AD-485A-8B7D-DADB64852122}" srcOrd="7" destOrd="0" parTransId="{512D00FF-E198-4A95-AA20-32FC275C2422}" sibTransId="{3AE425DC-5E7C-4345-BC30-24EF1FFD8850}"/>
    <dgm:cxn modelId="{28A06749-C7D3-4C1B-812D-5BADBBAA8997}" srcId="{15D684F0-C17B-4231-B319-54A62FD3DF4C}" destId="{884FE51C-F7F7-445C-8966-D0F932D5359F}" srcOrd="1" destOrd="0" parTransId="{28065E57-72D6-433F-AD52-8BA8C9345C18}" sibTransId="{5E5B3F86-8DBC-4B83-A2F6-6BE2E2B83DF1}"/>
    <dgm:cxn modelId="{85967169-3A01-4C7C-8F0C-3BAADBEC4461}" srcId="{15D684F0-C17B-4231-B319-54A62FD3DF4C}" destId="{F6B6CB1C-5C53-418E-9275-BD57BF874D3D}" srcOrd="0" destOrd="0" parTransId="{0033E26E-5087-473E-A0BD-D6F23D2630AB}" sibTransId="{E0A98CDF-F7E9-4683-82B1-FFECA8CC2D1D}"/>
    <dgm:cxn modelId="{F9EA0E4E-A076-4DFD-8B87-76F1CE89B88C}" type="presOf" srcId="{C1B17DFE-97AD-485A-8B7D-DADB64852122}" destId="{B85E3179-4A1C-4B08-81B6-F58B52BCC6D1}" srcOrd="0" destOrd="0" presId="urn:microsoft.com/office/officeart/2018/2/layout/IconLabelList"/>
    <dgm:cxn modelId="{6FF61C90-30F9-4316-A47F-943736A90140}" type="presOf" srcId="{F2DD3369-85F9-49E9-A4AB-0A2A4C27710D}" destId="{BCE65BAD-D76E-4CF7-9722-CEB7F8A3FA4E}" srcOrd="0" destOrd="0" presId="urn:microsoft.com/office/officeart/2018/2/layout/IconLabelList"/>
    <dgm:cxn modelId="{9A0FCA9E-5F80-41D7-8650-F07AFA3B82BC}" srcId="{15D684F0-C17B-4231-B319-54A62FD3DF4C}" destId="{2AC80CA2-C5CA-42BD-AC69-14D453DFFE63}" srcOrd="4" destOrd="0" parTransId="{D4390931-E2C7-4530-81B1-A1514BE01798}" sibTransId="{77AC72AA-3B56-460F-9DF0-1FAEA60B26C7}"/>
    <dgm:cxn modelId="{1D85ECBF-457C-4957-B649-87E10B47A1B7}" type="presOf" srcId="{F6B6CB1C-5C53-418E-9275-BD57BF874D3D}" destId="{135D50E6-C5AD-4276-9D31-72079F6C0624}" srcOrd="0" destOrd="0" presId="urn:microsoft.com/office/officeart/2018/2/layout/IconLabelList"/>
    <dgm:cxn modelId="{657B42D7-8F43-4979-B115-601BA03F688C}" srcId="{15D684F0-C17B-4231-B319-54A62FD3DF4C}" destId="{49C705E1-5E54-4F4D-B4AA-DCBD2D3A9036}" srcOrd="6" destOrd="0" parTransId="{C5EA5635-124A-4C16-B1C2-AFE48DD9C52D}" sibTransId="{AB450A9C-6AFA-4265-93BD-4EEAD34C1386}"/>
    <dgm:cxn modelId="{3ADE93DF-5964-4B04-BAC0-5FCD83AA3EDE}" type="presOf" srcId="{884FE51C-F7F7-445C-8966-D0F932D5359F}" destId="{0F8EED94-A3D9-42C0-8AE0-A0C7FFFA8201}" srcOrd="0" destOrd="0" presId="urn:microsoft.com/office/officeart/2018/2/layout/IconLabelList"/>
    <dgm:cxn modelId="{7E32D9DF-C839-4CDA-A594-3F7B7517B2E7}" srcId="{15D684F0-C17B-4231-B319-54A62FD3DF4C}" destId="{BF7F6092-4D69-4853-83DE-7AA319CE3373}" srcOrd="2" destOrd="0" parTransId="{32F91D18-C004-4569-AB5A-30D09F6F1725}" sibTransId="{007D1873-F162-4BF6-953D-088474938296}"/>
    <dgm:cxn modelId="{B231ADF7-1472-4CB7-A47A-21331132397E}" type="presOf" srcId="{15D684F0-C17B-4231-B319-54A62FD3DF4C}" destId="{E91EBD76-9A1B-456F-9116-D3C621823912}" srcOrd="0" destOrd="0" presId="urn:microsoft.com/office/officeart/2018/2/layout/IconLabelList"/>
    <dgm:cxn modelId="{6EEE68A4-ECEF-441C-9CAA-383C05959090}" type="presParOf" srcId="{E91EBD76-9A1B-456F-9116-D3C621823912}" destId="{EE83CB2F-3404-49F1-ACE2-6A33FEFE8B5C}" srcOrd="0" destOrd="0" presId="urn:microsoft.com/office/officeart/2018/2/layout/IconLabelList"/>
    <dgm:cxn modelId="{EB92C53C-791E-4A84-B5B5-BCAAC2D561D3}" type="presParOf" srcId="{EE83CB2F-3404-49F1-ACE2-6A33FEFE8B5C}" destId="{092CF1BC-FD7A-493C-BB3E-041C8280F7CB}" srcOrd="0" destOrd="0" presId="urn:microsoft.com/office/officeart/2018/2/layout/IconLabelList"/>
    <dgm:cxn modelId="{ED32A508-26F5-4CCA-B5A2-029ED714FD0A}" type="presParOf" srcId="{EE83CB2F-3404-49F1-ACE2-6A33FEFE8B5C}" destId="{ACCFD5C7-7382-494B-99EB-CF6595065E5E}" srcOrd="1" destOrd="0" presId="urn:microsoft.com/office/officeart/2018/2/layout/IconLabelList"/>
    <dgm:cxn modelId="{797DCABD-C582-4C2A-BBB7-AC0891570637}" type="presParOf" srcId="{EE83CB2F-3404-49F1-ACE2-6A33FEFE8B5C}" destId="{135D50E6-C5AD-4276-9D31-72079F6C0624}" srcOrd="2" destOrd="0" presId="urn:microsoft.com/office/officeart/2018/2/layout/IconLabelList"/>
    <dgm:cxn modelId="{C49E0152-D5BC-49BC-90E7-F2A98754353D}" type="presParOf" srcId="{E91EBD76-9A1B-456F-9116-D3C621823912}" destId="{49392285-B429-4D85-A0C8-04AE1131A75D}" srcOrd="1" destOrd="0" presId="urn:microsoft.com/office/officeart/2018/2/layout/IconLabelList"/>
    <dgm:cxn modelId="{BF919EED-BE1F-44DF-81F1-710163AD31C4}" type="presParOf" srcId="{E91EBD76-9A1B-456F-9116-D3C621823912}" destId="{36104891-FBC2-4682-B8C7-F9B87B7048C8}" srcOrd="2" destOrd="0" presId="urn:microsoft.com/office/officeart/2018/2/layout/IconLabelList"/>
    <dgm:cxn modelId="{22EE0C4B-22F5-486B-801F-B5705D74F9D7}" type="presParOf" srcId="{36104891-FBC2-4682-B8C7-F9B87B7048C8}" destId="{5DB26684-71B5-4573-85AE-4C3B0CC966D6}" srcOrd="0" destOrd="0" presId="urn:microsoft.com/office/officeart/2018/2/layout/IconLabelList"/>
    <dgm:cxn modelId="{CD0CFB3E-1A82-4B8F-BF8A-F180104AEA39}" type="presParOf" srcId="{36104891-FBC2-4682-B8C7-F9B87B7048C8}" destId="{C3299839-B2B4-420B-9E05-9C56419D5D8B}" srcOrd="1" destOrd="0" presId="urn:microsoft.com/office/officeart/2018/2/layout/IconLabelList"/>
    <dgm:cxn modelId="{8B33ADBF-8371-4987-9A2F-1E2B4C4B185E}" type="presParOf" srcId="{36104891-FBC2-4682-B8C7-F9B87B7048C8}" destId="{0F8EED94-A3D9-42C0-8AE0-A0C7FFFA8201}" srcOrd="2" destOrd="0" presId="urn:microsoft.com/office/officeart/2018/2/layout/IconLabelList"/>
    <dgm:cxn modelId="{CF0F9C53-525C-4131-B0B2-B91F1D214C66}" type="presParOf" srcId="{E91EBD76-9A1B-456F-9116-D3C621823912}" destId="{7612005B-339F-4ECE-87FE-FC23A0337631}" srcOrd="3" destOrd="0" presId="urn:microsoft.com/office/officeart/2018/2/layout/IconLabelList"/>
    <dgm:cxn modelId="{B28F0CDE-5328-49F8-A176-DF6FA311D4E3}" type="presParOf" srcId="{E91EBD76-9A1B-456F-9116-D3C621823912}" destId="{77B93EB0-4464-4078-AC95-E2D37F849AC7}" srcOrd="4" destOrd="0" presId="urn:microsoft.com/office/officeart/2018/2/layout/IconLabelList"/>
    <dgm:cxn modelId="{16602297-AF38-48F5-8C43-AF8C6D4823AA}" type="presParOf" srcId="{77B93EB0-4464-4078-AC95-E2D37F849AC7}" destId="{F45B3102-56C6-4094-BB1A-F2391BEEBDDB}" srcOrd="0" destOrd="0" presId="urn:microsoft.com/office/officeart/2018/2/layout/IconLabelList"/>
    <dgm:cxn modelId="{89A577D1-C62E-4384-9D36-265BAE4556F2}" type="presParOf" srcId="{77B93EB0-4464-4078-AC95-E2D37F849AC7}" destId="{BBC7C32D-952C-4939-AC8D-43A58D2ECB3F}" srcOrd="1" destOrd="0" presId="urn:microsoft.com/office/officeart/2018/2/layout/IconLabelList"/>
    <dgm:cxn modelId="{31C5978C-6B9C-44FC-BD8C-7BA65A8B11DB}" type="presParOf" srcId="{77B93EB0-4464-4078-AC95-E2D37F849AC7}" destId="{9BA4CFE3-36A8-4B0A-90B3-B571051724C4}" srcOrd="2" destOrd="0" presId="urn:microsoft.com/office/officeart/2018/2/layout/IconLabelList"/>
    <dgm:cxn modelId="{50CBBE05-0B6B-4E22-949C-0D12EFEAFCFB}" type="presParOf" srcId="{E91EBD76-9A1B-456F-9116-D3C621823912}" destId="{937F0ED6-D3DC-4761-905A-7A121ED18171}" srcOrd="5" destOrd="0" presId="urn:microsoft.com/office/officeart/2018/2/layout/IconLabelList"/>
    <dgm:cxn modelId="{D257738E-ED2E-4573-AE27-9B42F36DA87C}" type="presParOf" srcId="{E91EBD76-9A1B-456F-9116-D3C621823912}" destId="{7D247D86-76FC-4F29-AEA2-7808B1E1E3C8}" srcOrd="6" destOrd="0" presId="urn:microsoft.com/office/officeart/2018/2/layout/IconLabelList"/>
    <dgm:cxn modelId="{EA618E6B-33F2-4226-AF4C-A7DDBD28C859}" type="presParOf" srcId="{7D247D86-76FC-4F29-AEA2-7808B1E1E3C8}" destId="{C6CE8DF8-433E-4DDB-9812-56AD8F3D9EBC}" srcOrd="0" destOrd="0" presId="urn:microsoft.com/office/officeart/2018/2/layout/IconLabelList"/>
    <dgm:cxn modelId="{10464851-6579-4F3D-907C-7E49AC03864F}" type="presParOf" srcId="{7D247D86-76FC-4F29-AEA2-7808B1E1E3C8}" destId="{B74244BB-DC02-4E4D-ACC4-679C5CD077B7}" srcOrd="1" destOrd="0" presId="urn:microsoft.com/office/officeart/2018/2/layout/IconLabelList"/>
    <dgm:cxn modelId="{35E420B4-1E7E-4B49-A6EA-927561852FB5}" type="presParOf" srcId="{7D247D86-76FC-4F29-AEA2-7808B1E1E3C8}" destId="{BCE65BAD-D76E-4CF7-9722-CEB7F8A3FA4E}" srcOrd="2" destOrd="0" presId="urn:microsoft.com/office/officeart/2018/2/layout/IconLabelList"/>
    <dgm:cxn modelId="{6F48C7E1-113C-42D6-8899-8E14D4652D0E}" type="presParOf" srcId="{E91EBD76-9A1B-456F-9116-D3C621823912}" destId="{B8AD1BED-BF5F-4FE1-B7D1-F271E3327467}" srcOrd="7" destOrd="0" presId="urn:microsoft.com/office/officeart/2018/2/layout/IconLabelList"/>
    <dgm:cxn modelId="{4376571D-9D2C-4E35-B83E-B421445B904F}" type="presParOf" srcId="{E91EBD76-9A1B-456F-9116-D3C621823912}" destId="{F3680F6F-A269-44EE-BE17-9B28C48FEAAB}" srcOrd="8" destOrd="0" presId="urn:microsoft.com/office/officeart/2018/2/layout/IconLabelList"/>
    <dgm:cxn modelId="{4ECA3792-5F71-4373-B024-B8648F80A917}" type="presParOf" srcId="{F3680F6F-A269-44EE-BE17-9B28C48FEAAB}" destId="{702CCAAA-C5B0-4259-A533-15C2115B52F4}" srcOrd="0" destOrd="0" presId="urn:microsoft.com/office/officeart/2018/2/layout/IconLabelList"/>
    <dgm:cxn modelId="{2B6D810A-7586-498D-B657-360EDAE98F71}" type="presParOf" srcId="{F3680F6F-A269-44EE-BE17-9B28C48FEAAB}" destId="{93F9863E-BC03-4496-8088-03B56F76F96B}" srcOrd="1" destOrd="0" presId="urn:microsoft.com/office/officeart/2018/2/layout/IconLabelList"/>
    <dgm:cxn modelId="{5263B1EB-A20E-48A5-9767-8EF480661FF3}" type="presParOf" srcId="{F3680F6F-A269-44EE-BE17-9B28C48FEAAB}" destId="{2ECE4A03-E157-4832-A253-C40647C25E19}" srcOrd="2" destOrd="0" presId="urn:microsoft.com/office/officeart/2018/2/layout/IconLabelList"/>
    <dgm:cxn modelId="{1F143DC4-1655-4989-A236-3720E69FE01C}" type="presParOf" srcId="{E91EBD76-9A1B-456F-9116-D3C621823912}" destId="{01E31573-8D16-426C-A9C8-4823AFB7751F}" srcOrd="9" destOrd="0" presId="urn:microsoft.com/office/officeart/2018/2/layout/IconLabelList"/>
    <dgm:cxn modelId="{D74532B6-C79C-464F-B6BD-7840C91723B8}" type="presParOf" srcId="{E91EBD76-9A1B-456F-9116-D3C621823912}" destId="{87E1D0F8-2AAC-46FF-9C7A-E7008FA8F152}" srcOrd="10" destOrd="0" presId="urn:microsoft.com/office/officeart/2018/2/layout/IconLabelList"/>
    <dgm:cxn modelId="{67289565-77E7-4D80-935F-ED7A97DA5D68}" type="presParOf" srcId="{87E1D0F8-2AAC-46FF-9C7A-E7008FA8F152}" destId="{AA405B25-30F1-4349-B8FA-7F532912880D}" srcOrd="0" destOrd="0" presId="urn:microsoft.com/office/officeart/2018/2/layout/IconLabelList"/>
    <dgm:cxn modelId="{E2596BCC-8223-4D74-A88F-B9988A54DCEA}" type="presParOf" srcId="{87E1D0F8-2AAC-46FF-9C7A-E7008FA8F152}" destId="{BCCD425B-6C10-4DC4-B0F2-B684EF2AC01B}" srcOrd="1" destOrd="0" presId="urn:microsoft.com/office/officeart/2018/2/layout/IconLabelList"/>
    <dgm:cxn modelId="{1A31AC47-CFB1-48DA-B3BD-ECF6F7FA228A}" type="presParOf" srcId="{87E1D0F8-2AAC-46FF-9C7A-E7008FA8F152}" destId="{4122A96A-4153-4EAC-A254-A918BA6691C5}" srcOrd="2" destOrd="0" presId="urn:microsoft.com/office/officeart/2018/2/layout/IconLabelList"/>
    <dgm:cxn modelId="{81E171BD-BC1D-44FE-BBE8-17A3E2965C1C}" type="presParOf" srcId="{E91EBD76-9A1B-456F-9116-D3C621823912}" destId="{C8C08290-F994-47C7-9E66-1635CCA36897}" srcOrd="11" destOrd="0" presId="urn:microsoft.com/office/officeart/2018/2/layout/IconLabelList"/>
    <dgm:cxn modelId="{A6E5F8C4-1B38-41CF-A0E2-CCEC5179F62C}" type="presParOf" srcId="{E91EBD76-9A1B-456F-9116-D3C621823912}" destId="{D1B8CA52-1B65-4AC2-8533-1B3DD18FBE91}" srcOrd="12" destOrd="0" presId="urn:microsoft.com/office/officeart/2018/2/layout/IconLabelList"/>
    <dgm:cxn modelId="{782175BE-F30C-4114-A57E-F86C3B4E5C9A}" type="presParOf" srcId="{D1B8CA52-1B65-4AC2-8533-1B3DD18FBE91}" destId="{BA63910D-CF66-43D3-8E32-BF609A47B22E}" srcOrd="0" destOrd="0" presId="urn:microsoft.com/office/officeart/2018/2/layout/IconLabelList"/>
    <dgm:cxn modelId="{B6FEA75B-D7B0-4BD5-B0DF-03FDC2F558A9}" type="presParOf" srcId="{D1B8CA52-1B65-4AC2-8533-1B3DD18FBE91}" destId="{1F4FFCF7-2BC1-4A20-8486-2EFDE1DAC494}" srcOrd="1" destOrd="0" presId="urn:microsoft.com/office/officeart/2018/2/layout/IconLabelList"/>
    <dgm:cxn modelId="{E9310E0E-BB29-40AE-A5C5-47B8CDA92EED}" type="presParOf" srcId="{D1B8CA52-1B65-4AC2-8533-1B3DD18FBE91}" destId="{C4A3E408-A70A-4876-BD86-ACAFB67423E2}" srcOrd="2" destOrd="0" presId="urn:microsoft.com/office/officeart/2018/2/layout/IconLabelList"/>
    <dgm:cxn modelId="{CF38CAF5-723F-48FC-8F71-E2A6CF08D502}" type="presParOf" srcId="{E91EBD76-9A1B-456F-9116-D3C621823912}" destId="{CEEAAB80-C907-42BA-8A4E-64677AE1DC8B}" srcOrd="13" destOrd="0" presId="urn:microsoft.com/office/officeart/2018/2/layout/IconLabelList"/>
    <dgm:cxn modelId="{183D4678-1D5B-4AC7-A252-28BA7D3E3903}" type="presParOf" srcId="{E91EBD76-9A1B-456F-9116-D3C621823912}" destId="{F6D4F533-C225-42EE-99E2-80136363A70E}" srcOrd="14" destOrd="0" presId="urn:microsoft.com/office/officeart/2018/2/layout/IconLabelList"/>
    <dgm:cxn modelId="{942BD16D-3C20-4ACD-B1EA-FF02FE7C93C6}" type="presParOf" srcId="{F6D4F533-C225-42EE-99E2-80136363A70E}" destId="{318D9D61-EAEE-4ABE-88A8-46831F00BCEC}" srcOrd="0" destOrd="0" presId="urn:microsoft.com/office/officeart/2018/2/layout/IconLabelList"/>
    <dgm:cxn modelId="{B85DFADE-2ABB-4D5A-9536-E022E9A04588}" type="presParOf" srcId="{F6D4F533-C225-42EE-99E2-80136363A70E}" destId="{D6983E67-347D-4730-A288-6DC0A3FA8C62}" srcOrd="1" destOrd="0" presId="urn:microsoft.com/office/officeart/2018/2/layout/IconLabelList"/>
    <dgm:cxn modelId="{2FC87C56-2113-489E-9BBC-D28DCBBB30EF}" type="presParOf" srcId="{F6D4F533-C225-42EE-99E2-80136363A70E}" destId="{B85E3179-4A1C-4B08-81B6-F58B52BCC6D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CF1BC-FD7A-493C-BB3E-041C8280F7CB}">
      <dsp:nvSpPr>
        <dsp:cNvPr id="0" name=""/>
        <dsp:cNvSpPr/>
      </dsp:nvSpPr>
      <dsp:spPr>
        <a:xfrm>
          <a:off x="302002" y="832072"/>
          <a:ext cx="490429" cy="4904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5D50E6-C5AD-4276-9D31-72079F6C0624}">
      <dsp:nvSpPr>
        <dsp:cNvPr id="0" name=""/>
        <dsp:cNvSpPr/>
      </dsp:nvSpPr>
      <dsp:spPr>
        <a:xfrm>
          <a:off x="2295" y="1637183"/>
          <a:ext cx="1089843" cy="129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Data Acquisition: </a:t>
          </a:r>
          <a:br>
            <a:rPr lang="en-US" sz="1100" b="1" kern="1200"/>
          </a:br>
          <a:br>
            <a:rPr lang="en-US" sz="1100" kern="1200"/>
          </a:br>
          <a:r>
            <a:rPr lang="en-US" sz="1100" kern="1200"/>
            <a:t>-Acquiring EEG data in a format that can be used for analysis </a:t>
          </a:r>
          <a:br>
            <a:rPr lang="en-US" sz="1100" kern="1200"/>
          </a:br>
          <a:r>
            <a:rPr lang="en-US" sz="1100" kern="1200"/>
            <a:t> reading in EEG data from a .set file, or converting it from other file formats.</a:t>
          </a:r>
        </a:p>
      </dsp:txBody>
      <dsp:txXfrm>
        <a:off x="2295" y="1637183"/>
        <a:ext cx="1089843" cy="1291635"/>
      </dsp:txXfrm>
    </dsp:sp>
    <dsp:sp modelId="{5DB26684-71B5-4573-85AE-4C3B0CC966D6}">
      <dsp:nvSpPr>
        <dsp:cNvPr id="0" name=""/>
        <dsp:cNvSpPr/>
      </dsp:nvSpPr>
      <dsp:spPr>
        <a:xfrm>
          <a:off x="1582569" y="832072"/>
          <a:ext cx="490429" cy="4904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8EED94-A3D9-42C0-8AE0-A0C7FFFA8201}">
      <dsp:nvSpPr>
        <dsp:cNvPr id="0" name=""/>
        <dsp:cNvSpPr/>
      </dsp:nvSpPr>
      <dsp:spPr>
        <a:xfrm>
          <a:off x="1282862" y="1637183"/>
          <a:ext cx="1089843" cy="129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Data Preprocessing:</a:t>
          </a:r>
          <a:r>
            <a:rPr lang="en-US" sz="1100" kern="1200" dirty="0"/>
            <a:t> </a:t>
          </a:r>
          <a:br>
            <a:rPr lang="en-US" sz="1100" kern="1200" dirty="0"/>
          </a:br>
          <a:br>
            <a:rPr lang="en-US" sz="1100" kern="1200" dirty="0"/>
          </a:br>
          <a:r>
            <a:rPr lang="en-US" sz="1100" kern="1200" dirty="0"/>
            <a:t>-Cleaning and preparing the EEG data for analysis. </a:t>
          </a:r>
        </a:p>
        <a:p>
          <a:pPr marL="0" lvl="0" indent="0" algn="ctr" defTabSz="488950">
            <a:lnSpc>
              <a:spcPct val="100000"/>
            </a:lnSpc>
            <a:spcBef>
              <a:spcPct val="0"/>
            </a:spcBef>
            <a:spcAft>
              <a:spcPct val="35000"/>
            </a:spcAft>
            <a:buNone/>
          </a:pPr>
          <a:br>
            <a:rPr lang="en-US" sz="1100" kern="1200" dirty="0"/>
          </a:br>
          <a:r>
            <a:rPr lang="en-US" sz="1100" kern="1200" dirty="0"/>
            <a:t>-&gt;Filtering// (In case </a:t>
          </a:r>
          <a:r>
            <a:rPr lang="en-US" sz="1100" kern="1200" dirty="0" err="1"/>
            <a:t>futher</a:t>
          </a:r>
          <a:r>
            <a:rPr lang="en-US" sz="1100" kern="1200" dirty="0"/>
            <a:t> filtering is required)</a:t>
          </a:r>
          <a:br>
            <a:rPr lang="en-US" sz="1100" kern="1200" dirty="0"/>
          </a:br>
          <a:r>
            <a:rPr lang="en-US" sz="1100" kern="1200" dirty="0"/>
            <a:t>-&gt;</a:t>
          </a:r>
          <a:r>
            <a:rPr lang="en-US" sz="1100" kern="1200" dirty="0" err="1"/>
            <a:t>Epoching</a:t>
          </a:r>
          <a:br>
            <a:rPr lang="en-US" sz="1100" kern="1200" dirty="0"/>
          </a:br>
          <a:r>
            <a:rPr lang="en-US" sz="1100" kern="1200" dirty="0"/>
            <a:t>-&gt;</a:t>
          </a:r>
          <a:r>
            <a:rPr lang="en-US" sz="1100" kern="1200" dirty="0" err="1"/>
            <a:t>Downsampling</a:t>
          </a:r>
          <a:br>
            <a:rPr lang="en-US" sz="1100" kern="1200" dirty="0"/>
          </a:br>
          <a:r>
            <a:rPr lang="en-US" sz="1100" kern="1200" dirty="0"/>
            <a:t>-&gt;Reference Correction //</a:t>
          </a:r>
          <a:br>
            <a:rPr lang="en-US" sz="1100" kern="1200" dirty="0"/>
          </a:br>
          <a:r>
            <a:rPr lang="en-US" sz="1100" kern="1200" dirty="0"/>
            <a:t>-&gt;Normalization</a:t>
          </a:r>
          <a:br>
            <a:rPr lang="en-US" sz="1100" kern="1200" dirty="0"/>
          </a:br>
          <a:r>
            <a:rPr lang="en-US" sz="1100" kern="1200" dirty="0"/>
            <a:t>-&gt;Dimensionality reduction (PCA ,ICA)</a:t>
          </a:r>
        </a:p>
      </dsp:txBody>
      <dsp:txXfrm>
        <a:off x="1282862" y="1637183"/>
        <a:ext cx="1089843" cy="1291635"/>
      </dsp:txXfrm>
    </dsp:sp>
    <dsp:sp modelId="{F45B3102-56C6-4094-BB1A-F2391BEEBDDB}">
      <dsp:nvSpPr>
        <dsp:cNvPr id="0" name=""/>
        <dsp:cNvSpPr/>
      </dsp:nvSpPr>
      <dsp:spPr>
        <a:xfrm>
          <a:off x="2863135" y="832072"/>
          <a:ext cx="490429" cy="4904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4CFE3-36A8-4B0A-90B3-B571051724C4}">
      <dsp:nvSpPr>
        <dsp:cNvPr id="0" name=""/>
        <dsp:cNvSpPr/>
      </dsp:nvSpPr>
      <dsp:spPr>
        <a:xfrm>
          <a:off x="2563428" y="1637183"/>
          <a:ext cx="1089843" cy="129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ICA Signals</a:t>
          </a:r>
        </a:p>
      </dsp:txBody>
      <dsp:txXfrm>
        <a:off x="2563428" y="1637183"/>
        <a:ext cx="1089843" cy="1291635"/>
      </dsp:txXfrm>
    </dsp:sp>
    <dsp:sp modelId="{C6CE8DF8-433E-4DDB-9812-56AD8F3D9EBC}">
      <dsp:nvSpPr>
        <dsp:cNvPr id="0" name=""/>
        <dsp:cNvSpPr/>
      </dsp:nvSpPr>
      <dsp:spPr>
        <a:xfrm>
          <a:off x="4143701" y="832072"/>
          <a:ext cx="490429" cy="4904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E65BAD-D76E-4CF7-9722-CEB7F8A3FA4E}">
      <dsp:nvSpPr>
        <dsp:cNvPr id="0" name=""/>
        <dsp:cNvSpPr/>
      </dsp:nvSpPr>
      <dsp:spPr>
        <a:xfrm>
          <a:off x="3843994" y="1637183"/>
          <a:ext cx="1089843" cy="129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Feature Extraction:</a:t>
          </a:r>
          <a:r>
            <a:rPr lang="en-US" sz="1100" kern="1200"/>
            <a:t> </a:t>
          </a:r>
          <a:br>
            <a:rPr lang="en-US" sz="1100" kern="1200"/>
          </a:br>
          <a:r>
            <a:rPr lang="en-US" sz="1100" kern="1200"/>
            <a:t>-&gt;Power spectral density</a:t>
          </a:r>
          <a:br>
            <a:rPr lang="en-US" sz="1100" kern="1200"/>
          </a:br>
          <a:r>
            <a:rPr lang="en-US" sz="1100" kern="1200"/>
            <a:t>-&gt;Time-frequency features</a:t>
          </a:r>
          <a:br>
            <a:rPr lang="en-US" sz="1100" kern="1200"/>
          </a:br>
          <a:r>
            <a:rPr lang="en-US" sz="1100" kern="1200"/>
            <a:t>-&gt;Event-related potentials</a:t>
          </a:r>
          <a:br>
            <a:rPr lang="en-US" sz="1100" kern="1200"/>
          </a:br>
          <a:r>
            <a:rPr lang="en-US" sz="1100" kern="1200"/>
            <a:t>-&gt;Temporal features</a:t>
          </a:r>
          <a:br>
            <a:rPr lang="en-US" sz="1100" kern="1200"/>
          </a:br>
          <a:r>
            <a:rPr lang="en-US" sz="1100" kern="1200"/>
            <a:t>-&gt;Non-linear features</a:t>
          </a:r>
          <a:br>
            <a:rPr lang="en-US" sz="1100" kern="1200"/>
          </a:br>
          <a:endParaRPr lang="en-US" sz="1100" kern="1200"/>
        </a:p>
      </dsp:txBody>
      <dsp:txXfrm>
        <a:off x="3843994" y="1637183"/>
        <a:ext cx="1089843" cy="1291635"/>
      </dsp:txXfrm>
    </dsp:sp>
    <dsp:sp modelId="{702CCAAA-C5B0-4259-A533-15C2115B52F4}">
      <dsp:nvSpPr>
        <dsp:cNvPr id="0" name=""/>
        <dsp:cNvSpPr/>
      </dsp:nvSpPr>
      <dsp:spPr>
        <a:xfrm>
          <a:off x="5424268" y="832072"/>
          <a:ext cx="490429" cy="4904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CE4A03-E157-4832-A253-C40647C25E19}">
      <dsp:nvSpPr>
        <dsp:cNvPr id="0" name=""/>
        <dsp:cNvSpPr/>
      </dsp:nvSpPr>
      <dsp:spPr>
        <a:xfrm>
          <a:off x="5124561" y="1637183"/>
          <a:ext cx="1089843" cy="129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Model Training:</a:t>
          </a:r>
          <a:br>
            <a:rPr lang="en-US" sz="1100" b="1" kern="1200" dirty="0"/>
          </a:br>
          <a:r>
            <a:rPr lang="en-US" sz="1100" kern="1200" dirty="0"/>
            <a:t>-&gt;Decision trees</a:t>
          </a:r>
          <a:br>
            <a:rPr lang="en-US" sz="1100" kern="1200" dirty="0"/>
          </a:br>
          <a:r>
            <a:rPr lang="en-US" sz="1100" kern="1200" dirty="0"/>
            <a:t>-&gt;Random Forests </a:t>
          </a:r>
          <a:br>
            <a:rPr lang="en-US" sz="1100" kern="1200" dirty="0"/>
          </a:br>
          <a:r>
            <a:rPr lang="en-US" sz="1100" kern="1200" dirty="0"/>
            <a:t>-&gt;Support Vector Machines</a:t>
          </a:r>
          <a:br>
            <a:rPr lang="en-US" sz="1100" kern="1200" dirty="0"/>
          </a:br>
          <a:r>
            <a:rPr lang="en-US" sz="1100" kern="1200" dirty="0"/>
            <a:t>-&gt;Neural Networks’</a:t>
          </a:r>
        </a:p>
      </dsp:txBody>
      <dsp:txXfrm>
        <a:off x="5124561" y="1637183"/>
        <a:ext cx="1089843" cy="1291635"/>
      </dsp:txXfrm>
    </dsp:sp>
    <dsp:sp modelId="{AA405B25-30F1-4349-B8FA-7F532912880D}">
      <dsp:nvSpPr>
        <dsp:cNvPr id="0" name=""/>
        <dsp:cNvSpPr/>
      </dsp:nvSpPr>
      <dsp:spPr>
        <a:xfrm>
          <a:off x="6704834" y="832072"/>
          <a:ext cx="490429" cy="4904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22A96A-4153-4EAC-A254-A918BA6691C5}">
      <dsp:nvSpPr>
        <dsp:cNvPr id="0" name=""/>
        <dsp:cNvSpPr/>
      </dsp:nvSpPr>
      <dsp:spPr>
        <a:xfrm>
          <a:off x="6405127" y="1637183"/>
          <a:ext cx="1089843" cy="129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Model Validation:</a:t>
          </a:r>
          <a:br>
            <a:rPr lang="en-US" sz="1100" b="1" kern="1200"/>
          </a:br>
          <a:br>
            <a:rPr lang="en-US" sz="1100" kern="1200"/>
          </a:br>
          <a:br>
            <a:rPr lang="en-US" sz="1100" kern="1200"/>
          </a:br>
          <a:r>
            <a:rPr lang="en-US" sz="1100" kern="1200"/>
            <a:t>-&gt;Splitting the data into a training and validation set</a:t>
          </a:r>
          <a:br>
            <a:rPr lang="en-US" sz="1100" kern="1200"/>
          </a:br>
          <a:r>
            <a:rPr lang="en-US" sz="1100" kern="1200"/>
            <a:t>-&gt;Using Cross-Validation methods to estimate model performance.</a:t>
          </a:r>
        </a:p>
      </dsp:txBody>
      <dsp:txXfrm>
        <a:off x="6405127" y="1637183"/>
        <a:ext cx="1089843" cy="1291635"/>
      </dsp:txXfrm>
    </dsp:sp>
    <dsp:sp modelId="{BA63910D-CF66-43D3-8E32-BF609A47B22E}">
      <dsp:nvSpPr>
        <dsp:cNvPr id="0" name=""/>
        <dsp:cNvSpPr/>
      </dsp:nvSpPr>
      <dsp:spPr>
        <a:xfrm>
          <a:off x="7985401" y="832072"/>
          <a:ext cx="490429" cy="4904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A3E408-A70A-4876-BD86-ACAFB67423E2}">
      <dsp:nvSpPr>
        <dsp:cNvPr id="0" name=""/>
        <dsp:cNvSpPr/>
      </dsp:nvSpPr>
      <dsp:spPr>
        <a:xfrm>
          <a:off x="7685694" y="1637183"/>
          <a:ext cx="1089843" cy="129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Model Deployment: </a:t>
          </a:r>
          <a:br>
            <a:rPr lang="en-US" sz="1100" b="1" kern="1200" dirty="0"/>
          </a:br>
          <a:br>
            <a:rPr lang="en-US" sz="1100" b="1" kern="1200" dirty="0"/>
          </a:br>
          <a:r>
            <a:rPr lang="en-US" sz="1100" kern="1200" dirty="0"/>
            <a:t>-&gt;Using the trained model to make predictions on new EEG data( The predictions can then be used to identify gait events, or for other purposes)</a:t>
          </a:r>
        </a:p>
      </dsp:txBody>
      <dsp:txXfrm>
        <a:off x="7685694" y="1637183"/>
        <a:ext cx="1089843" cy="1291635"/>
      </dsp:txXfrm>
    </dsp:sp>
    <dsp:sp modelId="{318D9D61-EAEE-4ABE-88A8-46831F00BCEC}">
      <dsp:nvSpPr>
        <dsp:cNvPr id="0" name=""/>
        <dsp:cNvSpPr/>
      </dsp:nvSpPr>
      <dsp:spPr>
        <a:xfrm>
          <a:off x="9265967" y="832072"/>
          <a:ext cx="490429" cy="49042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E3179-4A1C-4B08-81B6-F58B52BCC6D1}">
      <dsp:nvSpPr>
        <dsp:cNvPr id="0" name=""/>
        <dsp:cNvSpPr/>
      </dsp:nvSpPr>
      <dsp:spPr>
        <a:xfrm>
          <a:off x="8966260" y="1637183"/>
          <a:ext cx="1089843" cy="129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Results Analysis: </a:t>
          </a:r>
          <a:br>
            <a:rPr lang="en-US" sz="1100" kern="1200"/>
          </a:br>
          <a:br>
            <a:rPr lang="en-US" sz="1100" kern="1200"/>
          </a:br>
          <a:r>
            <a:rPr lang="en-US" sz="1100" kern="1200"/>
            <a:t>-&gt;Visualizing the predictions</a:t>
          </a:r>
          <a:br>
            <a:rPr lang="en-US" sz="1100" kern="1200"/>
          </a:br>
          <a:r>
            <a:rPr lang="en-US" sz="1100" kern="1200"/>
            <a:t>-&gt;Computing performance metrics</a:t>
          </a:r>
          <a:br>
            <a:rPr lang="en-US" sz="1100" kern="1200"/>
          </a:br>
          <a:r>
            <a:rPr lang="en-US" sz="1100" kern="1200"/>
            <a:t>-&gt; Performing further statistical analyses.</a:t>
          </a:r>
          <a:br>
            <a:rPr lang="en-US" sz="1100" kern="1200"/>
          </a:br>
          <a:br>
            <a:rPr lang="en-US" sz="1100" kern="1200"/>
          </a:br>
          <a:endParaRPr lang="en-US" sz="1100" kern="1200"/>
        </a:p>
      </dsp:txBody>
      <dsp:txXfrm>
        <a:off x="8966260" y="1637183"/>
        <a:ext cx="1089843" cy="129163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8C4C8-21C5-4BBF-AD2F-D6E48043CA98}"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150A9-A032-4947-8EC5-07FCFAC18675}" type="slidenum">
              <a:rPr lang="en-US" smtClean="0"/>
              <a:t>‹#›</a:t>
            </a:fld>
            <a:endParaRPr lang="en-US"/>
          </a:p>
        </p:txBody>
      </p:sp>
    </p:spTree>
    <p:extLst>
      <p:ext uri="{BB962C8B-B14F-4D97-AF65-F5344CB8AC3E}">
        <p14:creationId xmlns:p14="http://schemas.microsoft.com/office/powerpoint/2010/main" val="258439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50A9-A032-4947-8EC5-07FCFAC18675}" type="slidenum">
              <a:rPr lang="en-US" smtClean="0"/>
              <a:t>3</a:t>
            </a:fld>
            <a:endParaRPr lang="en-US"/>
          </a:p>
        </p:txBody>
      </p:sp>
    </p:spTree>
    <p:extLst>
      <p:ext uri="{BB962C8B-B14F-4D97-AF65-F5344CB8AC3E}">
        <p14:creationId xmlns:p14="http://schemas.microsoft.com/office/powerpoint/2010/main" val="355030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data in this study is collected at a rate of 512 samples per second. This high sampling rate allows for detailed analysis of the EEG signals and the prediction of gait events.</a:t>
            </a:r>
            <a:endParaRPr lang="en-US" dirty="0"/>
          </a:p>
        </p:txBody>
      </p:sp>
      <p:sp>
        <p:nvSpPr>
          <p:cNvPr id="4" name="Slide Number Placeholder 3"/>
          <p:cNvSpPr>
            <a:spLocks noGrp="1"/>
          </p:cNvSpPr>
          <p:nvPr>
            <p:ph type="sldNum" sz="quarter" idx="5"/>
          </p:nvPr>
        </p:nvSpPr>
        <p:spPr/>
        <p:txBody>
          <a:bodyPr/>
          <a:lstStyle/>
          <a:p>
            <a:fld id="{89D150A9-A032-4947-8EC5-07FCFAC18675}" type="slidenum">
              <a:rPr lang="en-US" smtClean="0"/>
              <a:t>5</a:t>
            </a:fld>
            <a:endParaRPr lang="en-US"/>
          </a:p>
        </p:txBody>
      </p:sp>
    </p:spTree>
    <p:extLst>
      <p:ext uri="{BB962C8B-B14F-4D97-AF65-F5344CB8AC3E}">
        <p14:creationId xmlns:p14="http://schemas.microsoft.com/office/powerpoint/2010/main" val="103620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50A9-A032-4947-8EC5-07FCFAC18675}" type="slidenum">
              <a:rPr lang="en-US" smtClean="0"/>
              <a:t>6</a:t>
            </a:fld>
            <a:endParaRPr lang="en-US"/>
          </a:p>
        </p:txBody>
      </p:sp>
    </p:spTree>
    <p:extLst>
      <p:ext uri="{BB962C8B-B14F-4D97-AF65-F5344CB8AC3E}">
        <p14:creationId xmlns:p14="http://schemas.microsoft.com/office/powerpoint/2010/main" val="4044377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50A9-A032-4947-8EC5-07FCFAC18675}" type="slidenum">
              <a:rPr lang="en-US" smtClean="0"/>
              <a:t>7</a:t>
            </a:fld>
            <a:endParaRPr lang="en-US"/>
          </a:p>
        </p:txBody>
      </p:sp>
    </p:spTree>
    <p:extLst>
      <p:ext uri="{BB962C8B-B14F-4D97-AF65-F5344CB8AC3E}">
        <p14:creationId xmlns:p14="http://schemas.microsoft.com/office/powerpoint/2010/main" val="317867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50A9-A032-4947-8EC5-07FCFAC18675}" type="slidenum">
              <a:rPr lang="en-US" smtClean="0"/>
              <a:t>8</a:t>
            </a:fld>
            <a:endParaRPr lang="en-US"/>
          </a:p>
        </p:txBody>
      </p:sp>
    </p:spTree>
    <p:extLst>
      <p:ext uri="{BB962C8B-B14F-4D97-AF65-F5344CB8AC3E}">
        <p14:creationId xmlns:p14="http://schemas.microsoft.com/office/powerpoint/2010/main" val="325717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50A9-A032-4947-8EC5-07FCFAC18675}" type="slidenum">
              <a:rPr lang="en-US" smtClean="0"/>
              <a:t>12</a:t>
            </a:fld>
            <a:endParaRPr lang="en-US"/>
          </a:p>
        </p:txBody>
      </p:sp>
    </p:spTree>
    <p:extLst>
      <p:ext uri="{BB962C8B-B14F-4D97-AF65-F5344CB8AC3E}">
        <p14:creationId xmlns:p14="http://schemas.microsoft.com/office/powerpoint/2010/main" val="238754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84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530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18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247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110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00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45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28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231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388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363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870037"/>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59" r:id="rId6"/>
    <p:sldLayoutId id="2147483755" r:id="rId7"/>
    <p:sldLayoutId id="2147483756" r:id="rId8"/>
    <p:sldLayoutId id="2147483757" r:id="rId9"/>
    <p:sldLayoutId id="2147483758" r:id="rId10"/>
    <p:sldLayoutId id="2147483760"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3922-1E80-E77B-57EE-91A6E3253643}"/>
              </a:ext>
            </a:extLst>
          </p:cNvPr>
          <p:cNvSpPr>
            <a:spLocks noGrp="1"/>
          </p:cNvSpPr>
          <p:nvPr>
            <p:ph type="ctrTitle"/>
          </p:nvPr>
        </p:nvSpPr>
        <p:spPr>
          <a:xfrm>
            <a:off x="5289754" y="639097"/>
            <a:ext cx="6253317" cy="3686015"/>
          </a:xfrm>
        </p:spPr>
        <p:txBody>
          <a:bodyPr>
            <a:normAutofit/>
          </a:bodyPr>
          <a:lstStyle/>
          <a:p>
            <a:r>
              <a:rPr lang="en-US" sz="5000" b="1" u="sng">
                <a:effectLst/>
                <a:latin typeface="Calibri" panose="020F0502020204030204" pitchFamily="34" charset="0"/>
                <a:ea typeface="Calibri" panose="020F0502020204030204" pitchFamily="34" charset="0"/>
                <a:cs typeface="Times New Roman" panose="02020603050405020304" pitchFamily="18" charset="0"/>
              </a:rPr>
              <a:t>Harnessing Artifacts: Classifying Gait Events with Machine Learning and Dual Layer EEG Data</a:t>
            </a:r>
            <a:endParaRPr lang="en-US" sz="5000"/>
          </a:p>
        </p:txBody>
      </p:sp>
      <p:pic>
        <p:nvPicPr>
          <p:cNvPr id="22" name="Picture 3" descr="A network of dots and lines&#10;&#10;Description automatically generated">
            <a:extLst>
              <a:ext uri="{FF2B5EF4-FFF2-40B4-BE49-F238E27FC236}">
                <a16:creationId xmlns:a16="http://schemas.microsoft.com/office/drawing/2014/main" id="{445F8142-B645-439D-152B-EDA3BB1004F2}"/>
              </a:ext>
            </a:extLst>
          </p:cNvPr>
          <p:cNvPicPr>
            <a:picLocks noChangeAspect="1"/>
          </p:cNvPicPr>
          <p:nvPr/>
        </p:nvPicPr>
        <p:blipFill rotWithShape="1">
          <a:blip r:embed="rId2"/>
          <a:srcRect l="9876" r="22534"/>
          <a:stretch/>
        </p:blipFill>
        <p:spPr>
          <a:xfrm>
            <a:off x="-1" y="1"/>
            <a:ext cx="4635315" cy="6857999"/>
          </a:xfrm>
          <a:prstGeom prst="rect">
            <a:avLst/>
          </a:prstGeom>
        </p:spPr>
      </p:pic>
    </p:spTree>
    <p:extLst>
      <p:ext uri="{BB962C8B-B14F-4D97-AF65-F5344CB8AC3E}">
        <p14:creationId xmlns:p14="http://schemas.microsoft.com/office/powerpoint/2010/main" val="3387194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2D2EA-DA08-0237-F8EC-683E2635987D}"/>
              </a:ext>
            </a:extLst>
          </p:cNvPr>
          <p:cNvSpPr>
            <a:spLocks noGrp="1"/>
          </p:cNvSpPr>
          <p:nvPr>
            <p:ph type="title"/>
          </p:nvPr>
        </p:nvSpPr>
        <p:spPr>
          <a:xfrm>
            <a:off x="1207658" y="639098"/>
            <a:ext cx="10335413" cy="349804"/>
          </a:xfrm>
        </p:spPr>
        <p:txBody>
          <a:bodyPr vert="horz" lIns="91440" tIns="45720" rIns="91440" bIns="45720" rtlCol="0" anchor="b">
            <a:normAutofit fontScale="90000"/>
          </a:bodyPr>
          <a:lstStyle/>
          <a:p>
            <a:r>
              <a:rPr lang="en-US" sz="5400">
                <a:solidFill>
                  <a:schemeClr val="tx1">
                    <a:lumMod val="85000"/>
                    <a:lumOff val="15000"/>
                  </a:schemeClr>
                </a:solidFill>
              </a:rPr>
              <a:t>Final Results</a:t>
            </a:r>
          </a:p>
        </p:txBody>
      </p:sp>
      <p:cxnSp>
        <p:nvCxnSpPr>
          <p:cNvPr id="46" name="Straight Connector 4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058CB6A6-42BC-B04A-83E4-913C6E36DCA5}"/>
              </a:ext>
            </a:extLst>
          </p:cNvPr>
          <p:cNvPicPr>
            <a:picLocks noChangeAspect="1"/>
          </p:cNvPicPr>
          <p:nvPr/>
        </p:nvPicPr>
        <p:blipFill>
          <a:blip r:embed="rId2"/>
          <a:stretch>
            <a:fillRect/>
          </a:stretch>
        </p:blipFill>
        <p:spPr>
          <a:xfrm>
            <a:off x="1514475" y="1100137"/>
            <a:ext cx="9163050" cy="4657725"/>
          </a:xfrm>
          <a:prstGeom prst="rect">
            <a:avLst/>
          </a:prstGeom>
        </p:spPr>
      </p:pic>
    </p:spTree>
    <p:extLst>
      <p:ext uri="{BB962C8B-B14F-4D97-AF65-F5344CB8AC3E}">
        <p14:creationId xmlns:p14="http://schemas.microsoft.com/office/powerpoint/2010/main" val="36188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D19E-7E40-3F3D-D6A0-C0C889E724A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C4FF90C-3437-C718-E8C4-7D182AB23062}"/>
              </a:ext>
            </a:extLst>
          </p:cNvPr>
          <p:cNvSpPr>
            <a:spLocks noGrp="1"/>
          </p:cNvSpPr>
          <p:nvPr>
            <p:ph idx="1"/>
          </p:nvPr>
        </p:nvSpPr>
        <p:spPr/>
        <p:txBody>
          <a:bodyPr/>
          <a:lstStyle/>
          <a:p>
            <a:r>
              <a:rPr lang="en-US" dirty="0"/>
              <a:t>-</a:t>
            </a:r>
            <a:r>
              <a:rPr lang="en-US" sz="1800" dirty="0">
                <a:latin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e’ll explore the use of regression models to identify gait patterns. The aim is to leverage regression models' ability to handle continuous data, which could provide more granularity in identifying and understanding subtle patterns in the gait event data.</a:t>
            </a:r>
          </a:p>
          <a:p>
            <a:r>
              <a:rPr lang="en-US" sz="1800" dirty="0">
                <a:latin typeface="Calibri" panose="020F0502020204030204" pitchFamily="34" charset="0"/>
                <a:cs typeface="Times New Roman" panose="02020603050405020304" pitchFamily="18" charset="0"/>
              </a:rPr>
              <a:t>-Experiment with Perturbed events</a:t>
            </a:r>
            <a:endParaRPr lang="en-US" dirty="0"/>
          </a:p>
        </p:txBody>
      </p:sp>
    </p:spTree>
    <p:extLst>
      <p:ext uri="{BB962C8B-B14F-4D97-AF65-F5344CB8AC3E}">
        <p14:creationId xmlns:p14="http://schemas.microsoft.com/office/powerpoint/2010/main" val="42475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6480-4949-6406-25CC-F241EC8EE3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3658CE5-68B4-512F-9F45-6142CBEA2254}"/>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conclusion, the results demonstrate that the performance of the machine learning models was poorest for the scalp layer with only good channels. This can be attributed to the fact that the bad channels contained the necessary information about motion artifacts, which enabled the models to accurately predict gait events. In contrast, the scalp layer with only good channels lacked this information, leading to suboptimal model performance.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Furthermore, it is worth noting that the ICA source signals (top 78) performed better than the scalp layer but were still significantly outperformed by the artifact layer. This finding supports the hypothesis that the presence of motion artifact information is crucial for accurate gait event prediction. Therefore, future research should consider incorporating such information when developing machine learning models for gait analysis, as this approach may lead to more reliable and accurate predictions.</a:t>
            </a:r>
          </a:p>
          <a:p>
            <a:endParaRPr lang="en-US" dirty="0"/>
          </a:p>
        </p:txBody>
      </p:sp>
    </p:spTree>
    <p:extLst>
      <p:ext uri="{BB962C8B-B14F-4D97-AF65-F5344CB8AC3E}">
        <p14:creationId xmlns:p14="http://schemas.microsoft.com/office/powerpoint/2010/main" val="184828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8E4B-4460-8D2B-5B9A-96F12DFCD4C7}"/>
              </a:ext>
            </a:extLst>
          </p:cNvPr>
          <p:cNvSpPr>
            <a:spLocks noGrp="1"/>
          </p:cNvSpPr>
          <p:nvPr>
            <p:ph type="title"/>
          </p:nvPr>
        </p:nvSpPr>
        <p:spPr>
          <a:xfrm>
            <a:off x="1097280" y="286603"/>
            <a:ext cx="10058400" cy="4018697"/>
          </a:xfrm>
        </p:spPr>
        <p:txBody>
          <a:bodyPr/>
          <a:lstStyle/>
          <a:p>
            <a:r>
              <a:rPr lang="en-US" b="1" dirty="0"/>
              <a:t>Thank you</a:t>
            </a:r>
          </a:p>
        </p:txBody>
      </p:sp>
    </p:spTree>
    <p:extLst>
      <p:ext uri="{BB962C8B-B14F-4D97-AF65-F5344CB8AC3E}">
        <p14:creationId xmlns:p14="http://schemas.microsoft.com/office/powerpoint/2010/main" val="8320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47D5-55CC-FD70-30B7-5E7CE1B32156}"/>
              </a:ext>
            </a:extLst>
          </p:cNvPr>
          <p:cNvSpPr>
            <a:spLocks noGrp="1"/>
          </p:cNvSpPr>
          <p:nvPr>
            <p:ph type="title"/>
          </p:nvPr>
        </p:nvSpPr>
        <p:spPr/>
        <p:txBody>
          <a:bodyPr/>
          <a:lstStyle/>
          <a:p>
            <a:r>
              <a:rPr lang="en-US" b="1" i="0" dirty="0">
                <a:effectLst/>
                <a:latin typeface="Söhne"/>
              </a:rPr>
              <a:t>Project Overview</a:t>
            </a:r>
            <a:endParaRPr lang="en-US" dirty="0"/>
          </a:p>
        </p:txBody>
      </p:sp>
      <p:sp>
        <p:nvSpPr>
          <p:cNvPr id="3" name="Content Placeholder 2">
            <a:extLst>
              <a:ext uri="{FF2B5EF4-FFF2-40B4-BE49-F238E27FC236}">
                <a16:creationId xmlns:a16="http://schemas.microsoft.com/office/drawing/2014/main" id="{8247182E-26C8-2FE9-EB45-50D561CF8AE2}"/>
              </a:ext>
            </a:extLst>
          </p:cNvPr>
          <p:cNvSpPr>
            <a:spLocks noGrp="1"/>
          </p:cNvSpPr>
          <p:nvPr>
            <p:ph idx="1"/>
          </p:nvPr>
        </p:nvSpPr>
        <p:spPr/>
        <p:txBody>
          <a:bodyPr/>
          <a:lstStyle/>
          <a:p>
            <a:r>
              <a:rPr lang="en-US" b="1" dirty="0"/>
              <a:t>This study addresses the challenge of accurately predicting gait events from brain activity. Traditionally, Electroencephalography (EEG) signals have been viewed as a reflection of brain dynamics, with motion artifacts considered noise and discarded. We propose an innovative approach leveraging these artifacts as additional information about ongoing processes in the body during locomotion, combining them with conventional EEG data in dual-layer datasets to predict gait events. The datasets include the motion artifact layer alone, scalp channel data only, and cleaned source signals alone. Various machine learning models, such as Random Forest, Logistic Regression,  Support Vector Machines, LSTM RNN, are trained on these datasets.</a:t>
            </a:r>
            <a:endParaRPr lang="en-US" dirty="0"/>
          </a:p>
        </p:txBody>
      </p:sp>
    </p:spTree>
    <p:extLst>
      <p:ext uri="{BB962C8B-B14F-4D97-AF65-F5344CB8AC3E}">
        <p14:creationId xmlns:p14="http://schemas.microsoft.com/office/powerpoint/2010/main" val="191928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F9DB-AD9E-E2DA-B259-21000560A46E}"/>
              </a:ext>
            </a:extLst>
          </p:cNvPr>
          <p:cNvSpPr>
            <a:spLocks noGrp="1"/>
          </p:cNvSpPr>
          <p:nvPr>
            <p:ph type="title"/>
          </p:nvPr>
        </p:nvSpPr>
        <p:spPr/>
        <p:txBody>
          <a:bodyPr/>
          <a:lstStyle/>
          <a:p>
            <a:r>
              <a:rPr lang="en-US" b="1" dirty="0">
                <a:latin typeface="Söhne"/>
              </a:rPr>
              <a:t>Experimental Setup</a:t>
            </a:r>
            <a:endParaRPr lang="en-US" dirty="0"/>
          </a:p>
        </p:txBody>
      </p:sp>
      <p:sp>
        <p:nvSpPr>
          <p:cNvPr id="3" name="Content Placeholder 2">
            <a:extLst>
              <a:ext uri="{FF2B5EF4-FFF2-40B4-BE49-F238E27FC236}">
                <a16:creationId xmlns:a16="http://schemas.microsoft.com/office/drawing/2014/main" id="{74647BE3-E36C-EAC5-82FD-3478BEB141EA}"/>
              </a:ext>
            </a:extLst>
          </p:cNvPr>
          <p:cNvSpPr>
            <a:spLocks noGrp="1"/>
          </p:cNvSpPr>
          <p:nvPr>
            <p:ph idx="1"/>
          </p:nvPr>
        </p:nvSpPr>
        <p:spPr/>
        <p:txBody>
          <a:bodyPr>
            <a:normAutofit fontScale="70000" lnSpcReduction="20000"/>
          </a:bodyPr>
          <a:lstStyle/>
          <a:p>
            <a:r>
              <a:rPr lang="en-US" b="1" dirty="0"/>
              <a:t>The data for this project is collected using a dual-layer EEG setup, with each layer consisting of 128 channels. The inner layer records brain activity, which includes signals from the brain as well as noise/artifacts from various sources such as muscle, eye, heart, and motion. The outer layer is shielded from brain activity and only records motion artifacts.</a:t>
            </a:r>
          </a:p>
          <a:p>
            <a:endParaRPr lang="en-US" b="1" dirty="0"/>
          </a:p>
          <a:p>
            <a:r>
              <a:rPr lang="en-US" b="1" dirty="0"/>
              <a:t>The experiment involves 14 subjects walking on a treadmill under four conditions: Left Heel Strike (LHS) with Stick/Slip and Left Mid Stance (LMS) with Stick/Slip. Each subject's experiment lasts for 12 minutes, with a 2-minute baseline pre and post the walking. During the first and last 2 minutes, no perturbations are applied. In the middle 8 minutes, perturbations are applied with one random catch trial between every 5 perturbations.</a:t>
            </a:r>
          </a:p>
          <a:p>
            <a:endParaRPr lang="en-US" b="1" dirty="0"/>
          </a:p>
          <a:p>
            <a:r>
              <a:rPr lang="en-US" b="1" dirty="0"/>
              <a:t>The current study focuses on the unperturbed events, where no perturbation is applied. This allows for a more focused analysis of the EEG data and the prediction of gait events.</a:t>
            </a:r>
            <a:br>
              <a:rPr lang="en-US" b="1" dirty="0"/>
            </a:br>
            <a:br>
              <a:rPr lang="en-US" b="1" dirty="0"/>
            </a:br>
            <a:r>
              <a:rPr lang="en-US" b="1" dirty="0"/>
              <a:t>***The data in this study is collected at a rate of 512 samples per second. This high sampling rate allows for detailed analysis of the EEG signals and the prediction of gait events.</a:t>
            </a:r>
          </a:p>
        </p:txBody>
      </p:sp>
    </p:spTree>
    <p:extLst>
      <p:ext uri="{BB962C8B-B14F-4D97-AF65-F5344CB8AC3E}">
        <p14:creationId xmlns:p14="http://schemas.microsoft.com/office/powerpoint/2010/main" val="411683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872FAC-BCCF-83EF-25CE-D2F9AF4DD8A7}"/>
              </a:ext>
            </a:extLst>
          </p:cNvPr>
          <p:cNvPicPr>
            <a:picLocks noGrp="1" noChangeAspect="1"/>
          </p:cNvPicPr>
          <p:nvPr>
            <p:ph idx="1"/>
          </p:nvPr>
        </p:nvPicPr>
        <p:blipFill>
          <a:blip r:embed="rId2"/>
          <a:stretch>
            <a:fillRect/>
          </a:stretch>
        </p:blipFill>
        <p:spPr>
          <a:xfrm>
            <a:off x="2017485" y="259689"/>
            <a:ext cx="8611486" cy="5115814"/>
          </a:xfrm>
        </p:spPr>
      </p:pic>
    </p:spTree>
    <p:extLst>
      <p:ext uri="{BB962C8B-B14F-4D97-AF65-F5344CB8AC3E}">
        <p14:creationId xmlns:p14="http://schemas.microsoft.com/office/powerpoint/2010/main" val="94403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FFED-7A07-FD21-BE0D-20C035A00867}"/>
              </a:ext>
            </a:extLst>
          </p:cNvPr>
          <p:cNvSpPr>
            <a:spLocks noGrp="1"/>
          </p:cNvSpPr>
          <p:nvPr>
            <p:ph type="title"/>
          </p:nvPr>
        </p:nvSpPr>
        <p:spPr/>
        <p:txBody>
          <a:bodyPr/>
          <a:lstStyle/>
          <a:p>
            <a:r>
              <a:rPr lang="en-US" b="1" i="0">
                <a:effectLst/>
                <a:latin typeface="Söhne"/>
              </a:rPr>
              <a:t>Dataset Format and Details</a:t>
            </a:r>
            <a:endParaRPr lang="en-US" dirty="0"/>
          </a:p>
        </p:txBody>
      </p:sp>
      <p:sp>
        <p:nvSpPr>
          <p:cNvPr id="3" name="Content Placeholder 2">
            <a:extLst>
              <a:ext uri="{FF2B5EF4-FFF2-40B4-BE49-F238E27FC236}">
                <a16:creationId xmlns:a16="http://schemas.microsoft.com/office/drawing/2014/main" id="{57A72C5B-09DB-769C-FACE-86FB1035F526}"/>
              </a:ext>
            </a:extLst>
          </p:cNvPr>
          <p:cNvSpPr>
            <a:spLocks noGrp="1"/>
          </p:cNvSpPr>
          <p:nvPr>
            <p:ph idx="1"/>
          </p:nvPr>
        </p:nvSpPr>
        <p:spPr/>
        <p:txBody>
          <a:bodyPr>
            <a:normAutofit fontScale="92500" lnSpcReduction="10000"/>
          </a:bodyPr>
          <a:lstStyle/>
          <a:p>
            <a:pPr algn="l"/>
            <a:r>
              <a:rPr lang="en-US" b="0" i="0" dirty="0">
                <a:solidFill>
                  <a:schemeClr val="tx1"/>
                </a:solidFill>
                <a:effectLst/>
                <a:latin typeface="Söhne"/>
              </a:rPr>
              <a:t>The dataset for each subject is stored in a .set file. These files contain a 14-minute recording for both the inner and outer layers of the EEG setup. The project involves five datasets, which include:</a:t>
            </a:r>
          </a:p>
          <a:p>
            <a:pPr algn="l">
              <a:buFont typeface="+mj-lt"/>
              <a:buAutoNum type="arabicPeriod"/>
            </a:pPr>
            <a:r>
              <a:rPr lang="en-US" b="0" i="0" dirty="0">
                <a:solidFill>
                  <a:schemeClr val="tx1"/>
                </a:solidFill>
                <a:effectLst/>
                <a:latin typeface="Söhne"/>
              </a:rPr>
              <a:t>Motion artifact layer alone (78/128 channels): The 78 channels are randomly selected out of 128 channels for each subject.</a:t>
            </a:r>
          </a:p>
          <a:p>
            <a:pPr algn="l">
              <a:buFont typeface="+mj-lt"/>
              <a:buAutoNum type="arabicPeriod"/>
            </a:pPr>
            <a:r>
              <a:rPr lang="en-US" b="0" i="0" dirty="0">
                <a:solidFill>
                  <a:schemeClr val="tx1"/>
                </a:solidFill>
                <a:effectLst/>
                <a:latin typeface="Söhne"/>
              </a:rPr>
              <a:t>Source signals after cleaning (78 sources): Independent Component Analysis (ICA) is applied on the raw EEG data for the inner layer with 78 good channels selected randomly for each subject.</a:t>
            </a:r>
          </a:p>
          <a:p>
            <a:pPr algn="l">
              <a:buFont typeface="+mj-lt"/>
              <a:buAutoNum type="arabicPeriod"/>
            </a:pPr>
            <a:r>
              <a:rPr lang="en-US" b="0" i="0" dirty="0">
                <a:solidFill>
                  <a:schemeClr val="tx1"/>
                </a:solidFill>
                <a:effectLst/>
                <a:latin typeface="Söhne"/>
              </a:rPr>
              <a:t>Scalp channel data alone (78/128 channels): The 78 channels are the good channels selected at random after rejection of bad channels.</a:t>
            </a:r>
          </a:p>
          <a:p>
            <a:pPr algn="l"/>
            <a:r>
              <a:rPr lang="en-US" b="0" i="0" dirty="0">
                <a:solidFill>
                  <a:schemeClr val="tx1"/>
                </a:solidFill>
                <a:effectLst/>
                <a:latin typeface="Söhne"/>
              </a:rPr>
              <a:t>Note: We have 78 channels because this is the minimum requirement of the number of good channels data recorded for the subject to be considered in the study.</a:t>
            </a:r>
          </a:p>
        </p:txBody>
      </p:sp>
    </p:spTree>
    <p:extLst>
      <p:ext uri="{BB962C8B-B14F-4D97-AF65-F5344CB8AC3E}">
        <p14:creationId xmlns:p14="http://schemas.microsoft.com/office/powerpoint/2010/main" val="287780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FB89-DB81-385D-83ED-8265759A1335}"/>
              </a:ext>
            </a:extLst>
          </p:cNvPr>
          <p:cNvSpPr>
            <a:spLocks noGrp="1"/>
          </p:cNvSpPr>
          <p:nvPr>
            <p:ph type="title"/>
          </p:nvPr>
        </p:nvSpPr>
        <p:spPr>
          <a:xfrm>
            <a:off x="1125654" y="94992"/>
            <a:ext cx="3177847" cy="1787828"/>
          </a:xfrm>
        </p:spPr>
        <p:txBody>
          <a:bodyPr>
            <a:normAutofit/>
          </a:bodyPr>
          <a:lstStyle/>
          <a:p>
            <a:r>
              <a:rPr lang="en-US" sz="4000" b="1" dirty="0"/>
              <a:t>Events</a:t>
            </a:r>
          </a:p>
        </p:txBody>
      </p:sp>
      <p:sp>
        <p:nvSpPr>
          <p:cNvPr id="3" name="Content Placeholder 2">
            <a:extLst>
              <a:ext uri="{FF2B5EF4-FFF2-40B4-BE49-F238E27FC236}">
                <a16:creationId xmlns:a16="http://schemas.microsoft.com/office/drawing/2014/main" id="{F6509756-6538-AD96-95ED-2BDFC9FC77AB}"/>
              </a:ext>
            </a:extLst>
          </p:cNvPr>
          <p:cNvSpPr>
            <a:spLocks noGrp="1"/>
          </p:cNvSpPr>
          <p:nvPr>
            <p:ph idx="1"/>
          </p:nvPr>
        </p:nvSpPr>
        <p:spPr>
          <a:xfrm>
            <a:off x="858064" y="2639380"/>
            <a:ext cx="3205049" cy="3229714"/>
          </a:xfrm>
        </p:spPr>
        <p:txBody>
          <a:bodyPr>
            <a:normAutofit fontScale="55000" lnSpcReduction="20000"/>
          </a:bodyPr>
          <a:lstStyle/>
          <a:p>
            <a:r>
              <a:rPr lang="en-US" dirty="0"/>
              <a:t>The events are inserted in the .set file using the recording from the motion capture cameras </a:t>
            </a:r>
            <a:br>
              <a:rPr lang="en-US" dirty="0"/>
            </a:br>
            <a:br>
              <a:rPr lang="en-US" dirty="0"/>
            </a:br>
            <a:r>
              <a:rPr lang="en-US" dirty="0"/>
              <a:t>there are a total of 16 events as mentioned below </a:t>
            </a:r>
          </a:p>
          <a:p>
            <a:endParaRPr lang="en-US" dirty="0"/>
          </a:p>
          <a:p>
            <a:r>
              <a:rPr lang="en-US" dirty="0"/>
              <a:t>we also mark the "</a:t>
            </a:r>
            <a:r>
              <a:rPr lang="en-US" dirty="0" err="1"/>
              <a:t>no_event</a:t>
            </a:r>
            <a:r>
              <a:rPr lang="en-US" dirty="0"/>
              <a:t>" data. This refers to data points where none of the original events are present. We have chosen 53 as the number of these data points, based on the timing of the epoch, which is 0.1 seconds. This means that for every epoch where no original event is detected, we mark it as a "</a:t>
            </a:r>
            <a:r>
              <a:rPr lang="en-US" dirty="0" err="1"/>
              <a:t>no_event</a:t>
            </a:r>
            <a:r>
              <a:rPr lang="en-US" dirty="0"/>
              <a:t>".</a:t>
            </a:r>
            <a:br>
              <a:rPr lang="en-US" dirty="0"/>
            </a:br>
            <a:br>
              <a:rPr lang="en-US" dirty="0"/>
            </a:br>
            <a:endParaRPr lang="en-US" dirty="0"/>
          </a:p>
        </p:txBody>
      </p:sp>
      <p:graphicFrame>
        <p:nvGraphicFramePr>
          <p:cNvPr id="6" name="Table 5">
            <a:extLst>
              <a:ext uri="{FF2B5EF4-FFF2-40B4-BE49-F238E27FC236}">
                <a16:creationId xmlns:a16="http://schemas.microsoft.com/office/drawing/2014/main" id="{2C05A20C-130F-BD9E-095D-C5BE325AA788}"/>
              </a:ext>
            </a:extLst>
          </p:cNvPr>
          <p:cNvGraphicFramePr>
            <a:graphicFrameLocks noGrp="1"/>
          </p:cNvGraphicFramePr>
          <p:nvPr>
            <p:extLst>
              <p:ext uri="{D42A27DB-BD31-4B8C-83A1-F6EECF244321}">
                <p14:modId xmlns:p14="http://schemas.microsoft.com/office/powerpoint/2010/main" val="4220806774"/>
              </p:ext>
            </p:extLst>
          </p:nvPr>
        </p:nvGraphicFramePr>
        <p:xfrm>
          <a:off x="5632450" y="529820"/>
          <a:ext cx="5163890" cy="5337467"/>
        </p:xfrm>
        <a:graphic>
          <a:graphicData uri="http://schemas.openxmlformats.org/drawingml/2006/table">
            <a:tbl>
              <a:tblPr>
                <a:tableStyleId>{5C22544A-7EE6-4342-B048-85BDC9FD1C3A}</a:tableStyleId>
              </a:tblPr>
              <a:tblGrid>
                <a:gridCol w="1541256">
                  <a:extLst>
                    <a:ext uri="{9D8B030D-6E8A-4147-A177-3AD203B41FA5}">
                      <a16:colId xmlns:a16="http://schemas.microsoft.com/office/drawing/2014/main" val="3459491312"/>
                    </a:ext>
                  </a:extLst>
                </a:gridCol>
                <a:gridCol w="3622634">
                  <a:extLst>
                    <a:ext uri="{9D8B030D-6E8A-4147-A177-3AD203B41FA5}">
                      <a16:colId xmlns:a16="http://schemas.microsoft.com/office/drawing/2014/main" val="3140064912"/>
                    </a:ext>
                  </a:extLst>
                </a:gridCol>
              </a:tblGrid>
              <a:tr h="1162498">
                <a:tc>
                  <a:txBody>
                    <a:bodyPr/>
                    <a:lstStyle/>
                    <a:p>
                      <a:pPr algn="l" fontAlgn="b"/>
                      <a:r>
                        <a:rPr lang="en-US" sz="1600" u="none" strike="noStrike">
                          <a:effectLst/>
                        </a:rPr>
                        <a:t>Event Name</a:t>
                      </a:r>
                      <a:endParaRPr lang="en-US" sz="1600" b="1" i="0" u="none" strike="noStrike">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1153624624"/>
                  </a:ext>
                </a:extLst>
              </a:tr>
              <a:tr h="311899">
                <a:tc>
                  <a:txBody>
                    <a:bodyPr/>
                    <a:lstStyle/>
                    <a:p>
                      <a:pPr algn="l" fontAlgn="b"/>
                      <a:r>
                        <a:rPr lang="en-US" sz="1600" u="none" strike="noStrike">
                          <a:effectLst/>
                        </a:rPr>
                        <a:t>CLHS</a:t>
                      </a:r>
                      <a:endParaRPr lang="en-US" sz="1600" b="1" i="0" u="none" strike="noStrike">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CLHS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687304504"/>
                  </a:ext>
                </a:extLst>
              </a:tr>
              <a:tr h="215241">
                <a:tc>
                  <a:txBody>
                    <a:bodyPr/>
                    <a:lstStyle/>
                    <a:p>
                      <a:pPr algn="l" fontAlgn="b"/>
                      <a:r>
                        <a:rPr lang="en-US" sz="1600" u="none" strike="noStrike" dirty="0" err="1">
                          <a:effectLst/>
                        </a:rPr>
                        <a:t>CLP_On</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CLP_On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621169017"/>
                  </a:ext>
                </a:extLst>
              </a:tr>
              <a:tr h="215241">
                <a:tc>
                  <a:txBody>
                    <a:bodyPr/>
                    <a:lstStyle/>
                    <a:p>
                      <a:pPr algn="l" fontAlgn="b"/>
                      <a:r>
                        <a:rPr lang="en-US" sz="1600" u="none" strike="noStrike">
                          <a:effectLst/>
                        </a:rPr>
                        <a:t>CLTO</a:t>
                      </a:r>
                      <a:endParaRPr lang="en-US" sz="1600" b="1" i="0" u="none" strike="noStrike">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CLTO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300966439"/>
                  </a:ext>
                </a:extLst>
              </a:tr>
              <a:tr h="215241">
                <a:tc>
                  <a:txBody>
                    <a:bodyPr/>
                    <a:lstStyle/>
                    <a:p>
                      <a:pPr algn="l" fontAlgn="b"/>
                      <a:r>
                        <a:rPr lang="en-US" sz="1600" u="none" strike="noStrike" dirty="0">
                          <a:effectLst/>
                        </a:rPr>
                        <a:t>CRHS</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CRHS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2382440151"/>
                  </a:ext>
                </a:extLst>
              </a:tr>
              <a:tr h="215241">
                <a:tc>
                  <a:txBody>
                    <a:bodyPr/>
                    <a:lstStyle/>
                    <a:p>
                      <a:pPr algn="l" fontAlgn="b"/>
                      <a:r>
                        <a:rPr lang="en-US" sz="1600" u="none" strike="noStrike" dirty="0">
                          <a:effectLst/>
                        </a:rPr>
                        <a:t>CRTO</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CRTO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2924616941"/>
                  </a:ext>
                </a:extLst>
              </a:tr>
              <a:tr h="215241">
                <a:tc>
                  <a:txBody>
                    <a:bodyPr/>
                    <a:lstStyle/>
                    <a:p>
                      <a:pPr algn="l" fontAlgn="b"/>
                      <a:r>
                        <a:rPr lang="en-US" sz="1600" u="none" strike="noStrike" dirty="0">
                          <a:effectLst/>
                        </a:rPr>
                        <a:t>PLHS</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PLHS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1567591709"/>
                  </a:ext>
                </a:extLst>
              </a:tr>
              <a:tr h="215241">
                <a:tc>
                  <a:txBody>
                    <a:bodyPr/>
                    <a:lstStyle/>
                    <a:p>
                      <a:pPr algn="l" fontAlgn="b"/>
                      <a:r>
                        <a:rPr lang="en-US" sz="1600" u="none" strike="noStrike" dirty="0" err="1">
                          <a:effectLst/>
                        </a:rPr>
                        <a:t>PLP_On</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PLP_On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243299790"/>
                  </a:ext>
                </a:extLst>
              </a:tr>
              <a:tr h="215241">
                <a:tc>
                  <a:txBody>
                    <a:bodyPr/>
                    <a:lstStyle/>
                    <a:p>
                      <a:pPr algn="l" fontAlgn="b"/>
                      <a:r>
                        <a:rPr lang="en-US" sz="1600" u="none" strike="noStrike" dirty="0">
                          <a:effectLst/>
                        </a:rPr>
                        <a:t>PLTO</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PLTO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1736102139"/>
                  </a:ext>
                </a:extLst>
              </a:tr>
              <a:tr h="215241">
                <a:tc>
                  <a:txBody>
                    <a:bodyPr/>
                    <a:lstStyle/>
                    <a:p>
                      <a:pPr algn="l" fontAlgn="b"/>
                      <a:r>
                        <a:rPr lang="en-US" sz="1600" u="none" strike="noStrike" dirty="0">
                          <a:effectLst/>
                        </a:rPr>
                        <a:t>PRHS</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PRHS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957568608"/>
                  </a:ext>
                </a:extLst>
              </a:tr>
              <a:tr h="215241">
                <a:tc>
                  <a:txBody>
                    <a:bodyPr/>
                    <a:lstStyle/>
                    <a:p>
                      <a:pPr algn="l" fontAlgn="b"/>
                      <a:r>
                        <a:rPr lang="en-US" sz="1600" u="none" strike="noStrike" dirty="0">
                          <a:effectLst/>
                        </a:rPr>
                        <a:t>PRTO</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PRTO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4021696624"/>
                  </a:ext>
                </a:extLst>
              </a:tr>
              <a:tr h="215241">
                <a:tc>
                  <a:txBody>
                    <a:bodyPr/>
                    <a:lstStyle/>
                    <a:p>
                      <a:pPr algn="l" fontAlgn="b"/>
                      <a:r>
                        <a:rPr lang="en-US" sz="1600" u="none" strike="noStrike" dirty="0">
                          <a:effectLst/>
                        </a:rPr>
                        <a:t>ULHS</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dirty="0">
                          <a:effectLst/>
                        </a:rPr>
                        <a:t>Description of ULHS event</a:t>
                      </a:r>
                      <a:endParaRPr lang="en-US" sz="1600" b="1" i="0" u="none" strike="noStrike" dirty="0">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3815423114"/>
                  </a:ext>
                </a:extLst>
              </a:tr>
              <a:tr h="215241">
                <a:tc>
                  <a:txBody>
                    <a:bodyPr/>
                    <a:lstStyle/>
                    <a:p>
                      <a:pPr algn="l" fontAlgn="b"/>
                      <a:r>
                        <a:rPr lang="en-US" sz="1600" u="none" strike="noStrike" dirty="0" err="1">
                          <a:effectLst/>
                        </a:rPr>
                        <a:t>ULP_On</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ULP_On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1291970001"/>
                  </a:ext>
                </a:extLst>
              </a:tr>
              <a:tr h="215241">
                <a:tc>
                  <a:txBody>
                    <a:bodyPr/>
                    <a:lstStyle/>
                    <a:p>
                      <a:pPr algn="l" fontAlgn="b"/>
                      <a:r>
                        <a:rPr lang="en-US" sz="1600" u="none" strike="noStrike" dirty="0">
                          <a:effectLst/>
                        </a:rPr>
                        <a:t>ULTO</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ULTO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4238890325"/>
                  </a:ext>
                </a:extLst>
              </a:tr>
              <a:tr h="215241">
                <a:tc>
                  <a:txBody>
                    <a:bodyPr/>
                    <a:lstStyle/>
                    <a:p>
                      <a:pPr algn="l" fontAlgn="b"/>
                      <a:r>
                        <a:rPr lang="en-US" sz="1600" u="none" strike="noStrike" dirty="0">
                          <a:effectLst/>
                        </a:rPr>
                        <a:t>URHS</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URHS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1468022777"/>
                  </a:ext>
                </a:extLst>
              </a:tr>
              <a:tr h="215241">
                <a:tc>
                  <a:txBody>
                    <a:bodyPr/>
                    <a:lstStyle/>
                    <a:p>
                      <a:pPr algn="l" fontAlgn="b"/>
                      <a:r>
                        <a:rPr lang="en-US" sz="1600" u="none" strike="noStrike" dirty="0">
                          <a:effectLst/>
                        </a:rPr>
                        <a:t>URTO</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a:effectLst/>
                        </a:rPr>
                        <a:t>Description of URTO event</a:t>
                      </a:r>
                      <a:endParaRPr lang="en-US" sz="1600" b="1" i="0" u="none" strike="noStrike">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1027705340"/>
                  </a:ext>
                </a:extLst>
              </a:tr>
              <a:tr h="215241">
                <a:tc>
                  <a:txBody>
                    <a:bodyPr/>
                    <a:lstStyle/>
                    <a:p>
                      <a:pPr algn="l" fontAlgn="b"/>
                      <a:r>
                        <a:rPr lang="en-US" sz="1600" u="none" strike="noStrike" dirty="0">
                          <a:effectLst/>
                        </a:rPr>
                        <a:t>boundary</a:t>
                      </a:r>
                      <a:endParaRPr lang="en-US" sz="1600" b="1" i="0" u="none" strike="noStrike" dirty="0">
                        <a:solidFill>
                          <a:srgbClr val="000000"/>
                        </a:solidFill>
                        <a:effectLst/>
                        <a:latin typeface="Calibri" panose="020F0502020204030204" pitchFamily="34" charset="0"/>
                      </a:endParaRPr>
                    </a:p>
                  </a:txBody>
                  <a:tcPr marL="13698" marR="13698" marT="13698" marB="0" anchor="b"/>
                </a:tc>
                <a:tc>
                  <a:txBody>
                    <a:bodyPr/>
                    <a:lstStyle/>
                    <a:p>
                      <a:pPr algn="l" fontAlgn="b"/>
                      <a:r>
                        <a:rPr lang="en-US" sz="1600" u="none" strike="noStrike" dirty="0">
                          <a:effectLst/>
                        </a:rPr>
                        <a:t>Description of boundary event</a:t>
                      </a:r>
                      <a:endParaRPr lang="en-US" sz="1600" b="1" i="0" u="none" strike="noStrike" dirty="0">
                        <a:solidFill>
                          <a:srgbClr val="000000"/>
                        </a:solidFill>
                        <a:effectLst/>
                        <a:latin typeface="Calibri" panose="020F0502020204030204" pitchFamily="34" charset="0"/>
                      </a:endParaRPr>
                    </a:p>
                  </a:txBody>
                  <a:tcPr marL="13698" marR="13698" marT="13698" marB="0" anchor="b"/>
                </a:tc>
                <a:extLst>
                  <a:ext uri="{0D108BD9-81ED-4DB2-BD59-A6C34878D82A}">
                    <a16:rowId xmlns:a16="http://schemas.microsoft.com/office/drawing/2014/main" val="3915169683"/>
                  </a:ext>
                </a:extLst>
              </a:tr>
            </a:tbl>
          </a:graphicData>
        </a:graphic>
      </p:graphicFrame>
    </p:spTree>
    <p:extLst>
      <p:ext uri="{BB962C8B-B14F-4D97-AF65-F5344CB8AC3E}">
        <p14:creationId xmlns:p14="http://schemas.microsoft.com/office/powerpoint/2010/main" val="261152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7A9E3-B9A1-746A-D5A3-AFDD06C5E4C9}"/>
              </a:ext>
            </a:extLst>
          </p:cNvPr>
          <p:cNvSpPr>
            <a:spLocks noGrp="1"/>
          </p:cNvSpPr>
          <p:nvPr>
            <p:ph type="title"/>
          </p:nvPr>
        </p:nvSpPr>
        <p:spPr>
          <a:xfrm>
            <a:off x="1097280" y="286603"/>
            <a:ext cx="10058400" cy="1450757"/>
          </a:xfrm>
        </p:spPr>
        <p:txBody>
          <a:bodyPr>
            <a:normAutofit/>
          </a:bodyPr>
          <a:lstStyle/>
          <a:p>
            <a:r>
              <a:rPr lang="en-US" b="1" u="sng">
                <a:effectLst/>
                <a:latin typeface="Calibri" panose="020F0502020204030204" pitchFamily="34" charset="0"/>
                <a:ea typeface="Calibri" panose="020F0502020204030204" pitchFamily="34" charset="0"/>
                <a:cs typeface="Times New Roman" panose="02020603050405020304" pitchFamily="18" charset="0"/>
              </a:rPr>
              <a:t>Prediction of Gait Events from Dual-Layer EEG Datasets Pipeline</a:t>
            </a:r>
            <a:endParaRPr lang="en-US" dirty="0"/>
          </a:p>
        </p:txBody>
      </p:sp>
      <p:cxnSp>
        <p:nvCxnSpPr>
          <p:cNvPr id="19" name="Straight Connector 13">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5">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98E297EE-E51F-3C8D-EFCE-7360F6048ADF}"/>
              </a:ext>
            </a:extLst>
          </p:cNvPr>
          <p:cNvGraphicFramePr>
            <a:graphicFrameLocks noGrp="1"/>
          </p:cNvGraphicFramePr>
          <p:nvPr>
            <p:ph idx="1"/>
            <p:extLst>
              <p:ext uri="{D42A27DB-BD31-4B8C-83A1-F6EECF244321}">
                <p14:modId xmlns:p14="http://schemas.microsoft.com/office/powerpoint/2010/main" val="3540492900"/>
              </p:ext>
            </p:extLst>
          </p:nvPr>
        </p:nvGraphicFramePr>
        <p:xfrm>
          <a:off x="690880" y="1737360"/>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57613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97C1-3D13-D950-ED17-51F47703136B}"/>
              </a:ext>
            </a:extLst>
          </p:cNvPr>
          <p:cNvSpPr>
            <a:spLocks noGrp="1"/>
          </p:cNvSpPr>
          <p:nvPr>
            <p:ph type="title"/>
          </p:nvPr>
        </p:nvSpPr>
        <p:spPr/>
        <p:txBody>
          <a:bodyPr/>
          <a:lstStyle/>
          <a:p>
            <a:r>
              <a:rPr lang="en-US" b="1" dirty="0"/>
              <a:t>Dataset Preprocessing</a:t>
            </a:r>
          </a:p>
        </p:txBody>
      </p:sp>
      <p:sp>
        <p:nvSpPr>
          <p:cNvPr id="3" name="Content Placeholder 2">
            <a:extLst>
              <a:ext uri="{FF2B5EF4-FFF2-40B4-BE49-F238E27FC236}">
                <a16:creationId xmlns:a16="http://schemas.microsoft.com/office/drawing/2014/main" id="{3B1A67CD-E330-3469-3E85-750ABCBFA964}"/>
              </a:ext>
            </a:extLst>
          </p:cNvPr>
          <p:cNvSpPr>
            <a:spLocks noGrp="1"/>
          </p:cNvSpPr>
          <p:nvPr>
            <p:ph idx="1"/>
          </p:nvPr>
        </p:nvSpPr>
        <p:spPr/>
        <p:txBody>
          <a:bodyPr>
            <a:normAutofit fontScale="92500" lnSpcReduction="10000"/>
          </a:bodyPr>
          <a:lstStyle/>
          <a:p>
            <a:pPr algn="l"/>
            <a:r>
              <a:rPr lang="en-US" b="1" i="0" dirty="0">
                <a:solidFill>
                  <a:schemeClr val="tx1"/>
                </a:solidFill>
                <a:effectLst/>
                <a:latin typeface="Söhne"/>
              </a:rPr>
              <a:t>Preparing data for the model:</a:t>
            </a:r>
          </a:p>
          <a:p>
            <a:pPr algn="l"/>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For traditional machine learning models, we need a 2-dimensional data. Hence, after </a:t>
            </a:r>
            <a:r>
              <a:rPr lang="en-US" b="0" i="0" dirty="0" err="1">
                <a:solidFill>
                  <a:schemeClr val="tx1"/>
                </a:solidFill>
                <a:effectLst/>
                <a:latin typeface="Söhne"/>
              </a:rPr>
              <a:t>epoching</a:t>
            </a:r>
            <a:r>
              <a:rPr lang="en-US" b="0" i="0" dirty="0">
                <a:solidFill>
                  <a:schemeClr val="tx1"/>
                </a:solidFill>
                <a:effectLst/>
                <a:latin typeface="Söhne"/>
              </a:rPr>
              <a:t> the data, we flatten the data with (epochs, </a:t>
            </a:r>
            <a:r>
              <a:rPr lang="en-US" b="0" i="0" dirty="0" err="1">
                <a:solidFill>
                  <a:schemeClr val="tx1"/>
                </a:solidFill>
                <a:effectLst/>
                <a:latin typeface="Söhne"/>
              </a:rPr>
              <a:t>n_channels</a:t>
            </a:r>
            <a:r>
              <a:rPr lang="en-US" b="0" i="0" dirty="0">
                <a:solidFill>
                  <a:schemeClr val="tx1"/>
                </a:solidFill>
                <a:effectLst/>
                <a:latin typeface="Söhne"/>
              </a:rPr>
              <a:t>*</a:t>
            </a:r>
            <a:r>
              <a:rPr lang="en-US" b="0" i="0" dirty="0" err="1">
                <a:solidFill>
                  <a:schemeClr val="tx1"/>
                </a:solidFill>
                <a:effectLst/>
                <a:latin typeface="Söhne"/>
              </a:rPr>
              <a:t>n_samples</a:t>
            </a:r>
            <a:r>
              <a:rPr lang="en-US" b="0" i="0" dirty="0">
                <a:solidFill>
                  <a:schemeClr val="tx1"/>
                </a:solidFill>
                <a:effectLst/>
                <a:latin typeface="Söhne"/>
              </a:rPr>
              <a:t>).</a:t>
            </a:r>
          </a:p>
          <a:p>
            <a:pPr algn="l">
              <a:buFont typeface="Arial" panose="020B0604020202020204" pitchFamily="34" charset="0"/>
              <a:buChar char="•"/>
            </a:pPr>
            <a:r>
              <a:rPr lang="en-US" sz="2100" dirty="0">
                <a:solidFill>
                  <a:schemeClr val="tx1"/>
                </a:solidFill>
                <a:latin typeface="Söhne"/>
              </a:rPr>
              <a:t>We have chosen these "</a:t>
            </a:r>
            <a:r>
              <a:rPr lang="en-US" sz="2100" dirty="0" err="1">
                <a:solidFill>
                  <a:schemeClr val="tx1"/>
                </a:solidFill>
                <a:latin typeface="Söhne"/>
              </a:rPr>
              <a:t>no_event</a:t>
            </a:r>
            <a:r>
              <a:rPr lang="en-US" sz="2100" dirty="0">
                <a:solidFill>
                  <a:schemeClr val="tx1"/>
                </a:solidFill>
                <a:latin typeface="Söhne"/>
              </a:rPr>
              <a:t>" epochs randomly, equivalent to the number of events. This is a method of </a:t>
            </a:r>
            <a:r>
              <a:rPr lang="en-US" sz="2100" dirty="0" err="1">
                <a:solidFill>
                  <a:schemeClr val="tx1"/>
                </a:solidFill>
                <a:latin typeface="Söhne"/>
              </a:rPr>
              <a:t>undersampling</a:t>
            </a:r>
            <a:r>
              <a:rPr lang="en-US" sz="2100" dirty="0">
                <a:solidFill>
                  <a:schemeClr val="tx1"/>
                </a:solidFill>
                <a:latin typeface="Söhne"/>
              </a:rPr>
              <a:t> to balance the dataset and prevent the model from being biased towards the majority class.</a:t>
            </a:r>
          </a:p>
          <a:p>
            <a:pPr algn="l">
              <a:buFont typeface="Arial" panose="020B0604020202020204" pitchFamily="34" charset="0"/>
              <a:buChar char="•"/>
            </a:pPr>
            <a:r>
              <a:rPr lang="en-US" sz="2100" dirty="0">
                <a:solidFill>
                  <a:schemeClr val="tx1"/>
                </a:solidFill>
                <a:latin typeface="Söhne"/>
              </a:rPr>
              <a:t>Normalization: so that the model is not biased towards the </a:t>
            </a:r>
            <a:r>
              <a:rPr lang="en-US" b="0" i="0" dirty="0">
                <a:solidFill>
                  <a:schemeClr val="tx1"/>
                </a:solidFill>
                <a:effectLst/>
                <a:latin typeface="Söhne"/>
              </a:rPr>
              <a:t>large values of a single channel.</a:t>
            </a:r>
          </a:p>
          <a:p>
            <a:pPr algn="l">
              <a:buFont typeface="Arial" panose="020B0604020202020204" pitchFamily="34" charset="0"/>
              <a:buChar char="•"/>
            </a:pPr>
            <a:r>
              <a:rPr lang="en-US" b="0" i="0" dirty="0">
                <a:solidFill>
                  <a:schemeClr val="tx1"/>
                </a:solidFill>
                <a:effectLst/>
                <a:latin typeface="Söhne"/>
              </a:rPr>
              <a:t>To run the deep learning model, we don’t need to flatten the data as it can take 3-dimensional data.</a:t>
            </a:r>
          </a:p>
        </p:txBody>
      </p:sp>
    </p:spTree>
    <p:extLst>
      <p:ext uri="{BB962C8B-B14F-4D97-AF65-F5344CB8AC3E}">
        <p14:creationId xmlns:p14="http://schemas.microsoft.com/office/powerpoint/2010/main" val="293533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7EE-4904-37AB-0A57-0A3CDAD176B3}"/>
              </a:ext>
            </a:extLst>
          </p:cNvPr>
          <p:cNvSpPr>
            <a:spLocks noGrp="1"/>
          </p:cNvSpPr>
          <p:nvPr>
            <p:ph type="title"/>
          </p:nvPr>
        </p:nvSpPr>
        <p:spPr/>
        <p:txBody>
          <a:bodyPr/>
          <a:lstStyle/>
          <a:p>
            <a:r>
              <a:rPr lang="fr-FR" b="1" i="0" dirty="0">
                <a:effectLst/>
                <a:latin typeface="Söhne"/>
              </a:rPr>
              <a:t>Principal Component </a:t>
            </a:r>
            <a:r>
              <a:rPr lang="fr-FR" b="1" i="0" dirty="0" err="1">
                <a:effectLst/>
                <a:latin typeface="Söhne"/>
              </a:rPr>
              <a:t>Analysis</a:t>
            </a:r>
            <a:r>
              <a:rPr lang="fr-FR" b="1" i="0" dirty="0">
                <a:effectLst/>
                <a:latin typeface="Söhne"/>
              </a:rPr>
              <a:t> (PCA) </a:t>
            </a:r>
            <a:r>
              <a:rPr lang="fr-FR" b="1" i="0" dirty="0" err="1">
                <a:effectLst/>
                <a:latin typeface="Söhne"/>
              </a:rPr>
              <a:t>Implementation</a:t>
            </a:r>
            <a:r>
              <a:rPr lang="fr-FR" b="1" i="0" dirty="0">
                <a:effectLst/>
                <a:latin typeface="Söhne"/>
              </a:rPr>
              <a:t>:</a:t>
            </a:r>
            <a:endParaRPr lang="en-US" dirty="0"/>
          </a:p>
        </p:txBody>
      </p:sp>
      <p:sp>
        <p:nvSpPr>
          <p:cNvPr id="3" name="Content Placeholder 2">
            <a:extLst>
              <a:ext uri="{FF2B5EF4-FFF2-40B4-BE49-F238E27FC236}">
                <a16:creationId xmlns:a16="http://schemas.microsoft.com/office/drawing/2014/main" id="{F597905B-508C-C133-30D9-2F8B08149FB4}"/>
              </a:ext>
            </a:extLst>
          </p:cNvPr>
          <p:cNvSpPr>
            <a:spLocks noGrp="1"/>
          </p:cNvSpPr>
          <p:nvPr>
            <p:ph idx="1"/>
          </p:nvPr>
        </p:nvSpPr>
        <p:spPr/>
        <p:txBody>
          <a:bodyPr/>
          <a:lstStyle/>
          <a:p>
            <a:r>
              <a:rPr lang="en-US" b="0" i="0" dirty="0">
                <a:solidFill>
                  <a:schemeClr val="tx1"/>
                </a:solidFill>
                <a:effectLst/>
                <a:latin typeface="Söhne"/>
              </a:rPr>
              <a:t>We performed PCA on the epoch data that was concatenated across all subjects. This allowed us to reduce the dimensionality of our dataset while preserving the essential information. We then trained our models on this transformed PCA data. The results were encouraging as we achieved similar accuracies to those obtained with the original, higher-dimensional data. This demonstrates the effectiveness of PCA in maintaining the predictive power of our models while significantly reducing the computational complexity.</a:t>
            </a:r>
            <a:endParaRPr lang="en-US" dirty="0">
              <a:solidFill>
                <a:schemeClr val="tx1"/>
              </a:solidFill>
            </a:endParaRPr>
          </a:p>
        </p:txBody>
      </p:sp>
    </p:spTree>
    <p:extLst>
      <p:ext uri="{BB962C8B-B14F-4D97-AF65-F5344CB8AC3E}">
        <p14:creationId xmlns:p14="http://schemas.microsoft.com/office/powerpoint/2010/main" val="829116502"/>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23A3D"/>
      </a:dk2>
      <a:lt2>
        <a:srgbClr val="E8E5E2"/>
      </a:lt2>
      <a:accent1>
        <a:srgbClr val="7F99BA"/>
      </a:accent1>
      <a:accent2>
        <a:srgbClr val="7EA9AF"/>
      </a:accent2>
      <a:accent3>
        <a:srgbClr val="9698C6"/>
      </a:accent3>
      <a:accent4>
        <a:srgbClr val="927FBA"/>
      </a:accent4>
      <a:accent5>
        <a:srgbClr val="B996C6"/>
      </a:accent5>
      <a:accent6>
        <a:srgbClr val="BA7FB1"/>
      </a:accent6>
      <a:hlink>
        <a:srgbClr val="997E5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310FF8A4A7E94195AE6073033A3B7B" ma:contentTypeVersion="10" ma:contentTypeDescription="Create a new document." ma:contentTypeScope="" ma:versionID="fb69c1e874d966ad4bf8f0f0adeac1d2">
  <xsd:schema xmlns:xsd="http://www.w3.org/2001/XMLSchema" xmlns:xs="http://www.w3.org/2001/XMLSchema" xmlns:p="http://schemas.microsoft.com/office/2006/metadata/properties" xmlns:ns3="c2a252a8-d7d0-40ec-8939-91f6cda67c56" xmlns:ns4="f81b154c-4967-46c8-8246-8dee13081ac1" targetNamespace="http://schemas.microsoft.com/office/2006/metadata/properties" ma:root="true" ma:fieldsID="ca7f9f0278a4a401d667500d7deca918" ns3:_="" ns4:_="">
    <xsd:import namespace="c2a252a8-d7d0-40ec-8939-91f6cda67c56"/>
    <xsd:import namespace="f81b154c-4967-46c8-8246-8dee13081ac1"/>
    <xsd:element name="properties">
      <xsd:complexType>
        <xsd:sequence>
          <xsd:element name="documentManagement">
            <xsd:complexType>
              <xsd:all>
                <xsd:element ref="ns3:MediaServiceMetadata" minOccurs="0"/>
                <xsd:element ref="ns3:MediaServiceFastMetadata" minOccurs="0"/>
                <xsd:element ref="ns3:_activity" minOccurs="0"/>
                <xsd:element ref="ns4:SharedWithDetails" minOccurs="0"/>
                <xsd:element ref="ns4:SharingHintHash" minOccurs="0"/>
                <xsd:element ref="ns4:SharedWithUsers" minOccurs="0"/>
                <xsd:element ref="ns3:MediaServiceDateTaken" minOccurs="0"/>
                <xsd:element ref="ns3:MediaServiceAutoTag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a252a8-d7d0-40ec-8939-91f6cda67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1b154c-4967-46c8-8246-8dee13081ac1" elementFormDefault="qualified">
    <xsd:import namespace="http://schemas.microsoft.com/office/2006/documentManagement/types"/>
    <xsd:import namespace="http://schemas.microsoft.com/office/infopath/2007/PartnerControls"/>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2a252a8-d7d0-40ec-8939-91f6cda67c56" xsi:nil="true"/>
  </documentManagement>
</p:properties>
</file>

<file path=customXml/itemProps1.xml><?xml version="1.0" encoding="utf-8"?>
<ds:datastoreItem xmlns:ds="http://schemas.openxmlformats.org/officeDocument/2006/customXml" ds:itemID="{A00941EE-3554-4885-9070-8D0B650DCC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a252a8-d7d0-40ec-8939-91f6cda67c56"/>
    <ds:schemaRef ds:uri="f81b154c-4967-46c8-8246-8dee13081a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A471CA-C1DB-4FC1-8F19-596A94001D2E}">
  <ds:schemaRefs>
    <ds:schemaRef ds:uri="http://schemas.microsoft.com/sharepoint/v3/contenttype/forms"/>
  </ds:schemaRefs>
</ds:datastoreItem>
</file>

<file path=customXml/itemProps3.xml><?xml version="1.0" encoding="utf-8"?>
<ds:datastoreItem xmlns:ds="http://schemas.openxmlformats.org/officeDocument/2006/customXml" ds:itemID="{25D76008-8663-4F70-A6C3-6D29CD5AF813}">
  <ds:schemaRefs>
    <ds:schemaRef ds:uri="f81b154c-4967-46c8-8246-8dee13081ac1"/>
    <ds:schemaRef ds:uri="c2a252a8-d7d0-40ec-8939-91f6cda67c56"/>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845</TotalTime>
  <Words>1409</Words>
  <Application>Microsoft Office PowerPoint</Application>
  <PresentationFormat>Widescreen</PresentationFormat>
  <Paragraphs>88</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Georgia Pro Cond Light</vt:lpstr>
      <vt:lpstr>Söhne</vt:lpstr>
      <vt:lpstr>Speak Pro</vt:lpstr>
      <vt:lpstr>RetrospectVTI</vt:lpstr>
      <vt:lpstr>Harnessing Artifacts: Classifying Gait Events with Machine Learning and Dual Layer EEG Data</vt:lpstr>
      <vt:lpstr>Project Overview</vt:lpstr>
      <vt:lpstr>Experimental Setup</vt:lpstr>
      <vt:lpstr>PowerPoint Presentation</vt:lpstr>
      <vt:lpstr>Dataset Format and Details</vt:lpstr>
      <vt:lpstr>Events</vt:lpstr>
      <vt:lpstr>Prediction of Gait Events from Dual-Layer EEG Datasets Pipeline</vt:lpstr>
      <vt:lpstr>Dataset Preprocessing</vt:lpstr>
      <vt:lpstr>Principal Component Analysis (PCA) Implementation:</vt:lpstr>
      <vt:lpstr>Final Results</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Artifacts: Classifying Gait Events with Machine Learning and Dual Layer EEG Data</dc:title>
  <dc:creator>Rushikesh Harikishan Kankar</dc:creator>
  <cp:lastModifiedBy>Rushikesh Harikishan Kankar</cp:lastModifiedBy>
  <cp:revision>2</cp:revision>
  <dcterms:created xsi:type="dcterms:W3CDTF">2023-08-04T16:07:18Z</dcterms:created>
  <dcterms:modified xsi:type="dcterms:W3CDTF">2023-08-05T06:12:42Z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0x01010061310FF8A4A7E94195AE6073033A3B7B</vt:lpwstr>
  </property>
</Properties>
</file>