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1" r:id="rId5"/>
    <p:sldId id="269" r:id="rId6"/>
    <p:sldId id="262" r:id="rId7"/>
    <p:sldId id="260" r:id="rId8"/>
    <p:sldId id="258" r:id="rId9"/>
    <p:sldId id="268" r:id="rId10"/>
    <p:sldId id="266" r:id="rId11"/>
    <p:sldId id="267" r:id="rId12"/>
    <p:sldId id="263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Linear Regression</c:v>
                </c:pt>
                <c:pt idx="1">
                  <c:v>Logistics Regression</c:v>
                </c:pt>
                <c:pt idx="2">
                  <c:v>Random Forest Regressor</c:v>
                </c:pt>
                <c:pt idx="3">
                  <c:v>Decision Tree regression</c:v>
                </c:pt>
                <c:pt idx="4">
                  <c:v>Support Vector regression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0.77826996326870601</c:v>
                </c:pt>
                <c:pt idx="1">
                  <c:v>2.1008403361344501E-2</c:v>
                </c:pt>
                <c:pt idx="2">
                  <c:v>0.98375887383106797</c:v>
                </c:pt>
                <c:pt idx="3">
                  <c:v>0.86960556959628199</c:v>
                </c:pt>
                <c:pt idx="4">
                  <c:v>2.0508216558623601E-2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A0-478E-BB6E-8D1025F84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25804640"/>
        <c:axId val="325805000"/>
      </c:barChart>
      <c:catAx>
        <c:axId val="32580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05000"/>
        <c:crosses val="autoZero"/>
        <c:auto val="1"/>
        <c:lblAlgn val="ctr"/>
        <c:lblOffset val="100"/>
        <c:noMultiLvlLbl val="0"/>
      </c:catAx>
      <c:valAx>
        <c:axId val="32580500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80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/>
    </a:solidFill>
    <a:ln w="9525" cap="flat" cmpd="sng" algn="ctr">
      <a:solidFill>
        <a:schemeClr val="accent4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Hyper-parameter tuning</a:t>
            </a:r>
          </a:p>
        </c:rich>
      </c:tx>
      <c:layout>
        <c:manualLayout>
          <c:xMode val="edge"/>
          <c:yMode val="edge"/>
          <c:x val="0.14405555555555555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23936330526338"/>
          <c:y val="0.19776633533839591"/>
          <c:w val="0.85376063380039002"/>
          <c:h val="0.56220219739251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Before Hypertuning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Sheet1!$B$9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Sheet1!$B$10</c:f>
              <c:numCache>
                <c:formatCode>0.00%</c:formatCode>
                <c:ptCount val="1"/>
                <c:pt idx="0">
                  <c:v>0.91926804605200196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E-477A-89F6-F64677D3FD76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After Hypertuning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Sheet1!$B$9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Sheet1!$B$11</c:f>
              <c:numCache>
                <c:formatCode>0.00%</c:formatCode>
                <c:ptCount val="1"/>
                <c:pt idx="0">
                  <c:v>0.98375887383106797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2E-477A-89F6-F64677D3F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36491504"/>
        <c:axId val="536487904"/>
      </c:barChart>
      <c:catAx>
        <c:axId val="53649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87904"/>
        <c:crosses val="autoZero"/>
        <c:auto val="1"/>
        <c:lblAlgn val="ctr"/>
        <c:lblOffset val="100"/>
        <c:noMultiLvlLbl val="0"/>
      </c:catAx>
      <c:valAx>
        <c:axId val="53648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9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88605016739001"/>
          <c:y val="0.88691298755003845"/>
          <c:w val="0.66740436927260915"/>
          <c:h val="8.74475138939500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eblytutorials.com/web-analytic-tools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7855-i20-car-company-hyundai-i10-motor-log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60289"/>
            <a:ext cx="4572000" cy="1589141"/>
          </a:xfrm>
        </p:spPr>
        <p:txBody>
          <a:bodyPr>
            <a:noAutofit/>
          </a:bodyPr>
          <a:lstStyle/>
          <a:p>
            <a:r>
              <a:rPr lang="en-US" sz="2800" dirty="0"/>
              <a:t>Predicting the Resale Value of Used Hyundai Cars: A Regression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38255"/>
            <a:ext cx="9143999" cy="405244"/>
          </a:xfrm>
        </p:spPr>
        <p:txBody>
          <a:bodyPr>
            <a:normAutofit/>
          </a:bodyPr>
          <a:lstStyle/>
          <a:p>
            <a:r>
              <a:rPr lang="en-US" sz="1600" b="1" dirty="0"/>
              <a:t>Team Members:	-Rushikesh Kharat	-Prince Kumar Singh	    -</a:t>
            </a:r>
            <a:r>
              <a:rPr lang="en-US" sz="1600" b="1" dirty="0" err="1"/>
              <a:t>Pradipta</a:t>
            </a:r>
            <a:r>
              <a:rPr lang="en-US" sz="1600" b="1" dirty="0"/>
              <a:t> Dey	-Avinash Kumar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2060-E1F0-5B3D-1C79-D5215E3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7" y="550717"/>
            <a:ext cx="3397285" cy="2161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&amp; TECHNOLOGY USED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E54CF5-2EFC-9221-BC12-D49E185E9A7F}"/>
              </a:ext>
            </a:extLst>
          </p:cNvPr>
          <p:cNvGrpSpPr/>
          <p:nvPr/>
        </p:nvGrpSpPr>
        <p:grpSpPr>
          <a:xfrm>
            <a:off x="4373594" y="550718"/>
            <a:ext cx="2505188" cy="4343902"/>
            <a:chOff x="4373594" y="443407"/>
            <a:chExt cx="2505188" cy="4451213"/>
          </a:xfrm>
        </p:grpSpPr>
        <p:sp>
          <p:nvSpPr>
            <p:cNvPr id="4" name="Google Shape;292;p31">
              <a:extLst>
                <a:ext uri="{FF2B5EF4-FFF2-40B4-BE49-F238E27FC236}">
                  <a16:creationId xmlns:a16="http://schemas.microsoft.com/office/drawing/2014/main" id="{B8D2F3C1-43FD-59FD-22A5-2EBB2E06F0C2}"/>
                </a:ext>
              </a:extLst>
            </p:cNvPr>
            <p:cNvSpPr/>
            <p:nvPr/>
          </p:nvSpPr>
          <p:spPr>
            <a:xfrm>
              <a:off x="4871285" y="1002856"/>
              <a:ext cx="1965168" cy="3489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Python</a:t>
              </a:r>
            </a:p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Pandas</a:t>
              </a:r>
            </a:p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Numpy</a:t>
              </a:r>
            </a:p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Visualization</a:t>
              </a:r>
            </a:p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Sklearn</a:t>
              </a:r>
            </a:p>
            <a:p>
              <a:pPr marL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" name="Google Shape;294;p31">
              <a:extLst>
                <a:ext uri="{FF2B5EF4-FFF2-40B4-BE49-F238E27FC236}">
                  <a16:creationId xmlns:a16="http://schemas.microsoft.com/office/drawing/2014/main" id="{D482319B-F9AB-65FF-1814-B4D5AEAA9578}"/>
                </a:ext>
              </a:extLst>
            </p:cNvPr>
            <p:cNvGrpSpPr/>
            <p:nvPr/>
          </p:nvGrpSpPr>
          <p:grpSpPr>
            <a:xfrm>
              <a:off x="4410267" y="443407"/>
              <a:ext cx="2468515" cy="4451213"/>
              <a:chOff x="2547150" y="238125"/>
              <a:chExt cx="2525675" cy="5238750"/>
            </a:xfrm>
          </p:grpSpPr>
          <p:sp>
            <p:nvSpPr>
              <p:cNvPr id="11" name="Google Shape;295;p31">
                <a:extLst>
                  <a:ext uri="{FF2B5EF4-FFF2-40B4-BE49-F238E27FC236}">
                    <a16:creationId xmlns:a16="http://schemas.microsoft.com/office/drawing/2014/main" id="{66FCC146-7C68-3C1C-FD5C-C79FDC1A98C6}"/>
                  </a:ext>
                </a:extLst>
              </p:cNvPr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6;p31">
                <a:extLst>
                  <a:ext uri="{FF2B5EF4-FFF2-40B4-BE49-F238E27FC236}">
                    <a16:creationId xmlns:a16="http://schemas.microsoft.com/office/drawing/2014/main" id="{5B996FD9-FD9C-D8B2-A1C8-F87367566F02}"/>
                  </a:ext>
                </a:extLst>
              </p:cNvPr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7;p31">
                <a:extLst>
                  <a:ext uri="{FF2B5EF4-FFF2-40B4-BE49-F238E27FC236}">
                    <a16:creationId xmlns:a16="http://schemas.microsoft.com/office/drawing/2014/main" id="{0AF250A0-8294-9CCA-C23F-560FFB819D46}"/>
                  </a:ext>
                </a:extLst>
              </p:cNvPr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8;p31">
                <a:extLst>
                  <a:ext uri="{FF2B5EF4-FFF2-40B4-BE49-F238E27FC236}">
                    <a16:creationId xmlns:a16="http://schemas.microsoft.com/office/drawing/2014/main" id="{88F1B56C-8FAE-639C-0F39-8139140DE92E}"/>
                  </a:ext>
                </a:extLst>
              </p:cNvPr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16709-914B-9D59-2D0B-589FB7813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0656" y="958718"/>
              <a:ext cx="530121" cy="5301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07F398-B51D-D664-0351-C8294C03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0656" y="1572590"/>
              <a:ext cx="555409" cy="5554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5D4502-6F7B-100B-D29C-B5773D827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9872" y="2213847"/>
              <a:ext cx="555410" cy="555410"/>
            </a:xfrm>
            <a:prstGeom prst="rect">
              <a:avLst/>
            </a:prstGeom>
          </p:spPr>
        </p:pic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BF0F6187-CAB6-D744-333F-76A840B0E61F}"/>
                </a:ext>
              </a:extLst>
            </p:cNvPr>
            <p:cNvSpPr txBox="1"/>
            <p:nvPr/>
          </p:nvSpPr>
          <p:spPr>
            <a:xfrm>
              <a:off x="4373594" y="2956457"/>
              <a:ext cx="972745" cy="592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N" sz="3200" dirty="0"/>
                <a:t>📊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BE9748-C01D-16DC-1BAF-86905C73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506" y="3541650"/>
              <a:ext cx="641878" cy="641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333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69A-1E9B-259D-5013-F0C92120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12C7-079C-D6B2-EDBB-C4A0788A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91" y="1205308"/>
            <a:ext cx="4140799" cy="136644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Modelling</a:t>
            </a:r>
          </a:p>
          <a:p>
            <a:r>
              <a:rPr lang="en-IN" dirty="0"/>
              <a:t>Hyperparameter Tuning</a:t>
            </a:r>
          </a:p>
          <a:p>
            <a:r>
              <a:rPr lang="en-IN" dirty="0"/>
              <a:t>New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6B50F-A096-EE8B-B4DA-D25138E4D149}"/>
              </a:ext>
            </a:extLst>
          </p:cNvPr>
          <p:cNvSpPr txBox="1"/>
          <p:nvPr/>
        </p:nvSpPr>
        <p:spPr>
          <a:xfrm>
            <a:off x="555892" y="3016456"/>
            <a:ext cx="4024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HOW DID WE OVERCOME?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D50379-14F8-6DCE-DB61-76765252AD7E}"/>
              </a:ext>
            </a:extLst>
          </p:cNvPr>
          <p:cNvSpPr txBox="1">
            <a:spLocks/>
          </p:cNvSpPr>
          <p:nvPr/>
        </p:nvSpPr>
        <p:spPr>
          <a:xfrm>
            <a:off x="555891" y="3560582"/>
            <a:ext cx="7819181" cy="1366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referred Official Documentations, YouTube Videos and resources given by Masai.</a:t>
            </a:r>
          </a:p>
          <a:p>
            <a:r>
              <a:rPr lang="en-US" sz="2400" dirty="0"/>
              <a:t>Discussion with the team members.</a:t>
            </a:r>
          </a:p>
          <a:p>
            <a:r>
              <a:rPr lang="en-US" sz="2400" dirty="0"/>
              <a:t>Task division and regular team meeting.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C2232-DAA2-657B-1590-1CD0F06E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8629" y="1285637"/>
            <a:ext cx="4140798" cy="18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61E-DE97-AE31-3E73-1B71EDBF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6" y="0"/>
            <a:ext cx="6571913" cy="725349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CONCLUSION</a:t>
            </a:r>
            <a:endParaRPr lang="en-IN" u="sng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4094D-3533-A700-CE11-AC9673623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317517"/>
              </p:ext>
            </p:extLst>
          </p:nvPr>
        </p:nvGraphicFramePr>
        <p:xfrm>
          <a:off x="3958936" y="1080504"/>
          <a:ext cx="4696691" cy="372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CB199F-E8E7-782E-6ED8-74E161F551B0}"/>
              </a:ext>
            </a:extLst>
          </p:cNvPr>
          <p:cNvSpPr txBox="1"/>
          <p:nvPr/>
        </p:nvSpPr>
        <p:spPr>
          <a:xfrm>
            <a:off x="675413" y="1080504"/>
            <a:ext cx="2940628" cy="372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per all the model performance we can see that the Random Forest has given highest level of Accuracy which is 92%.</a:t>
            </a:r>
          </a:p>
          <a:p>
            <a:pPr marL="1524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200"/>
            </a:pPr>
            <a:r>
              <a:rPr lang="en-US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using hyperparameter tunning with Grid Search CV on Random Forest Model the performance has been increased from 92% to 98%.</a:t>
            </a:r>
          </a:p>
        </p:txBody>
      </p:sp>
    </p:spTree>
    <p:extLst>
      <p:ext uri="{BB962C8B-B14F-4D97-AF65-F5344CB8AC3E}">
        <p14:creationId xmlns:p14="http://schemas.microsoft.com/office/powerpoint/2010/main" val="18290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389C-01FE-305E-11FA-2F500255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91" y="1841789"/>
            <a:ext cx="7390365" cy="145992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Data-Preprocessing</a:t>
            </a:r>
          </a:p>
          <a:p>
            <a:r>
              <a:rPr lang="en-US" dirty="0"/>
              <a:t>Data-Visualization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Modeling and 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4016B4-865A-7410-EB21-77198ADEB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7483" y="1201993"/>
            <a:ext cx="2520449" cy="3660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EBD1B-D754-DED0-6F54-37EFDDBB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FF16-6869-CBD7-1633-812BC42E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1201994"/>
            <a:ext cx="6372644" cy="366032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Hyundai is a South Korean multinational automotive manufacturer that was founded in 1967.</a:t>
            </a:r>
          </a:p>
          <a:p>
            <a:r>
              <a:rPr lang="en-US" sz="3200" dirty="0"/>
              <a:t>The company is the third-largest vehicle manufacturer in the world, producing over 5 million vehicles annually.</a:t>
            </a:r>
          </a:p>
          <a:p>
            <a:r>
              <a:rPr lang="en-US" sz="3200" dirty="0"/>
              <a:t>The data provided consists of 9 variables giving the details about the vehicle.</a:t>
            </a:r>
          </a:p>
          <a:p>
            <a:r>
              <a:rPr lang="en-US" sz="3200" dirty="0"/>
              <a:t>Using these variables we have to predict the price of the used Hyundai cars.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4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8307-123B-6DF5-5F23-8CA13C20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2A3A-7607-61B0-7A6A-E26627BB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Data-Cleaning</a:t>
            </a:r>
          </a:p>
          <a:p>
            <a:pPr lvl="1"/>
            <a:r>
              <a:rPr lang="en-US" dirty="0"/>
              <a:t>Null Values and Data Type handling</a:t>
            </a:r>
          </a:p>
          <a:p>
            <a:pPr lvl="1"/>
            <a:r>
              <a:rPr lang="en-US" dirty="0"/>
              <a:t>Checked noise values</a:t>
            </a:r>
          </a:p>
          <a:p>
            <a:pPr lvl="1"/>
            <a:r>
              <a:rPr lang="en-US" dirty="0"/>
              <a:t>Performed Univariate Analysis and Bivariate Analysis on the data</a:t>
            </a:r>
          </a:p>
          <a:p>
            <a:pPr lvl="1"/>
            <a:r>
              <a:rPr lang="en-US" dirty="0"/>
              <a:t>Split numerical and categorical columns</a:t>
            </a:r>
          </a:p>
          <a:p>
            <a:pPr lvl="1"/>
            <a:r>
              <a:rPr lang="en-US" dirty="0"/>
              <a:t>Outlier Analysis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Histograms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889670-1051-8DDD-8557-A5F2EAF05C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6" y="1442153"/>
            <a:ext cx="2705432" cy="33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23ADAA7-2302-3D26-35DE-65165A17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6" y="1442153"/>
            <a:ext cx="2705432" cy="33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9AAC7F1-E2FB-5978-3198-E972B753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28" y="1442153"/>
            <a:ext cx="2983218" cy="33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D7290-E258-4DFC-75D4-15C6A2CF5528}"/>
              </a:ext>
            </a:extLst>
          </p:cNvPr>
          <p:cNvSpPr txBox="1"/>
          <p:nvPr/>
        </p:nvSpPr>
        <p:spPr>
          <a:xfrm>
            <a:off x="2277534" y="980488"/>
            <a:ext cx="458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chemeClr val="bg2"/>
                </a:solidFill>
              </a:rPr>
              <a:t>Histograms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4567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8F06-D547-55BC-BE1D-1C32D8CF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FF1C3-0447-223B-41F7-32D53E81E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74" y="1145083"/>
            <a:ext cx="5229644" cy="3751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2BCC9-1044-F06F-4F3F-F602BB04D915}"/>
              </a:ext>
            </a:extLst>
          </p:cNvPr>
          <p:cNvSpPr txBox="1"/>
          <p:nvPr/>
        </p:nvSpPr>
        <p:spPr>
          <a:xfrm>
            <a:off x="5964381" y="1145083"/>
            <a:ext cx="3054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Co-relation between Year and Price is high which means older the car lower the price.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Similarly, engine-size and price are also co-related to </a:t>
            </a:r>
            <a:r>
              <a:rPr lang="en-US" sz="2000" dirty="0" err="1">
                <a:solidFill>
                  <a:schemeClr val="bg1"/>
                </a:solidFill>
              </a:rPr>
              <a:t>eachother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 car has low mileage the price also decreases.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1D037-855B-B6BC-A330-71FFF4B083A6}"/>
              </a:ext>
            </a:extLst>
          </p:cNvPr>
          <p:cNvSpPr txBox="1"/>
          <p:nvPr/>
        </p:nvSpPr>
        <p:spPr>
          <a:xfrm>
            <a:off x="602673" y="187037"/>
            <a:ext cx="541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Modelling and Results</a:t>
            </a:r>
            <a:endParaRPr lang="en-IN" sz="44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04D0EC-EB5F-AFA3-76A8-584408ED2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890469"/>
              </p:ext>
            </p:extLst>
          </p:nvPr>
        </p:nvGraphicFramePr>
        <p:xfrm>
          <a:off x="602672" y="1267692"/>
          <a:ext cx="8084127" cy="3688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SVR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B7E9C-43D1-C0AB-D0AA-7E6ADA637587}"/>
              </a:ext>
            </a:extLst>
          </p:cNvPr>
          <p:cNvSpPr txBox="1"/>
          <p:nvPr/>
        </p:nvSpPr>
        <p:spPr>
          <a:xfrm>
            <a:off x="2277534" y="1158711"/>
            <a:ext cx="458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lt1"/>
                </a:solidFill>
                <a:highlight>
                  <a:srgbClr val="000000"/>
                </a:highlight>
              </a:rPr>
              <a:t>Support Vector Regression</a:t>
            </a:r>
            <a:endParaRPr lang="en-IN" sz="2800" u="sng" dirty="0">
              <a:highlight>
                <a:srgbClr val="00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3E6B30-F030-5524-6CBD-6EF5A82E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785828"/>
            <a:ext cx="7676443" cy="26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205279"/>
            <a:ext cx="8093365" cy="7635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Decision Tree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B7E9C-43D1-C0AB-D0AA-7E6ADA637587}"/>
              </a:ext>
            </a:extLst>
          </p:cNvPr>
          <p:cNvSpPr txBox="1"/>
          <p:nvPr/>
        </p:nvSpPr>
        <p:spPr>
          <a:xfrm>
            <a:off x="3214512" y="1237734"/>
            <a:ext cx="458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lt1"/>
                </a:solidFill>
                <a:highlight>
                  <a:srgbClr val="000000"/>
                </a:highlight>
              </a:rPr>
              <a:t>Decision Tree</a:t>
            </a:r>
            <a:endParaRPr lang="en-IN" sz="2800" u="sng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57AC0-86DA-4201-1074-A825923C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9" y="2029884"/>
            <a:ext cx="7371644" cy="27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Times New Roman</vt:lpstr>
      <vt:lpstr>Office Theme</vt:lpstr>
      <vt:lpstr>Predicting the Resale Value of Used Hyundai Cars: A Regression Analysis</vt:lpstr>
      <vt:lpstr>AGENDA</vt:lpstr>
      <vt:lpstr>INTRODUCTION</vt:lpstr>
      <vt:lpstr>DATA PREPROCESSING</vt:lpstr>
      <vt:lpstr>Histograms</vt:lpstr>
      <vt:lpstr>DATA VISUALIZATION</vt:lpstr>
      <vt:lpstr>PowerPoint Presentation</vt:lpstr>
      <vt:lpstr>SVR</vt:lpstr>
      <vt:lpstr>Decision Tree</vt:lpstr>
      <vt:lpstr>TOOLS &amp; TECHNOLOGY USED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2023-05-04T17:39:37Z</dcterms:modified>
</cp:coreProperties>
</file>