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144445094" r:id="rId2"/>
    <p:sldId id="214444509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429022-FEFE-59B9-D6CA-BFA43C6583C6}" name="Nagmani C" initials="" userId="S::nagmani@quantzig.com::f5c21797-f47f-4289-8216-172c428514ae" providerId="AD"/>
  <p188:author id="{2DF9B83D-5C21-40FA-5663-DE078A17D973}" name="Sivakumar V Venkatachalam" initials="SV" userId="S::sivakumarv@bizvibe.com::3a6bc10b-c477-4a97-813e-756187173d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A4"/>
    <a:srgbClr val="FEDBD1"/>
    <a:srgbClr val="FEEDE8"/>
    <a:srgbClr val="656869"/>
    <a:srgbClr val="B5985A"/>
    <a:srgbClr val="6787B7"/>
    <a:srgbClr val="F0F3F8"/>
    <a:srgbClr val="341F97"/>
    <a:srgbClr val="E1E7F1"/>
    <a:srgbClr val="F5E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2961" autoAdjust="0"/>
  </p:normalViewPr>
  <p:slideViewPr>
    <p:cSldViewPr snapToGrid="0">
      <p:cViewPr varScale="1">
        <p:scale>
          <a:sx n="70" d="100"/>
          <a:sy n="70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1E689C-80E5-4D84-9367-3D9FAE123E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75D6A-03E1-4F72-9DD8-CAF567F461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A1097-06BB-4E41-9C4B-11A91A0864FB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E3670-BA6E-4BAF-B574-11DAD28951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3A26F-C76D-457B-8371-E00D443402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10C6-4C1E-41EB-885E-2D71FB4E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6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DB77E-AD1C-41A9-BFCC-DC6FC6FC0500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3E25E-E7A8-4CC8-8579-9D128088D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7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0A434-5893-6F71-FD4C-7862ACF05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7958AE-BA48-7E30-3DF3-F4268205F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E3D8A1-E3A1-57BE-7B5C-1A48D855A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8562B-74B4-5439-E0B9-AE5C46A47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3E25E-E7A8-4CC8-8579-9D128088DE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96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4E286-DE6B-3CE4-2B42-8AA7AFD59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77459A-97CA-DB77-72C5-B70324E4D7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28ECA4-2E94-3395-C5E5-20B591D81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C07CF-699C-CA89-E142-5346C6930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3E25E-E7A8-4CC8-8579-9D128088DE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55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6F67EC-8CC1-262E-D9F5-DA69410586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79654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D8F0AEC-CC23-8A94-CD98-4CC404325E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495" y="737445"/>
            <a:ext cx="3813369" cy="10550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3B171E3-4058-54AC-12D0-2A7C66D66C7B}"/>
              </a:ext>
            </a:extLst>
          </p:cNvPr>
          <p:cNvSpPr/>
          <p:nvPr userDrawn="1"/>
        </p:nvSpPr>
        <p:spPr>
          <a:xfrm>
            <a:off x="0" y="2797277"/>
            <a:ext cx="12192000" cy="4060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1EE555-5230-2FA6-2C0E-E35CC206373B}"/>
              </a:ext>
            </a:extLst>
          </p:cNvPr>
          <p:cNvGrpSpPr/>
          <p:nvPr userDrawn="1"/>
        </p:nvGrpSpPr>
        <p:grpSpPr>
          <a:xfrm>
            <a:off x="473496" y="3047803"/>
            <a:ext cx="766917" cy="83737"/>
            <a:chOff x="4804072" y="993058"/>
            <a:chExt cx="766917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D9180D-D2CB-1EB3-85D4-1735A792EA2A}"/>
                </a:ext>
              </a:extLst>
            </p:cNvPr>
            <p:cNvSpPr/>
            <p:nvPr userDrawn="1"/>
          </p:nvSpPr>
          <p:spPr>
            <a:xfrm>
              <a:off x="4804072" y="993058"/>
              <a:ext cx="255639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A7C3C-CF7C-BF33-42B2-F3BD33090314}"/>
                </a:ext>
              </a:extLst>
            </p:cNvPr>
            <p:cNvSpPr/>
            <p:nvPr userDrawn="1"/>
          </p:nvSpPr>
          <p:spPr>
            <a:xfrm>
              <a:off x="5059711" y="993058"/>
              <a:ext cx="255639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87DBE1-3742-8F74-5626-8ED0DBC63BBF}"/>
                </a:ext>
              </a:extLst>
            </p:cNvPr>
            <p:cNvSpPr/>
            <p:nvPr userDrawn="1"/>
          </p:nvSpPr>
          <p:spPr>
            <a:xfrm>
              <a:off x="5315350" y="993058"/>
              <a:ext cx="25563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A19AE70-B235-C948-A8BA-258F017E44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3768328"/>
            <a:ext cx="11522075" cy="682238"/>
          </a:xfrm>
        </p:spPr>
        <p:txBody>
          <a:bodyPr wrap="square" anchor="b">
            <a:spAutoFit/>
          </a:bodyPr>
          <a:lstStyle>
            <a:lvl1pPr marL="0" indent="0" algn="l">
              <a:lnSpc>
                <a:spcPts val="4600"/>
              </a:lnSpc>
              <a:buNone/>
              <a:defRPr sz="4400" b="1">
                <a:solidFill>
                  <a:schemeClr val="tx2"/>
                </a:solidFill>
                <a:latin typeface="Grandview" panose="020B0502040204020203" pitchFamily="34" charset="0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9C309E9-69CD-237B-F189-13B6D1E2E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4518116"/>
            <a:ext cx="11522075" cy="523220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1"/>
                </a:solidFill>
                <a:latin typeface="Grandview" panose="020B0502040204020203" pitchFamily="34" charset="0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B6CA82-42B9-AE8F-307B-59DD005129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4963" y="5594553"/>
            <a:ext cx="3479953" cy="341632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Grandview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ECF219F-A058-195B-DB71-5196AC081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2231174"/>
            <a:ext cx="5761038" cy="369332"/>
          </a:xfr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Grandview" panose="020B0502040204020203" pitchFamily="34" charset="0"/>
              </a:defRPr>
            </a:lvl1pPr>
          </a:lstStyle>
          <a:p>
            <a:pPr lvl="0"/>
            <a:r>
              <a:rPr lang="en-US"/>
              <a:t>Presentation to &lt;Client Name&gt;</a:t>
            </a:r>
          </a:p>
        </p:txBody>
      </p:sp>
    </p:spTree>
    <p:extLst>
      <p:ext uri="{BB962C8B-B14F-4D97-AF65-F5344CB8AC3E}">
        <p14:creationId xmlns:p14="http://schemas.microsoft.com/office/powerpoint/2010/main" val="260200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B36362-976D-5283-D9E6-B58AE1CB64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EABD2F-AE33-0673-177C-D48B29DBC65F}"/>
              </a:ext>
            </a:extLst>
          </p:cNvPr>
          <p:cNvSpPr/>
          <p:nvPr userDrawn="1"/>
        </p:nvSpPr>
        <p:spPr>
          <a:xfrm>
            <a:off x="132080" y="0"/>
            <a:ext cx="10779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DACB232-8BCF-F3F8-C0A2-7BF00D0D9C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914" y="6517400"/>
            <a:ext cx="1294905" cy="23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9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art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39901A-9E64-5423-7E3F-9C40B6EB0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4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EBC66D8-44DB-59F0-AA29-041E751B51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64380"/>
            <a:ext cx="12192000" cy="2293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C47AFD-B5F4-BAE5-46E3-2A84841A183D}"/>
              </a:ext>
            </a:extLst>
          </p:cNvPr>
          <p:cNvSpPr txBox="1"/>
          <p:nvPr userDrawn="1"/>
        </p:nvSpPr>
        <p:spPr>
          <a:xfrm>
            <a:off x="7463709" y="4848195"/>
            <a:ext cx="2017079" cy="169277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indent="0" algn="just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Grandview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Asia-Pacific</a:t>
            </a:r>
          </a:p>
          <a:p>
            <a:pPr>
              <a:spcAft>
                <a:spcPts val="600"/>
              </a:spcAft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1st Floor – Left Wing,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Embassy Signet,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Cessna Business Park,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Kadubeesanahalli,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Outer Ring Road,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Bangalore – 560 103</a:t>
            </a:r>
          </a:p>
          <a:p>
            <a:pPr>
              <a:spcAft>
                <a:spcPts val="600"/>
              </a:spcAft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Tel: +91 806 191 4606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9AC86-99AA-5E89-963F-72F198F048E6}"/>
              </a:ext>
            </a:extLst>
          </p:cNvPr>
          <p:cNvSpPr txBox="1"/>
          <p:nvPr userDrawn="1"/>
        </p:nvSpPr>
        <p:spPr>
          <a:xfrm>
            <a:off x="349403" y="3651950"/>
            <a:ext cx="43819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randview" panose="020B0502040204020203" pitchFamily="34" charset="0"/>
              </a:rPr>
              <a:t>hello@quantzig.com  |  www.quantzig.com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B24648-09CC-2FFA-BFEC-407F0EE1B1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107" y="377200"/>
            <a:ext cx="2451931" cy="678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3EC0E6-46BB-02CE-DDE9-B6505A150C61}"/>
              </a:ext>
            </a:extLst>
          </p:cNvPr>
          <p:cNvSpPr txBox="1"/>
          <p:nvPr userDrawn="1"/>
        </p:nvSpPr>
        <p:spPr>
          <a:xfrm>
            <a:off x="334962" y="4859995"/>
            <a:ext cx="2017079" cy="92845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indent="0" algn="just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Grandview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United States</a:t>
            </a:r>
          </a:p>
          <a:p>
            <a:pPr marR="0" lvl="0" indent="0" fontAlgn="auto"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110 E. Schiller, #208,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Elmhurst, IL 60126, U.S.A</a:t>
            </a:r>
          </a:p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Tel: +1 630 538 7144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9609D-38F6-FE5F-6B87-28A130B9D065}"/>
              </a:ext>
            </a:extLst>
          </p:cNvPr>
          <p:cNvSpPr txBox="1"/>
          <p:nvPr userDrawn="1"/>
        </p:nvSpPr>
        <p:spPr>
          <a:xfrm>
            <a:off x="2711211" y="4859995"/>
            <a:ext cx="2017079" cy="11131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b="1">
                <a:solidFill>
                  <a:schemeClr val="bg1"/>
                </a:solidFill>
                <a:latin typeface="Grandview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United Kingdom</a:t>
            </a:r>
          </a:p>
          <a:p>
            <a:pPr>
              <a:spcAft>
                <a:spcPts val="400"/>
              </a:spcAft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8 Wimpole Street,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London W1G 9SP,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United Kingdom</a:t>
            </a:r>
          </a:p>
          <a:p>
            <a:pPr>
              <a:spcAft>
                <a:spcPts val="400"/>
              </a:spcAft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Tel: +44 208 629 1455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342A9-0E45-548C-D5E5-19B38913F7AF}"/>
              </a:ext>
            </a:extLst>
          </p:cNvPr>
          <p:cNvSpPr txBox="1"/>
          <p:nvPr userDrawn="1"/>
        </p:nvSpPr>
        <p:spPr>
          <a:xfrm>
            <a:off x="5087460" y="4859995"/>
            <a:ext cx="2017079" cy="11131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indent="0" algn="just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Grandview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Canada</a:t>
            </a:r>
          </a:p>
          <a:p>
            <a:pPr>
              <a:spcAft>
                <a:spcPts val="400"/>
              </a:spcAft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36 Toronto St., #505,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Toronto, ON M5C 2C5, Canada</a:t>
            </a:r>
          </a:p>
          <a:p>
            <a:pPr>
              <a:spcAft>
                <a:spcPts val="600"/>
              </a:spcAft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Tel: +44 20 8629 1455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0F6D2-8AC3-90AD-6975-5CC7FD007EA6}"/>
              </a:ext>
            </a:extLst>
          </p:cNvPr>
          <p:cNvSpPr txBox="1"/>
          <p:nvPr userDrawn="1"/>
        </p:nvSpPr>
        <p:spPr>
          <a:xfrm>
            <a:off x="9839959" y="4848195"/>
            <a:ext cx="2017079" cy="11131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indent="0" algn="just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Grandview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Hungary</a:t>
            </a:r>
          </a:p>
          <a:p>
            <a:pPr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RM2 Business Center,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1137 Budapest, Hungary</a:t>
            </a:r>
          </a:p>
          <a:p>
            <a:pPr>
              <a:spcAft>
                <a:spcPts val="400"/>
              </a:spcAft>
              <a:defRPr/>
            </a:pPr>
            <a:r>
              <a:rPr lang="en-US" sz="1200" kern="100" err="1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Radnóti</a:t>
            </a: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kern="100" err="1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Miklós</a:t>
            </a: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u. 2.</a:t>
            </a:r>
          </a:p>
          <a:p>
            <a:pPr>
              <a:spcAft>
                <a:spcPts val="600"/>
              </a:spcAft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Tel: +36 703 712 361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B3065-1248-AB09-A2DC-27B4BEEA09A2}"/>
              </a:ext>
            </a:extLst>
          </p:cNvPr>
          <p:cNvGrpSpPr/>
          <p:nvPr userDrawn="1"/>
        </p:nvGrpSpPr>
        <p:grpSpPr>
          <a:xfrm>
            <a:off x="349403" y="1294403"/>
            <a:ext cx="504000" cy="83737"/>
            <a:chOff x="4804072" y="993058"/>
            <a:chExt cx="766917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A13877-C97C-679E-0293-AA0B2FB4F124}"/>
                </a:ext>
              </a:extLst>
            </p:cNvPr>
            <p:cNvSpPr/>
            <p:nvPr userDrawn="1"/>
          </p:nvSpPr>
          <p:spPr>
            <a:xfrm>
              <a:off x="4804072" y="993058"/>
              <a:ext cx="255639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latin typeface="Grandview" panose="020B05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5105F1-309D-73F0-7CA1-91E45AAFBE84}"/>
                </a:ext>
              </a:extLst>
            </p:cNvPr>
            <p:cNvSpPr/>
            <p:nvPr userDrawn="1"/>
          </p:nvSpPr>
          <p:spPr>
            <a:xfrm>
              <a:off x="5059711" y="993058"/>
              <a:ext cx="255639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latin typeface="Grandview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6FD4EB-ADEB-5C81-2D96-BC80E1B32DD5}"/>
                </a:ext>
              </a:extLst>
            </p:cNvPr>
            <p:cNvSpPr/>
            <p:nvPr userDrawn="1"/>
          </p:nvSpPr>
          <p:spPr>
            <a:xfrm>
              <a:off x="5315350" y="993058"/>
              <a:ext cx="25563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latin typeface="Grandview" panose="020B0502040204020203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467FB16-10BF-63BD-486E-A616D4214B63}"/>
              </a:ext>
            </a:extLst>
          </p:cNvPr>
          <p:cNvSpPr txBox="1"/>
          <p:nvPr userDrawn="1"/>
        </p:nvSpPr>
        <p:spPr>
          <a:xfrm>
            <a:off x="349403" y="1626934"/>
            <a:ext cx="3612997" cy="461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000" b="1" dirty="0">
                <a:solidFill>
                  <a:schemeClr val="accent1"/>
                </a:solidFill>
                <a:latin typeface="Grandview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Reach Out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FD751D22-B9FC-46AE-8211-E2CAEF66E3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403" y="2937679"/>
            <a:ext cx="4320000" cy="324000"/>
          </a:xfrm>
        </p:spPr>
        <p:txBody>
          <a:bodyPr lIns="0" tIns="36000" rIns="0" bIns="36000"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90000"/>
                  </a:schemeClr>
                </a:solidFill>
                <a:latin typeface="Grandview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9460462-64C0-A647-22CD-B4B2483C14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9403" y="2572851"/>
            <a:ext cx="4320000" cy="324000"/>
          </a:xfrm>
        </p:spPr>
        <p:txBody>
          <a:bodyPr lIns="0" tIns="36000" rIns="0" bIns="36000">
            <a:noAutofit/>
          </a:bodyPr>
          <a:lstStyle>
            <a:lvl1pPr marL="0" indent="0">
              <a:buNone/>
              <a:defRPr sz="2000">
                <a:latin typeface="Grandview" panose="020B0502040204020203" pitchFamily="34" charset="0"/>
              </a:defRPr>
            </a:lvl1pPr>
          </a:lstStyle>
          <a:p>
            <a:pPr lvl="0"/>
            <a:r>
              <a:rPr lang="en-GB" dirty="0"/>
              <a:t>Email ID</a:t>
            </a:r>
            <a:endParaRPr lang="en-IN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85B3EAE-F2F6-88B0-DDB7-E074AA1462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403" y="2208022"/>
            <a:ext cx="4320000" cy="324000"/>
          </a:xfrm>
        </p:spPr>
        <p:txBody>
          <a:bodyPr lIns="0" tIns="36000" rIns="0" bIns="36000">
            <a:noAutofit/>
          </a:bodyPr>
          <a:lstStyle>
            <a:lvl1pPr marL="0" indent="0">
              <a:buNone/>
              <a:defRPr sz="2000" b="1">
                <a:latin typeface="Grandview" panose="020B0502040204020203" pitchFamily="34" charset="0"/>
              </a:defRPr>
            </a:lvl1pPr>
          </a:lstStyle>
          <a:p>
            <a:pPr lvl="0"/>
            <a:r>
              <a:rPr lang="en-GB" dirty="0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053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EBC66D8-44DB-59F0-AA29-041E751B51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64380"/>
            <a:ext cx="12192000" cy="2293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C47AFD-B5F4-BAE5-46E3-2A84841A183D}"/>
              </a:ext>
            </a:extLst>
          </p:cNvPr>
          <p:cNvSpPr txBox="1"/>
          <p:nvPr userDrawn="1"/>
        </p:nvSpPr>
        <p:spPr>
          <a:xfrm>
            <a:off x="7463709" y="4848195"/>
            <a:ext cx="2017079" cy="169277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indent="0" algn="just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Grandview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Asia-Pacific</a:t>
            </a:r>
          </a:p>
          <a:p>
            <a:pPr>
              <a:spcAft>
                <a:spcPts val="600"/>
              </a:spcAft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1st Floor – Left Wing,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Embassy Signet,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Cessna Business Park,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Kadubeesanahalli,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Outer Ring Road,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Bangalore – 560 103</a:t>
            </a:r>
          </a:p>
          <a:p>
            <a:pPr>
              <a:spcAft>
                <a:spcPts val="600"/>
              </a:spcAft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Tel: +91 806 191 4606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B24648-09CC-2FFA-BFEC-407F0EE1B1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107" y="377200"/>
            <a:ext cx="2451931" cy="678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3EC0E6-46BB-02CE-DDE9-B6505A150C61}"/>
              </a:ext>
            </a:extLst>
          </p:cNvPr>
          <p:cNvSpPr txBox="1"/>
          <p:nvPr userDrawn="1"/>
        </p:nvSpPr>
        <p:spPr>
          <a:xfrm>
            <a:off x="334962" y="4859995"/>
            <a:ext cx="2017079" cy="92845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indent="0" algn="just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Grandview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United States</a:t>
            </a:r>
          </a:p>
          <a:p>
            <a:pPr marR="0" lvl="0" indent="0" fontAlgn="auto"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110 E. Schiller, #208,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Elmhurst, IL 60126, U.S.A</a:t>
            </a:r>
          </a:p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Tel: +1 630 538 7144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9609D-38F6-FE5F-6B87-28A130B9D065}"/>
              </a:ext>
            </a:extLst>
          </p:cNvPr>
          <p:cNvSpPr txBox="1"/>
          <p:nvPr userDrawn="1"/>
        </p:nvSpPr>
        <p:spPr>
          <a:xfrm>
            <a:off x="2711211" y="4859995"/>
            <a:ext cx="2017079" cy="11131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600" b="1">
                <a:solidFill>
                  <a:schemeClr val="bg1"/>
                </a:solidFill>
                <a:latin typeface="Grandview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United Kingdom</a:t>
            </a:r>
          </a:p>
          <a:p>
            <a:pPr>
              <a:spcAft>
                <a:spcPts val="400"/>
              </a:spcAft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8 Wimpole Street,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London W1G 9SP,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United Kingdom</a:t>
            </a:r>
          </a:p>
          <a:p>
            <a:pPr>
              <a:spcAft>
                <a:spcPts val="400"/>
              </a:spcAft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Tel: +44 208 629 1455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342A9-0E45-548C-D5E5-19B38913F7AF}"/>
              </a:ext>
            </a:extLst>
          </p:cNvPr>
          <p:cNvSpPr txBox="1"/>
          <p:nvPr userDrawn="1"/>
        </p:nvSpPr>
        <p:spPr>
          <a:xfrm>
            <a:off x="5087460" y="4859995"/>
            <a:ext cx="2017079" cy="11131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indent="0" algn="just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Grandview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Canada</a:t>
            </a:r>
          </a:p>
          <a:p>
            <a:pPr>
              <a:spcAft>
                <a:spcPts val="400"/>
              </a:spcAft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36 Toronto St., #505,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Toronto, ON M5C 2C5, Canada</a:t>
            </a:r>
          </a:p>
          <a:p>
            <a:pPr>
              <a:spcAft>
                <a:spcPts val="600"/>
              </a:spcAft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Tel: +44 20 8629 1455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0F6D2-8AC3-90AD-6975-5CC7FD007EA6}"/>
              </a:ext>
            </a:extLst>
          </p:cNvPr>
          <p:cNvSpPr txBox="1"/>
          <p:nvPr userDrawn="1"/>
        </p:nvSpPr>
        <p:spPr>
          <a:xfrm>
            <a:off x="9839959" y="4848195"/>
            <a:ext cx="2017079" cy="11131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indent="0" algn="just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Grandview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Hungary</a:t>
            </a:r>
          </a:p>
          <a:p>
            <a:pPr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RM2 Business Center,</a:t>
            </a:r>
            <a:b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</a:b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1137 Budapest, Hungary</a:t>
            </a:r>
          </a:p>
          <a:p>
            <a:pPr>
              <a:spcAft>
                <a:spcPts val="400"/>
              </a:spcAft>
              <a:defRPr/>
            </a:pPr>
            <a:r>
              <a:rPr lang="en-US" sz="1200" kern="100" err="1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Radnóti</a:t>
            </a: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200" kern="100" err="1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Miklós</a:t>
            </a: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 u. 2.</a:t>
            </a:r>
          </a:p>
          <a:p>
            <a:pPr>
              <a:spcAft>
                <a:spcPts val="600"/>
              </a:spcAft>
              <a:defRPr/>
            </a:pPr>
            <a:r>
              <a:rPr lang="en-US" sz="1200" kern="100">
                <a:solidFill>
                  <a:schemeClr val="bg1"/>
                </a:solidFill>
                <a:latin typeface="Grandview" panose="020B0502040204020203" pitchFamily="34" charset="0"/>
                <a:ea typeface="Roboto Condensed Light" panose="02000000000000000000" pitchFamily="2" charset="0"/>
                <a:cs typeface="Arial" panose="020B0604020202020204" pitchFamily="34" charset="0"/>
              </a:rPr>
              <a:t>Tel: +36 703 712 361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B3065-1248-AB09-A2DC-27B4BEEA09A2}"/>
              </a:ext>
            </a:extLst>
          </p:cNvPr>
          <p:cNvGrpSpPr/>
          <p:nvPr userDrawn="1"/>
        </p:nvGrpSpPr>
        <p:grpSpPr>
          <a:xfrm>
            <a:off x="349403" y="1294403"/>
            <a:ext cx="504000" cy="83737"/>
            <a:chOff x="4804072" y="993058"/>
            <a:chExt cx="766917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A13877-C97C-679E-0293-AA0B2FB4F124}"/>
                </a:ext>
              </a:extLst>
            </p:cNvPr>
            <p:cNvSpPr/>
            <p:nvPr userDrawn="1"/>
          </p:nvSpPr>
          <p:spPr>
            <a:xfrm>
              <a:off x="4804072" y="993058"/>
              <a:ext cx="255639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latin typeface="Grandview" panose="020B05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5105F1-309D-73F0-7CA1-91E45AAFBE84}"/>
                </a:ext>
              </a:extLst>
            </p:cNvPr>
            <p:cNvSpPr/>
            <p:nvPr userDrawn="1"/>
          </p:nvSpPr>
          <p:spPr>
            <a:xfrm>
              <a:off x="5059711" y="993058"/>
              <a:ext cx="255639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latin typeface="Grandview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6FD4EB-ADEB-5C81-2D96-BC80E1B32DD5}"/>
                </a:ext>
              </a:extLst>
            </p:cNvPr>
            <p:cNvSpPr/>
            <p:nvPr userDrawn="1"/>
          </p:nvSpPr>
          <p:spPr>
            <a:xfrm>
              <a:off x="5315350" y="993058"/>
              <a:ext cx="255639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latin typeface="Grandview" panose="020B050204020402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945EB33-963D-C7B0-B4BA-F791DD7390BF}"/>
              </a:ext>
            </a:extLst>
          </p:cNvPr>
          <p:cNvSpPr txBox="1"/>
          <p:nvPr userDrawn="1"/>
        </p:nvSpPr>
        <p:spPr>
          <a:xfrm>
            <a:off x="3905045" y="4236862"/>
            <a:ext cx="43819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randview" panose="020B0502040204020203" pitchFamily="34" charset="0"/>
              </a:rPr>
              <a:t>hello@quantzig.com  |  www.quantzig.com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123BE1-473A-DAAA-677B-969C4CD120B3}"/>
              </a:ext>
            </a:extLst>
          </p:cNvPr>
          <p:cNvSpPr txBox="1"/>
          <p:nvPr userDrawn="1"/>
        </p:nvSpPr>
        <p:spPr>
          <a:xfrm>
            <a:off x="3986048" y="2333655"/>
            <a:ext cx="4219897" cy="8309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accent1"/>
                </a:solidFill>
                <a:latin typeface="Grandview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381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FEBADA-0BFE-E7CC-8DF5-947152DCE8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99288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798155-8B32-D21E-26EE-D135E4B98A30}"/>
              </a:ext>
            </a:extLst>
          </p:cNvPr>
          <p:cNvSpPr/>
          <p:nvPr userDrawn="1"/>
        </p:nvSpPr>
        <p:spPr>
          <a:xfrm flipH="1">
            <a:off x="0" y="0"/>
            <a:ext cx="3994693" cy="6857998"/>
          </a:xfrm>
          <a:prstGeom prst="rect">
            <a:avLst/>
          </a:prstGeom>
          <a:gradFill flip="none" rotWithShape="1">
            <a:gsLst>
              <a:gs pos="51000">
                <a:srgbClr val="090979">
                  <a:alpha val="11000"/>
                </a:srgbClr>
              </a:gs>
              <a:gs pos="0">
                <a:srgbClr val="FC4A1A"/>
              </a:gs>
              <a:gs pos="100000">
                <a:schemeClr val="accent3">
                  <a:lumMod val="50000"/>
                </a:schemeClr>
              </a:gs>
            </a:gsLst>
            <a:lin ang="189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E140CE-BB48-60B3-D4F9-8090935E0E3C}"/>
              </a:ext>
            </a:extLst>
          </p:cNvPr>
          <p:cNvSpPr/>
          <p:nvPr userDrawn="1"/>
        </p:nvSpPr>
        <p:spPr>
          <a:xfrm>
            <a:off x="334963" y="344376"/>
            <a:ext cx="19303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>
                <a:solidFill>
                  <a:schemeClr val="bg1"/>
                </a:solidFill>
                <a:latin typeface="Grandview" panose="020B0502040204020203" pitchFamily="34" charset="0"/>
              </a:rPr>
              <a:t>Agenda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9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43A3133-236C-25D1-3FB2-F56BDAAD8B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297179"/>
            <a:ext cx="11522075" cy="360099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 sz="2600" b="1">
                <a:solidFill>
                  <a:schemeClr val="tx2"/>
                </a:solidFill>
                <a:latin typeface="Grandview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30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with Par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43A3133-236C-25D1-3FB2-F56BDAAD8B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297179"/>
            <a:ext cx="11522075" cy="360099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 sz="2600" b="1">
                <a:solidFill>
                  <a:schemeClr val="tx2"/>
                </a:solidFill>
                <a:latin typeface="Grandview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7ECBDA-1860-C2F3-BA9A-C1783EBFB8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8020" y="0"/>
            <a:ext cx="5173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8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er with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43A3133-236C-25D1-3FB2-F56BDAAD8B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297179"/>
            <a:ext cx="11522075" cy="360099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 sz="2600" b="1">
                <a:solidFill>
                  <a:schemeClr val="tx2"/>
                </a:solidFill>
                <a:latin typeface="Grandview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C4E8E-1A37-ED56-1F29-3550A672A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57380"/>
            <a:ext cx="12192000" cy="37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2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00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eader Rib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B0127B-2048-935E-8EA8-B9C232D74C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363980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BEB058-6437-0F41-3ED8-881903F426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297179"/>
            <a:ext cx="11522075" cy="360099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 sz="2600" b="1">
                <a:solidFill>
                  <a:schemeClr val="bg1"/>
                </a:solidFill>
                <a:latin typeface="Grandview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57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eader wit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51A100-9DC0-0FA7-530B-7EB3DF901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2820" y="0"/>
            <a:ext cx="486918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43A3133-236C-25D1-3FB2-F56BDAAD8B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297179"/>
            <a:ext cx="11522075" cy="360099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 sz="2600" b="1">
                <a:solidFill>
                  <a:schemeClr val="tx2"/>
                </a:solidFill>
                <a:latin typeface="Grandview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123C1E-BF0E-FD88-8D14-C65A7E7E4EA9}"/>
              </a:ext>
            </a:extLst>
          </p:cNvPr>
          <p:cNvSpPr/>
          <p:nvPr userDrawn="1"/>
        </p:nvSpPr>
        <p:spPr>
          <a:xfrm>
            <a:off x="616975" y="962660"/>
            <a:ext cx="9421105" cy="519049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8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752458-03D2-2CF2-816E-0F9F02DC2A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46D148-108A-E1FA-3702-04AAF51F6B99}"/>
              </a:ext>
            </a:extLst>
          </p:cNvPr>
          <p:cNvSpPr/>
          <p:nvPr userDrawn="1"/>
        </p:nvSpPr>
        <p:spPr>
          <a:xfrm>
            <a:off x="-2" y="0"/>
            <a:ext cx="60960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3BC8FF-EF8A-4498-A203-83205E565AA4}"/>
              </a:ext>
            </a:extLst>
          </p:cNvPr>
          <p:cNvSpPr/>
          <p:nvPr userDrawn="1"/>
        </p:nvSpPr>
        <p:spPr>
          <a:xfrm>
            <a:off x="616975" y="685800"/>
            <a:ext cx="10958051" cy="5486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3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A01C2-9B57-435A-98A3-ED565148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5125"/>
            <a:ext cx="11522075" cy="452432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43C3A-3252-4755-8DF9-B3F36810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90093"/>
            <a:ext cx="11522075" cy="501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C6AC53-C637-8DAF-ACAE-747BF5BBE072}"/>
              </a:ext>
            </a:extLst>
          </p:cNvPr>
          <p:cNvSpPr txBox="1">
            <a:spLocks/>
          </p:cNvSpPr>
          <p:nvPr userDrawn="1"/>
        </p:nvSpPr>
        <p:spPr>
          <a:xfrm>
            <a:off x="11542617" y="6442007"/>
            <a:ext cx="374307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200" b="1" i="0" smtClean="0">
                <a:solidFill>
                  <a:schemeClr val="accent1">
                    <a:alpha val="50000"/>
                  </a:schemeClr>
                </a:solidFill>
                <a:latin typeface="Grandview" panose="020B0502040204020203" pitchFamily="34" charset="0"/>
                <a:ea typeface="Roboto Condensed Light" charset="0"/>
                <a:cs typeface="Roboto Condensed Light" charset="0"/>
              </a:rPr>
              <a:pPr algn="l"/>
              <a:t>‹#›</a:t>
            </a:fld>
            <a:endParaRPr lang="en-US" sz="1200" b="1" i="0">
              <a:solidFill>
                <a:schemeClr val="accent1">
                  <a:alpha val="50000"/>
                </a:schemeClr>
              </a:solidFill>
              <a:latin typeface="Grandview" panose="020B0502040204020203" pitchFamily="34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C47B23-BACF-DAA2-BADB-7B0AE19131F0}"/>
              </a:ext>
            </a:extLst>
          </p:cNvPr>
          <p:cNvSpPr txBox="1">
            <a:spLocks/>
          </p:cNvSpPr>
          <p:nvPr userDrawn="1"/>
        </p:nvSpPr>
        <p:spPr>
          <a:xfrm>
            <a:off x="7856621" y="6464995"/>
            <a:ext cx="3240631" cy="292388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>
                <a:solidFill>
                  <a:schemeClr val="tx1">
                    <a:alpha val="50000"/>
                  </a:schemeClr>
                </a:solidFill>
                <a:latin typeface="Grandview" panose="020B0502040204020203" pitchFamily="34" charset="0"/>
                <a:ea typeface="Roboto Condensed Light" charset="0"/>
                <a:cs typeface="Roboto Condensed Light" charset="0"/>
              </a:rPr>
              <a:t>Copyright © 2024 Quantzig. All rights reserved.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302C10-3EA0-ED74-9497-D66865DD4F68}"/>
              </a:ext>
            </a:extLst>
          </p:cNvPr>
          <p:cNvCxnSpPr/>
          <p:nvPr userDrawn="1"/>
        </p:nvCxnSpPr>
        <p:spPr>
          <a:xfrm>
            <a:off x="11473389" y="6543723"/>
            <a:ext cx="0" cy="13831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  <a:headEnd type="none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12B6755B-DBF7-3AFE-939B-A24CD99D65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6914" y="6517400"/>
            <a:ext cx="1294905" cy="23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5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49" r:id="rId2"/>
    <p:sldLayoutId id="2147483660" r:id="rId3"/>
    <p:sldLayoutId id="2147483757" r:id="rId4"/>
    <p:sldLayoutId id="2147483756" r:id="rId5"/>
    <p:sldLayoutId id="2147483715" r:id="rId6"/>
    <p:sldLayoutId id="2147483753" r:id="rId7"/>
    <p:sldLayoutId id="2147483752" r:id="rId8"/>
    <p:sldLayoutId id="2147483674" r:id="rId9"/>
    <p:sldLayoutId id="2147483755" r:id="rId10"/>
    <p:sldLayoutId id="2147483750" r:id="rId11"/>
    <p:sldLayoutId id="2147483754" r:id="rId12"/>
    <p:sldLayoutId id="21474837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b="1" kern="1200" dirty="0">
          <a:solidFill>
            <a:schemeClr val="tx2"/>
          </a:solidFill>
          <a:latin typeface="Grandview" panose="020B0502040204020203" pitchFamily="34" charset="0"/>
          <a:ea typeface="+mn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randview Display" panose="020B0502040204020203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randview Display" panose="020B0502040204020203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randview Display" panose="020B0502040204020203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randview Display" panose="020B0502040204020203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randview Display" panose="020B0502040204020203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jfif"/><Relationship Id="rId15" Type="http://schemas.openxmlformats.org/officeDocument/2006/relationships/image" Target="../media/image40.png"/><Relationship Id="rId10" Type="http://schemas.openxmlformats.org/officeDocument/2006/relationships/image" Target="../media/image35.jpg"/><Relationship Id="rId4" Type="http://schemas.openxmlformats.org/officeDocument/2006/relationships/image" Target="../media/image29.jpe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8D55E-89A0-805D-B49F-5564FEC1D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4F1E68CA-BACA-D6E5-071A-2AAC40731BF2}"/>
              </a:ext>
            </a:extLst>
          </p:cNvPr>
          <p:cNvSpPr/>
          <p:nvPr/>
        </p:nvSpPr>
        <p:spPr>
          <a:xfrm>
            <a:off x="218661" y="1520687"/>
            <a:ext cx="8597348" cy="47210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88" name="Rectangle: Diagonal Corners Rounded 1087">
            <a:extLst>
              <a:ext uri="{FF2B5EF4-FFF2-40B4-BE49-F238E27FC236}">
                <a16:creationId xmlns:a16="http://schemas.microsoft.com/office/drawing/2014/main" id="{FA1710B1-EA1C-3556-660F-CA85B829333D}"/>
              </a:ext>
            </a:extLst>
          </p:cNvPr>
          <p:cNvSpPr/>
          <p:nvPr/>
        </p:nvSpPr>
        <p:spPr>
          <a:xfrm>
            <a:off x="2134264" y="2577187"/>
            <a:ext cx="2161519" cy="24627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ED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54" name="Rectangle: Rounded Corners 1053">
            <a:extLst>
              <a:ext uri="{FF2B5EF4-FFF2-40B4-BE49-F238E27FC236}">
                <a16:creationId xmlns:a16="http://schemas.microsoft.com/office/drawing/2014/main" id="{65E9CE20-3C5E-1CA7-1723-DD04EE12428A}"/>
              </a:ext>
            </a:extLst>
          </p:cNvPr>
          <p:cNvSpPr/>
          <p:nvPr/>
        </p:nvSpPr>
        <p:spPr>
          <a:xfrm>
            <a:off x="9008165" y="2305268"/>
            <a:ext cx="3054032" cy="33366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1F5BA6-1D87-3FDC-5424-98D4638DE9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297179"/>
            <a:ext cx="11522075" cy="633763"/>
          </a:xfrm>
        </p:spPr>
        <p:txBody>
          <a:bodyPr/>
          <a:lstStyle/>
          <a:p>
            <a:r>
              <a:rPr lang="en-IN" dirty="0"/>
              <a:t>Validation Reporting With Pipeline Logging, Monitoring and Alerting</a:t>
            </a:r>
          </a:p>
          <a:p>
            <a:r>
              <a:rPr lang="en-US" sz="1050" dirty="0"/>
              <a:t>Once validation is complete, automatically shares the validated report with the respective vendor</a:t>
            </a:r>
            <a:endParaRPr lang="en-IN" sz="1400" dirty="0"/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14801131-8AF4-1FE2-13DD-277294412298}"/>
              </a:ext>
            </a:extLst>
          </p:cNvPr>
          <p:cNvGrpSpPr/>
          <p:nvPr/>
        </p:nvGrpSpPr>
        <p:grpSpPr>
          <a:xfrm>
            <a:off x="4653728" y="3251451"/>
            <a:ext cx="1529238" cy="1382027"/>
            <a:chOff x="1038692" y="2521527"/>
            <a:chExt cx="1619883" cy="1463946"/>
          </a:xfrm>
          <a:solidFill>
            <a:schemeClr val="accent2"/>
          </a:solidFill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A16A6532-BF7B-F2E1-020F-3BE194FC0E48}"/>
                </a:ext>
              </a:extLst>
            </p:cNvPr>
            <p:cNvSpPr/>
            <p:nvPr/>
          </p:nvSpPr>
          <p:spPr>
            <a:xfrm>
              <a:off x="1038692" y="2521527"/>
              <a:ext cx="1570473" cy="1463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AU" sz="3600" dirty="0">
                  <a:solidFill>
                    <a:srgbClr val="FFFFFF"/>
                  </a:solidFill>
                  <a:latin typeface="FontAwesome" pitchFamily="2" charset="0"/>
                </a:rPr>
                <a:t></a:t>
              </a:r>
              <a:endParaRPr lang="en-US" sz="3600" dirty="0">
                <a:solidFill>
                  <a:srgbClr val="FFFFFF"/>
                </a:solidFill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0EFFFDD0-5576-3ACA-08CC-7F2D4DFCFF47}"/>
                </a:ext>
              </a:extLst>
            </p:cNvPr>
            <p:cNvSpPr/>
            <p:nvPr/>
          </p:nvSpPr>
          <p:spPr>
            <a:xfrm rot="2700000">
              <a:off x="2411397" y="3129911"/>
              <a:ext cx="247178" cy="2471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B627D06A-B96B-47A5-9FDC-56F266414752}"/>
              </a:ext>
            </a:extLst>
          </p:cNvPr>
          <p:cNvGrpSpPr/>
          <p:nvPr/>
        </p:nvGrpSpPr>
        <p:grpSpPr>
          <a:xfrm>
            <a:off x="3171411" y="3251451"/>
            <a:ext cx="1529238" cy="1382027"/>
            <a:chOff x="1038692" y="2521527"/>
            <a:chExt cx="1619883" cy="1463946"/>
          </a:xfrm>
          <a:solidFill>
            <a:schemeClr val="accent1"/>
          </a:solidFill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55561C80-8D50-33FE-2425-48FE7FA5D277}"/>
                </a:ext>
              </a:extLst>
            </p:cNvPr>
            <p:cNvSpPr/>
            <p:nvPr/>
          </p:nvSpPr>
          <p:spPr>
            <a:xfrm>
              <a:off x="1038692" y="2521527"/>
              <a:ext cx="1570473" cy="1463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FontAwesome" pitchFamily="2" charset="0"/>
                </a:rPr>
                <a:t>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58013577-4778-2305-96FB-3A99EFB63AC5}"/>
                </a:ext>
              </a:extLst>
            </p:cNvPr>
            <p:cNvSpPr/>
            <p:nvPr/>
          </p:nvSpPr>
          <p:spPr>
            <a:xfrm rot="2700000">
              <a:off x="2411397" y="3129911"/>
              <a:ext cx="247178" cy="2471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DB08A10C-5BB5-55D5-5A86-2E59AF7CC92B}"/>
              </a:ext>
            </a:extLst>
          </p:cNvPr>
          <p:cNvGrpSpPr/>
          <p:nvPr/>
        </p:nvGrpSpPr>
        <p:grpSpPr>
          <a:xfrm>
            <a:off x="1690501" y="3251451"/>
            <a:ext cx="1529238" cy="1382027"/>
            <a:chOff x="1038692" y="2521527"/>
            <a:chExt cx="1619883" cy="1463946"/>
          </a:xfrm>
          <a:solidFill>
            <a:srgbClr val="1EE7C3"/>
          </a:solidFill>
        </p:grpSpPr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D663EDF3-CFE3-83D7-F21E-5C8152989E64}"/>
                </a:ext>
              </a:extLst>
            </p:cNvPr>
            <p:cNvSpPr/>
            <p:nvPr/>
          </p:nvSpPr>
          <p:spPr>
            <a:xfrm>
              <a:off x="1038692" y="2521527"/>
              <a:ext cx="1570473" cy="1463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3600" dirty="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24BD766E-FED4-05E0-9133-573568A5C2F7}"/>
                </a:ext>
              </a:extLst>
            </p:cNvPr>
            <p:cNvSpPr/>
            <p:nvPr/>
          </p:nvSpPr>
          <p:spPr>
            <a:xfrm rot="2700000">
              <a:off x="2411397" y="3129911"/>
              <a:ext cx="247178" cy="2471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" name="Text Placeholder 32">
            <a:extLst>
              <a:ext uri="{FF2B5EF4-FFF2-40B4-BE49-F238E27FC236}">
                <a16:creationId xmlns:a16="http://schemas.microsoft.com/office/drawing/2014/main" id="{BF3AEDCE-8F90-016E-388C-2D4C62EAF60F}"/>
              </a:ext>
            </a:extLst>
          </p:cNvPr>
          <p:cNvSpPr txBox="1">
            <a:spLocks/>
          </p:cNvSpPr>
          <p:nvPr/>
        </p:nvSpPr>
        <p:spPr>
          <a:xfrm>
            <a:off x="969123" y="2375674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+mn-lt"/>
              </a:rPr>
              <a:t>Vendor responses</a:t>
            </a:r>
          </a:p>
        </p:txBody>
      </p: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A2A5944F-AA18-F042-F99A-F9D0C0B6D1C8}"/>
              </a:ext>
            </a:extLst>
          </p:cNvPr>
          <p:cNvCxnSpPr>
            <a:cxnSpLocks/>
          </p:cNvCxnSpPr>
          <p:nvPr/>
        </p:nvCxnSpPr>
        <p:spPr>
          <a:xfrm>
            <a:off x="1855326" y="2714472"/>
            <a:ext cx="0" cy="2228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 Placeholder 32">
            <a:extLst>
              <a:ext uri="{FF2B5EF4-FFF2-40B4-BE49-F238E27FC236}">
                <a16:creationId xmlns:a16="http://schemas.microsoft.com/office/drawing/2014/main" id="{453C88FD-C1C0-93E3-0AC4-F283877527F2}"/>
              </a:ext>
            </a:extLst>
          </p:cNvPr>
          <p:cNvSpPr txBox="1">
            <a:spLocks/>
          </p:cNvSpPr>
          <p:nvPr/>
        </p:nvSpPr>
        <p:spPr>
          <a:xfrm>
            <a:off x="5078927" y="2304658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+mn-lt"/>
              </a:rPr>
              <a:t>Automated Monthly company report on every 28</a:t>
            </a:r>
            <a:r>
              <a:rPr lang="en-US" sz="1000" b="1" baseline="30000" dirty="0">
                <a:latin typeface="+mn-lt"/>
              </a:rPr>
              <a:t>th</a:t>
            </a:r>
            <a:r>
              <a:rPr lang="en-US" sz="1000" b="1" dirty="0">
                <a:latin typeface="+mn-lt"/>
              </a:rPr>
              <a:t> </a:t>
            </a: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09E04552-B87E-5295-6A87-B8135AF3C7A9}"/>
              </a:ext>
            </a:extLst>
          </p:cNvPr>
          <p:cNvCxnSpPr/>
          <p:nvPr/>
        </p:nvCxnSpPr>
        <p:spPr>
          <a:xfrm flipV="1">
            <a:off x="5844914" y="2870152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C8277DC5-1836-FD6C-6C3A-2D89F26CDF56}"/>
              </a:ext>
            </a:extLst>
          </p:cNvPr>
          <p:cNvCxnSpPr/>
          <p:nvPr/>
        </p:nvCxnSpPr>
        <p:spPr>
          <a:xfrm flipV="1">
            <a:off x="4376063" y="4711937"/>
            <a:ext cx="0" cy="2183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 Placeholder 32">
            <a:extLst>
              <a:ext uri="{FF2B5EF4-FFF2-40B4-BE49-F238E27FC236}">
                <a16:creationId xmlns:a16="http://schemas.microsoft.com/office/drawing/2014/main" id="{AC35272C-546B-EEB0-292B-667B41E54DF9}"/>
              </a:ext>
            </a:extLst>
          </p:cNvPr>
          <p:cNvSpPr txBox="1">
            <a:spLocks/>
          </p:cNvSpPr>
          <p:nvPr/>
        </p:nvSpPr>
        <p:spPr>
          <a:xfrm>
            <a:off x="3482780" y="5159236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+mn-lt"/>
              </a:rPr>
              <a:t>3 Point validation</a:t>
            </a:r>
          </a:p>
        </p:txBody>
      </p:sp>
      <p:pic>
        <p:nvPicPr>
          <p:cNvPr id="1026" name="Picture 2" descr="Folder White Icons – Free Download SVG, PNG, GIF">
            <a:extLst>
              <a:ext uri="{FF2B5EF4-FFF2-40B4-BE49-F238E27FC236}">
                <a16:creationId xmlns:a16="http://schemas.microsoft.com/office/drawing/2014/main" id="{41EA2E04-2EE0-0FA3-5B00-E19608984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055" y="3709337"/>
            <a:ext cx="480557" cy="48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1" name="AutoShape 12" descr="Database icon Vector Image">
            <a:extLst>
              <a:ext uri="{FF2B5EF4-FFF2-40B4-BE49-F238E27FC236}">
                <a16:creationId xmlns:a16="http://schemas.microsoft.com/office/drawing/2014/main" id="{C917E5D7-F484-E884-C94E-FFC7859D5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6142" y="344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AutoShape 14" descr="Database icon Vector Image">
            <a:extLst>
              <a:ext uri="{FF2B5EF4-FFF2-40B4-BE49-F238E27FC236}">
                <a16:creationId xmlns:a16="http://schemas.microsoft.com/office/drawing/2014/main" id="{8212C4BA-708B-6C26-F415-2F11C3D7BD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8542" y="35979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40" name="Picture 16" descr="database Vector Icons free download in SVG, PNG Format">
            <a:extLst>
              <a:ext uri="{FF2B5EF4-FFF2-40B4-BE49-F238E27FC236}">
                <a16:creationId xmlns:a16="http://schemas.microsoft.com/office/drawing/2014/main" id="{653F15D5-57D1-0DBF-7E0C-6F6D260E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57" y="5091926"/>
            <a:ext cx="452938" cy="45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cons for PDF documents">
            <a:extLst>
              <a:ext uri="{FF2B5EF4-FFF2-40B4-BE49-F238E27FC236}">
                <a16:creationId xmlns:a16="http://schemas.microsoft.com/office/drawing/2014/main" id="{F00227D9-450D-AD66-492B-940712291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0" y="3562994"/>
            <a:ext cx="498533" cy="4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sponse - Free people icons">
            <a:extLst>
              <a:ext uri="{FF2B5EF4-FFF2-40B4-BE49-F238E27FC236}">
                <a16:creationId xmlns:a16="http://schemas.microsoft.com/office/drawing/2014/main" id="{418999CE-0A87-2D38-2FD1-86C1C049B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95" y="1667503"/>
            <a:ext cx="624884" cy="62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Validation Generic color lineal-color icon | Freepik">
            <a:extLst>
              <a:ext uri="{FF2B5EF4-FFF2-40B4-BE49-F238E27FC236}">
                <a16:creationId xmlns:a16="http://schemas.microsoft.com/office/drawing/2014/main" id="{89B34F33-4B41-02F0-CBCA-E3CB3F32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797" y="5371038"/>
            <a:ext cx="751467" cy="75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5" name="Text Placeholder 32">
            <a:extLst>
              <a:ext uri="{FF2B5EF4-FFF2-40B4-BE49-F238E27FC236}">
                <a16:creationId xmlns:a16="http://schemas.microsoft.com/office/drawing/2014/main" id="{B6D3A15C-09A4-F0D3-85E8-388290232466}"/>
              </a:ext>
            </a:extLst>
          </p:cNvPr>
          <p:cNvSpPr txBox="1">
            <a:spLocks/>
          </p:cNvSpPr>
          <p:nvPr/>
        </p:nvSpPr>
        <p:spPr>
          <a:xfrm>
            <a:off x="6359885" y="3038973"/>
            <a:ext cx="1846023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+mn-lt"/>
              </a:rPr>
              <a:t>Automated Vendor reporting</a:t>
            </a:r>
          </a:p>
        </p:txBody>
      </p:sp>
      <p:pic>
        <p:nvPicPr>
          <p:cNvPr id="1058" name="Picture 34" descr="Automation - Free business and finance icons">
            <a:extLst>
              <a:ext uri="{FF2B5EF4-FFF2-40B4-BE49-F238E27FC236}">
                <a16:creationId xmlns:a16="http://schemas.microsoft.com/office/drawing/2014/main" id="{456B75DE-162B-0BA1-954A-EA48913AC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644" y="3275539"/>
            <a:ext cx="1348151" cy="13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Monthly Report Icon - Free Download Nature Icons | IconScout">
            <a:extLst>
              <a:ext uri="{FF2B5EF4-FFF2-40B4-BE49-F238E27FC236}">
                <a16:creationId xmlns:a16="http://schemas.microsoft.com/office/drawing/2014/main" id="{B45BAC9F-C00E-5194-45DB-39CF948A0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99" y="1619347"/>
            <a:ext cx="697525" cy="69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B8BD0E2-41EF-1D5D-14D1-FF5F6680223E}"/>
              </a:ext>
            </a:extLst>
          </p:cNvPr>
          <p:cNvSpPr/>
          <p:nvPr/>
        </p:nvSpPr>
        <p:spPr>
          <a:xfrm>
            <a:off x="9268795" y="4930311"/>
            <a:ext cx="3119500" cy="323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/>
              <a:t>End to End Pipeline Monitoring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D750BC3-C9E4-C34B-863D-AD7D276CA0F8}"/>
              </a:ext>
            </a:extLst>
          </p:cNvPr>
          <p:cNvSpPr txBox="1"/>
          <p:nvPr/>
        </p:nvSpPr>
        <p:spPr>
          <a:xfrm>
            <a:off x="9644384" y="2544257"/>
            <a:ext cx="2212654" cy="55399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GB" sz="1000" b="1" dirty="0"/>
              <a:t>Automated Custom Alerts for ‘Logic failure’ OR ’alert scenarios’ with severity level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33F601D-CEB0-02CC-3088-82DD29B2D6CF}"/>
              </a:ext>
            </a:extLst>
          </p:cNvPr>
          <p:cNvSpPr txBox="1"/>
          <p:nvPr/>
        </p:nvSpPr>
        <p:spPr>
          <a:xfrm>
            <a:off x="9695257" y="3280645"/>
            <a:ext cx="2331775" cy="55399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IN" sz="1000" b="1" dirty="0"/>
              <a:t>Automated Alerts with logs for </a:t>
            </a:r>
          </a:p>
          <a:p>
            <a:r>
              <a:rPr lang="en-IN" sz="1000" b="1" dirty="0"/>
              <a:t>pipeline crashes ( network, infra or platform issues )</a:t>
            </a:r>
            <a:endParaRPr lang="en-US" sz="1000" b="1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14D792CF-62C3-86F8-8081-47892266CAAE}"/>
              </a:ext>
            </a:extLst>
          </p:cNvPr>
          <p:cNvSpPr txBox="1"/>
          <p:nvPr/>
        </p:nvSpPr>
        <p:spPr>
          <a:xfrm>
            <a:off x="9715151" y="4073632"/>
            <a:ext cx="2202370" cy="55399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IN" sz="1000" b="1" dirty="0"/>
              <a:t>Logging of Success, Failure, Output and Error of each step into a central log table</a:t>
            </a:r>
            <a:endParaRPr lang="en-US" sz="1000" b="1" dirty="0"/>
          </a:p>
        </p:txBody>
      </p:sp>
      <p:pic>
        <p:nvPicPr>
          <p:cNvPr id="1068" name="Picture 44" descr="Notification bell - Free music and multimedia icons">
            <a:extLst>
              <a:ext uri="{FF2B5EF4-FFF2-40B4-BE49-F238E27FC236}">
                <a16:creationId xmlns:a16="http://schemas.microsoft.com/office/drawing/2014/main" id="{695ABCD9-6CB7-F164-9B79-8AE24C976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097" y="2577187"/>
            <a:ext cx="497928" cy="49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B83B8A4E-98D7-9A91-49D3-103221C99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645" y="3272469"/>
            <a:ext cx="690953" cy="58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Logs - Free computer icons">
            <a:extLst>
              <a:ext uri="{FF2B5EF4-FFF2-40B4-BE49-F238E27FC236}">
                <a16:creationId xmlns:a16="http://schemas.microsoft.com/office/drawing/2014/main" id="{525046E6-CE38-3FEF-F938-4D4770D3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494" y="4053691"/>
            <a:ext cx="583868" cy="58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3" name="Connector: Elbow 1062">
            <a:extLst>
              <a:ext uri="{FF2B5EF4-FFF2-40B4-BE49-F238E27FC236}">
                <a16:creationId xmlns:a16="http://schemas.microsoft.com/office/drawing/2014/main" id="{CCCB6ADD-F556-4708-09E1-5B2754795429}"/>
              </a:ext>
            </a:extLst>
          </p:cNvPr>
          <p:cNvCxnSpPr>
            <a:cxnSpLocks/>
          </p:cNvCxnSpPr>
          <p:nvPr/>
        </p:nvCxnSpPr>
        <p:spPr>
          <a:xfrm flipV="1">
            <a:off x="8849825" y="5493675"/>
            <a:ext cx="1900886" cy="588808"/>
          </a:xfrm>
          <a:prstGeom prst="bentConnector3">
            <a:avLst>
              <a:gd name="adj1" fmla="val 100195"/>
            </a:avLst>
          </a:prstGeom>
          <a:ln w="1905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8" name="Picture 54" descr="Team - Free user icons">
            <a:extLst>
              <a:ext uri="{FF2B5EF4-FFF2-40B4-BE49-F238E27FC236}">
                <a16:creationId xmlns:a16="http://schemas.microsoft.com/office/drawing/2014/main" id="{07E94E96-2EF9-6655-EC43-C5D07ED25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599" y="1375969"/>
            <a:ext cx="866930" cy="86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9" name="TextBox 1078">
            <a:extLst>
              <a:ext uri="{FF2B5EF4-FFF2-40B4-BE49-F238E27FC236}">
                <a16:creationId xmlns:a16="http://schemas.microsoft.com/office/drawing/2014/main" id="{56803BDF-9BF3-BB7C-4E4C-69F7B5A63280}"/>
              </a:ext>
            </a:extLst>
          </p:cNvPr>
          <p:cNvSpPr txBox="1"/>
          <p:nvPr/>
        </p:nvSpPr>
        <p:spPr>
          <a:xfrm>
            <a:off x="10575251" y="1810569"/>
            <a:ext cx="912522" cy="25344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IN" sz="1000" b="1" dirty="0"/>
              <a:t>GAC Team</a:t>
            </a:r>
            <a:endParaRPr lang="en-US" sz="1000" b="1" dirty="0"/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C6394B5A-DFB3-BA48-1225-349D256AFF1E}"/>
              </a:ext>
            </a:extLst>
          </p:cNvPr>
          <p:cNvCxnSpPr>
            <a:cxnSpLocks/>
          </p:cNvCxnSpPr>
          <p:nvPr/>
        </p:nvCxnSpPr>
        <p:spPr>
          <a:xfrm>
            <a:off x="1851542" y="4760841"/>
            <a:ext cx="1" cy="2446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" name="Text Placeholder 32">
            <a:extLst>
              <a:ext uri="{FF2B5EF4-FFF2-40B4-BE49-F238E27FC236}">
                <a16:creationId xmlns:a16="http://schemas.microsoft.com/office/drawing/2014/main" id="{7511E026-C5F0-5522-E6B8-428F0AE8C13F}"/>
              </a:ext>
            </a:extLst>
          </p:cNvPr>
          <p:cNvSpPr txBox="1">
            <a:spLocks/>
          </p:cNvSpPr>
          <p:nvPr/>
        </p:nvSpPr>
        <p:spPr>
          <a:xfrm>
            <a:off x="928529" y="5565861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+mn-lt"/>
              </a:rPr>
              <a:t>Invoices</a:t>
            </a:r>
          </a:p>
        </p:txBody>
      </p:sp>
      <p:sp>
        <p:nvSpPr>
          <p:cNvPr id="1082" name="Text Placeholder 32">
            <a:extLst>
              <a:ext uri="{FF2B5EF4-FFF2-40B4-BE49-F238E27FC236}">
                <a16:creationId xmlns:a16="http://schemas.microsoft.com/office/drawing/2014/main" id="{B1B1103D-9AAC-7874-B648-F08F2FAB18D5}"/>
              </a:ext>
            </a:extLst>
          </p:cNvPr>
          <p:cNvSpPr txBox="1">
            <a:spLocks/>
          </p:cNvSpPr>
          <p:nvPr/>
        </p:nvSpPr>
        <p:spPr>
          <a:xfrm>
            <a:off x="-60277" y="4099103"/>
            <a:ext cx="1846027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+mn-lt"/>
              </a:rPr>
              <a:t>Contracts data</a:t>
            </a:r>
          </a:p>
        </p:txBody>
      </p: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1B024762-2CA6-868C-18C3-C05150054ECF}"/>
              </a:ext>
            </a:extLst>
          </p:cNvPr>
          <p:cNvCxnSpPr>
            <a:cxnSpLocks/>
          </p:cNvCxnSpPr>
          <p:nvPr/>
        </p:nvCxnSpPr>
        <p:spPr>
          <a:xfrm>
            <a:off x="1262291" y="3921447"/>
            <a:ext cx="2285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Text Placeholder 32">
            <a:extLst>
              <a:ext uri="{FF2B5EF4-FFF2-40B4-BE49-F238E27FC236}">
                <a16:creationId xmlns:a16="http://schemas.microsoft.com/office/drawing/2014/main" id="{A60E2852-5C4E-3A27-ECFF-50E867E3DDD3}"/>
              </a:ext>
            </a:extLst>
          </p:cNvPr>
          <p:cNvSpPr txBox="1">
            <a:spLocks/>
          </p:cNvSpPr>
          <p:nvPr/>
        </p:nvSpPr>
        <p:spPr>
          <a:xfrm>
            <a:off x="2268109" y="2763319"/>
            <a:ext cx="2136069" cy="668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000" b="1" dirty="0">
                <a:latin typeface="+mn-lt"/>
              </a:rPr>
              <a:t>LLM model for data prep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000" b="1" dirty="0">
                <a:latin typeface="+mn-lt"/>
              </a:rPr>
              <a:t>Model to analyze and validate</a:t>
            </a:r>
          </a:p>
        </p:txBody>
      </p:sp>
      <p:pic>
        <p:nvPicPr>
          <p:cNvPr id="1089" name="Picture 56" descr="Tech Stack icons for free download | Freepik">
            <a:extLst>
              <a:ext uri="{FF2B5EF4-FFF2-40B4-BE49-F238E27FC236}">
                <a16:creationId xmlns:a16="http://schemas.microsoft.com/office/drawing/2014/main" id="{4F4AA8A8-0633-9704-5F75-222ED90A5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57" y="5148772"/>
            <a:ext cx="751467" cy="75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0" name="Text Placeholder 32">
            <a:extLst>
              <a:ext uri="{FF2B5EF4-FFF2-40B4-BE49-F238E27FC236}">
                <a16:creationId xmlns:a16="http://schemas.microsoft.com/office/drawing/2014/main" id="{0C159310-3970-12F5-2CB4-0E7F8EAB1088}"/>
              </a:ext>
            </a:extLst>
          </p:cNvPr>
          <p:cNvSpPr txBox="1">
            <a:spLocks/>
          </p:cNvSpPr>
          <p:nvPr/>
        </p:nvSpPr>
        <p:spPr>
          <a:xfrm>
            <a:off x="6412474" y="4956178"/>
            <a:ext cx="2465376" cy="12814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000" b="1" u="sng" dirty="0">
                <a:latin typeface="+mn-lt"/>
              </a:rPr>
              <a:t>Azure Stack</a:t>
            </a:r>
            <a:r>
              <a:rPr lang="en-US" sz="1000" b="1" dirty="0">
                <a:latin typeface="+mn-lt"/>
              </a:rPr>
              <a:t>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000" b="1" dirty="0">
                <a:latin typeface="+mn-lt"/>
              </a:rPr>
              <a:t>Pipeline orchestrated by data-factory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000" b="1" dirty="0">
                <a:latin typeface="+mn-lt"/>
              </a:rPr>
              <a:t>Logics written in databricks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000" b="1" dirty="0">
                <a:latin typeface="+mn-lt"/>
              </a:rPr>
              <a:t>PDF, Visual, Excel reports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000" b="1" dirty="0">
                <a:latin typeface="+mn-lt"/>
              </a:rPr>
              <a:t>Email/Teams notifications with attachments</a:t>
            </a:r>
          </a:p>
        </p:txBody>
      </p:sp>
    </p:spTree>
    <p:extLst>
      <p:ext uri="{BB962C8B-B14F-4D97-AF65-F5344CB8AC3E}">
        <p14:creationId xmlns:p14="http://schemas.microsoft.com/office/powerpoint/2010/main" val="313644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1C5D5-E9FE-301A-1AD0-7F9758DB6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C0B7A-F8A2-6C3B-5A9B-01B0DDE348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297179"/>
            <a:ext cx="11522075" cy="633763"/>
          </a:xfrm>
        </p:spPr>
        <p:txBody>
          <a:bodyPr/>
          <a:lstStyle/>
          <a:p>
            <a:r>
              <a:rPr lang="en-US" dirty="0"/>
              <a:t>Improving Financial Accuracy with AI-Based Contract Analysis </a:t>
            </a:r>
          </a:p>
          <a:p>
            <a:r>
              <a:rPr lang="en-US" sz="1050" dirty="0"/>
              <a:t>Minimizing the risk of financial discrepancies, analyzing the data to detect any mismatches in pricing between the contract, PO, and invoices, 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84B69F2-DAB1-4B31-C5D3-C1B35CD240FA}"/>
              </a:ext>
            </a:extLst>
          </p:cNvPr>
          <p:cNvCxnSpPr>
            <a:cxnSpLocks/>
            <a:stCxn id="1035" idx="2"/>
            <a:endCxn id="1085" idx="0"/>
          </p:cNvCxnSpPr>
          <p:nvPr/>
        </p:nvCxnSpPr>
        <p:spPr>
          <a:xfrm rot="16200000" flipH="1">
            <a:off x="8144520" y="2796210"/>
            <a:ext cx="506590" cy="4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4" descr="Solved: File Folder Structure - Autodesk Community - Subscription,  Installation and Licensing">
            <a:extLst>
              <a:ext uri="{FF2B5EF4-FFF2-40B4-BE49-F238E27FC236}">
                <a16:creationId xmlns:a16="http://schemas.microsoft.com/office/drawing/2014/main" id="{D2AE969E-2D25-B714-1663-4BC2267E6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10" y="1755655"/>
            <a:ext cx="848013" cy="8762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Power Automate, the ultimate user guide!">
            <a:extLst>
              <a:ext uri="{FF2B5EF4-FFF2-40B4-BE49-F238E27FC236}">
                <a16:creationId xmlns:a16="http://schemas.microsoft.com/office/drawing/2014/main" id="{FECDFEFA-0BF5-C5F8-4D3E-9F6957603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492" y="3234406"/>
            <a:ext cx="638075" cy="63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 descr="A group of blue gears&#10;&#10;AI-generated content may be incorrect.">
            <a:extLst>
              <a:ext uri="{FF2B5EF4-FFF2-40B4-BE49-F238E27FC236}">
                <a16:creationId xmlns:a16="http://schemas.microsoft.com/office/drawing/2014/main" id="{9559AD11-2937-0583-8F33-3CF0061B6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4" b="14962"/>
          <a:stretch/>
        </p:blipFill>
        <p:spPr>
          <a:xfrm>
            <a:off x="6355559" y="4206346"/>
            <a:ext cx="727667" cy="534722"/>
          </a:xfrm>
          <a:prstGeom prst="rect">
            <a:avLst/>
          </a:prstGeom>
        </p:spPr>
      </p:pic>
      <p:pic>
        <p:nvPicPr>
          <p:cNvPr id="1035" name="Picture 1034" descr="A paper with a barcode on it&#10;&#10;AI-generated content may be incorrect.">
            <a:extLst>
              <a:ext uri="{FF2B5EF4-FFF2-40B4-BE49-F238E27FC236}">
                <a16:creationId xmlns:a16="http://schemas.microsoft.com/office/drawing/2014/main" id="{9BF696C8-B90B-15E5-0A24-7398546C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292" y="1669022"/>
            <a:ext cx="876277" cy="876277"/>
          </a:xfrm>
          <a:prstGeom prst="rect">
            <a:avLst/>
          </a:prstGeom>
        </p:spPr>
      </p:pic>
      <p:pic>
        <p:nvPicPr>
          <p:cNvPr id="1055" name="Picture 1054" descr="A blue and white logo&#10;&#10;AI-generated content may be incorrect.">
            <a:extLst>
              <a:ext uri="{FF2B5EF4-FFF2-40B4-BE49-F238E27FC236}">
                <a16:creationId xmlns:a16="http://schemas.microsoft.com/office/drawing/2014/main" id="{F34D5274-AF1F-1722-FD3A-20B67BF8FC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" t="19644" r="26358" b="15250"/>
          <a:stretch/>
        </p:blipFill>
        <p:spPr>
          <a:xfrm>
            <a:off x="4840588" y="1594492"/>
            <a:ext cx="736068" cy="362523"/>
          </a:xfrm>
          <a:prstGeom prst="rect">
            <a:avLst/>
          </a:prstGeom>
        </p:spPr>
      </p:pic>
      <p:pic>
        <p:nvPicPr>
          <p:cNvPr id="1064" name="Picture 1063" descr="A blue and black logo&#10;&#10;AI-generated content may be incorrect.">
            <a:extLst>
              <a:ext uri="{FF2B5EF4-FFF2-40B4-BE49-F238E27FC236}">
                <a16:creationId xmlns:a16="http://schemas.microsoft.com/office/drawing/2014/main" id="{0640CF45-6F22-E5A6-D533-0778117B42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687" y="2076781"/>
            <a:ext cx="568739" cy="568739"/>
          </a:xfrm>
          <a:prstGeom prst="rect">
            <a:avLst/>
          </a:prstGeom>
        </p:spPr>
      </p:pic>
      <p:sp>
        <p:nvSpPr>
          <p:cNvPr id="1069" name="Rectangle 1068">
            <a:extLst>
              <a:ext uri="{FF2B5EF4-FFF2-40B4-BE49-F238E27FC236}">
                <a16:creationId xmlns:a16="http://schemas.microsoft.com/office/drawing/2014/main" id="{83A178D2-0E08-ED06-4F25-710D9342C118}"/>
              </a:ext>
            </a:extLst>
          </p:cNvPr>
          <p:cNvSpPr/>
          <p:nvPr/>
        </p:nvSpPr>
        <p:spPr>
          <a:xfrm>
            <a:off x="1306073" y="1465201"/>
            <a:ext cx="8110882" cy="2609543"/>
          </a:xfrm>
          <a:prstGeom prst="rect">
            <a:avLst/>
          </a:prstGeom>
          <a:noFill/>
          <a:ln w="38100">
            <a:solidFill>
              <a:schemeClr val="bg1">
                <a:lumMod val="75000"/>
                <a:alpha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4" name="Text Placeholder 32">
            <a:extLst>
              <a:ext uri="{FF2B5EF4-FFF2-40B4-BE49-F238E27FC236}">
                <a16:creationId xmlns:a16="http://schemas.microsoft.com/office/drawing/2014/main" id="{6726E69D-C27E-0AFB-6209-73CB63518750}"/>
              </a:ext>
            </a:extLst>
          </p:cNvPr>
          <p:cNvSpPr txBox="1">
            <a:spLocks/>
          </p:cNvSpPr>
          <p:nvPr/>
        </p:nvSpPr>
        <p:spPr>
          <a:xfrm>
            <a:off x="7801980" y="3131858"/>
            <a:ext cx="1209101" cy="271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+mn-lt"/>
              </a:rPr>
              <a:t>Azure Invoice Model</a:t>
            </a:r>
          </a:p>
        </p:txBody>
      </p:sp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9E78EDE9-0E60-57DC-4D81-A1EEC649751B}"/>
              </a:ext>
            </a:extLst>
          </p:cNvPr>
          <p:cNvSpPr/>
          <p:nvPr/>
        </p:nvSpPr>
        <p:spPr>
          <a:xfrm>
            <a:off x="7792877" y="3051889"/>
            <a:ext cx="1214644" cy="80818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93" name="Connector: Elbow 1092">
            <a:extLst>
              <a:ext uri="{FF2B5EF4-FFF2-40B4-BE49-F238E27FC236}">
                <a16:creationId xmlns:a16="http://schemas.microsoft.com/office/drawing/2014/main" id="{40E19A3A-124C-96A6-5E67-9C35E8C32916}"/>
              </a:ext>
            </a:extLst>
          </p:cNvPr>
          <p:cNvCxnSpPr>
            <a:cxnSpLocks/>
            <a:stCxn id="1085" idx="2"/>
            <a:endCxn id="1119" idx="3"/>
          </p:cNvCxnSpPr>
          <p:nvPr/>
        </p:nvCxnSpPr>
        <p:spPr>
          <a:xfrm rot="5400000">
            <a:off x="6458331" y="2861788"/>
            <a:ext cx="943582" cy="2940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9" name="Picture 1108" descr="A black and white logo&#10;&#10;AI-generated content may be incorrect.">
            <a:extLst>
              <a:ext uri="{FF2B5EF4-FFF2-40B4-BE49-F238E27FC236}">
                <a16:creationId xmlns:a16="http://schemas.microsoft.com/office/drawing/2014/main" id="{8E8E7AC4-76DB-3A3D-DA65-4E91974C3C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t="19292" r="16797" b="47566"/>
          <a:stretch/>
        </p:blipFill>
        <p:spPr>
          <a:xfrm>
            <a:off x="4568246" y="3323325"/>
            <a:ext cx="861399" cy="423107"/>
          </a:xfrm>
          <a:prstGeom prst="rect">
            <a:avLst/>
          </a:prstGeom>
        </p:spPr>
      </p:pic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870EDE2A-D669-EAFE-BAAE-A9BBD4DE30F4}"/>
              </a:ext>
            </a:extLst>
          </p:cNvPr>
          <p:cNvCxnSpPr>
            <a:cxnSpLocks/>
            <a:stCxn id="1064" idx="2"/>
            <a:endCxn id="1109" idx="0"/>
          </p:cNvCxnSpPr>
          <p:nvPr/>
        </p:nvCxnSpPr>
        <p:spPr>
          <a:xfrm rot="5400000">
            <a:off x="4661600" y="2982867"/>
            <a:ext cx="677805" cy="3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8" name="Picture 1117" descr="Icon&#10;&#10;Description automatically generated">
            <a:extLst>
              <a:ext uri="{FF2B5EF4-FFF2-40B4-BE49-F238E27FC236}">
                <a16:creationId xmlns:a16="http://schemas.microsoft.com/office/drawing/2014/main" id="{86291977-BEC5-4BB2-6080-41B11B7EFF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17" y="2543664"/>
            <a:ext cx="481525" cy="481525"/>
          </a:xfrm>
          <a:prstGeom prst="rect">
            <a:avLst/>
          </a:prstGeom>
        </p:spPr>
      </p:pic>
      <p:pic>
        <p:nvPicPr>
          <p:cNvPr id="1119" name="Picture 1118" descr="Icon&#10;&#10;Description automatically generated">
            <a:extLst>
              <a:ext uri="{FF2B5EF4-FFF2-40B4-BE49-F238E27FC236}">
                <a16:creationId xmlns:a16="http://schemas.microsoft.com/office/drawing/2014/main" id="{C2889FEE-0FAA-9B50-7B67-68B33C4D84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74" y="4339970"/>
            <a:ext cx="927371" cy="927371"/>
          </a:xfrm>
          <a:prstGeom prst="rect">
            <a:avLst/>
          </a:prstGeom>
        </p:spPr>
      </p:pic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B5314EE7-08B8-BF7B-EAAF-EAD47ABCB782}"/>
              </a:ext>
            </a:extLst>
          </p:cNvPr>
          <p:cNvCxnSpPr>
            <a:cxnSpLocks/>
            <a:stCxn id="1109" idx="2"/>
            <a:endCxn id="1119" idx="0"/>
          </p:cNvCxnSpPr>
          <p:nvPr/>
        </p:nvCxnSpPr>
        <p:spPr>
          <a:xfrm rot="5400000">
            <a:off x="4700884" y="4041908"/>
            <a:ext cx="593538" cy="2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Text Placeholder 32">
            <a:extLst>
              <a:ext uri="{FF2B5EF4-FFF2-40B4-BE49-F238E27FC236}">
                <a16:creationId xmlns:a16="http://schemas.microsoft.com/office/drawing/2014/main" id="{609C5265-DE2A-4521-AD96-FAA4C58D91D4}"/>
              </a:ext>
            </a:extLst>
          </p:cNvPr>
          <p:cNvSpPr txBox="1">
            <a:spLocks/>
          </p:cNvSpPr>
          <p:nvPr/>
        </p:nvSpPr>
        <p:spPr>
          <a:xfrm>
            <a:off x="1753608" y="3184928"/>
            <a:ext cx="1472363" cy="2807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+mn-lt"/>
              </a:rPr>
              <a:t>Document Intelligence</a:t>
            </a:r>
          </a:p>
        </p:txBody>
      </p:sp>
      <p:sp>
        <p:nvSpPr>
          <p:cNvPr id="1130" name="Rectangle: Rounded Corners 1129">
            <a:extLst>
              <a:ext uri="{FF2B5EF4-FFF2-40B4-BE49-F238E27FC236}">
                <a16:creationId xmlns:a16="http://schemas.microsoft.com/office/drawing/2014/main" id="{5B84FDE0-8FB3-C920-AAA7-321551B2F069}"/>
              </a:ext>
            </a:extLst>
          </p:cNvPr>
          <p:cNvSpPr/>
          <p:nvPr/>
        </p:nvSpPr>
        <p:spPr>
          <a:xfrm>
            <a:off x="1816757" y="3149350"/>
            <a:ext cx="1333045" cy="80818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34" name="Graphic 1133">
            <a:extLst>
              <a:ext uri="{FF2B5EF4-FFF2-40B4-BE49-F238E27FC236}">
                <a16:creationId xmlns:a16="http://schemas.microsoft.com/office/drawing/2014/main" id="{B68C2860-FBA4-90E2-6935-8745550597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39428" y="3352891"/>
            <a:ext cx="537231" cy="566912"/>
          </a:xfrm>
          <a:prstGeom prst="rect">
            <a:avLst/>
          </a:prstGeom>
        </p:spPr>
      </p:pic>
      <p:cxnSp>
        <p:nvCxnSpPr>
          <p:cNvPr id="1135" name="Connector: Elbow 1134">
            <a:extLst>
              <a:ext uri="{FF2B5EF4-FFF2-40B4-BE49-F238E27FC236}">
                <a16:creationId xmlns:a16="http://schemas.microsoft.com/office/drawing/2014/main" id="{603C7331-60CF-FED7-CAC7-E43A6DF0E41A}"/>
              </a:ext>
            </a:extLst>
          </p:cNvPr>
          <p:cNvCxnSpPr>
            <a:cxnSpLocks/>
            <a:stCxn id="25" idx="2"/>
            <a:endCxn id="1130" idx="0"/>
          </p:cNvCxnSpPr>
          <p:nvPr/>
        </p:nvCxnSpPr>
        <p:spPr>
          <a:xfrm rot="16200000" flipH="1">
            <a:off x="2222439" y="2888509"/>
            <a:ext cx="517418" cy="4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Connector: Elbow 1144">
            <a:extLst>
              <a:ext uri="{FF2B5EF4-FFF2-40B4-BE49-F238E27FC236}">
                <a16:creationId xmlns:a16="http://schemas.microsoft.com/office/drawing/2014/main" id="{A6317E35-1CC8-8909-5F28-75EE1D2B0608}"/>
              </a:ext>
            </a:extLst>
          </p:cNvPr>
          <p:cNvCxnSpPr>
            <a:cxnSpLocks/>
            <a:stCxn id="1130" idx="2"/>
            <a:endCxn id="1119" idx="1"/>
          </p:cNvCxnSpPr>
          <p:nvPr/>
        </p:nvCxnSpPr>
        <p:spPr>
          <a:xfrm rot="16200000" flipH="1">
            <a:off x="3084917" y="3355898"/>
            <a:ext cx="846121" cy="2049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Google Shape;1010;p37">
            <a:extLst>
              <a:ext uri="{FF2B5EF4-FFF2-40B4-BE49-F238E27FC236}">
                <a16:creationId xmlns:a16="http://schemas.microsoft.com/office/drawing/2014/main" id="{486ADD27-9C8D-E34C-94FD-06F56D041546}"/>
              </a:ext>
            </a:extLst>
          </p:cNvPr>
          <p:cNvSpPr txBox="1">
            <a:spLocks/>
          </p:cNvSpPr>
          <p:nvPr/>
        </p:nvSpPr>
        <p:spPr>
          <a:xfrm>
            <a:off x="5757980" y="5493809"/>
            <a:ext cx="1534680" cy="3948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Discrepancies </a:t>
            </a:r>
          </a:p>
        </p:txBody>
      </p:sp>
      <p:pic>
        <p:nvPicPr>
          <p:cNvPr id="387" name="Picture 6" descr="Python Logo, symbol, meaning, history, PNG">
            <a:extLst>
              <a:ext uri="{FF2B5EF4-FFF2-40B4-BE49-F238E27FC236}">
                <a16:creationId xmlns:a16="http://schemas.microsoft.com/office/drawing/2014/main" id="{16023551-19C6-1CDE-8EEE-04BC41CB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74" y="5568306"/>
            <a:ext cx="972304" cy="54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8" name="Connector: Elbow 387">
            <a:extLst>
              <a:ext uri="{FF2B5EF4-FFF2-40B4-BE49-F238E27FC236}">
                <a16:creationId xmlns:a16="http://schemas.microsoft.com/office/drawing/2014/main" id="{A5718E95-FD9D-2752-843B-DC840ED194C7}"/>
              </a:ext>
            </a:extLst>
          </p:cNvPr>
          <p:cNvCxnSpPr>
            <a:cxnSpLocks/>
            <a:stCxn id="1119" idx="2"/>
            <a:endCxn id="387" idx="0"/>
          </p:cNvCxnSpPr>
          <p:nvPr/>
        </p:nvCxnSpPr>
        <p:spPr>
          <a:xfrm rot="16200000" flipH="1">
            <a:off x="4847261" y="5416440"/>
            <a:ext cx="300965" cy="27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2">
            <a:extLst>
              <a:ext uri="{FF2B5EF4-FFF2-40B4-BE49-F238E27FC236}">
                <a16:creationId xmlns:a16="http://schemas.microsoft.com/office/drawing/2014/main" id="{9DE06ECE-E064-4E17-AA67-0133EE52FF5F}"/>
              </a:ext>
            </a:extLst>
          </p:cNvPr>
          <p:cNvSpPr txBox="1"/>
          <p:nvPr/>
        </p:nvSpPr>
        <p:spPr>
          <a:xfrm>
            <a:off x="4023013" y="6247197"/>
            <a:ext cx="2072987" cy="230832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85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dirty="0"/>
              <a:t>Multi Layer Comparison Logics</a:t>
            </a:r>
          </a:p>
        </p:txBody>
      </p:sp>
      <p:sp>
        <p:nvSpPr>
          <p:cNvPr id="393" name="Arrow: Right 392">
            <a:extLst>
              <a:ext uri="{FF2B5EF4-FFF2-40B4-BE49-F238E27FC236}">
                <a16:creationId xmlns:a16="http://schemas.microsoft.com/office/drawing/2014/main" id="{969FB275-11AC-087F-CE5B-105D36DE5811}"/>
              </a:ext>
            </a:extLst>
          </p:cNvPr>
          <p:cNvSpPr/>
          <p:nvPr/>
        </p:nvSpPr>
        <p:spPr>
          <a:xfrm>
            <a:off x="5638933" y="5456668"/>
            <a:ext cx="1444293" cy="740455"/>
          </a:xfrm>
          <a:prstGeom prst="rightArrow">
            <a:avLst/>
          </a:prstGeom>
          <a:noFill/>
          <a:ln>
            <a:solidFill>
              <a:srgbClr val="0097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95" name="Picture 394" descr="A group of blue gears&#10;&#10;AI-generated content may be incorrect.">
            <a:extLst>
              <a:ext uri="{FF2B5EF4-FFF2-40B4-BE49-F238E27FC236}">
                <a16:creationId xmlns:a16="http://schemas.microsoft.com/office/drawing/2014/main" id="{5BE1CE0A-E4ED-9057-0B27-7F800BA67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4" b="14962"/>
          <a:stretch/>
        </p:blipFill>
        <p:spPr>
          <a:xfrm>
            <a:off x="3415405" y="4206682"/>
            <a:ext cx="727667" cy="534722"/>
          </a:xfrm>
          <a:prstGeom prst="rect">
            <a:avLst/>
          </a:prstGeom>
        </p:spPr>
      </p:pic>
      <p:cxnSp>
        <p:nvCxnSpPr>
          <p:cNvPr id="420" name="Connector: Curved 419">
            <a:extLst>
              <a:ext uri="{FF2B5EF4-FFF2-40B4-BE49-F238E27FC236}">
                <a16:creationId xmlns:a16="http://schemas.microsoft.com/office/drawing/2014/main" id="{DFD52E8C-5C55-AC03-495D-4EAB3A8AB073}"/>
              </a:ext>
            </a:extLst>
          </p:cNvPr>
          <p:cNvCxnSpPr>
            <a:cxnSpLocks/>
            <a:stCxn id="1027" idx="2"/>
            <a:endCxn id="426" idx="3"/>
          </p:cNvCxnSpPr>
          <p:nvPr/>
        </p:nvCxnSpPr>
        <p:spPr>
          <a:xfrm rot="5400000">
            <a:off x="4746576" y="3865107"/>
            <a:ext cx="1096856" cy="2848779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DA3218C8-12AA-61BD-496C-F81724B4E00A}"/>
              </a:ext>
            </a:extLst>
          </p:cNvPr>
          <p:cNvSpPr/>
          <p:nvPr/>
        </p:nvSpPr>
        <p:spPr>
          <a:xfrm>
            <a:off x="1460957" y="5267340"/>
            <a:ext cx="2409657" cy="11411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</a:rPr>
              <a:t>LLM Prompt tunned Layer to understand the information extracted by document intelligence/Invoice model and format it into required format</a:t>
            </a:r>
          </a:p>
          <a:p>
            <a:pPr algn="ctr"/>
            <a:endParaRPr 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27" name="Connector: Curved 426">
            <a:extLst>
              <a:ext uri="{FF2B5EF4-FFF2-40B4-BE49-F238E27FC236}">
                <a16:creationId xmlns:a16="http://schemas.microsoft.com/office/drawing/2014/main" id="{861E820A-20DA-FB63-838F-94AF7B06F079}"/>
              </a:ext>
            </a:extLst>
          </p:cNvPr>
          <p:cNvCxnSpPr>
            <a:cxnSpLocks/>
            <a:stCxn id="395" idx="2"/>
            <a:endCxn id="426" idx="3"/>
          </p:cNvCxnSpPr>
          <p:nvPr/>
        </p:nvCxnSpPr>
        <p:spPr>
          <a:xfrm rot="16200000" flipH="1">
            <a:off x="3276666" y="5243976"/>
            <a:ext cx="1096520" cy="91375"/>
          </a:xfrm>
          <a:prstGeom prst="curvedConnector4">
            <a:avLst>
              <a:gd name="adj1" fmla="val 23982"/>
              <a:gd name="adj2" fmla="val 648353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1" name="TextBox 440">
            <a:extLst>
              <a:ext uri="{FF2B5EF4-FFF2-40B4-BE49-F238E27FC236}">
                <a16:creationId xmlns:a16="http://schemas.microsoft.com/office/drawing/2014/main" id="{15037403-C0CA-3659-6DEB-AE18057DC289}"/>
              </a:ext>
            </a:extLst>
          </p:cNvPr>
          <p:cNvSpPr txBox="1"/>
          <p:nvPr/>
        </p:nvSpPr>
        <p:spPr>
          <a:xfrm>
            <a:off x="-77595" y="2567761"/>
            <a:ext cx="1225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Logic App for Automation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9A8D1620-CE72-F705-D16F-A7BBCE75E4D0}"/>
              </a:ext>
            </a:extLst>
          </p:cNvPr>
          <p:cNvSpPr txBox="1"/>
          <p:nvPr/>
        </p:nvSpPr>
        <p:spPr>
          <a:xfrm>
            <a:off x="1969924" y="1495351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Contract file</a:t>
            </a:r>
          </a:p>
        </p:txBody>
      </p:sp>
      <p:pic>
        <p:nvPicPr>
          <p:cNvPr id="444" name="Picture 443" descr="A person standing in front of a wall with graphs and charts&#10;&#10;AI-generated content may be incorrect.">
            <a:extLst>
              <a:ext uri="{FF2B5EF4-FFF2-40B4-BE49-F238E27FC236}">
                <a16:creationId xmlns:a16="http://schemas.microsoft.com/office/drawing/2014/main" id="{6EAB90E8-6264-E75A-BC73-C73055D911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2" t="20050" b="21365"/>
          <a:stretch/>
        </p:blipFill>
        <p:spPr>
          <a:xfrm>
            <a:off x="7235857" y="5067882"/>
            <a:ext cx="1833685" cy="1648111"/>
          </a:xfrm>
          <a:prstGeom prst="rect">
            <a:avLst/>
          </a:prstGeom>
        </p:spPr>
      </p:pic>
      <p:sp>
        <p:nvSpPr>
          <p:cNvPr id="445" name="TextBox 444">
            <a:extLst>
              <a:ext uri="{FF2B5EF4-FFF2-40B4-BE49-F238E27FC236}">
                <a16:creationId xmlns:a16="http://schemas.microsoft.com/office/drawing/2014/main" id="{F9211B91-5FC5-5E39-C9AD-5A45E416A5A2}"/>
              </a:ext>
            </a:extLst>
          </p:cNvPr>
          <p:cNvSpPr txBox="1"/>
          <p:nvPr/>
        </p:nvSpPr>
        <p:spPr>
          <a:xfrm>
            <a:off x="7433233" y="4941789"/>
            <a:ext cx="13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Alerts and Audit</a:t>
            </a:r>
          </a:p>
        </p:txBody>
      </p:sp>
      <p:sp>
        <p:nvSpPr>
          <p:cNvPr id="1158" name="Rectangle: Rounded Corners 1157">
            <a:extLst>
              <a:ext uri="{FF2B5EF4-FFF2-40B4-BE49-F238E27FC236}">
                <a16:creationId xmlns:a16="http://schemas.microsoft.com/office/drawing/2014/main" id="{36BC1BB4-ECA2-0592-A2F5-B4CF921FEFF3}"/>
              </a:ext>
            </a:extLst>
          </p:cNvPr>
          <p:cNvSpPr/>
          <p:nvPr/>
        </p:nvSpPr>
        <p:spPr>
          <a:xfrm>
            <a:off x="9461079" y="4816512"/>
            <a:ext cx="1876025" cy="272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Processing and Result</a:t>
            </a:r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6443D776-CC9A-B685-1A6C-066D1F5A6592}"/>
              </a:ext>
            </a:extLst>
          </p:cNvPr>
          <p:cNvSpPr/>
          <p:nvPr/>
        </p:nvSpPr>
        <p:spPr>
          <a:xfrm>
            <a:off x="9594682" y="5047586"/>
            <a:ext cx="2398642" cy="894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The generated data will be processed by the LLM, stored in the required format, and discrepancies will be identified through comparison using multilayer codes.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163" name="Rectangle: Rounded Corners 1162">
            <a:extLst>
              <a:ext uri="{FF2B5EF4-FFF2-40B4-BE49-F238E27FC236}">
                <a16:creationId xmlns:a16="http://schemas.microsoft.com/office/drawing/2014/main" id="{6DE3B820-2943-763E-D3E6-7107429E7A60}"/>
              </a:ext>
            </a:extLst>
          </p:cNvPr>
          <p:cNvSpPr/>
          <p:nvPr/>
        </p:nvSpPr>
        <p:spPr>
          <a:xfrm>
            <a:off x="9461079" y="1594492"/>
            <a:ext cx="1876025" cy="272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/>
              <a:t>Data Collection</a:t>
            </a:r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769396A9-5228-B0C3-AD5E-8575A1BEB692}"/>
              </a:ext>
            </a:extLst>
          </p:cNvPr>
          <p:cNvSpPr/>
          <p:nvPr/>
        </p:nvSpPr>
        <p:spPr>
          <a:xfrm>
            <a:off x="9613043" y="1809723"/>
            <a:ext cx="2398642" cy="853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Gathering and Combining data from different Sources using SAP API, Azure document intelligence and ADI prebuilt invoice model</a:t>
            </a:r>
          </a:p>
        </p:txBody>
      </p: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E0059328-2349-2FE1-344B-0B039FC5D238}"/>
              </a:ext>
            </a:extLst>
          </p:cNvPr>
          <p:cNvSpPr/>
          <p:nvPr/>
        </p:nvSpPr>
        <p:spPr>
          <a:xfrm>
            <a:off x="1306073" y="4184343"/>
            <a:ext cx="8110882" cy="2376477"/>
          </a:xfrm>
          <a:prstGeom prst="rect">
            <a:avLst/>
          </a:prstGeom>
          <a:noFill/>
          <a:ln w="38100">
            <a:solidFill>
              <a:schemeClr val="bg1">
                <a:lumMod val="75000"/>
                <a:alpha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7" name="Rectangle 1176">
            <a:extLst>
              <a:ext uri="{FF2B5EF4-FFF2-40B4-BE49-F238E27FC236}">
                <a16:creationId xmlns:a16="http://schemas.microsoft.com/office/drawing/2014/main" id="{D690D8C5-D121-2B23-CB11-EDC250B65498}"/>
              </a:ext>
            </a:extLst>
          </p:cNvPr>
          <p:cNvSpPr/>
          <p:nvPr/>
        </p:nvSpPr>
        <p:spPr>
          <a:xfrm>
            <a:off x="9682430" y="2990274"/>
            <a:ext cx="2361972" cy="894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0" dirty="0">
                <a:solidFill>
                  <a:srgbClr val="323130"/>
                </a:solidFill>
                <a:effectLst/>
                <a:latin typeface="Segoe UI Web (West European)"/>
              </a:rPr>
              <a:t>Extract key information such as customer name, billing address, due date, pricing and amount due into a structured JSON data format</a:t>
            </a:r>
            <a:endParaRPr lang="en-US" sz="1100" dirty="0"/>
          </a:p>
        </p:txBody>
      </p:sp>
      <p:cxnSp>
        <p:nvCxnSpPr>
          <p:cNvPr id="1178" name="Connector: Curved 1177">
            <a:extLst>
              <a:ext uri="{FF2B5EF4-FFF2-40B4-BE49-F238E27FC236}">
                <a16:creationId xmlns:a16="http://schemas.microsoft.com/office/drawing/2014/main" id="{DDAA4E77-28DB-E53D-C892-AE6D1B037985}"/>
              </a:ext>
            </a:extLst>
          </p:cNvPr>
          <p:cNvCxnSpPr>
            <a:cxnSpLocks/>
            <a:stCxn id="1085" idx="3"/>
            <a:endCxn id="1177" idx="1"/>
          </p:cNvCxnSpPr>
          <p:nvPr/>
        </p:nvCxnSpPr>
        <p:spPr>
          <a:xfrm flipV="1">
            <a:off x="9007521" y="3437701"/>
            <a:ext cx="674909" cy="1828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84" name="Picture 50">
            <a:extLst>
              <a:ext uri="{FF2B5EF4-FFF2-40B4-BE49-F238E27FC236}">
                <a16:creationId xmlns:a16="http://schemas.microsoft.com/office/drawing/2014/main" id="{1E3C8490-210B-C76B-FD11-F3FD3484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44" y="5662626"/>
            <a:ext cx="426143" cy="36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5" name="Rectangle 1184">
            <a:extLst>
              <a:ext uri="{FF2B5EF4-FFF2-40B4-BE49-F238E27FC236}">
                <a16:creationId xmlns:a16="http://schemas.microsoft.com/office/drawing/2014/main" id="{A05A539E-34C3-B90D-638B-2A58C3F157BD}"/>
              </a:ext>
            </a:extLst>
          </p:cNvPr>
          <p:cNvSpPr/>
          <p:nvPr/>
        </p:nvSpPr>
        <p:spPr>
          <a:xfrm>
            <a:off x="5890744" y="3225881"/>
            <a:ext cx="1419321" cy="623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323130"/>
                </a:solidFill>
                <a:latin typeface="Segoe UI Web (West European)"/>
              </a:rPr>
              <a:t>SAP API or SAP Connector</a:t>
            </a:r>
            <a:endParaRPr lang="en-US" sz="1100" b="1" dirty="0">
              <a:solidFill>
                <a:srgbClr val="323130"/>
              </a:solidFill>
              <a:latin typeface="Segoe UI Web (West European)"/>
            </a:endParaRPr>
          </a:p>
        </p:txBody>
      </p:sp>
      <p:cxnSp>
        <p:nvCxnSpPr>
          <p:cNvPr id="1186" name="Connector: Curved 1185">
            <a:extLst>
              <a:ext uri="{FF2B5EF4-FFF2-40B4-BE49-F238E27FC236}">
                <a16:creationId xmlns:a16="http://schemas.microsoft.com/office/drawing/2014/main" id="{1C0765F8-94BF-D6AC-97E3-4D83D0A85AC3}"/>
              </a:ext>
            </a:extLst>
          </p:cNvPr>
          <p:cNvCxnSpPr>
            <a:cxnSpLocks/>
          </p:cNvCxnSpPr>
          <p:nvPr/>
        </p:nvCxnSpPr>
        <p:spPr>
          <a:xfrm rot="10800000">
            <a:off x="5429646" y="3562176"/>
            <a:ext cx="461099" cy="253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21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4A1A"/>
      </a:accent1>
      <a:accent2>
        <a:srgbClr val="6787B7"/>
      </a:accent2>
      <a:accent3>
        <a:srgbClr val="0D1776"/>
      </a:accent3>
      <a:accent4>
        <a:srgbClr val="404040"/>
      </a:accent4>
      <a:accent5>
        <a:srgbClr val="9E480E"/>
      </a:accent5>
      <a:accent6>
        <a:srgbClr val="F2F2F2"/>
      </a:accent6>
      <a:hlink>
        <a:srgbClr val="0563C1"/>
      </a:hlink>
      <a:folHlink>
        <a:srgbClr val="954F72"/>
      </a:folHlink>
    </a:clrScheme>
    <a:fontScheme name="Quantzig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6B6C7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Quantzig Slide Master_V2" id="{53164754-159B-43E1-9D9A-13C1569C1D1E}" vid="{498AB301-0720-40B7-A906-DFF526987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283</Words>
  <Application>Microsoft Office PowerPoint</Application>
  <PresentationFormat>Widescreen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FontAwesome</vt:lpstr>
      <vt:lpstr>Grandview</vt:lpstr>
      <vt:lpstr>Grandview Display</vt:lpstr>
      <vt:lpstr>Segoe UI Web (West European)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Sidhu Suresh</dc:creator>
  <cp:lastModifiedBy>Rushikesh Vitthalrao Tummod</cp:lastModifiedBy>
  <cp:revision>36</cp:revision>
  <dcterms:created xsi:type="dcterms:W3CDTF">2019-12-21T09:28:18Z</dcterms:created>
  <dcterms:modified xsi:type="dcterms:W3CDTF">2025-03-07T08:19:22Z</dcterms:modified>
</cp:coreProperties>
</file>