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56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2" r:id="rId16"/>
    <p:sldId id="267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92" r:id="rId28"/>
    <p:sldId id="293" r:id="rId29"/>
    <p:sldId id="294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9144000" cy="5143500"/>
  <p:notesSz cx="6858000" cy="9144000"/>
  <p:embeddedFontLst>
    <p:embeddedFont>
      <p:font typeface="SimSun" panose="02010600030101010101" pitchFamily="2" charset="-122"/>
      <p:regular r:id="rId41"/>
    </p:embeddedFont>
    <p:embeddedFont>
      <p:font typeface="Titillium Web ExtraLight" panose="00000500000000000000"/>
      <p:regular r:id="rId42"/>
    </p:embeddedFont>
    <p:embeddedFont>
      <p:font typeface="Titillium Web" panose="0000050000000000000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4D26A68-1655-47F1-A7AA-D26B78A0E2FB}" styleName="Table_0">
    <a:wholeTbl>
      <a:tcTxStyle>
        <a:srgbClr val="000000"/>
        <a:latin typeface="Arial"/>
        <a:ea typeface="Arial"/>
        <a:cs typeface="Arial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6" Type="http://schemas.openxmlformats.org/officeDocument/2006/relationships/font" Target="fonts/font6.fntdata"/><Relationship Id="rId45" Type="http://schemas.openxmlformats.org/officeDocument/2006/relationships/font" Target="fonts/font5.fntdata"/><Relationship Id="rId44" Type="http://schemas.openxmlformats.org/officeDocument/2006/relationships/font" Target="fonts/font4.fntdata"/><Relationship Id="rId43" Type="http://schemas.openxmlformats.org/officeDocument/2006/relationships/font" Target="fonts/font3.fntdata"/><Relationship Id="rId42" Type="http://schemas.openxmlformats.org/officeDocument/2006/relationships/font" Target="fonts/font2.fntdata"/><Relationship Id="rId41" Type="http://schemas.openxmlformats.org/officeDocument/2006/relationships/font" Target="fonts/font1.fntdata"/><Relationship Id="rId40" Type="http://schemas.openxmlformats.org/officeDocument/2006/relationships/tableStyles" Target="tableStyles.xml"/><Relationship Id="rId4" Type="http://schemas.openxmlformats.org/officeDocument/2006/relationships/slide" Target="slides/slide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6" name="Google Shape;446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3" name="Google Shape;503;p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0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0" name="Google Shape;510;p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1" name="Google Shape;551;p1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5b2c77f063_0_4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5b2c77f063_0_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5" name="Google Shape;565;p1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1" name="Google Shape;571;p18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8" name="Google Shape;578;p1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5" name="Google Shape;585;p2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2" name="Google Shape;592;p21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b2c77f063_0_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b2c77f06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5b2c77f063_0_31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5b2c77f063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6" name="Google Shape;606;p2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5b2c77f063_0_6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5b2c77f063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5b2c77f063_0_1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5b2c77f063_0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5b2c77f063_0_23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5b2c77f063_0_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5" name="Google Shape;635;p23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3" name="Google Shape;643;p2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1" name="Google Shape;651;p2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9" name="Google Shape;659;p26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7" name="Google Shape;667;p2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5" name="Google Shape;675;p28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7" name="Google Shape;457;p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9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2" name="Google Shape;682;p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4" name="Google Shape;464;p3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1" name="Google Shape;471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4" name="Google Shape;484;p6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1" name="Google Shape;491;p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8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8" name="Google Shape;498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81063"/>
            <a:ext cx="4038600" cy="3714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81063"/>
            <a:ext cx="4038600" cy="3714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872"/>
            <a:ext cx="3868737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8806"/>
            <a:ext cx="3868737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  <p:transition spd="slow">
    <p:fade thruBlk="1"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  <p:transition spd="slow">
    <p:fade thruBlk="1"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2875"/>
            <a:ext cx="2057400" cy="4452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2875"/>
            <a:ext cx="6019800" cy="4452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6" name="Google Shape;116;p3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sp>
        <p:nvSpPr>
          <p:cNvPr id="117" name="Google Shape;117;p3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8" name="Google Shape;118;p3"/>
          <p:cNvSpPr txBox="1"/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/>
          <p:nvPr/>
        </p:nvSpPr>
        <p:spPr>
          <a:xfrm rot="10800000" flipH="1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1" name="Google Shape;121;p4"/>
          <p:cNvSpPr txBox="1"/>
          <p:nvPr>
            <p:ph type="body" idx="1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Titillium Web ExtraLight" panose="00000500000000000000"/>
              <a:buChar char="▫"/>
              <a:defRPr sz="3000"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1pPr>
            <a:lvl2pPr marL="914400" lvl="1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 panose="00000500000000000000"/>
              <a:buChar char="-"/>
              <a:defRPr sz="3000"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2pPr>
            <a:lvl3pPr marL="1371600" lvl="2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 panose="00000500000000000000"/>
              <a:buChar char="-"/>
              <a:defRPr sz="3000"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3pPr>
            <a:lvl4pPr marL="1828800" lvl="3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 panose="00000500000000000000"/>
              <a:buChar char="-"/>
              <a:defRPr sz="3000"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4pPr>
            <a:lvl5pPr marL="2286000" lvl="4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 panose="00000500000000000000"/>
              <a:buChar char="-"/>
              <a:defRPr sz="3000"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5pPr>
            <a:lvl6pPr marL="2743200" lvl="5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 panose="00000500000000000000"/>
              <a:buChar char="-"/>
              <a:defRPr sz="3000"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6pPr>
            <a:lvl7pPr marL="3200400" lvl="6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 panose="00000500000000000000"/>
              <a:buChar char="●"/>
              <a:defRPr sz="3000"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7pPr>
            <a:lvl8pPr marL="3657600" lvl="7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 panose="00000500000000000000"/>
              <a:buChar char="○"/>
              <a:defRPr sz="3000"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8pPr>
            <a:lvl9pPr marL="4114800" lvl="8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 panose="00000500000000000000"/>
              <a:buChar char="■"/>
              <a:defRPr sz="3000"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9pPr>
          </a:lstStyle>
          <a:p/>
        </p:txBody>
      </p:sp>
      <p:sp>
        <p:nvSpPr>
          <p:cNvPr id="122" name="Google Shape;122;p4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sp>
        <p:nvSpPr>
          <p:cNvPr id="123" name="Google Shape;123;p4"/>
          <p:cNvSpPr/>
          <p:nvPr/>
        </p:nvSpPr>
        <p:spPr>
          <a:xfrm>
            <a:off x="0" y="4011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465573"/>
        </a:solidFill>
        <a:effectLst/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6"/>
          <p:cNvSpPr txBox="1"/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/>
        </p:txBody>
      </p:sp>
      <p:grpSp>
        <p:nvGrpSpPr>
          <p:cNvPr id="129" name="Google Shape;129;p6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0" name="Google Shape;130;p6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63" name="Google Shape;163;p6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64" name="Google Shape;164;p6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32" name="Google Shape;232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33" name="Google Shape;233;p7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66" name="Google Shape;266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7" name="Google Shape;267;p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33" name="Google Shape;333;p7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4" name="Google Shape;334;p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5" name="Google Shape;335;p7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8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338" name="Google Shape;338;p8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9" name="Google Shape;339;p8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5" name="Google Shape;345;p8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6" name="Google Shape;346;p8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372" name="Google Shape;372;p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3" name="Google Shape;373;p8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0" name="Google Shape;430;p8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1" name="Google Shape;431;p8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39" name="Google Shape;439;p8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40" name="Google Shape;440;p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1" name="Google Shape;441;p8"/>
          <p:cNvSpPr txBox="1"/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2" name="Google Shape;442;p8"/>
          <p:cNvSpPr txBox="1"/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3" name="Google Shape;443;p8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897731"/>
            <a:ext cx="8207375" cy="81200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1816894"/>
            <a:ext cx="8212138" cy="131445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6FDEA9-29B0-4000-9A8A-EA5137E778F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5573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3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 panose="00000500000000000000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 panose="00000500000000000000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 panose="00000500000000000000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 panose="00000500000000000000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 panose="00000500000000000000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 panose="00000500000000000000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 panose="00000500000000000000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 panose="00000500000000000000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 panose="00000500000000000000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▫"/>
              <a:defRPr sz="2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-"/>
              <a:defRPr sz="2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-"/>
              <a:defRPr sz="2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-"/>
              <a:defRPr sz="2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-"/>
              <a:defRPr sz="2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-"/>
              <a:defRPr sz="2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●"/>
              <a:defRPr sz="2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○"/>
              <a:defRPr sz="2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■"/>
              <a:defRPr sz="2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567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43696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881063"/>
            <a:ext cx="8229600" cy="37147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5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5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50"/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ransition spd="slow">
    <p:fade thruBlk="1"/>
  </p:transition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rtl="0" fontAlgn="base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14.xml"/><Relationship Id="rId5" Type="http://schemas.openxmlformats.org/officeDocument/2006/relationships/hyperlink" Target="..\Desktop\project%20folder\fig5.docx" TargetMode="External"/><Relationship Id="rId4" Type="http://schemas.openxmlformats.org/officeDocument/2006/relationships/hyperlink" Target="..\Desktop\project%20folder\fig4.docx" TargetMode="External"/><Relationship Id="rId3" Type="http://schemas.openxmlformats.org/officeDocument/2006/relationships/hyperlink" Target="..\Desktop\project%20folder\fig3.docx" TargetMode="External"/><Relationship Id="rId2" Type="http://schemas.openxmlformats.org/officeDocument/2006/relationships/hyperlink" Target="..\Desktop\project%20folder\fig2.docx" TargetMode="External"/><Relationship Id="rId1" Type="http://schemas.openxmlformats.org/officeDocument/2006/relationships/hyperlink" Target="..\Desktop\fig1.docx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9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IN"/>
              <a:t>Stock Market Prediction Using Machine Learning</a:t>
            </a:r>
            <a:endParaRPr lang="en-IN"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8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sp>
        <p:nvSpPr>
          <p:cNvPr id="506" name="Google Shape;506;p18"/>
          <p:cNvSpPr txBox="1"/>
          <p:nvPr>
            <p:ph type="title"/>
          </p:nvPr>
        </p:nvSpPr>
        <p:spPr>
          <a:xfrm>
            <a:off x="452726" y="107225"/>
            <a:ext cx="39852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n-IN"/>
              <a:t>System Architecture</a:t>
            </a:r>
            <a:endParaRPr lang="en-IN"/>
          </a:p>
        </p:txBody>
      </p:sp>
      <p:pic>
        <p:nvPicPr>
          <p:cNvPr id="507" name="Google Shape;507;p1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52727" y="850967"/>
            <a:ext cx="8206082" cy="3599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9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sp>
        <p:nvSpPr>
          <p:cNvPr id="513" name="Google Shape;513;p19"/>
          <p:cNvSpPr txBox="1"/>
          <p:nvPr>
            <p:ph type="body" idx="4294967295"/>
          </p:nvPr>
        </p:nvSpPr>
        <p:spPr>
          <a:xfrm>
            <a:off x="457200" y="631827"/>
            <a:ext cx="3703200" cy="581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3000">
                <a:solidFill>
                  <a:schemeClr val="lt1"/>
                </a:solidFill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rPr>
              <a:t>Use Case Diagram</a:t>
            </a:r>
            <a:endParaRPr b="1"/>
          </a:p>
        </p:txBody>
      </p:sp>
      <p:pic>
        <p:nvPicPr>
          <p:cNvPr id="514" name="Google Shape;514;p1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816220" y="102830"/>
            <a:ext cx="4674637" cy="492636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5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sp>
        <p:nvSpPr>
          <p:cNvPr id="554" name="Google Shape;554;p25"/>
          <p:cNvSpPr txBox="1"/>
          <p:nvPr>
            <p:ph type="body" idx="4294967295"/>
          </p:nvPr>
        </p:nvSpPr>
        <p:spPr>
          <a:xfrm>
            <a:off x="299190" y="619900"/>
            <a:ext cx="3331029" cy="1115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3000">
                <a:solidFill>
                  <a:schemeClr val="lt1"/>
                </a:solidFill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rPr>
              <a:t>Sequence</a:t>
            </a:r>
            <a:endParaRPr lang="en-IN" sz="3000">
              <a:solidFill>
                <a:schemeClr val="lt1"/>
              </a:solidFill>
              <a:latin typeface="Titillium Web ExtraLight" panose="00000500000000000000"/>
              <a:ea typeface="Titillium Web ExtraLight" panose="00000500000000000000"/>
              <a:cs typeface="Titillium Web ExtraLight" panose="00000500000000000000"/>
              <a:sym typeface="Titillium Web ExtraLight" panose="0000050000000000000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3000">
                <a:solidFill>
                  <a:schemeClr val="lt1"/>
                </a:solidFill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rPr>
              <a:t>Diagram</a:t>
            </a:r>
            <a:endParaRPr lang="en-IN" sz="3000">
              <a:solidFill>
                <a:schemeClr val="lt1"/>
              </a:solidFill>
              <a:latin typeface="Titillium Web ExtraLight" panose="00000500000000000000"/>
              <a:ea typeface="Titillium Web ExtraLight" panose="00000500000000000000"/>
              <a:cs typeface="Titillium Web ExtraLight" panose="00000500000000000000"/>
              <a:sym typeface="Titillium Web ExtraLight" panose="00000500000000000000"/>
            </a:endParaRPr>
          </a:p>
        </p:txBody>
      </p:sp>
      <p:pic>
        <p:nvPicPr>
          <p:cNvPr id="555" name="Google Shape;555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937125" y="146475"/>
            <a:ext cx="5284051" cy="485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0"/>
          <p:cNvSpPr txBox="1"/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sp>
        <p:nvSpPr>
          <p:cNvPr id="520" name="Google Shape;520;p20"/>
          <p:cNvSpPr txBox="1"/>
          <p:nvPr/>
        </p:nvSpPr>
        <p:spPr>
          <a:xfrm>
            <a:off x="1637240" y="973170"/>
            <a:ext cx="6464400" cy="36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Titillium Web" panose="00000500000000000000"/>
              <a:buChar char="❏"/>
            </a:pPr>
            <a:r>
              <a:rPr lang="en-IN" sz="2400">
                <a:solidFill>
                  <a:srgbClr val="F3F3F3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  <a:hlinkClick r:id="rId1" tooltip="" action="ppaction://hlinkfile"/>
              </a:rPr>
              <a:t>Data Flow Diagram-0</a:t>
            </a:r>
            <a:endParaRPr sz="2400">
              <a:solidFill>
                <a:srgbClr val="F3F3F3"/>
              </a:solidFill>
              <a:latin typeface="Titillium Web" panose="00000500000000000000"/>
              <a:ea typeface="Titillium Web" panose="00000500000000000000"/>
              <a:cs typeface="Titillium Web" panose="00000500000000000000"/>
              <a:sym typeface="Titillium Web" panose="0000050000000000000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Titillium Web" panose="00000500000000000000"/>
              <a:buChar char="❏"/>
            </a:pPr>
            <a:r>
              <a:rPr lang="en-IN" sz="2400">
                <a:solidFill>
                  <a:srgbClr val="F3F3F3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  <a:hlinkClick r:id="rId2" tooltip="" action="ppaction://hlinkfile"/>
              </a:rPr>
              <a:t>Data Flow Diagram-1</a:t>
            </a:r>
            <a:endParaRPr sz="2400">
              <a:solidFill>
                <a:srgbClr val="F3F3F3"/>
              </a:solidFill>
              <a:latin typeface="Titillium Web" panose="00000500000000000000"/>
              <a:ea typeface="Titillium Web" panose="00000500000000000000"/>
              <a:cs typeface="Titillium Web" panose="00000500000000000000"/>
              <a:sym typeface="Titillium Web" panose="0000050000000000000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Titillium Web" panose="00000500000000000000"/>
              <a:buChar char="❏"/>
            </a:pPr>
            <a:r>
              <a:rPr lang="en-IN" sz="2400">
                <a:solidFill>
                  <a:srgbClr val="F3F3F3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  <a:hlinkClick r:id="rId3" tooltip="" action="ppaction://hlinkfile"/>
              </a:rPr>
              <a:t>Entity-Relation Diagram</a:t>
            </a:r>
            <a:endParaRPr sz="2400">
              <a:solidFill>
                <a:srgbClr val="F3F3F3"/>
              </a:solidFill>
              <a:latin typeface="Titillium Web" panose="00000500000000000000"/>
              <a:ea typeface="Titillium Web" panose="00000500000000000000"/>
              <a:cs typeface="Titillium Web" panose="00000500000000000000"/>
              <a:sym typeface="Titillium Web" panose="0000050000000000000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Titillium Web" panose="00000500000000000000"/>
              <a:buChar char="❏"/>
            </a:pPr>
            <a:r>
              <a:rPr lang="en-IN" sz="2400">
                <a:solidFill>
                  <a:srgbClr val="F3F3F3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  <a:hlinkClick r:id="rId4" tooltip="" action="ppaction://hlinkfile"/>
              </a:rPr>
              <a:t>Activity Diagrams</a:t>
            </a:r>
            <a:endParaRPr sz="2400">
              <a:solidFill>
                <a:srgbClr val="F3F3F3"/>
              </a:solidFill>
              <a:latin typeface="Titillium Web" panose="00000500000000000000"/>
              <a:ea typeface="Titillium Web" panose="00000500000000000000"/>
              <a:cs typeface="Titillium Web" panose="00000500000000000000"/>
              <a:sym typeface="Titillium Web" panose="0000050000000000000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Titillium Web" panose="00000500000000000000"/>
              <a:buChar char="❏"/>
            </a:pPr>
            <a:r>
              <a:rPr lang="en-IN" sz="2400">
                <a:solidFill>
                  <a:srgbClr val="F3F3F3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  <a:hlinkClick r:id="rId5" tooltip="" action="ppaction://hlinkfile"/>
              </a:rPr>
              <a:t>Architectural Diagram</a:t>
            </a:r>
            <a:endParaRPr sz="2400">
              <a:solidFill>
                <a:srgbClr val="F3F3F3"/>
              </a:solidFill>
              <a:latin typeface="Titillium Web" panose="00000500000000000000"/>
              <a:ea typeface="Titillium Web" panose="00000500000000000000"/>
              <a:cs typeface="Titillium Web" panose="00000500000000000000"/>
              <a:sym typeface="Titillium Web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3F3F3"/>
              </a:solidFill>
              <a:latin typeface="Titillium Web" panose="00000500000000000000"/>
              <a:ea typeface="Titillium Web" panose="00000500000000000000"/>
              <a:cs typeface="Titillium Web" panose="00000500000000000000"/>
              <a:sym typeface="Titillium Web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3F3F3"/>
              </a:solidFill>
              <a:latin typeface="Titillium Web" panose="00000500000000000000"/>
              <a:ea typeface="Titillium Web" panose="00000500000000000000"/>
              <a:cs typeface="Titillium Web" panose="00000500000000000000"/>
              <a:sym typeface="Titillium Web" panose="000005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480060" y="389890"/>
            <a:ext cx="45180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200">
                <a:solidFill>
                  <a:schemeClr val="tx1"/>
                </a:solidFill>
              </a:rPr>
              <a:t>Diagrams Hyperlink</a:t>
            </a:r>
            <a:endParaRPr lang="en-IN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7"/>
          <p:cNvSpPr txBox="1"/>
          <p:nvPr>
            <p:ph type="title"/>
          </p:nvPr>
        </p:nvSpPr>
        <p:spPr>
          <a:xfrm>
            <a:off x="795658" y="1530254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N" sz="4000"/>
              <a:t>Proposed Algorithms</a:t>
            </a:r>
            <a:endParaRPr lang="en-IN" sz="4000"/>
          </a:p>
        </p:txBody>
      </p:sp>
      <p:sp>
        <p:nvSpPr>
          <p:cNvPr id="568" name="Google Shape;568;p27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8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sp>
        <p:nvSpPr>
          <p:cNvPr id="574" name="Google Shape;574;p28"/>
          <p:cNvSpPr txBox="1"/>
          <p:nvPr>
            <p:ph type="body" idx="4294967295"/>
          </p:nvPr>
        </p:nvSpPr>
        <p:spPr>
          <a:xfrm>
            <a:off x="299191" y="619900"/>
            <a:ext cx="2210746" cy="10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3000">
                <a:solidFill>
                  <a:schemeClr val="lt1"/>
                </a:solidFill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rPr>
              <a:t>Support Vector Machine</a:t>
            </a:r>
            <a:endParaRPr lang="en-IN" sz="3000">
              <a:solidFill>
                <a:schemeClr val="lt1"/>
              </a:solidFill>
              <a:latin typeface="Titillium Web ExtraLight" panose="00000500000000000000"/>
              <a:ea typeface="Titillium Web ExtraLight" panose="00000500000000000000"/>
              <a:cs typeface="Titillium Web ExtraLight" panose="00000500000000000000"/>
              <a:sym typeface="Titillium Web ExtraLight" panose="00000500000000000000"/>
            </a:endParaRPr>
          </a:p>
        </p:txBody>
      </p:sp>
      <p:pic>
        <p:nvPicPr>
          <p:cNvPr id="575" name="Google Shape;575;p2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147882" y="130090"/>
            <a:ext cx="6303810" cy="4883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9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sp>
        <p:nvSpPr>
          <p:cNvPr id="581" name="Google Shape;581;p29"/>
          <p:cNvSpPr txBox="1"/>
          <p:nvPr>
            <p:ph type="body" idx="4294967295"/>
          </p:nvPr>
        </p:nvSpPr>
        <p:spPr>
          <a:xfrm>
            <a:off x="299191" y="619900"/>
            <a:ext cx="2024131" cy="10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3000">
                <a:solidFill>
                  <a:schemeClr val="lt1"/>
                </a:solidFill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rPr>
              <a:t>Radial Basis Function</a:t>
            </a:r>
            <a:endParaRPr lang="en-IN" sz="3000">
              <a:solidFill>
                <a:schemeClr val="lt1"/>
              </a:solidFill>
              <a:latin typeface="Titillium Web ExtraLight" panose="00000500000000000000"/>
              <a:ea typeface="Titillium Web ExtraLight" panose="00000500000000000000"/>
              <a:cs typeface="Titillium Web ExtraLight" panose="00000500000000000000"/>
              <a:sym typeface="Titillium Web ExtraLight" panose="00000500000000000000"/>
            </a:endParaRPr>
          </a:p>
        </p:txBody>
      </p:sp>
      <p:pic>
        <p:nvPicPr>
          <p:cNvPr id="582" name="Google Shape;582;p2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872279" y="347181"/>
            <a:ext cx="6972530" cy="4449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0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sp>
        <p:nvSpPr>
          <p:cNvPr id="588" name="Google Shape;588;p30"/>
          <p:cNvSpPr txBox="1"/>
          <p:nvPr>
            <p:ph type="body" idx="4294967295"/>
          </p:nvPr>
        </p:nvSpPr>
        <p:spPr>
          <a:xfrm>
            <a:off x="299191" y="619900"/>
            <a:ext cx="2024131" cy="10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3000">
                <a:solidFill>
                  <a:schemeClr val="lt1"/>
                </a:solidFill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rPr>
              <a:t>Single Level Perceptron</a:t>
            </a:r>
            <a:endParaRPr lang="en-IN" sz="3000">
              <a:solidFill>
                <a:schemeClr val="lt1"/>
              </a:solidFill>
              <a:latin typeface="Titillium Web ExtraLight" panose="00000500000000000000"/>
              <a:ea typeface="Titillium Web ExtraLight" panose="00000500000000000000"/>
              <a:cs typeface="Titillium Web ExtraLight" panose="00000500000000000000"/>
              <a:sym typeface="Titillium Web ExtraLight" panose="00000500000000000000"/>
            </a:endParaRPr>
          </a:p>
        </p:txBody>
      </p:sp>
      <p:pic>
        <p:nvPicPr>
          <p:cNvPr id="589" name="Google Shape;589;p3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425147" y="619900"/>
            <a:ext cx="6233077" cy="4223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1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sp>
        <p:nvSpPr>
          <p:cNvPr id="595" name="Google Shape;595;p31"/>
          <p:cNvSpPr txBox="1"/>
          <p:nvPr>
            <p:ph type="body" idx="4294967295"/>
          </p:nvPr>
        </p:nvSpPr>
        <p:spPr>
          <a:xfrm>
            <a:off x="299191" y="619900"/>
            <a:ext cx="2024131" cy="10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3000">
                <a:solidFill>
                  <a:schemeClr val="lt1"/>
                </a:solidFill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rPr>
              <a:t>Multi Level Perceptron</a:t>
            </a:r>
            <a:endParaRPr lang="en-IN" sz="3000">
              <a:solidFill>
                <a:schemeClr val="lt1"/>
              </a:solidFill>
              <a:latin typeface="Titillium Web ExtraLight" panose="00000500000000000000"/>
              <a:ea typeface="Titillium Web ExtraLight" panose="00000500000000000000"/>
              <a:cs typeface="Titillium Web ExtraLight" panose="00000500000000000000"/>
              <a:sym typeface="Titillium Web ExtraLight" panose="00000500000000000000"/>
            </a:endParaRPr>
          </a:p>
        </p:txBody>
      </p:sp>
      <p:pic>
        <p:nvPicPr>
          <p:cNvPr id="596" name="Google Shape;596;p3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323322" y="535926"/>
            <a:ext cx="6689698" cy="4482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2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602" name="Google Shape;602;p3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049600" y="770750"/>
            <a:ext cx="6810375" cy="4067175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32"/>
          <p:cNvSpPr txBox="1"/>
          <p:nvPr/>
        </p:nvSpPr>
        <p:spPr>
          <a:xfrm>
            <a:off x="98425" y="913450"/>
            <a:ext cx="1854900" cy="8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F3F3F3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Fbprophet</a:t>
            </a:r>
            <a:endParaRPr sz="3000">
              <a:solidFill>
                <a:srgbClr val="F3F3F3"/>
              </a:solidFill>
              <a:latin typeface="Titillium Web" panose="00000500000000000000"/>
              <a:ea typeface="Titillium Web" panose="00000500000000000000"/>
              <a:cs typeface="Titillium Web" panose="00000500000000000000"/>
              <a:sym typeface="Titillium Web" panose="00000500000000000000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0"/>
          <p:cNvSpPr txBox="1"/>
          <p:nvPr>
            <p:ph type="ctrTitle"/>
          </p:nvPr>
        </p:nvSpPr>
        <p:spPr>
          <a:xfrm>
            <a:off x="598150" y="22704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/>
              <a:t>Contents</a:t>
            </a:r>
            <a:endParaRPr sz="3000"/>
          </a:p>
        </p:txBody>
      </p:sp>
      <p:sp>
        <p:nvSpPr>
          <p:cNvPr id="454" name="Google Shape;454;p10"/>
          <p:cNvSpPr txBox="1"/>
          <p:nvPr/>
        </p:nvSpPr>
        <p:spPr>
          <a:xfrm>
            <a:off x="1194525" y="935650"/>
            <a:ext cx="5733600" cy="41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Titillium Web" panose="00000500000000000000"/>
              <a:buChar char="❏"/>
            </a:pPr>
            <a:r>
              <a:rPr lang="en-IN" sz="2400">
                <a:solidFill>
                  <a:srgbClr val="F3F3F3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Motivation</a:t>
            </a:r>
            <a:endParaRPr sz="2400">
              <a:solidFill>
                <a:srgbClr val="F3F3F3"/>
              </a:solidFill>
              <a:latin typeface="Titillium Web" panose="00000500000000000000"/>
              <a:ea typeface="Titillium Web" panose="00000500000000000000"/>
              <a:cs typeface="Titillium Web" panose="00000500000000000000"/>
              <a:sym typeface="Titillium Web" panose="0000050000000000000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Titillium Web" panose="00000500000000000000"/>
              <a:buChar char="❏"/>
            </a:pPr>
            <a:r>
              <a:rPr lang="en-IN" sz="2400">
                <a:solidFill>
                  <a:srgbClr val="F3F3F3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Introduction</a:t>
            </a:r>
            <a:endParaRPr sz="2400">
              <a:solidFill>
                <a:srgbClr val="F3F3F3"/>
              </a:solidFill>
              <a:latin typeface="Titillium Web" panose="00000500000000000000"/>
              <a:ea typeface="Titillium Web" panose="00000500000000000000"/>
              <a:cs typeface="Titillium Web" panose="00000500000000000000"/>
              <a:sym typeface="Titillium Web" panose="0000050000000000000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Titillium Web" panose="00000500000000000000"/>
              <a:buChar char="❏"/>
            </a:pPr>
            <a:r>
              <a:rPr lang="en-IN" sz="2400">
                <a:solidFill>
                  <a:srgbClr val="F3F3F3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Problem Statement</a:t>
            </a:r>
            <a:endParaRPr sz="2400">
              <a:solidFill>
                <a:srgbClr val="F3F3F3"/>
              </a:solidFill>
              <a:latin typeface="Titillium Web" panose="00000500000000000000"/>
              <a:ea typeface="Titillium Web" panose="00000500000000000000"/>
              <a:cs typeface="Titillium Web" panose="00000500000000000000"/>
              <a:sym typeface="Titillium Web" panose="0000050000000000000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Titillium Web" panose="00000500000000000000"/>
              <a:buChar char="❏"/>
            </a:pPr>
            <a:r>
              <a:rPr lang="en-IN" sz="2400">
                <a:solidFill>
                  <a:srgbClr val="F3F3F3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State of Art</a:t>
            </a:r>
            <a:endParaRPr sz="2400">
              <a:solidFill>
                <a:srgbClr val="F3F3F3"/>
              </a:solidFill>
              <a:latin typeface="Titillium Web" panose="00000500000000000000"/>
              <a:ea typeface="Titillium Web" panose="00000500000000000000"/>
              <a:cs typeface="Titillium Web" panose="00000500000000000000"/>
              <a:sym typeface="Titillium Web" panose="0000050000000000000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Titillium Web" panose="00000500000000000000"/>
              <a:buChar char="❏"/>
            </a:pPr>
            <a:r>
              <a:rPr lang="en-IN" sz="2400">
                <a:solidFill>
                  <a:srgbClr val="F3F3F3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System Diagrams</a:t>
            </a:r>
            <a:endParaRPr sz="2400">
              <a:solidFill>
                <a:srgbClr val="F3F3F3"/>
              </a:solidFill>
              <a:latin typeface="Titillium Web" panose="00000500000000000000"/>
              <a:ea typeface="Titillium Web" panose="00000500000000000000"/>
              <a:cs typeface="Titillium Web" panose="00000500000000000000"/>
              <a:sym typeface="Titillium Web" panose="0000050000000000000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Titillium Web" panose="00000500000000000000"/>
              <a:buChar char="❏"/>
            </a:pPr>
            <a:r>
              <a:rPr lang="en-IN" sz="2400">
                <a:solidFill>
                  <a:srgbClr val="F3F3F3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Proposed Algorithm</a:t>
            </a:r>
            <a:endParaRPr sz="2400">
              <a:solidFill>
                <a:srgbClr val="F3F3F3"/>
              </a:solidFill>
              <a:latin typeface="Titillium Web" panose="00000500000000000000"/>
              <a:ea typeface="Titillium Web" panose="00000500000000000000"/>
              <a:cs typeface="Titillium Web" panose="00000500000000000000"/>
              <a:sym typeface="Titillium Web" panose="0000050000000000000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Titillium Web" panose="00000500000000000000"/>
              <a:buChar char="❏"/>
            </a:pPr>
            <a:r>
              <a:rPr lang="en-IN" sz="2400">
                <a:solidFill>
                  <a:srgbClr val="F3F3F3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Requiremets</a:t>
            </a:r>
            <a:endParaRPr sz="2400">
              <a:solidFill>
                <a:srgbClr val="F3F3F3"/>
              </a:solidFill>
              <a:latin typeface="Titillium Web" panose="00000500000000000000"/>
              <a:ea typeface="Titillium Web" panose="00000500000000000000"/>
              <a:cs typeface="Titillium Web" panose="00000500000000000000"/>
              <a:sym typeface="Titillium Web" panose="0000050000000000000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Titillium Web" panose="00000500000000000000"/>
              <a:buChar char="❏"/>
            </a:pPr>
            <a:r>
              <a:rPr lang="en-IN" sz="2400">
                <a:solidFill>
                  <a:srgbClr val="F3F3F3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Results</a:t>
            </a:r>
            <a:endParaRPr sz="2400">
              <a:solidFill>
                <a:srgbClr val="F3F3F3"/>
              </a:solidFill>
              <a:latin typeface="Titillium Web" panose="00000500000000000000"/>
              <a:ea typeface="Titillium Web" panose="00000500000000000000"/>
              <a:cs typeface="Titillium Web" panose="00000500000000000000"/>
              <a:sym typeface="Titillium Web" panose="0000050000000000000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Titillium Web" panose="00000500000000000000"/>
              <a:buChar char="❏"/>
            </a:pPr>
            <a:r>
              <a:rPr lang="en-IN" sz="2400">
                <a:solidFill>
                  <a:srgbClr val="F3F3F3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Advantages and Limitations</a:t>
            </a:r>
            <a:endParaRPr sz="2400">
              <a:solidFill>
                <a:srgbClr val="F3F3F3"/>
              </a:solidFill>
              <a:latin typeface="Titillium Web" panose="00000500000000000000"/>
              <a:ea typeface="Titillium Web" panose="00000500000000000000"/>
              <a:cs typeface="Titillium Web" panose="00000500000000000000"/>
              <a:sym typeface="Titillium Web" panose="0000050000000000000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Titillium Web" panose="00000500000000000000"/>
              <a:buChar char="❏"/>
            </a:pPr>
            <a:r>
              <a:rPr lang="en-IN" sz="2400">
                <a:solidFill>
                  <a:srgbClr val="F3F3F3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Conclusion</a:t>
            </a:r>
            <a:endParaRPr sz="2400">
              <a:solidFill>
                <a:srgbClr val="F3F3F3"/>
              </a:solidFill>
              <a:latin typeface="Titillium Web" panose="00000500000000000000"/>
              <a:ea typeface="Titillium Web" panose="00000500000000000000"/>
              <a:cs typeface="Titillium Web" panose="00000500000000000000"/>
              <a:sym typeface="Titillium Web" panose="0000050000000000000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Titillium Web" panose="00000500000000000000"/>
              <a:buChar char="❏"/>
            </a:pPr>
            <a:r>
              <a:rPr lang="en-IN" sz="2400">
                <a:solidFill>
                  <a:srgbClr val="F3F3F3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Future Work</a:t>
            </a:r>
            <a:endParaRPr sz="2400">
              <a:solidFill>
                <a:srgbClr val="F3F3F3"/>
              </a:solidFill>
              <a:latin typeface="Titillium Web" panose="00000500000000000000"/>
              <a:ea typeface="Titillium Web" panose="00000500000000000000"/>
              <a:cs typeface="Titillium Web" panose="00000500000000000000"/>
              <a:sym typeface="Titillium Web" panose="00000500000000000000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3"/>
          <p:cNvSpPr txBox="1"/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IN" b="1"/>
              <a:t>Hardware Requirements</a:t>
            </a:r>
            <a:endParaRPr b="1"/>
          </a:p>
          <a:p>
            <a:pPr marL="2857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▫"/>
            </a:pPr>
            <a:r>
              <a:rPr lang="en-IN"/>
              <a:t>GPU: Nvidia GTX1080</a:t>
            </a:r>
            <a:endParaRPr lang="en-IN"/>
          </a:p>
          <a:p>
            <a:pPr marL="2857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▫"/>
            </a:pPr>
            <a:r>
              <a:rPr lang="en-IN"/>
              <a:t>Processor-Intel Core i5</a:t>
            </a:r>
            <a:endParaRPr lang="en-IN"/>
          </a:p>
          <a:p>
            <a:pPr marL="2857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▫"/>
            </a:pPr>
            <a:r>
              <a:rPr lang="en-IN"/>
              <a:t>RAM 16GB</a:t>
            </a:r>
            <a:endParaRPr lang="en-IN"/>
          </a:p>
          <a:p>
            <a:pPr marL="2857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▫"/>
            </a:pPr>
            <a:r>
              <a:rPr lang="en-IN"/>
              <a:t>Minimum database space: 10GB</a:t>
            </a:r>
            <a:endParaRPr lang="en-IN"/>
          </a:p>
        </p:txBody>
      </p:sp>
      <p:sp>
        <p:nvSpPr>
          <p:cNvPr id="609" name="Google Shape;609;p33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N"/>
              <a:t>Requirements</a:t>
            </a:r>
            <a:endParaRPr lang="en-IN"/>
          </a:p>
        </p:txBody>
      </p:sp>
      <p:sp>
        <p:nvSpPr>
          <p:cNvPr id="610" name="Google Shape;610;p33"/>
          <p:cNvSpPr txBox="1"/>
          <p:nvPr>
            <p:ph type="body" idx="2"/>
          </p:nvPr>
        </p:nvSpPr>
        <p:spPr>
          <a:xfrm>
            <a:off x="4615180" y="1217930"/>
            <a:ext cx="3730625" cy="3740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IN" b="1"/>
              <a:t>Software Requirements</a:t>
            </a:r>
            <a:endParaRPr b="1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▫"/>
            </a:pPr>
            <a:r>
              <a:rPr lang="en-IN"/>
              <a:t>IDE: Jupyter Notebook</a:t>
            </a:r>
            <a:endParaRPr lang="en-IN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▫"/>
            </a:pPr>
            <a:r>
              <a:rPr lang="en-IN"/>
              <a:t>Programming Language: Python 3.6.1</a:t>
            </a:r>
            <a:endParaRPr lang="en-IN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▫"/>
            </a:pPr>
            <a:r>
              <a:rPr lang="en-IN"/>
              <a:t>Data source: MS-Excel,Live Data</a:t>
            </a:r>
            <a:endParaRPr lang="en-IN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▫"/>
            </a:pPr>
            <a:r>
              <a:rPr lang="en-IN"/>
              <a:t>User Interface: GUI Library in Python 3.6.1</a:t>
            </a:r>
            <a:endParaRPr lang="en-IN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▫"/>
            </a:pPr>
            <a:r>
              <a:rPr lang="en-IN"/>
              <a:t>Libraries : Pandas, Numpy, sklearn</a:t>
            </a:r>
            <a:endParaRPr lang="en-IN"/>
          </a:p>
        </p:txBody>
      </p:sp>
      <p:sp>
        <p:nvSpPr>
          <p:cNvPr id="611" name="Google Shape;611;p33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4"/>
          <p:cNvSpPr txBox="1"/>
          <p:nvPr>
            <p:ph type="body" idx="1"/>
          </p:nvPr>
        </p:nvSpPr>
        <p:spPr>
          <a:xfrm flipH="1">
            <a:off x="4470600" y="3808458"/>
            <a:ext cx="1305300" cy="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</p:txBody>
      </p:sp>
      <p:sp>
        <p:nvSpPr>
          <p:cNvPr id="617" name="Google Shape;617;p34"/>
          <p:cNvSpPr txBox="1"/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</p:txBody>
      </p:sp>
      <p:sp>
        <p:nvSpPr>
          <p:cNvPr id="618" name="Google Shape;618;p34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619" name="Google Shape;619;p3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42050" y="725607"/>
            <a:ext cx="7686000" cy="3838681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34"/>
          <p:cNvSpPr txBox="1"/>
          <p:nvPr/>
        </p:nvSpPr>
        <p:spPr>
          <a:xfrm>
            <a:off x="70250" y="261800"/>
            <a:ext cx="14475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3F3F3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Results -</a:t>
            </a:r>
            <a:endParaRPr sz="2400">
              <a:solidFill>
                <a:srgbClr val="F3F3F3"/>
              </a:solidFill>
              <a:latin typeface="Titillium Web" panose="00000500000000000000"/>
              <a:ea typeface="Titillium Web" panose="00000500000000000000"/>
              <a:cs typeface="Titillium Web" panose="00000500000000000000"/>
              <a:sym typeface="Titillium Web" panose="00000500000000000000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5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626" name="Google Shape;626;p3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644225" y="535925"/>
            <a:ext cx="7499774" cy="42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6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632" name="Google Shape;632;p3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88770" y="671195"/>
            <a:ext cx="6997700" cy="437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" name="Text Box 0"/>
          <p:cNvSpPr txBox="1"/>
          <p:nvPr/>
        </p:nvSpPr>
        <p:spPr>
          <a:xfrm>
            <a:off x="184785" y="219075"/>
            <a:ext cx="2625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>
                <a:solidFill>
                  <a:schemeClr val="bg1"/>
                </a:solidFill>
              </a:rPr>
              <a:t>FbProphet</a:t>
            </a:r>
            <a:endParaRPr lang="en-I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8185" y="1226820"/>
            <a:ext cx="5295265" cy="302641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371475" y="283845"/>
            <a:ext cx="25438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>
                <a:solidFill>
                  <a:schemeClr val="bg1"/>
                </a:solidFill>
              </a:rPr>
              <a:t>SVM accuracy</a:t>
            </a:r>
            <a:endParaRPr lang="en-I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8240" y="774700"/>
            <a:ext cx="6370955" cy="405638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385445" y="230505"/>
            <a:ext cx="2747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>
                <a:solidFill>
                  <a:schemeClr val="bg1"/>
                </a:solidFill>
              </a:rPr>
              <a:t>Radial Bias</a:t>
            </a:r>
            <a:endParaRPr lang="en-I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3385" y="535940"/>
            <a:ext cx="5633085" cy="446278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38455" y="736600"/>
            <a:ext cx="21094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>
                <a:ln>
                  <a:noFill/>
                </a:ln>
                <a:solidFill>
                  <a:schemeClr val="bg1"/>
                </a:solidFill>
              </a:rPr>
              <a:t>Perceptron</a:t>
            </a:r>
            <a:endParaRPr lang="en-IN" altLang="en-US" sz="2800">
              <a:ln>
                <a:noFill/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7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sp>
        <p:nvSpPr>
          <p:cNvPr id="638" name="Google Shape;638;p37"/>
          <p:cNvSpPr txBox="1"/>
          <p:nvPr/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000000"/>
              </a:solidFill>
              <a:latin typeface="Titillium Web ExtraLight" panose="00000500000000000000"/>
              <a:ea typeface="Titillium Web ExtraLight" panose="00000500000000000000"/>
              <a:cs typeface="Titillium Web ExtraLight" panose="00000500000000000000"/>
              <a:sym typeface="Titillium Web ExtraLight" panose="00000500000000000000"/>
            </a:endParaRPr>
          </a:p>
        </p:txBody>
      </p:sp>
      <p:sp>
        <p:nvSpPr>
          <p:cNvPr id="639" name="Google Shape;639;p37"/>
          <p:cNvSpPr/>
          <p:nvPr/>
        </p:nvSpPr>
        <p:spPr>
          <a:xfrm>
            <a:off x="1226185" y="848360"/>
            <a:ext cx="2555875" cy="55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0" i="0" u="none" strike="noStrike" cap="none">
                <a:solidFill>
                  <a:srgbClr val="FFFFFF"/>
                </a:solidFill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rPr>
              <a:t>Advantages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40" name="Google Shape;640;p37"/>
          <p:cNvSpPr/>
          <p:nvPr/>
        </p:nvSpPr>
        <p:spPr>
          <a:xfrm>
            <a:off x="1007705" y="1562052"/>
            <a:ext cx="7417969" cy="17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 panose="00000500000000000000"/>
              <a:buChar char="▫"/>
            </a:pPr>
            <a:r>
              <a:rPr lang="en-IN" sz="2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uses </a:t>
            </a:r>
            <a:r>
              <a:rPr lang="en-IN" sz="2400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five </a:t>
            </a:r>
            <a:r>
              <a:rPr lang="en-IN" sz="2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Machine learning algorithms to decide which is the most accurate</a:t>
            </a:r>
            <a:endParaRPr lang="en-IN" sz="2400" b="0" i="0" u="none" strike="noStrike" cap="none">
              <a:solidFill>
                <a:srgbClr val="FFFFFF"/>
              </a:solidFill>
              <a:latin typeface="Titillium Web" panose="00000500000000000000"/>
              <a:ea typeface="Titillium Web" panose="00000500000000000000"/>
              <a:cs typeface="Titillium Web" panose="00000500000000000000"/>
              <a:sym typeface="Titillium Web" panose="0000050000000000000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 panose="00000500000000000000"/>
              <a:buChar char="▫"/>
            </a:pPr>
            <a:r>
              <a:rPr lang="en-IN" sz="2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dig through a lot of data to predict the stock price.</a:t>
            </a:r>
            <a:endParaRPr lang="en-IN" sz="2400" b="0" i="0" u="none" strike="noStrike" cap="none">
              <a:solidFill>
                <a:srgbClr val="FFFFFF"/>
              </a:solidFill>
              <a:latin typeface="Titillium Web" panose="00000500000000000000"/>
              <a:ea typeface="Titillium Web" panose="00000500000000000000"/>
              <a:cs typeface="Titillium Web" panose="00000500000000000000"/>
              <a:sym typeface="Titillium Web" panose="0000050000000000000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 panose="00000500000000000000"/>
              <a:buChar char="▫"/>
            </a:pPr>
            <a:r>
              <a:rPr lang="en-IN" sz="2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A reliable and accurate program</a:t>
            </a:r>
            <a:endParaRPr lang="en-IN" sz="2400" b="0" i="0" u="none" strike="noStrike" cap="none">
              <a:solidFill>
                <a:srgbClr val="FFFFFF"/>
              </a:solidFill>
              <a:latin typeface="Titillium Web" panose="00000500000000000000"/>
              <a:ea typeface="Titillium Web" panose="00000500000000000000"/>
              <a:cs typeface="Titillium Web" panose="00000500000000000000"/>
              <a:sym typeface="Titillium Web" panose="00000500000000000000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8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sp>
        <p:nvSpPr>
          <p:cNvPr id="646" name="Google Shape;646;p38"/>
          <p:cNvSpPr txBox="1"/>
          <p:nvPr/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000000"/>
              </a:solidFill>
              <a:latin typeface="Titillium Web ExtraLight" panose="00000500000000000000"/>
              <a:ea typeface="Titillium Web ExtraLight" panose="00000500000000000000"/>
              <a:cs typeface="Titillium Web ExtraLight" panose="00000500000000000000"/>
              <a:sym typeface="Titillium Web ExtraLight" panose="00000500000000000000"/>
            </a:endParaRPr>
          </a:p>
        </p:txBody>
      </p:sp>
      <p:sp>
        <p:nvSpPr>
          <p:cNvPr id="647" name="Google Shape;647;p38"/>
          <p:cNvSpPr/>
          <p:nvPr/>
        </p:nvSpPr>
        <p:spPr>
          <a:xfrm>
            <a:off x="1067435" y="704850"/>
            <a:ext cx="2549525" cy="55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0" i="0" u="none" strike="noStrike" cap="none">
                <a:solidFill>
                  <a:srgbClr val="FFFFFF"/>
                </a:solidFill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rPr>
              <a:t>Limitations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48" name="Google Shape;648;p38"/>
          <p:cNvSpPr/>
          <p:nvPr/>
        </p:nvSpPr>
        <p:spPr>
          <a:xfrm>
            <a:off x="1007705" y="1562052"/>
            <a:ext cx="7417969" cy="907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 panose="00000500000000000000"/>
              <a:buChar char="▫"/>
            </a:pPr>
            <a:r>
              <a:rPr lang="en-IN" sz="2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does not take into account various external factors</a:t>
            </a:r>
            <a:endParaRPr lang="en-IN" sz="2400" b="0" i="0" u="none" strike="noStrike" cap="none">
              <a:solidFill>
                <a:srgbClr val="FFFFFF"/>
              </a:solidFill>
              <a:latin typeface="Titillium Web" panose="00000500000000000000"/>
              <a:ea typeface="Titillium Web" panose="00000500000000000000"/>
              <a:cs typeface="Titillium Web" panose="00000500000000000000"/>
              <a:sym typeface="Titillium Web" panose="0000050000000000000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 panose="00000500000000000000"/>
              <a:buChar char="▫"/>
            </a:pPr>
            <a:r>
              <a:rPr lang="en-IN" sz="2400" b="0" i="0" u="none" strike="noStrike" cap="none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may not work with the current trends of the market.</a:t>
            </a:r>
            <a:endParaRPr lang="en-IN" sz="2400" b="0" i="0" u="none" strike="noStrike" cap="none">
              <a:solidFill>
                <a:srgbClr val="FFFFFF"/>
              </a:solidFill>
              <a:latin typeface="Titillium Web" panose="00000500000000000000"/>
              <a:ea typeface="Titillium Web" panose="00000500000000000000"/>
              <a:cs typeface="Titillium Web" panose="00000500000000000000"/>
              <a:sym typeface="Titillium Web" panose="00000500000000000000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9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sp>
        <p:nvSpPr>
          <p:cNvPr id="654" name="Google Shape;654;p39"/>
          <p:cNvSpPr txBox="1"/>
          <p:nvPr/>
        </p:nvSpPr>
        <p:spPr>
          <a:xfrm>
            <a:off x="739675" y="-101035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000000"/>
              </a:solidFill>
              <a:latin typeface="Titillium Web ExtraLight" panose="00000500000000000000"/>
              <a:ea typeface="Titillium Web ExtraLight" panose="00000500000000000000"/>
              <a:cs typeface="Titillium Web ExtraLight" panose="00000500000000000000"/>
              <a:sym typeface="Titillium Web ExtraLight" panose="00000500000000000000"/>
            </a:endParaRPr>
          </a:p>
        </p:txBody>
      </p:sp>
      <p:sp>
        <p:nvSpPr>
          <p:cNvPr id="655" name="Google Shape;655;p39"/>
          <p:cNvSpPr/>
          <p:nvPr/>
        </p:nvSpPr>
        <p:spPr>
          <a:xfrm>
            <a:off x="1082675" y="704850"/>
            <a:ext cx="2384425" cy="55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0" i="0" u="none" strike="noStrike" cap="none">
                <a:solidFill>
                  <a:srgbClr val="FFFFFF"/>
                </a:solidFill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rPr>
              <a:t>Conclusion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56" name="Google Shape;656;p39"/>
          <p:cNvSpPr/>
          <p:nvPr/>
        </p:nvSpPr>
        <p:spPr>
          <a:xfrm>
            <a:off x="1007705" y="1562052"/>
            <a:ext cx="7417969" cy="209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 panose="00000500000000000000"/>
              <a:buChar char="▫"/>
            </a:pPr>
            <a:r>
              <a:rPr lang="en-IN" sz="2400" b="0" i="0" u="none" strike="noStrike" cap="none">
                <a:solidFill>
                  <a:schemeClr val="lt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Determining the Stock market forecasts is always been challenging work for business analysts. </a:t>
            </a:r>
            <a:endParaRPr lang="en-IN" sz="2400" b="0" i="0" u="none" strike="noStrike" cap="none">
              <a:solidFill>
                <a:schemeClr val="lt1"/>
              </a:solidFill>
              <a:latin typeface="Titillium Web" panose="00000500000000000000"/>
              <a:ea typeface="Titillium Web" panose="00000500000000000000"/>
              <a:cs typeface="Titillium Web" panose="00000500000000000000"/>
              <a:sym typeface="Titillium Web" panose="00000500000000000000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 panose="00000500000000000000"/>
              <a:buChar char="▫"/>
            </a:pPr>
            <a:r>
              <a:rPr lang="en-IN" sz="2400" b="0" i="0" u="none" strike="noStrike" cap="none">
                <a:solidFill>
                  <a:schemeClr val="lt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Attempted to make use of huge textual data</a:t>
            </a:r>
            <a:endParaRPr lang="en-IN" sz="2400" b="0" i="0" u="none" strike="noStrike" cap="none">
              <a:solidFill>
                <a:schemeClr val="lt1"/>
              </a:solidFill>
              <a:latin typeface="Titillium Web" panose="00000500000000000000"/>
              <a:ea typeface="Titillium Web" panose="00000500000000000000"/>
              <a:cs typeface="Titillium Web" panose="00000500000000000000"/>
              <a:sym typeface="Titillium Web" panose="00000500000000000000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 panose="00000500000000000000"/>
              <a:buChar char="▫"/>
            </a:pPr>
            <a:r>
              <a:rPr lang="en-IN" sz="2400" b="0" i="0" u="none" strike="noStrike" cap="none">
                <a:solidFill>
                  <a:schemeClr val="lt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The current system can update its training set as each day passes so as to detect newer</a:t>
            </a:r>
            <a:endParaRPr sz="2400" b="0" i="0" u="none" strike="noStrike" cap="none">
              <a:solidFill>
                <a:schemeClr val="lt1"/>
              </a:solidFill>
              <a:latin typeface="Titillium Web" panose="00000500000000000000"/>
              <a:ea typeface="Titillium Web" panose="00000500000000000000"/>
              <a:cs typeface="Titillium Web" panose="00000500000000000000"/>
              <a:sym typeface="Titillium Web" panose="00000500000000000000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1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sp>
        <p:nvSpPr>
          <p:cNvPr id="460" name="Google Shape;460;p11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n-IN"/>
              <a:t>Motivation</a:t>
            </a:r>
            <a:endParaRPr lang="en-IN"/>
          </a:p>
        </p:txBody>
      </p:sp>
      <p:sp>
        <p:nvSpPr>
          <p:cNvPr id="461" name="Google Shape;461;p11"/>
          <p:cNvSpPr txBox="1"/>
          <p:nvPr>
            <p:ph type="body" idx="1"/>
          </p:nvPr>
        </p:nvSpPr>
        <p:spPr>
          <a:xfrm>
            <a:off x="452727" y="1424180"/>
            <a:ext cx="8238549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IN"/>
              <a:t>High volume of general public are loosing money in stock markets due to insufficient research</a:t>
            </a:r>
            <a:endParaRPr lang="en-IN"/>
          </a:p>
          <a:p>
            <a:pPr marL="457200" lvl="0" indent="-3810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IN"/>
              <a:t>Higher inflation rate and lower interest rate</a:t>
            </a:r>
            <a:endParaRPr lang="en-IN"/>
          </a:p>
          <a:p>
            <a:pPr marL="457200" lvl="0" indent="-3810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IN"/>
              <a:t>There are lots of contradicting opinions in the news</a:t>
            </a:r>
            <a:endParaRPr lang="en-IN"/>
          </a:p>
          <a:p>
            <a:pPr marL="457200" lvl="0" indent="-3810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IN"/>
              <a:t>A system that could predict the stock prices accurately is highly in demand</a:t>
            </a:r>
            <a:endParaRPr lang="en-IN"/>
          </a:p>
        </p:txBody>
      </p:sp>
    </p:spTree>
  </p:cSld>
  <p:clrMapOvr>
    <a:masterClrMapping/>
  </p:clrMapOvr>
  <p:transition spd="slow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0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sp>
        <p:nvSpPr>
          <p:cNvPr id="662" name="Google Shape;662;p40"/>
          <p:cNvSpPr txBox="1"/>
          <p:nvPr/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000000"/>
              </a:solidFill>
              <a:latin typeface="Titillium Web ExtraLight" panose="00000500000000000000"/>
              <a:ea typeface="Titillium Web ExtraLight" panose="00000500000000000000"/>
              <a:cs typeface="Titillium Web ExtraLight" panose="00000500000000000000"/>
              <a:sym typeface="Titillium Web ExtraLight" panose="00000500000000000000"/>
            </a:endParaRPr>
          </a:p>
        </p:txBody>
      </p:sp>
      <p:sp>
        <p:nvSpPr>
          <p:cNvPr id="663" name="Google Shape;663;p40"/>
          <p:cNvSpPr/>
          <p:nvPr/>
        </p:nvSpPr>
        <p:spPr>
          <a:xfrm>
            <a:off x="1082675" y="704850"/>
            <a:ext cx="3324225" cy="55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0" i="0" u="none" strike="noStrike" cap="none">
                <a:solidFill>
                  <a:srgbClr val="FFFFFF"/>
                </a:solidFill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rPr>
              <a:t>Future Work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64" name="Google Shape;664;p40"/>
          <p:cNvSpPr/>
          <p:nvPr/>
        </p:nvSpPr>
        <p:spPr>
          <a:xfrm>
            <a:off x="1007705" y="1562052"/>
            <a:ext cx="7417969" cy="1800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 panose="00000500000000000000"/>
              <a:buChar char="▫"/>
            </a:pPr>
            <a:r>
              <a:rPr lang="en-IN" sz="2400" b="0" i="0" u="none" strike="noStrike" cap="none">
                <a:solidFill>
                  <a:schemeClr val="lt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Model Updating Frequency</a:t>
            </a:r>
            <a:endParaRPr lang="en-IN" sz="2400" b="0" i="0" u="none" strike="noStrike" cap="none">
              <a:solidFill>
                <a:schemeClr val="lt1"/>
              </a:solidFill>
              <a:latin typeface="Titillium Web" panose="00000500000000000000"/>
              <a:ea typeface="Titillium Web" panose="00000500000000000000"/>
              <a:cs typeface="Titillium Web" panose="00000500000000000000"/>
              <a:sym typeface="Titillium Web" panose="0000050000000000000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 panose="00000500000000000000"/>
              <a:buChar char="▫"/>
            </a:pPr>
            <a:r>
              <a:rPr lang="en-IN" sz="2400" b="0" i="0" u="none" strike="noStrike" cap="none">
                <a:solidFill>
                  <a:schemeClr val="lt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Explore More Algorithms </a:t>
            </a:r>
            <a:endParaRPr lang="en-IN" sz="2400" b="0" i="0" u="none" strike="noStrike" cap="none">
              <a:solidFill>
                <a:schemeClr val="lt1"/>
              </a:solidFill>
              <a:latin typeface="Titillium Web" panose="00000500000000000000"/>
              <a:ea typeface="Titillium Web" panose="00000500000000000000"/>
              <a:cs typeface="Titillium Web" panose="00000500000000000000"/>
              <a:sym typeface="Titillium Web" panose="0000050000000000000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 panose="00000500000000000000"/>
              <a:buChar char="▫"/>
            </a:pPr>
            <a:r>
              <a:rPr lang="en-IN" sz="2400" b="0" i="0" u="none" strike="noStrike" cap="none">
                <a:solidFill>
                  <a:schemeClr val="lt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Improve Feature Extraction</a:t>
            </a:r>
            <a:endParaRPr lang="en-IN" sz="2400" b="0" i="0" u="none" strike="noStrike" cap="none">
              <a:solidFill>
                <a:schemeClr val="lt1"/>
              </a:solidFill>
              <a:latin typeface="Titillium Web" panose="00000500000000000000"/>
              <a:ea typeface="Titillium Web" panose="00000500000000000000"/>
              <a:cs typeface="Titillium Web" panose="00000500000000000000"/>
              <a:sym typeface="Titillium Web" panose="0000050000000000000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 panose="00000500000000000000"/>
              <a:buChar char="▫"/>
            </a:pPr>
            <a:r>
              <a:rPr lang="en-IN" sz="2400" b="0" i="0" u="none" strike="noStrike" cap="none">
                <a:solidFill>
                  <a:schemeClr val="lt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Utilize Time Series Information</a:t>
            </a:r>
            <a:endParaRPr sz="2400" b="0" i="0" u="none" strike="noStrike" cap="none">
              <a:solidFill>
                <a:schemeClr val="lt1"/>
              </a:solidFill>
              <a:latin typeface="Titillium Web" panose="00000500000000000000"/>
              <a:ea typeface="Titillium Web" panose="00000500000000000000"/>
              <a:cs typeface="Titillium Web" panose="00000500000000000000"/>
              <a:sym typeface="Titillium Web" panose="00000500000000000000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1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sp>
        <p:nvSpPr>
          <p:cNvPr id="670" name="Google Shape;670;p41"/>
          <p:cNvSpPr/>
          <p:nvPr/>
        </p:nvSpPr>
        <p:spPr>
          <a:xfrm>
            <a:off x="1082675" y="704850"/>
            <a:ext cx="2320290" cy="55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0" i="0" u="none" strike="noStrike" cap="none">
                <a:solidFill>
                  <a:srgbClr val="FFFFFF"/>
                </a:solidFill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rPr>
              <a:t>Publication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71" name="Google Shape;671;p41"/>
          <p:cNvSpPr/>
          <p:nvPr/>
        </p:nvSpPr>
        <p:spPr>
          <a:xfrm>
            <a:off x="1007705" y="1562052"/>
            <a:ext cx="741796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Titillium Web" panose="00000500000000000000"/>
              <a:ea typeface="Titillium Web" panose="00000500000000000000"/>
              <a:cs typeface="Titillium Web" panose="00000500000000000000"/>
              <a:sym typeface="Titillium Web" panose="00000500000000000000"/>
            </a:endParaRPr>
          </a:p>
        </p:txBody>
      </p:sp>
      <p:sp>
        <p:nvSpPr>
          <p:cNvPr id="672" name="Google Shape;672;p41"/>
          <p:cNvSpPr/>
          <p:nvPr/>
        </p:nvSpPr>
        <p:spPr>
          <a:xfrm>
            <a:off x="718327" y="1562052"/>
            <a:ext cx="7707348" cy="907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sng" strike="noStrike" cap="none">
                <a:solidFill>
                  <a:schemeClr val="lt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Title</a:t>
            </a:r>
            <a:r>
              <a:rPr lang="en-IN" sz="2400" b="0" i="0" u="none" strike="noStrike" cap="none">
                <a:solidFill>
                  <a:schemeClr val="lt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 : Stock Market Prediction Using Machine Learning</a:t>
            </a:r>
            <a:endParaRPr lang="en-IN" sz="2400" b="0" i="0" u="none" strike="noStrike" cap="none">
              <a:solidFill>
                <a:schemeClr val="lt1"/>
              </a:solidFill>
              <a:latin typeface="Titillium Web" panose="00000500000000000000"/>
              <a:ea typeface="Titillium Web" panose="00000500000000000000"/>
              <a:cs typeface="Titillium Web" panose="00000500000000000000"/>
              <a:sym typeface="Titillium Web" panose="0000050000000000000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400" b="0" i="0" u="sng" strike="noStrike" cap="none">
                <a:solidFill>
                  <a:schemeClr val="lt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Journal</a:t>
            </a:r>
            <a:r>
              <a:rPr lang="en-IN" sz="2400" b="0" i="0" u="none" strike="noStrike" cap="none">
                <a:solidFill>
                  <a:schemeClr val="lt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 </a:t>
            </a:r>
            <a:r>
              <a:rPr lang="en-IN" sz="2400" b="0" i="0" u="sng" strike="noStrike" cap="none">
                <a:solidFill>
                  <a:schemeClr val="lt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Name</a:t>
            </a:r>
            <a:r>
              <a:rPr lang="en-IN" sz="2400" b="0" i="0" u="none" strike="noStrike" cap="none">
                <a:solidFill>
                  <a:schemeClr val="lt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 : ICINC Sinhgad 2019</a:t>
            </a:r>
            <a:endParaRPr lang="en-IN" sz="2400" b="0" i="0" u="none" strike="noStrike" cap="none">
              <a:solidFill>
                <a:schemeClr val="lt1"/>
              </a:solidFill>
              <a:latin typeface="Titillium Web" panose="00000500000000000000"/>
              <a:ea typeface="Titillium Web" panose="00000500000000000000"/>
              <a:cs typeface="Titillium Web" panose="00000500000000000000"/>
              <a:sym typeface="Titillium Web" panose="00000500000000000000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2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sp>
        <p:nvSpPr>
          <p:cNvPr id="678" name="Google Shape;678;p42"/>
          <p:cNvSpPr/>
          <p:nvPr/>
        </p:nvSpPr>
        <p:spPr>
          <a:xfrm>
            <a:off x="1007705" y="258926"/>
            <a:ext cx="198163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0" i="0" u="none" strike="noStrike" cap="none">
                <a:solidFill>
                  <a:srgbClr val="FFFFFF"/>
                </a:solidFill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rPr>
              <a:t>References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79" name="Google Shape;679;p42"/>
          <p:cNvSpPr/>
          <p:nvPr/>
        </p:nvSpPr>
        <p:spPr>
          <a:xfrm>
            <a:off x="238538" y="832812"/>
            <a:ext cx="8607287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chemeClr val="lt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1- Johan Bollen,Huina Mao, Xiao-Jun Zeng  “Twitter mood predicts the stock market.” </a:t>
            </a:r>
            <a:endParaRPr sz="1200" b="0" i="0" u="none" strike="noStrike" cap="none">
              <a:solidFill>
                <a:schemeClr val="lt1"/>
              </a:solidFill>
              <a:latin typeface="Titillium Web" panose="00000500000000000000"/>
              <a:ea typeface="Titillium Web" panose="00000500000000000000"/>
              <a:cs typeface="Titillium Web" panose="00000500000000000000"/>
              <a:sym typeface="Titillium Web" panose="0000050000000000000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chemeClr val="lt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 </a:t>
            </a:r>
            <a:endParaRPr lang="en-IN" sz="1200" b="0" i="0" u="none" strike="noStrike" cap="none">
              <a:solidFill>
                <a:schemeClr val="lt1"/>
              </a:solidFill>
              <a:latin typeface="Titillium Web" panose="00000500000000000000"/>
              <a:ea typeface="Titillium Web" panose="00000500000000000000"/>
              <a:cs typeface="Titillium Web" panose="00000500000000000000"/>
              <a:sym typeface="Titillium Web" panose="0000050000000000000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chemeClr val="lt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2- Xingyu Zhou , Zhisong Pan , Guyu Hu , Siqi Tang, and Cheng Zhao1,2 Stock Market Prediction on High-Frequency Data Using Generative Adversarial Nets</a:t>
            </a:r>
            <a:endParaRPr sz="1200" b="0" i="0" u="none" strike="noStrike" cap="none">
              <a:solidFill>
                <a:schemeClr val="lt1"/>
              </a:solidFill>
              <a:latin typeface="Titillium Web" panose="00000500000000000000"/>
              <a:ea typeface="Titillium Web" panose="00000500000000000000"/>
              <a:cs typeface="Titillium Web" panose="00000500000000000000"/>
              <a:sym typeface="Titillium Web" panose="0000050000000000000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chemeClr val="lt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 </a:t>
            </a:r>
            <a:endParaRPr lang="en-IN" sz="1200" b="0" i="0" u="none" strike="noStrike" cap="none">
              <a:solidFill>
                <a:schemeClr val="lt1"/>
              </a:solidFill>
              <a:latin typeface="Titillium Web" panose="00000500000000000000"/>
              <a:ea typeface="Titillium Web" panose="00000500000000000000"/>
              <a:cs typeface="Titillium Web" panose="00000500000000000000"/>
              <a:sym typeface="Titillium Web" panose="0000050000000000000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chemeClr val="lt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3- Raut Sushrut Deepak 1 , Shinde Isha Uday 2,Dr. D. Malathi 31,2B.Tech Student</a:t>
            </a:r>
            <a:endParaRPr sz="1200" b="0" i="0" u="none" strike="noStrike" cap="none">
              <a:solidFill>
                <a:schemeClr val="lt1"/>
              </a:solidFill>
              <a:latin typeface="Titillium Web" panose="00000500000000000000"/>
              <a:ea typeface="Titillium Web" panose="00000500000000000000"/>
              <a:cs typeface="Titillium Web" panose="00000500000000000000"/>
              <a:sym typeface="Titillium Web" panose="0000050000000000000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chemeClr val="lt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SRM University, Kattankulathur, Chennai. - MACHINE LEARNING APPROACH IN STOCK MARKET PREDICTION</a:t>
            </a:r>
            <a:endParaRPr sz="1200" b="0" i="0" u="none" strike="noStrike" cap="none">
              <a:solidFill>
                <a:schemeClr val="lt1"/>
              </a:solidFill>
              <a:latin typeface="Titillium Web" panose="00000500000000000000"/>
              <a:ea typeface="Titillium Web" panose="00000500000000000000"/>
              <a:cs typeface="Titillium Web" panose="00000500000000000000"/>
              <a:sym typeface="Titillium Web" panose="0000050000000000000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chemeClr val="lt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 </a:t>
            </a:r>
            <a:endParaRPr lang="en-IN" sz="1200" b="0" i="0" u="none" strike="noStrike" cap="none">
              <a:solidFill>
                <a:schemeClr val="lt1"/>
              </a:solidFill>
              <a:latin typeface="Titillium Web" panose="00000500000000000000"/>
              <a:ea typeface="Titillium Web" panose="00000500000000000000"/>
              <a:cs typeface="Titillium Web" panose="00000500000000000000"/>
              <a:sym typeface="Titillium Web" panose="0000050000000000000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chemeClr val="lt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4- Ritu Sharma1, Mr. Shiv Kumar2, Mr. Rohit Maheshwari3 - Comparative Analysis of Classification Techniques in Data Mining Using Different Datasets</a:t>
            </a:r>
            <a:endParaRPr sz="1200" b="0" i="0" u="none" strike="noStrike" cap="none">
              <a:solidFill>
                <a:schemeClr val="lt1"/>
              </a:solidFill>
              <a:latin typeface="Titillium Web" panose="00000500000000000000"/>
              <a:ea typeface="Titillium Web" panose="00000500000000000000"/>
              <a:cs typeface="Titillium Web" panose="00000500000000000000"/>
              <a:sym typeface="Titillium Web" panose="0000050000000000000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chemeClr val="lt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 </a:t>
            </a:r>
            <a:endParaRPr lang="en-IN" sz="1200" b="0" i="0" u="none" strike="noStrike" cap="none">
              <a:solidFill>
                <a:schemeClr val="lt1"/>
              </a:solidFill>
              <a:latin typeface="Titillium Web" panose="00000500000000000000"/>
              <a:ea typeface="Titillium Web" panose="00000500000000000000"/>
              <a:cs typeface="Titillium Web" panose="00000500000000000000"/>
              <a:sym typeface="Titillium Web" panose="0000050000000000000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chemeClr val="lt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5- Andrew W. Lo, A. Craig MacKinlay “NATIONAL BUREAU OF ECONOMIC RESEARCH</a:t>
            </a:r>
            <a:endParaRPr sz="1200" b="0" i="0" u="none" strike="noStrike" cap="none">
              <a:solidFill>
                <a:schemeClr val="lt1"/>
              </a:solidFill>
              <a:latin typeface="Titillium Web" panose="00000500000000000000"/>
              <a:ea typeface="Titillium Web" panose="00000500000000000000"/>
              <a:cs typeface="Titillium Web" panose="00000500000000000000"/>
              <a:sym typeface="Titillium Web" panose="0000050000000000000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chemeClr val="lt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STOCK MARKET PRICES DO NOT FOLLOW RANDOM WALKS: EVIDENCE FROM A SIMPLE SPECIFICATION TEST”</a:t>
            </a:r>
            <a:endParaRPr sz="1200" b="0" i="0" u="none" strike="noStrike" cap="none">
              <a:solidFill>
                <a:schemeClr val="lt1"/>
              </a:solidFill>
              <a:latin typeface="Titillium Web" panose="00000500000000000000"/>
              <a:ea typeface="Titillium Web" panose="00000500000000000000"/>
              <a:cs typeface="Titillium Web" panose="00000500000000000000"/>
              <a:sym typeface="Titillium Web" panose="0000050000000000000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chemeClr val="lt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 </a:t>
            </a:r>
            <a:endParaRPr lang="en-IN" sz="1200" b="0" i="0" u="none" strike="noStrike" cap="none">
              <a:solidFill>
                <a:schemeClr val="lt1"/>
              </a:solidFill>
              <a:latin typeface="Titillium Web" panose="00000500000000000000"/>
              <a:ea typeface="Titillium Web" panose="00000500000000000000"/>
              <a:cs typeface="Titillium Web" panose="00000500000000000000"/>
              <a:sym typeface="Titillium Web" panose="0000050000000000000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chemeClr val="lt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6- Prof. S .P. Pimpalkar, Jenish Karia, Muskaan Khan, Satyam Anand, Tushar Mukherjee</a:t>
            </a:r>
            <a:endParaRPr sz="1200" b="0" i="0" u="none" strike="noStrike" cap="none">
              <a:solidFill>
                <a:schemeClr val="lt1"/>
              </a:solidFill>
              <a:latin typeface="Titillium Web" panose="00000500000000000000"/>
              <a:ea typeface="Titillium Web" panose="00000500000000000000"/>
              <a:cs typeface="Titillium Web" panose="00000500000000000000"/>
              <a:sym typeface="Titillium Web" panose="0000050000000000000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chemeClr val="lt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Department of Computer Engineering, AISSMS IOIT,- Stock Market Prediction using Machine Learning</a:t>
            </a:r>
            <a:endParaRPr sz="1200" b="0" i="0" u="none" strike="noStrike" cap="none">
              <a:solidFill>
                <a:schemeClr val="lt1"/>
              </a:solidFill>
              <a:latin typeface="Titillium Web" panose="00000500000000000000"/>
              <a:ea typeface="Titillium Web" panose="00000500000000000000"/>
              <a:cs typeface="Titillium Web" panose="00000500000000000000"/>
              <a:sym typeface="Titillium Web" panose="0000050000000000000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chemeClr val="lt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 </a:t>
            </a:r>
            <a:endParaRPr sz="1200" b="0" i="0" u="none" strike="noStrike" cap="none">
              <a:solidFill>
                <a:schemeClr val="lt1"/>
              </a:solidFill>
              <a:latin typeface="Titillium Web" panose="00000500000000000000"/>
              <a:ea typeface="Titillium Web" panose="00000500000000000000"/>
              <a:cs typeface="Titillium Web" panose="00000500000000000000"/>
              <a:sym typeface="Titillium Web" panose="0000050000000000000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chemeClr val="lt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7- Osman Hegazy - Faculty of Computers and Information Cairo University and Omar S. Soliman Cairo University -  A Machine Learning Model for Stock Market Prediction</a:t>
            </a:r>
            <a:endParaRPr sz="1200" b="0" i="0" u="none" strike="noStrike" cap="none">
              <a:solidFill>
                <a:schemeClr val="lt1"/>
              </a:solidFill>
              <a:latin typeface="Titillium Web" panose="00000500000000000000"/>
              <a:ea typeface="Titillium Web" panose="00000500000000000000"/>
              <a:cs typeface="Titillium Web" panose="00000500000000000000"/>
              <a:sym typeface="Titillium Web" panose="0000050000000000000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chemeClr val="lt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 </a:t>
            </a:r>
            <a:endParaRPr lang="en-IN" sz="1200" b="0" i="0" u="none" strike="noStrike" cap="none">
              <a:solidFill>
                <a:schemeClr val="lt1"/>
              </a:solidFill>
              <a:latin typeface="Titillium Web" panose="00000500000000000000"/>
              <a:ea typeface="Titillium Web" panose="00000500000000000000"/>
              <a:cs typeface="Titillium Web" panose="00000500000000000000"/>
              <a:sym typeface="Titillium Web" panose="0000050000000000000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chemeClr val="lt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8- Yash Omer Department , Nitesh Kumar Singh  of Information Technology Bharati Vidyapeeth University, College of Engineering - Stock Prediction using Machine Learning  </a:t>
            </a:r>
            <a:endParaRPr lang="en-IN" sz="1200" b="0" i="0" u="none" strike="noStrike" cap="none">
              <a:solidFill>
                <a:schemeClr val="lt1"/>
              </a:solidFill>
              <a:latin typeface="Titillium Web" panose="00000500000000000000"/>
              <a:ea typeface="Titillium Web" panose="00000500000000000000"/>
              <a:cs typeface="Titillium Web" panose="00000500000000000000"/>
              <a:sym typeface="Titillium Web" panose="00000500000000000000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3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sp>
        <p:nvSpPr>
          <p:cNvPr id="685" name="Google Shape;685;p43"/>
          <p:cNvSpPr txBox="1"/>
          <p:nvPr>
            <p:ph type="title"/>
          </p:nvPr>
        </p:nvSpPr>
        <p:spPr>
          <a:xfrm>
            <a:off x="452724" y="796914"/>
            <a:ext cx="3985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N" sz="6000"/>
              <a:t>THANKS!</a:t>
            </a:r>
            <a:endParaRPr sz="6000"/>
          </a:p>
        </p:txBody>
      </p:sp>
      <p:sp>
        <p:nvSpPr>
          <p:cNvPr id="686" name="Google Shape;686;p43"/>
          <p:cNvSpPr txBox="1"/>
          <p:nvPr>
            <p:ph type="body" idx="1"/>
          </p:nvPr>
        </p:nvSpPr>
        <p:spPr>
          <a:xfrm>
            <a:off x="279919" y="2797386"/>
            <a:ext cx="3985200" cy="234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IN" b="1"/>
              <a:t>Presentation By</a:t>
            </a:r>
            <a:endParaRPr b="1"/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IN"/>
              <a:t>Rushikesh Khamkar</a:t>
            </a:r>
            <a:endParaRPr lang="en-IN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-IN"/>
              <a:t>Rushikesh Kadam</a:t>
            </a:r>
            <a:endParaRPr lang="en-IN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-IN"/>
              <a:t>Moushmi Jain</a:t>
            </a:r>
            <a:endParaRPr lang="en-IN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-IN"/>
              <a:t>Ashwin Gadupudi</a:t>
            </a:r>
            <a:endParaRPr lang="en-IN"/>
          </a:p>
        </p:txBody>
      </p:sp>
      <p:pic>
        <p:nvPicPr>
          <p:cNvPr id="687" name="Google Shape;687;p43"/>
          <p:cNvPicPr preferRelativeResize="0"/>
          <p:nvPr/>
        </p:nvPicPr>
        <p:blipFill rotWithShape="1">
          <a:blip r:embed="rId1"/>
          <a:srcRect l="29032" t="-74" r="24356" b="6947"/>
          <a:stretch>
            <a:fillRect/>
          </a:stretch>
        </p:blipFill>
        <p:spPr>
          <a:xfrm>
            <a:off x="5546725" y="544875"/>
            <a:ext cx="3039850" cy="404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2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sp>
        <p:nvSpPr>
          <p:cNvPr id="467" name="Google Shape;467;p12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n-IN"/>
              <a:t>Introduction</a:t>
            </a:r>
            <a:endParaRPr lang="en-IN"/>
          </a:p>
        </p:txBody>
      </p:sp>
      <p:sp>
        <p:nvSpPr>
          <p:cNvPr id="468" name="Google Shape;468;p12"/>
          <p:cNvSpPr txBox="1"/>
          <p:nvPr>
            <p:ph type="body" idx="1"/>
          </p:nvPr>
        </p:nvSpPr>
        <p:spPr>
          <a:xfrm>
            <a:off x="452726" y="1412678"/>
            <a:ext cx="8238549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IN"/>
              <a:t>Stock Market is the aggregation of buyers and sellers of the shares of listed companies</a:t>
            </a:r>
            <a:endParaRPr lang="en-IN"/>
          </a:p>
          <a:p>
            <a:pPr marL="457200" lvl="0" indent="-3810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IN"/>
              <a:t>The share prices of companies fluctuate according to the companies performance and quarterly profits/losses</a:t>
            </a:r>
            <a:endParaRPr lang="en-IN"/>
          </a:p>
          <a:p>
            <a:pPr marL="457200" lvl="0" indent="-3810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IN"/>
              <a:t>Buying shares in a good company is a profitable investment and it can yield higher yields than FDs</a:t>
            </a:r>
            <a:endParaRPr lang="en-IN"/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3"/>
          <p:cNvSpPr txBox="1"/>
          <p:nvPr>
            <p:ph type="body" idx="1"/>
          </p:nvPr>
        </p:nvSpPr>
        <p:spPr>
          <a:xfrm>
            <a:off x="1381432" y="1503038"/>
            <a:ext cx="6381136" cy="27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IN"/>
              <a:t>“The stock market is filled with individuals who know the price of everything, but the value of nothing.</a:t>
            </a:r>
            <a:r>
              <a:rPr lang="en-IN">
                <a:solidFill>
                  <a:schemeClr val="lt1"/>
                </a:solidFill>
              </a:rPr>
              <a:t>”</a:t>
            </a:r>
            <a:endParaRPr lang="en-IN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IN">
                <a:solidFill>
                  <a:schemeClr val="lt1"/>
                </a:solidFill>
              </a:rPr>
              <a:t>-</a:t>
            </a:r>
            <a:r>
              <a:rPr lang="en-IN" sz="2400">
                <a:solidFill>
                  <a:schemeClr val="lt1"/>
                </a:solidFill>
              </a:rPr>
              <a:t>Phillip Fisher</a:t>
            </a:r>
            <a:endParaRPr sz="2400"/>
          </a:p>
        </p:txBody>
      </p:sp>
      <p:sp>
        <p:nvSpPr>
          <p:cNvPr id="474" name="Google Shape;474;p13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4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sp>
        <p:nvSpPr>
          <p:cNvPr id="480" name="Google Shape;480;p14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n-IN"/>
              <a:t>Problem Statement</a:t>
            </a:r>
            <a:endParaRPr lang="en-IN"/>
          </a:p>
        </p:txBody>
      </p:sp>
      <p:sp>
        <p:nvSpPr>
          <p:cNvPr id="481" name="Google Shape;481;p14"/>
          <p:cNvSpPr txBox="1"/>
          <p:nvPr>
            <p:ph type="body" idx="1"/>
          </p:nvPr>
        </p:nvSpPr>
        <p:spPr>
          <a:xfrm>
            <a:off x="452727" y="1255362"/>
            <a:ext cx="8238549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IN"/>
              <a:t>To predict the share price of companies using 5 different Machine Learning Algorithms and measure the accuracy of each Algorithm</a:t>
            </a:r>
            <a:endParaRPr lang="en-IN"/>
          </a:p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IN"/>
              <a:t>Algorithms are:</a:t>
            </a:r>
            <a:endParaRPr lang="en-IN"/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IN"/>
              <a:t>SVM (Support Vector Machine)</a:t>
            </a:r>
            <a:endParaRPr lang="en-IN"/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IN"/>
              <a:t>Radial Basis function</a:t>
            </a:r>
            <a:endParaRPr lang="en-IN"/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IN"/>
              <a:t>Single level perceptron</a:t>
            </a:r>
            <a:endParaRPr lang="en-IN"/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IN"/>
              <a:t>Multi level perceptron</a:t>
            </a:r>
            <a:endParaRPr lang="en-IN"/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IN"/>
              <a:t>Fbprophet</a:t>
            </a:r>
            <a:endParaRPr lang="en-IN"/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5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sp>
        <p:nvSpPr>
          <p:cNvPr id="487" name="Google Shape;487;p15"/>
          <p:cNvSpPr txBox="1"/>
          <p:nvPr>
            <p:ph type="body" idx="4294967295"/>
          </p:nvPr>
        </p:nvSpPr>
        <p:spPr>
          <a:xfrm>
            <a:off x="456138" y="91723"/>
            <a:ext cx="3703200" cy="517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3000">
                <a:solidFill>
                  <a:schemeClr val="lt1"/>
                </a:solidFill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rPr>
              <a:t>State of Art</a:t>
            </a:r>
            <a:endParaRPr b="1"/>
          </a:p>
        </p:txBody>
      </p:sp>
      <p:graphicFrame>
        <p:nvGraphicFramePr>
          <p:cNvPr id="488" name="Google Shape;488;p15"/>
          <p:cNvGraphicFramePr/>
          <p:nvPr/>
        </p:nvGraphicFramePr>
        <p:xfrm>
          <a:off x="281714" y="646336"/>
          <a:ext cx="8583575" cy="4100025"/>
        </p:xfrm>
        <a:graphic>
          <a:graphicData uri="http://schemas.openxmlformats.org/drawingml/2006/table">
            <a:tbl>
              <a:tblPr>
                <a:noFill/>
                <a:tableStyleId>{D4D26A68-1655-47F1-A7AA-D26B78A0E2FB}</a:tableStyleId>
              </a:tblPr>
              <a:tblGrid>
                <a:gridCol w="524000"/>
                <a:gridCol w="1783625"/>
                <a:gridCol w="2249125"/>
                <a:gridCol w="2063050"/>
                <a:gridCol w="1963775"/>
              </a:tblGrid>
              <a:tr h="427825"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 panose="020B0604020202020204"/>
                        <a:buNone/>
                      </a:pPr>
                      <a:r>
                        <a:rPr lang="en-IN" sz="1300" u="none" strike="noStrike" cap="none">
                          <a:solidFill>
                            <a:srgbClr val="FFFFFF"/>
                          </a:solidFill>
                          <a:latin typeface="Titillium Web" panose="00000500000000000000"/>
                          <a:ea typeface="Titillium Web" panose="00000500000000000000"/>
                          <a:cs typeface="Titillium Web" panose="00000500000000000000"/>
                          <a:sym typeface="Titillium Web" panose="00000500000000000000"/>
                        </a:rPr>
                        <a:t>S.No</a:t>
                      </a:r>
                      <a:endParaRPr sz="1300" u="none" strike="noStrike" cap="none">
                        <a:solidFill>
                          <a:srgbClr val="FFFFFF"/>
                        </a:solidFill>
                        <a:latin typeface="Titillium Web" panose="00000500000000000000"/>
                        <a:ea typeface="Titillium Web" panose="00000500000000000000"/>
                        <a:cs typeface="Titillium Web" panose="00000500000000000000"/>
                        <a:sym typeface="Titillium Web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 panose="020B0604020202020204"/>
                        <a:buNone/>
                      </a:pPr>
                      <a:r>
                        <a:rPr lang="en-IN" sz="1300" u="none" strike="noStrike" cap="none">
                          <a:solidFill>
                            <a:srgbClr val="FFFFFF"/>
                          </a:solidFill>
                          <a:latin typeface="Titillium Web" panose="00000500000000000000"/>
                          <a:ea typeface="Titillium Web" panose="00000500000000000000"/>
                          <a:cs typeface="Titillium Web" panose="00000500000000000000"/>
                          <a:sym typeface="Titillium Web" panose="00000500000000000000"/>
                        </a:rPr>
                        <a:t>Paper Title</a:t>
                      </a:r>
                      <a:endParaRPr lang="en-IN" sz="1300" u="none" strike="noStrike" cap="none">
                        <a:solidFill>
                          <a:srgbClr val="FFFFFF"/>
                        </a:solidFill>
                        <a:latin typeface="Titillium Web" panose="00000500000000000000"/>
                        <a:ea typeface="Titillium Web" panose="00000500000000000000"/>
                        <a:cs typeface="Titillium Web" panose="00000500000000000000"/>
                        <a:sym typeface="Titillium Web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 panose="020B0604020202020204"/>
                        <a:buNone/>
                      </a:pPr>
                      <a:r>
                        <a:rPr lang="en-IN" sz="1300" u="none" strike="noStrike" cap="none">
                          <a:solidFill>
                            <a:srgbClr val="FFFFFF"/>
                          </a:solidFill>
                          <a:latin typeface="Titillium Web" panose="00000500000000000000"/>
                          <a:ea typeface="Titillium Web" panose="00000500000000000000"/>
                          <a:cs typeface="Titillium Web" panose="00000500000000000000"/>
                          <a:sym typeface="Titillium Web" panose="00000500000000000000"/>
                        </a:rPr>
                        <a:t>Summary</a:t>
                      </a:r>
                      <a:endParaRPr lang="en-IN" sz="1300" u="none" strike="noStrike" cap="none">
                        <a:solidFill>
                          <a:srgbClr val="FFFFFF"/>
                        </a:solidFill>
                        <a:latin typeface="Titillium Web" panose="00000500000000000000"/>
                        <a:ea typeface="Titillium Web" panose="00000500000000000000"/>
                        <a:cs typeface="Titillium Web" panose="00000500000000000000"/>
                        <a:sym typeface="Titillium Web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 panose="020B0604020202020204"/>
                        <a:buNone/>
                      </a:pPr>
                      <a:r>
                        <a:rPr lang="en-IN" sz="1300" u="none" strike="noStrike" cap="none">
                          <a:solidFill>
                            <a:srgbClr val="FFFFFF"/>
                          </a:solidFill>
                          <a:latin typeface="Titillium Web" panose="00000500000000000000"/>
                          <a:ea typeface="Titillium Web" panose="00000500000000000000"/>
                          <a:cs typeface="Titillium Web" panose="00000500000000000000"/>
                          <a:sym typeface="Titillium Web" panose="00000500000000000000"/>
                        </a:rPr>
                        <a:t>Advantages</a:t>
                      </a:r>
                      <a:endParaRPr lang="en-IN" sz="1300" u="none" strike="noStrike" cap="none">
                        <a:solidFill>
                          <a:srgbClr val="FFFFFF"/>
                        </a:solidFill>
                        <a:latin typeface="Titillium Web" panose="00000500000000000000"/>
                        <a:ea typeface="Titillium Web" panose="00000500000000000000"/>
                        <a:cs typeface="Titillium Web" panose="00000500000000000000"/>
                        <a:sym typeface="Titillium Web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 panose="020B0604020202020204"/>
                        <a:buNone/>
                      </a:pPr>
                      <a:r>
                        <a:rPr lang="en-IN" sz="1300" u="none" strike="noStrike" cap="none">
                          <a:solidFill>
                            <a:srgbClr val="FFFFFF"/>
                          </a:solidFill>
                          <a:latin typeface="Titillium Web" panose="00000500000000000000"/>
                          <a:ea typeface="Titillium Web" panose="00000500000000000000"/>
                          <a:cs typeface="Titillium Web" panose="00000500000000000000"/>
                          <a:sym typeface="Titillium Web" panose="00000500000000000000"/>
                        </a:rPr>
                        <a:t>Disadvantages</a:t>
                      </a:r>
                      <a:endParaRPr lang="en-IN" sz="1300" u="none" strike="noStrike" cap="none">
                        <a:solidFill>
                          <a:srgbClr val="FFFFFF"/>
                        </a:solidFill>
                        <a:latin typeface="Titillium Web" panose="00000500000000000000"/>
                        <a:ea typeface="Titillium Web" panose="00000500000000000000"/>
                        <a:cs typeface="Titillium Web" panose="00000500000000000000"/>
                        <a:sym typeface="Titillium Web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287650"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 panose="020B0604020202020204"/>
                        <a:buNone/>
                      </a:pPr>
                      <a:r>
                        <a:rPr lang="en-IN" sz="1300" u="none" strike="noStrike" cap="none">
                          <a:solidFill>
                            <a:srgbClr val="FFFFFF"/>
                          </a:solidFill>
                          <a:latin typeface="Titillium Web" panose="00000500000000000000"/>
                          <a:ea typeface="Titillium Web" panose="00000500000000000000"/>
                          <a:cs typeface="Titillium Web" panose="00000500000000000000"/>
                          <a:sym typeface="Titillium Web" panose="00000500000000000000"/>
                        </a:rPr>
                        <a:t>1</a:t>
                      </a:r>
                      <a:endParaRPr sz="1300" u="none" strike="noStrike" cap="none">
                        <a:solidFill>
                          <a:srgbClr val="FFFFFF"/>
                        </a:solidFill>
                        <a:latin typeface="Titillium Web" panose="00000500000000000000"/>
                        <a:ea typeface="Titillium Web" panose="00000500000000000000"/>
                        <a:cs typeface="Titillium Web" panose="00000500000000000000"/>
                        <a:sym typeface="Titillium Web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 panose="020B0604020202020204"/>
                        <a:buNone/>
                      </a:pPr>
                      <a:r>
                        <a:rPr lang="en-IN" sz="1300" u="none" strike="noStrike" cap="none">
                          <a:solidFill>
                            <a:srgbClr val="FFFFFF"/>
                          </a:solidFill>
                          <a:latin typeface="Titillium Web" panose="00000500000000000000"/>
                          <a:ea typeface="Titillium Web" panose="00000500000000000000"/>
                          <a:cs typeface="Titillium Web" panose="00000500000000000000"/>
                          <a:sym typeface="Titillium Web" panose="00000500000000000000"/>
                        </a:rPr>
                        <a:t>Comparative analysis of data mining techniques for financial data using parallel processing</a:t>
                      </a:r>
                      <a:endParaRPr lang="en-IN" sz="1300" u="none" strike="noStrike" cap="none">
                        <a:solidFill>
                          <a:srgbClr val="FFFFFF"/>
                        </a:solidFill>
                        <a:latin typeface="Titillium Web" panose="00000500000000000000"/>
                        <a:ea typeface="Titillium Web" panose="00000500000000000000"/>
                        <a:cs typeface="Titillium Web" panose="00000500000000000000"/>
                        <a:sym typeface="Titillium Web" panose="00000500000000000000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 panose="020B0604020202020204"/>
                        <a:buNone/>
                      </a:pPr>
                      <a:r>
                        <a:rPr lang="en-IN" sz="1300" u="none" strike="noStrike" cap="none">
                          <a:solidFill>
                            <a:srgbClr val="FFFFFF"/>
                          </a:solidFill>
                          <a:latin typeface="Titillium Web" panose="00000500000000000000"/>
                          <a:ea typeface="Titillium Web" panose="00000500000000000000"/>
                          <a:cs typeface="Titillium Web" panose="00000500000000000000"/>
                          <a:sym typeface="Titillium Web" panose="00000500000000000000"/>
                        </a:rPr>
                        <a:t>[2014][IEEE]</a:t>
                      </a:r>
                      <a:endParaRPr lang="en-IN" sz="1300" u="none" strike="noStrike" cap="none">
                        <a:solidFill>
                          <a:srgbClr val="FFFFFF"/>
                        </a:solidFill>
                        <a:latin typeface="Titillium Web" panose="00000500000000000000"/>
                        <a:ea typeface="Titillium Web" panose="00000500000000000000"/>
                        <a:cs typeface="Titillium Web" panose="00000500000000000000"/>
                        <a:sym typeface="Titillium Web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 panose="020B0604020202020204"/>
                        <a:buNone/>
                      </a:pPr>
                      <a:r>
                        <a:rPr lang="en-IN" sz="1300" u="none" strike="noStrike" cap="none">
                          <a:solidFill>
                            <a:srgbClr val="FFFFFF"/>
                          </a:solidFill>
                          <a:latin typeface="Titillium Web" panose="00000500000000000000"/>
                          <a:ea typeface="Titillium Web" panose="00000500000000000000"/>
                          <a:cs typeface="Titillium Web" panose="00000500000000000000"/>
                          <a:sym typeface="Titillium Web" panose="00000500000000000000"/>
                        </a:rPr>
                        <a:t>Do the comparative analysis of several data mining classification techniques on the basis of parameters accuracy, execution time, types of datasets and applications.</a:t>
                      </a:r>
                      <a:endParaRPr lang="en-IN" sz="1300" u="none" strike="noStrike" cap="none">
                        <a:solidFill>
                          <a:srgbClr val="FFFFFF"/>
                        </a:solidFill>
                        <a:latin typeface="Titillium Web" panose="00000500000000000000"/>
                        <a:ea typeface="Titillium Web" panose="00000500000000000000"/>
                        <a:cs typeface="Titillium Web" panose="00000500000000000000"/>
                        <a:sym typeface="Titillium Web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 panose="020B0604020202020204"/>
                        <a:buNone/>
                      </a:pPr>
                      <a:r>
                        <a:rPr lang="en-IN" sz="1300" u="none" strike="noStrike" cap="none">
                          <a:solidFill>
                            <a:srgbClr val="FFFFFF"/>
                          </a:solidFill>
                          <a:latin typeface="Titillium Web" panose="00000500000000000000"/>
                          <a:ea typeface="Titillium Web" panose="00000500000000000000"/>
                          <a:cs typeface="Titillium Web" panose="00000500000000000000"/>
                          <a:sym typeface="Titillium Web" panose="00000500000000000000"/>
                        </a:rPr>
                        <a:t>Simple Regression and multivariate analysis used, Regression analysis on attributes is used</a:t>
                      </a:r>
                      <a:endParaRPr lang="en-IN" sz="1300" u="none" strike="noStrike" cap="none">
                        <a:solidFill>
                          <a:srgbClr val="FFFFFF"/>
                        </a:solidFill>
                        <a:latin typeface="Titillium Web" panose="00000500000000000000"/>
                        <a:ea typeface="Titillium Web" panose="00000500000000000000"/>
                        <a:cs typeface="Titillium Web" panose="00000500000000000000"/>
                        <a:sym typeface="Titillium Web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 panose="020B0604020202020204"/>
                        <a:buNone/>
                      </a:pPr>
                      <a:r>
                        <a:rPr lang="en-IN" sz="1300" u="none" strike="noStrike" cap="none">
                          <a:solidFill>
                            <a:srgbClr val="FFFFFF"/>
                          </a:solidFill>
                          <a:latin typeface="Titillium Web" panose="00000500000000000000"/>
                          <a:ea typeface="Titillium Web" panose="00000500000000000000"/>
                          <a:cs typeface="Titillium Web" panose="00000500000000000000"/>
                          <a:sym typeface="Titillium Web" panose="00000500000000000000"/>
                        </a:rPr>
                        <a:t>No use of machine learning. Does not provide the algorithm used.</a:t>
                      </a:r>
                      <a:endParaRPr lang="en-IN" sz="1300" u="none" strike="noStrike" cap="none">
                        <a:solidFill>
                          <a:srgbClr val="FFFFFF"/>
                        </a:solidFill>
                        <a:latin typeface="Titillium Web" panose="00000500000000000000"/>
                        <a:ea typeface="Titillium Web" panose="00000500000000000000"/>
                        <a:cs typeface="Titillium Web" panose="00000500000000000000"/>
                        <a:sym typeface="Titillium Web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</a:tr>
              <a:tr h="1287650"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 panose="020B0604020202020204"/>
                        <a:buNone/>
                      </a:pPr>
                      <a:r>
                        <a:rPr lang="en-IN" sz="1300" u="none" strike="noStrike" cap="none">
                          <a:solidFill>
                            <a:srgbClr val="FFFFFF"/>
                          </a:solidFill>
                          <a:latin typeface="Titillium Web" panose="00000500000000000000"/>
                          <a:ea typeface="Titillium Web" panose="00000500000000000000"/>
                          <a:cs typeface="Titillium Web" panose="00000500000000000000"/>
                          <a:sym typeface="Titillium Web" panose="00000500000000000000"/>
                        </a:rPr>
                        <a:t>2</a:t>
                      </a:r>
                      <a:endParaRPr sz="1300" u="none" strike="noStrike" cap="none">
                        <a:solidFill>
                          <a:srgbClr val="FFFFFF"/>
                        </a:solidFill>
                        <a:latin typeface="Titillium Web" panose="00000500000000000000"/>
                        <a:ea typeface="Titillium Web" panose="00000500000000000000"/>
                        <a:cs typeface="Titillium Web" panose="00000500000000000000"/>
                        <a:sym typeface="Titillium Web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 panose="020B0604020202020204"/>
                        <a:buNone/>
                      </a:pPr>
                      <a:r>
                        <a:rPr lang="en-IN" sz="1300" u="none" strike="noStrike" cap="none">
                          <a:solidFill>
                            <a:srgbClr val="FFFFFF"/>
                          </a:solidFill>
                          <a:latin typeface="Titillium Web" panose="00000500000000000000"/>
                          <a:ea typeface="Titillium Web" panose="00000500000000000000"/>
                          <a:cs typeface="Titillium Web" panose="00000500000000000000"/>
                          <a:sym typeface="Titillium Web" panose="00000500000000000000"/>
                        </a:rPr>
                        <a:t>Stock market prices do not follow random walks: Evidence from a simple specification test</a:t>
                      </a:r>
                      <a:endParaRPr lang="en-IN" sz="1300" u="none" strike="noStrike" cap="none">
                        <a:solidFill>
                          <a:srgbClr val="FFFFFF"/>
                        </a:solidFill>
                        <a:latin typeface="Titillium Web" panose="00000500000000000000"/>
                        <a:ea typeface="Titillium Web" panose="00000500000000000000"/>
                        <a:cs typeface="Titillium Web" panose="00000500000000000000"/>
                        <a:sym typeface="Titillium Web" panose="00000500000000000000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 panose="020B0604020202020204"/>
                        <a:buNone/>
                      </a:pPr>
                      <a:r>
                        <a:rPr lang="en-IN" sz="1300" u="none" strike="noStrike" cap="none">
                          <a:solidFill>
                            <a:srgbClr val="FFFFFF"/>
                          </a:solidFill>
                          <a:latin typeface="Titillium Web" panose="00000500000000000000"/>
                          <a:ea typeface="Titillium Web" panose="00000500000000000000"/>
                          <a:cs typeface="Titillium Web" panose="00000500000000000000"/>
                          <a:sym typeface="Titillium Web" panose="00000500000000000000"/>
                        </a:rPr>
                        <a:t>[2015][IEEE]</a:t>
                      </a:r>
                      <a:endParaRPr lang="en-IN" sz="1300" u="none" strike="noStrike" cap="none">
                        <a:solidFill>
                          <a:srgbClr val="FFFFFF"/>
                        </a:solidFill>
                        <a:latin typeface="Titillium Web" panose="00000500000000000000"/>
                        <a:ea typeface="Titillium Web" panose="00000500000000000000"/>
                        <a:cs typeface="Titillium Web" panose="00000500000000000000"/>
                        <a:sym typeface="Titillium Web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 panose="020B0604020202020204"/>
                        <a:buNone/>
                      </a:pPr>
                      <a:r>
                        <a:rPr lang="en-IN" sz="1300" u="none" strike="noStrike" cap="none">
                          <a:solidFill>
                            <a:srgbClr val="FFFFFF"/>
                          </a:solidFill>
                          <a:latin typeface="Titillium Web" panose="00000500000000000000"/>
                          <a:ea typeface="Titillium Web" panose="00000500000000000000"/>
                          <a:cs typeface="Titillium Web" panose="00000500000000000000"/>
                          <a:sym typeface="Titillium Web" panose="00000500000000000000"/>
                        </a:rPr>
                        <a:t>Test the random walk hypothesis for weekly stock market returns by comparing variance estimators derived from data sampled at different frequencies</a:t>
                      </a:r>
                      <a:endParaRPr lang="en-IN" sz="1300" u="none" strike="noStrike" cap="none">
                        <a:solidFill>
                          <a:srgbClr val="FFFFFF"/>
                        </a:solidFill>
                        <a:latin typeface="Titillium Web" panose="00000500000000000000"/>
                        <a:ea typeface="Titillium Web" panose="00000500000000000000"/>
                        <a:cs typeface="Titillium Web" panose="00000500000000000000"/>
                        <a:sym typeface="Titillium Web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 panose="020B0604020202020204"/>
                        <a:buNone/>
                      </a:pPr>
                      <a:r>
                        <a:rPr lang="en-IN" sz="1300" u="none" strike="noStrike" cap="none">
                          <a:solidFill>
                            <a:srgbClr val="FFFFFF"/>
                          </a:solidFill>
                          <a:latin typeface="Titillium Web" panose="00000500000000000000"/>
                          <a:ea typeface="Titillium Web" panose="00000500000000000000"/>
                          <a:cs typeface="Titillium Web" panose="00000500000000000000"/>
                          <a:sym typeface="Titillium Web" panose="00000500000000000000"/>
                        </a:rPr>
                        <a:t>Simple trading rules extraction and Extraction of Trading Rules from Charts and Trading Rules</a:t>
                      </a:r>
                      <a:endParaRPr lang="en-IN" sz="1300" u="none" strike="noStrike" cap="none">
                        <a:solidFill>
                          <a:srgbClr val="FFFFFF"/>
                        </a:solidFill>
                        <a:latin typeface="Titillium Web" panose="00000500000000000000"/>
                        <a:ea typeface="Titillium Web" panose="00000500000000000000"/>
                        <a:cs typeface="Titillium Web" panose="00000500000000000000"/>
                        <a:sym typeface="Titillium Web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 panose="020B0604020202020204"/>
                        <a:buNone/>
                      </a:pPr>
                      <a:r>
                        <a:rPr lang="en-IN" sz="1300" u="none" strike="noStrike" cap="none">
                          <a:solidFill>
                            <a:srgbClr val="FFFFFF"/>
                          </a:solidFill>
                          <a:latin typeface="Titillium Web" panose="00000500000000000000"/>
                          <a:ea typeface="Titillium Web" panose="00000500000000000000"/>
                          <a:cs typeface="Titillium Web" panose="00000500000000000000"/>
                          <a:sym typeface="Titillium Web" panose="00000500000000000000"/>
                        </a:rPr>
                        <a:t>No alternative provided for human investing. Show only the flaws on manual investments.</a:t>
                      </a:r>
                      <a:endParaRPr lang="en-IN" sz="1300" u="none" strike="noStrike" cap="none">
                        <a:solidFill>
                          <a:srgbClr val="FFFFFF"/>
                        </a:solidFill>
                        <a:latin typeface="Titillium Web" panose="00000500000000000000"/>
                        <a:ea typeface="Titillium Web" panose="00000500000000000000"/>
                        <a:cs typeface="Titillium Web" panose="00000500000000000000"/>
                        <a:sym typeface="Titillium Web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</a:tr>
              <a:tr h="1096900"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 panose="020B0604020202020204"/>
                        <a:buNone/>
                      </a:pPr>
                      <a:r>
                        <a:rPr lang="en-IN" sz="1300" u="none" strike="noStrike" cap="none">
                          <a:solidFill>
                            <a:srgbClr val="FFFFFF"/>
                          </a:solidFill>
                          <a:latin typeface="Titillium Web" panose="00000500000000000000"/>
                          <a:ea typeface="Titillium Web" panose="00000500000000000000"/>
                          <a:cs typeface="Titillium Web" panose="00000500000000000000"/>
                          <a:sym typeface="Titillium Web" panose="00000500000000000000"/>
                        </a:rPr>
                        <a:t>3</a:t>
                      </a:r>
                      <a:endParaRPr sz="1300" u="none" strike="noStrike" cap="none">
                        <a:solidFill>
                          <a:srgbClr val="FFFFFF"/>
                        </a:solidFill>
                        <a:latin typeface="Titillium Web" panose="00000500000000000000"/>
                        <a:ea typeface="Titillium Web" panose="00000500000000000000"/>
                        <a:cs typeface="Titillium Web" panose="00000500000000000000"/>
                        <a:sym typeface="Titillium Web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 panose="020B0604020202020204"/>
                        <a:buNone/>
                      </a:pPr>
                      <a:r>
                        <a:rPr lang="en-IN" sz="1300" u="none" strike="noStrike" cap="none">
                          <a:solidFill>
                            <a:srgbClr val="FFFFFF"/>
                          </a:solidFill>
                          <a:latin typeface="Titillium Web" panose="00000500000000000000"/>
                          <a:ea typeface="Titillium Web" panose="00000500000000000000"/>
                          <a:cs typeface="Titillium Web" panose="00000500000000000000"/>
                          <a:sym typeface="Titillium Web" panose="00000500000000000000"/>
                        </a:rPr>
                        <a:t>A Machine Learning Model for Stock Market Prediction</a:t>
                      </a:r>
                      <a:endParaRPr lang="en-IN" sz="1300" u="none" strike="noStrike" cap="none">
                        <a:solidFill>
                          <a:srgbClr val="FFFFFF"/>
                        </a:solidFill>
                        <a:latin typeface="Titillium Web" panose="00000500000000000000"/>
                        <a:ea typeface="Titillium Web" panose="00000500000000000000"/>
                        <a:cs typeface="Titillium Web" panose="00000500000000000000"/>
                        <a:sym typeface="Titillium Web" panose="00000500000000000000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 panose="020B0604020202020204"/>
                        <a:buNone/>
                      </a:pPr>
                      <a:r>
                        <a:rPr lang="en-IN" sz="1300" u="none" strike="noStrike" cap="none">
                          <a:solidFill>
                            <a:srgbClr val="FFFFFF"/>
                          </a:solidFill>
                          <a:latin typeface="Titillium Web" panose="00000500000000000000"/>
                          <a:ea typeface="Titillium Web" panose="00000500000000000000"/>
                          <a:cs typeface="Titillium Web" panose="00000500000000000000"/>
                          <a:sym typeface="Titillium Web" panose="00000500000000000000"/>
                        </a:rPr>
                        <a:t>[2017][IJAERD]</a:t>
                      </a:r>
                      <a:endParaRPr lang="en-IN" sz="1300" u="none" strike="noStrike" cap="none">
                        <a:solidFill>
                          <a:srgbClr val="FFFFFF"/>
                        </a:solidFill>
                        <a:latin typeface="Titillium Web" panose="00000500000000000000"/>
                        <a:ea typeface="Titillium Web" panose="00000500000000000000"/>
                        <a:cs typeface="Titillium Web" panose="00000500000000000000"/>
                        <a:sym typeface="Titillium Web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 panose="020B0604020202020204"/>
                        <a:buNone/>
                      </a:pPr>
                      <a:r>
                        <a:rPr lang="en-IN" sz="1300" u="none" strike="noStrike" cap="none">
                          <a:solidFill>
                            <a:srgbClr val="FFFFFF"/>
                          </a:solidFill>
                          <a:latin typeface="Titillium Web" panose="00000500000000000000"/>
                          <a:ea typeface="Titillium Web" panose="00000500000000000000"/>
                          <a:cs typeface="Titillium Web" panose="00000500000000000000"/>
                          <a:sym typeface="Titillium Web" panose="00000500000000000000"/>
                        </a:rPr>
                        <a:t>Support Vector Machine with Regression Technology (SVR), Recurrent Neural networks(RNN)</a:t>
                      </a:r>
                      <a:endParaRPr lang="en-IN" sz="1300" u="none" strike="noStrike" cap="none">
                        <a:solidFill>
                          <a:srgbClr val="FFFFFF"/>
                        </a:solidFill>
                        <a:latin typeface="Titillium Web" panose="00000500000000000000"/>
                        <a:ea typeface="Titillium Web" panose="00000500000000000000"/>
                        <a:cs typeface="Titillium Web" panose="00000500000000000000"/>
                        <a:sym typeface="Titillium Web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 panose="020B0604020202020204"/>
                        <a:buNone/>
                      </a:pPr>
                      <a:r>
                        <a:rPr lang="en-IN" sz="1300" u="none" strike="noStrike" cap="none">
                          <a:solidFill>
                            <a:srgbClr val="FFFFFF"/>
                          </a:solidFill>
                          <a:latin typeface="Titillium Web" panose="00000500000000000000"/>
                          <a:ea typeface="Titillium Web" panose="00000500000000000000"/>
                          <a:cs typeface="Titillium Web" panose="00000500000000000000"/>
                          <a:sym typeface="Titillium Web" panose="00000500000000000000"/>
                        </a:rPr>
                        <a:t>Regression analysis on attributes using simple Regression and multivariate analysis used</a:t>
                      </a:r>
                      <a:endParaRPr lang="en-IN" sz="1300" u="none" strike="noStrike" cap="none">
                        <a:solidFill>
                          <a:srgbClr val="FFFFFF"/>
                        </a:solidFill>
                        <a:latin typeface="Titillium Web" panose="00000500000000000000"/>
                        <a:ea typeface="Titillium Web" panose="00000500000000000000"/>
                        <a:cs typeface="Titillium Web" panose="00000500000000000000"/>
                        <a:sym typeface="Titillium Web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 panose="020B0604020202020204"/>
                        <a:buNone/>
                      </a:pPr>
                      <a:r>
                        <a:rPr lang="en-IN" sz="1300" u="none" strike="noStrike" cap="none">
                          <a:solidFill>
                            <a:srgbClr val="FFFFFF"/>
                          </a:solidFill>
                          <a:latin typeface="Titillium Web" panose="00000500000000000000"/>
                          <a:ea typeface="Titillium Web" panose="00000500000000000000"/>
                          <a:cs typeface="Titillium Web" panose="00000500000000000000"/>
                          <a:sym typeface="Titillium Web" panose="00000500000000000000"/>
                        </a:rPr>
                        <a:t>It is not tested in real market. Shows how social media affects share prices. Does not account for other factors.</a:t>
                      </a:r>
                      <a:endParaRPr lang="en-IN" sz="1300" u="none" strike="noStrike" cap="none">
                        <a:solidFill>
                          <a:srgbClr val="FFFFFF"/>
                        </a:solidFill>
                        <a:latin typeface="Titillium Web" panose="00000500000000000000"/>
                        <a:ea typeface="Titillium Web" panose="00000500000000000000"/>
                        <a:cs typeface="Titillium Web" panose="00000500000000000000"/>
                        <a:sym typeface="Titillium Web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6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sp>
        <p:nvSpPr>
          <p:cNvPr id="494" name="Google Shape;494;p16"/>
          <p:cNvSpPr txBox="1"/>
          <p:nvPr>
            <p:ph type="body" idx="4294967295"/>
          </p:nvPr>
        </p:nvSpPr>
        <p:spPr>
          <a:xfrm>
            <a:off x="456138" y="91723"/>
            <a:ext cx="3703200" cy="517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3000">
                <a:solidFill>
                  <a:schemeClr val="lt1"/>
                </a:solidFill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rPr>
              <a:t>State of Art</a:t>
            </a:r>
            <a:endParaRPr b="1"/>
          </a:p>
        </p:txBody>
      </p:sp>
      <p:graphicFrame>
        <p:nvGraphicFramePr>
          <p:cNvPr id="495" name="Google Shape;495;p16"/>
          <p:cNvGraphicFramePr/>
          <p:nvPr/>
        </p:nvGraphicFramePr>
        <p:xfrm>
          <a:off x="281714" y="646336"/>
          <a:ext cx="8583575" cy="4100025"/>
        </p:xfrm>
        <a:graphic>
          <a:graphicData uri="http://schemas.openxmlformats.org/drawingml/2006/table">
            <a:tbl>
              <a:tblPr>
                <a:noFill/>
                <a:tableStyleId>{D4D26A68-1655-47F1-A7AA-D26B78A0E2FB}</a:tableStyleId>
              </a:tblPr>
              <a:tblGrid>
                <a:gridCol w="524000"/>
                <a:gridCol w="1524525"/>
                <a:gridCol w="2508225"/>
                <a:gridCol w="2181775"/>
                <a:gridCol w="1845050"/>
              </a:tblGrid>
              <a:tr h="427825"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 panose="020B0604020202020204"/>
                        <a:buNone/>
                      </a:pPr>
                      <a:r>
                        <a:rPr lang="en-IN" sz="1300" u="none" strike="noStrike" cap="none">
                          <a:solidFill>
                            <a:srgbClr val="FFFFFF"/>
                          </a:solidFill>
                          <a:latin typeface="Titillium Web" panose="00000500000000000000"/>
                          <a:ea typeface="Titillium Web" panose="00000500000000000000"/>
                          <a:cs typeface="Titillium Web" panose="00000500000000000000"/>
                          <a:sym typeface="Titillium Web" panose="00000500000000000000"/>
                        </a:rPr>
                        <a:t>S.No</a:t>
                      </a:r>
                      <a:endParaRPr sz="1300" u="none" strike="noStrike" cap="none">
                        <a:solidFill>
                          <a:srgbClr val="FFFFFF"/>
                        </a:solidFill>
                        <a:latin typeface="Titillium Web" panose="00000500000000000000"/>
                        <a:ea typeface="Titillium Web" panose="00000500000000000000"/>
                        <a:cs typeface="Titillium Web" panose="00000500000000000000"/>
                        <a:sym typeface="Titillium Web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 panose="020B0604020202020204"/>
                        <a:buNone/>
                      </a:pPr>
                      <a:r>
                        <a:rPr lang="en-IN" sz="1300" u="none" strike="noStrike" cap="none">
                          <a:solidFill>
                            <a:srgbClr val="FFFFFF"/>
                          </a:solidFill>
                          <a:latin typeface="Titillium Web" panose="00000500000000000000"/>
                          <a:ea typeface="Titillium Web" panose="00000500000000000000"/>
                          <a:cs typeface="Titillium Web" panose="00000500000000000000"/>
                          <a:sym typeface="Titillium Web" panose="00000500000000000000"/>
                        </a:rPr>
                        <a:t>Paper Title</a:t>
                      </a:r>
                      <a:endParaRPr lang="en-IN" sz="1300" u="none" strike="noStrike" cap="none">
                        <a:solidFill>
                          <a:srgbClr val="FFFFFF"/>
                        </a:solidFill>
                        <a:latin typeface="Titillium Web" panose="00000500000000000000"/>
                        <a:ea typeface="Titillium Web" panose="00000500000000000000"/>
                        <a:cs typeface="Titillium Web" panose="00000500000000000000"/>
                        <a:sym typeface="Titillium Web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 panose="020B0604020202020204"/>
                        <a:buNone/>
                      </a:pPr>
                      <a:r>
                        <a:rPr lang="en-IN" sz="1300" u="none" strike="noStrike" cap="none">
                          <a:solidFill>
                            <a:srgbClr val="FFFFFF"/>
                          </a:solidFill>
                          <a:latin typeface="Titillium Web" panose="00000500000000000000"/>
                          <a:ea typeface="Titillium Web" panose="00000500000000000000"/>
                          <a:cs typeface="Titillium Web" panose="00000500000000000000"/>
                          <a:sym typeface="Titillium Web" panose="00000500000000000000"/>
                        </a:rPr>
                        <a:t>Summary</a:t>
                      </a:r>
                      <a:endParaRPr lang="en-IN" sz="1300" u="none" strike="noStrike" cap="none">
                        <a:solidFill>
                          <a:srgbClr val="FFFFFF"/>
                        </a:solidFill>
                        <a:latin typeface="Titillium Web" panose="00000500000000000000"/>
                        <a:ea typeface="Titillium Web" panose="00000500000000000000"/>
                        <a:cs typeface="Titillium Web" panose="00000500000000000000"/>
                        <a:sym typeface="Titillium Web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 panose="020B0604020202020204"/>
                        <a:buNone/>
                      </a:pPr>
                      <a:r>
                        <a:rPr lang="en-IN" sz="1300" u="none" strike="noStrike" cap="none">
                          <a:solidFill>
                            <a:srgbClr val="FFFFFF"/>
                          </a:solidFill>
                          <a:latin typeface="Titillium Web" panose="00000500000000000000"/>
                          <a:ea typeface="Titillium Web" panose="00000500000000000000"/>
                          <a:cs typeface="Titillium Web" panose="00000500000000000000"/>
                          <a:sym typeface="Titillium Web" panose="00000500000000000000"/>
                        </a:rPr>
                        <a:t>Advantages</a:t>
                      </a:r>
                      <a:endParaRPr lang="en-IN" sz="1300" u="none" strike="noStrike" cap="none">
                        <a:solidFill>
                          <a:srgbClr val="FFFFFF"/>
                        </a:solidFill>
                        <a:latin typeface="Titillium Web" panose="00000500000000000000"/>
                        <a:ea typeface="Titillium Web" panose="00000500000000000000"/>
                        <a:cs typeface="Titillium Web" panose="00000500000000000000"/>
                        <a:sym typeface="Titillium Web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 panose="020B0604020202020204"/>
                        <a:buNone/>
                      </a:pPr>
                      <a:r>
                        <a:rPr lang="en-IN" sz="1300" u="none" strike="noStrike" cap="none">
                          <a:solidFill>
                            <a:srgbClr val="FFFFFF"/>
                          </a:solidFill>
                          <a:latin typeface="Titillium Web" panose="00000500000000000000"/>
                          <a:ea typeface="Titillium Web" panose="00000500000000000000"/>
                          <a:cs typeface="Titillium Web" panose="00000500000000000000"/>
                          <a:sym typeface="Titillium Web" panose="00000500000000000000"/>
                        </a:rPr>
                        <a:t>Disadvantages</a:t>
                      </a:r>
                      <a:endParaRPr lang="en-IN" sz="1300" u="none" strike="noStrike" cap="none">
                        <a:solidFill>
                          <a:srgbClr val="FFFFFF"/>
                        </a:solidFill>
                        <a:latin typeface="Titillium Web" panose="00000500000000000000"/>
                        <a:ea typeface="Titillium Web" panose="00000500000000000000"/>
                        <a:cs typeface="Titillium Web" panose="00000500000000000000"/>
                        <a:sym typeface="Titillium Web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287650"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 panose="020B0604020202020204"/>
                        <a:buNone/>
                      </a:pPr>
                      <a:r>
                        <a:rPr lang="en-IN" sz="1300" u="none" strike="noStrike" cap="none">
                          <a:solidFill>
                            <a:srgbClr val="FFFFFF"/>
                          </a:solidFill>
                          <a:latin typeface="Titillium Web" panose="00000500000000000000"/>
                          <a:ea typeface="Titillium Web" panose="00000500000000000000"/>
                          <a:cs typeface="Titillium Web" panose="00000500000000000000"/>
                          <a:sym typeface="Titillium Web" panose="00000500000000000000"/>
                        </a:rPr>
                        <a:t>4</a:t>
                      </a:r>
                      <a:endParaRPr sz="1300" u="none" strike="noStrike" cap="none">
                        <a:solidFill>
                          <a:srgbClr val="FFFFFF"/>
                        </a:solidFill>
                        <a:latin typeface="Titillium Web" panose="00000500000000000000"/>
                        <a:ea typeface="Titillium Web" panose="00000500000000000000"/>
                        <a:cs typeface="Titillium Web" panose="00000500000000000000"/>
                        <a:sym typeface="Titillium Web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 panose="020B0604020202020204"/>
                        <a:buNone/>
                      </a:pPr>
                      <a:r>
                        <a:rPr lang="en-IN" sz="1300" u="none" strike="noStrike" cap="none">
                          <a:solidFill>
                            <a:srgbClr val="FFFFFF"/>
                          </a:solidFill>
                          <a:latin typeface="Titillium Web" panose="00000500000000000000"/>
                          <a:ea typeface="Titillium Web" panose="00000500000000000000"/>
                          <a:cs typeface="Titillium Web" panose="00000500000000000000"/>
                          <a:sym typeface="Titillium Web" panose="00000500000000000000"/>
                        </a:rPr>
                        <a:t>Twitter mood predicts the stock market</a:t>
                      </a:r>
                      <a:endParaRPr lang="en-IN" sz="1300" u="none" strike="noStrike" cap="none">
                        <a:solidFill>
                          <a:srgbClr val="FFFFFF"/>
                        </a:solidFill>
                        <a:latin typeface="Titillium Web" panose="00000500000000000000"/>
                        <a:ea typeface="Titillium Web" panose="00000500000000000000"/>
                        <a:cs typeface="Titillium Web" panose="00000500000000000000"/>
                        <a:sym typeface="Titillium Web" panose="00000500000000000000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 panose="020B0604020202020204"/>
                        <a:buNone/>
                      </a:pPr>
                      <a:r>
                        <a:rPr lang="en-IN" sz="1300" u="none" strike="noStrike" cap="none">
                          <a:solidFill>
                            <a:srgbClr val="FFFFFF"/>
                          </a:solidFill>
                          <a:latin typeface="Titillium Web" panose="00000500000000000000"/>
                          <a:ea typeface="Titillium Web" panose="00000500000000000000"/>
                          <a:cs typeface="Titillium Web" panose="00000500000000000000"/>
                          <a:sym typeface="Titillium Web" panose="00000500000000000000"/>
                        </a:rPr>
                        <a:t>[2010][IEEE]</a:t>
                      </a:r>
                      <a:endParaRPr lang="en-IN" sz="1300" u="none" strike="noStrike" cap="none">
                        <a:solidFill>
                          <a:srgbClr val="FFFFFF"/>
                        </a:solidFill>
                        <a:latin typeface="Titillium Web" panose="00000500000000000000"/>
                        <a:ea typeface="Titillium Web" panose="00000500000000000000"/>
                        <a:cs typeface="Titillium Web" panose="00000500000000000000"/>
                        <a:sym typeface="Titillium Web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 panose="020B0604020202020204"/>
                        <a:buNone/>
                      </a:pPr>
                      <a:r>
                        <a:rPr lang="en-IN" sz="1300" u="none" strike="noStrike" cap="none">
                          <a:solidFill>
                            <a:srgbClr val="FFFFFF"/>
                          </a:solidFill>
                          <a:latin typeface="Titillium Web" panose="00000500000000000000"/>
                          <a:ea typeface="Titillium Web" panose="00000500000000000000"/>
                          <a:cs typeface="Titillium Web" panose="00000500000000000000"/>
                          <a:sym typeface="Titillium Web" panose="00000500000000000000"/>
                        </a:rPr>
                        <a:t>Analyze the text content of daily Twitter feeds by two mood tracking tools, namely OpinionFinder that measures positive vs. negative mood and Google-Proﬁle of Mood States </a:t>
                      </a:r>
                      <a:endParaRPr lang="en-IN" sz="1300" u="none" strike="noStrike" cap="none">
                        <a:solidFill>
                          <a:srgbClr val="FFFFFF"/>
                        </a:solidFill>
                        <a:latin typeface="Titillium Web" panose="00000500000000000000"/>
                        <a:ea typeface="Titillium Web" panose="00000500000000000000"/>
                        <a:cs typeface="Titillium Web" panose="00000500000000000000"/>
                        <a:sym typeface="Titillium Web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 panose="020B0604020202020204"/>
                        <a:buNone/>
                      </a:pPr>
                      <a:r>
                        <a:rPr lang="en-IN" sz="1300" u="none" strike="noStrike" cap="none">
                          <a:solidFill>
                            <a:srgbClr val="FFFFFF"/>
                          </a:solidFill>
                          <a:latin typeface="Titillium Web" panose="00000500000000000000"/>
                          <a:ea typeface="Titillium Web" panose="00000500000000000000"/>
                          <a:cs typeface="Titillium Web" panose="00000500000000000000"/>
                          <a:sym typeface="Titillium Web" panose="00000500000000000000"/>
                        </a:rPr>
                        <a:t>These results are strongly indicative of a predictive correlation between measurements of the public mood states from Twitter feeds</a:t>
                      </a:r>
                      <a:endParaRPr lang="en-IN" sz="1300" u="none" strike="noStrike" cap="none">
                        <a:solidFill>
                          <a:srgbClr val="FFFFFF"/>
                        </a:solidFill>
                        <a:latin typeface="Titillium Web" panose="00000500000000000000"/>
                        <a:ea typeface="Titillium Web" panose="00000500000000000000"/>
                        <a:cs typeface="Titillium Web" panose="00000500000000000000"/>
                        <a:sym typeface="Titillium Web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 panose="020B0604020202020204"/>
                        <a:buNone/>
                      </a:pPr>
                      <a:r>
                        <a:rPr lang="en-IN" sz="1300" u="none" strike="noStrike" cap="none">
                          <a:solidFill>
                            <a:srgbClr val="FFFFFF"/>
                          </a:solidFill>
                          <a:latin typeface="Titillium Web" panose="00000500000000000000"/>
                          <a:ea typeface="Titillium Web" panose="00000500000000000000"/>
                          <a:cs typeface="Titillium Web" panose="00000500000000000000"/>
                          <a:sym typeface="Titillium Web" panose="00000500000000000000"/>
                        </a:rPr>
                        <a:t>Difficult to scan each every text extraction from large set of data, difficult Text mining</a:t>
                      </a:r>
                      <a:endParaRPr lang="en-IN" sz="1300" u="none" strike="noStrike" cap="none">
                        <a:solidFill>
                          <a:srgbClr val="FFFFFF"/>
                        </a:solidFill>
                        <a:latin typeface="Titillium Web" panose="00000500000000000000"/>
                        <a:ea typeface="Titillium Web" panose="00000500000000000000"/>
                        <a:cs typeface="Titillium Web" panose="00000500000000000000"/>
                        <a:sym typeface="Titillium Web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</a:tr>
              <a:tr h="1287650"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 panose="020B0604020202020204"/>
                        <a:buNone/>
                      </a:pPr>
                      <a:r>
                        <a:rPr lang="en-IN" sz="1300" u="none" strike="noStrike" cap="none">
                          <a:solidFill>
                            <a:srgbClr val="FFFFFF"/>
                          </a:solidFill>
                          <a:latin typeface="Titillium Web" panose="00000500000000000000"/>
                          <a:ea typeface="Titillium Web" panose="00000500000000000000"/>
                          <a:cs typeface="Titillium Web" panose="00000500000000000000"/>
                          <a:sym typeface="Titillium Web" panose="00000500000000000000"/>
                        </a:rPr>
                        <a:t>5</a:t>
                      </a:r>
                      <a:endParaRPr sz="1300" u="none" strike="noStrike" cap="none">
                        <a:solidFill>
                          <a:srgbClr val="FFFFFF"/>
                        </a:solidFill>
                        <a:latin typeface="Titillium Web" panose="00000500000000000000"/>
                        <a:ea typeface="Titillium Web" panose="00000500000000000000"/>
                        <a:cs typeface="Titillium Web" panose="00000500000000000000"/>
                        <a:sym typeface="Titillium Web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 panose="020B0604020202020204"/>
                        <a:buNone/>
                      </a:pPr>
                      <a:r>
                        <a:rPr lang="en-IN" sz="1300" u="none" strike="noStrike" cap="none">
                          <a:solidFill>
                            <a:srgbClr val="FFFFFF"/>
                          </a:solidFill>
                          <a:latin typeface="Titillium Web" panose="00000500000000000000"/>
                          <a:ea typeface="Titillium Web" panose="00000500000000000000"/>
                          <a:cs typeface="Titillium Web" panose="00000500000000000000"/>
                          <a:sym typeface="Titillium Web" panose="00000500000000000000"/>
                        </a:rPr>
                        <a:t>Stock Market Prediction on High-Frequency Data Using Generative Adversarial Nets</a:t>
                      </a:r>
                      <a:endParaRPr lang="en-IN" sz="1300" u="none" strike="noStrike" cap="none">
                        <a:solidFill>
                          <a:srgbClr val="FFFFFF"/>
                        </a:solidFill>
                        <a:latin typeface="Titillium Web" panose="00000500000000000000"/>
                        <a:ea typeface="Titillium Web" panose="00000500000000000000"/>
                        <a:cs typeface="Titillium Web" panose="00000500000000000000"/>
                        <a:sym typeface="Titillium Web" panose="00000500000000000000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 panose="020B0604020202020204"/>
                        <a:buNone/>
                      </a:pPr>
                      <a:r>
                        <a:rPr lang="en-IN" sz="1300" u="none" strike="noStrike" cap="none">
                          <a:solidFill>
                            <a:srgbClr val="FFFFFF"/>
                          </a:solidFill>
                          <a:latin typeface="Titillium Web" panose="00000500000000000000"/>
                          <a:ea typeface="Titillium Web" panose="00000500000000000000"/>
                          <a:cs typeface="Titillium Web" panose="00000500000000000000"/>
                          <a:sym typeface="Titillium Web" panose="00000500000000000000"/>
                        </a:rPr>
                        <a:t>[2017][Research]</a:t>
                      </a:r>
                      <a:endParaRPr lang="en-IN" sz="1300" u="none" strike="noStrike" cap="none">
                        <a:solidFill>
                          <a:srgbClr val="FFFFFF"/>
                        </a:solidFill>
                        <a:latin typeface="Titillium Web" panose="00000500000000000000"/>
                        <a:ea typeface="Titillium Web" panose="00000500000000000000"/>
                        <a:cs typeface="Titillium Web" panose="00000500000000000000"/>
                        <a:sym typeface="Titillium Web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 panose="020B0604020202020204"/>
                        <a:buNone/>
                      </a:pPr>
                      <a:r>
                        <a:rPr lang="en-IN" sz="1300" u="none" strike="noStrike" cap="none">
                          <a:solidFill>
                            <a:srgbClr val="FFFFFF"/>
                          </a:solidFill>
                          <a:latin typeface="Titillium Web" panose="00000500000000000000"/>
                          <a:ea typeface="Titillium Web" panose="00000500000000000000"/>
                          <a:cs typeface="Titillium Web" panose="00000500000000000000"/>
                          <a:sym typeface="Titillium Web" panose="00000500000000000000"/>
                        </a:rPr>
                        <a:t>Propose a generic framework employing Long Short-Term Memory (LSTM) and convolutional neural network(CNN)for adversarial training to forecast high frequency stock market</a:t>
                      </a:r>
                      <a:endParaRPr lang="en-IN" sz="1300" u="none" strike="noStrike" cap="none">
                        <a:solidFill>
                          <a:srgbClr val="FFFFFF"/>
                        </a:solidFill>
                        <a:latin typeface="Titillium Web" panose="00000500000000000000"/>
                        <a:ea typeface="Titillium Web" panose="00000500000000000000"/>
                        <a:cs typeface="Titillium Web" panose="00000500000000000000"/>
                        <a:sym typeface="Titillium Web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 panose="020B0604020202020204"/>
                        <a:buNone/>
                      </a:pPr>
                      <a:r>
                        <a:rPr lang="en-IN" sz="1300" u="none" strike="noStrike" cap="none">
                          <a:solidFill>
                            <a:srgbClr val="FFFFFF"/>
                          </a:solidFill>
                          <a:latin typeface="Titillium Web" panose="00000500000000000000"/>
                          <a:ea typeface="Titillium Web" panose="00000500000000000000"/>
                          <a:cs typeface="Titillium Web" panose="00000500000000000000"/>
                          <a:sym typeface="Titillium Web" panose="00000500000000000000"/>
                        </a:rPr>
                        <a:t>This model achieves prediction ability superior to other benchmark methods by means of adversarial training, minimizing direction prediction loss, and forecast error loss</a:t>
                      </a:r>
                      <a:endParaRPr lang="en-IN" sz="1300" u="none" strike="noStrike" cap="none">
                        <a:solidFill>
                          <a:srgbClr val="FFFFFF"/>
                        </a:solidFill>
                        <a:latin typeface="Titillium Web" panose="00000500000000000000"/>
                        <a:ea typeface="Titillium Web" panose="00000500000000000000"/>
                        <a:cs typeface="Titillium Web" panose="00000500000000000000"/>
                        <a:sym typeface="Titillium Web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 panose="020B0604020202020204"/>
                        <a:buNone/>
                      </a:pPr>
                      <a:r>
                        <a:rPr lang="en-IN" sz="1300" u="none" strike="noStrike" cap="none">
                          <a:solidFill>
                            <a:srgbClr val="FFFFFF"/>
                          </a:solidFill>
                          <a:latin typeface="Titillium Web" panose="00000500000000000000"/>
                          <a:ea typeface="Titillium Web" panose="00000500000000000000"/>
                          <a:cs typeface="Titillium Web" panose="00000500000000000000"/>
                          <a:sym typeface="Titillium Web" panose="00000500000000000000"/>
                        </a:rPr>
                        <a:t>Can’t predict Multi scale Conditions and live data</a:t>
                      </a:r>
                      <a:endParaRPr lang="en-IN" sz="1300" u="none" strike="noStrike" cap="none">
                        <a:solidFill>
                          <a:srgbClr val="FFFFFF"/>
                        </a:solidFill>
                        <a:latin typeface="Titillium Web" panose="00000500000000000000"/>
                        <a:ea typeface="Titillium Web" panose="00000500000000000000"/>
                        <a:cs typeface="Titillium Web" panose="00000500000000000000"/>
                        <a:sym typeface="Titillium Web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</a:tr>
              <a:tr h="1096900"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 panose="020B0604020202020204"/>
                        <a:buNone/>
                      </a:pPr>
                      <a:r>
                        <a:rPr lang="en-IN" sz="1300" u="none" strike="noStrike" cap="none">
                          <a:solidFill>
                            <a:srgbClr val="FFFFFF"/>
                          </a:solidFill>
                          <a:latin typeface="Titillium Web" panose="00000500000000000000"/>
                          <a:ea typeface="Titillium Web" panose="00000500000000000000"/>
                          <a:cs typeface="Titillium Web" panose="00000500000000000000"/>
                          <a:sym typeface="Titillium Web" panose="00000500000000000000"/>
                        </a:rPr>
                        <a:t>6</a:t>
                      </a:r>
                      <a:endParaRPr sz="1300" u="none" strike="noStrike" cap="none">
                        <a:solidFill>
                          <a:srgbClr val="FFFFFF"/>
                        </a:solidFill>
                        <a:latin typeface="Titillium Web" panose="00000500000000000000"/>
                        <a:ea typeface="Titillium Web" panose="00000500000000000000"/>
                        <a:cs typeface="Titillium Web" panose="00000500000000000000"/>
                        <a:sym typeface="Titillium Web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 panose="020B0604020202020204"/>
                        <a:buNone/>
                      </a:pPr>
                      <a:r>
                        <a:rPr lang="en-IN" sz="1300" u="none" strike="noStrike" cap="none">
                          <a:solidFill>
                            <a:srgbClr val="FFFFFF"/>
                          </a:solidFill>
                          <a:latin typeface="Titillium Web" panose="00000500000000000000"/>
                          <a:ea typeface="Titillium Web" panose="00000500000000000000"/>
                          <a:cs typeface="Titillium Web" panose="00000500000000000000"/>
                          <a:sym typeface="Titillium Web" panose="00000500000000000000"/>
                        </a:rPr>
                        <a:t>Stock Market Prediction Using Machine Learning</a:t>
                      </a:r>
                      <a:endParaRPr lang="en-IN" sz="1300" u="none" strike="noStrike" cap="none">
                        <a:solidFill>
                          <a:srgbClr val="FFFFFF"/>
                        </a:solidFill>
                        <a:latin typeface="Titillium Web" panose="00000500000000000000"/>
                        <a:ea typeface="Titillium Web" panose="00000500000000000000"/>
                        <a:cs typeface="Titillium Web" panose="00000500000000000000"/>
                        <a:sym typeface="Titillium Web" panose="00000500000000000000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 panose="020B0604020202020204"/>
                        <a:buNone/>
                      </a:pPr>
                      <a:r>
                        <a:rPr lang="en-IN" sz="1300" u="none" strike="noStrike" cap="none">
                          <a:solidFill>
                            <a:srgbClr val="FFFFFF"/>
                          </a:solidFill>
                          <a:latin typeface="Titillium Web" panose="00000500000000000000"/>
                          <a:ea typeface="Titillium Web" panose="00000500000000000000"/>
                          <a:cs typeface="Titillium Web" panose="00000500000000000000"/>
                          <a:sym typeface="Titillium Web" panose="00000500000000000000"/>
                        </a:rPr>
                        <a:t>[2017][IJAERD]</a:t>
                      </a:r>
                      <a:endParaRPr lang="en-IN" sz="1300" u="none" strike="noStrike" cap="none">
                        <a:solidFill>
                          <a:srgbClr val="FFFFFF"/>
                        </a:solidFill>
                        <a:latin typeface="Titillium Web" panose="00000500000000000000"/>
                        <a:ea typeface="Titillium Web" panose="00000500000000000000"/>
                        <a:cs typeface="Titillium Web" panose="00000500000000000000"/>
                        <a:sym typeface="Titillium Web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 panose="020B0604020202020204"/>
                        <a:buNone/>
                      </a:pPr>
                      <a:r>
                        <a:rPr lang="en-IN" sz="1300" u="none" strike="noStrike" cap="none">
                          <a:solidFill>
                            <a:srgbClr val="FFFFFF"/>
                          </a:solidFill>
                          <a:latin typeface="Titillium Web" panose="00000500000000000000"/>
                          <a:ea typeface="Titillium Web" panose="00000500000000000000"/>
                          <a:cs typeface="Titillium Web" panose="00000500000000000000"/>
                          <a:sym typeface="Titillium Web" panose="00000500000000000000"/>
                        </a:rPr>
                        <a:t>Uses different modules and give different models and give best accuracy using live streaming data.</a:t>
                      </a:r>
                      <a:endParaRPr lang="en-IN" sz="1300" u="none" strike="noStrike" cap="none">
                        <a:solidFill>
                          <a:srgbClr val="FFFFFF"/>
                        </a:solidFill>
                        <a:latin typeface="Titillium Web" panose="00000500000000000000"/>
                        <a:ea typeface="Titillium Web" panose="00000500000000000000"/>
                        <a:cs typeface="Titillium Web" panose="00000500000000000000"/>
                        <a:sym typeface="Titillium Web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 panose="020B0604020202020204"/>
                        <a:buNone/>
                      </a:pPr>
                      <a:r>
                        <a:rPr lang="en-IN" sz="1300" u="none" strike="noStrike" cap="none">
                          <a:solidFill>
                            <a:srgbClr val="FFFFFF"/>
                          </a:solidFill>
                          <a:latin typeface="Titillium Web" panose="00000500000000000000"/>
                          <a:ea typeface="Titillium Web" panose="00000500000000000000"/>
                          <a:cs typeface="Titillium Web" panose="00000500000000000000"/>
                          <a:sym typeface="Titillium Web" panose="00000500000000000000"/>
                        </a:rPr>
                        <a:t>Predict Real Market Data and calculate Live data using single and multilevel perspective, SVM , Radial Bias</a:t>
                      </a:r>
                      <a:endParaRPr lang="en-IN" sz="1300" u="none" strike="noStrike" cap="none">
                        <a:solidFill>
                          <a:srgbClr val="FFFFFF"/>
                        </a:solidFill>
                        <a:latin typeface="Titillium Web" panose="00000500000000000000"/>
                        <a:ea typeface="Titillium Web" panose="00000500000000000000"/>
                        <a:cs typeface="Titillium Web" panose="00000500000000000000"/>
                        <a:sym typeface="Titillium Web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 panose="020B0604020202020204"/>
                        <a:buNone/>
                      </a:pPr>
                      <a:r>
                        <a:rPr lang="en-IN" sz="1300" u="none" strike="noStrike" cap="none">
                          <a:solidFill>
                            <a:srgbClr val="FFFFFF"/>
                          </a:solidFill>
                          <a:latin typeface="Titillium Web" panose="00000500000000000000"/>
                          <a:ea typeface="Titillium Web" panose="00000500000000000000"/>
                          <a:cs typeface="Titillium Web" panose="00000500000000000000"/>
                          <a:sym typeface="Titillium Web" panose="00000500000000000000"/>
                        </a:rPr>
                        <a:t>Couldn’t work Textual Data form different Browsing Data (Web Crawling) </a:t>
                      </a:r>
                      <a:endParaRPr lang="en-IN" sz="1300" u="none" strike="noStrike" cap="none">
                        <a:solidFill>
                          <a:srgbClr val="FFFFFF"/>
                        </a:solidFill>
                        <a:latin typeface="Titillium Web" panose="00000500000000000000"/>
                        <a:ea typeface="Titillium Web" panose="00000500000000000000"/>
                        <a:cs typeface="Titillium Web" panose="00000500000000000000"/>
                        <a:sym typeface="Titillium Web" panose="000005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7"/>
          <p:cNvSpPr txBox="1"/>
          <p:nvPr>
            <p:ph type="ctrTitle"/>
          </p:nvPr>
        </p:nvSpPr>
        <p:spPr>
          <a:xfrm>
            <a:off x="685800" y="148072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/>
              <a:t>System Diagrams</a:t>
            </a:r>
            <a:endParaRPr lang="en-IN"/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6484</Words>
  <Application>WPS Presentation</Application>
  <PresentationFormat/>
  <Paragraphs>307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Arial</vt:lpstr>
      <vt:lpstr>SimSun</vt:lpstr>
      <vt:lpstr>Wingdings</vt:lpstr>
      <vt:lpstr>Arial</vt:lpstr>
      <vt:lpstr>Titillium Web ExtraLight</vt:lpstr>
      <vt:lpstr>Titillium Web</vt:lpstr>
      <vt:lpstr>Microsoft YaHei</vt:lpstr>
      <vt:lpstr>Arial Unicode MS</vt:lpstr>
      <vt:lpstr>Thaliard template</vt:lpstr>
      <vt:lpstr>Blue Waves</vt:lpstr>
      <vt:lpstr>Stock Market Prediction Using Machine Learning</vt:lpstr>
      <vt:lpstr>Contents</vt:lpstr>
      <vt:lpstr>Motivation</vt:lpstr>
      <vt:lpstr>Introduction</vt:lpstr>
      <vt:lpstr>PowerPoint 演示文稿</vt:lpstr>
      <vt:lpstr>Problem Statement</vt:lpstr>
      <vt:lpstr>PowerPoint 演示文稿</vt:lpstr>
      <vt:lpstr>PowerPoint 演示文稿</vt:lpstr>
      <vt:lpstr>System Diagrams</vt:lpstr>
      <vt:lpstr>System Architecture</vt:lpstr>
      <vt:lpstr>PowerPoint 演示文稿</vt:lpstr>
      <vt:lpstr>PowerPoint 演示文稿</vt:lpstr>
      <vt:lpstr>PowerPoint 演示文稿</vt:lpstr>
      <vt:lpstr>Proposed Algorithms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Requirements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Prediction Using Machine Learning</dc:title>
  <dc:creator/>
  <cp:lastModifiedBy>lenovo</cp:lastModifiedBy>
  <cp:revision>5</cp:revision>
  <dcterms:created xsi:type="dcterms:W3CDTF">2019-06-07T16:24:09Z</dcterms:created>
  <dcterms:modified xsi:type="dcterms:W3CDTF">2019-06-07T17:54:40Z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