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24"/>
  </p:notesMasterIdLst>
  <p:sldIdLst>
    <p:sldId id="300" r:id="rId2"/>
    <p:sldId id="296" r:id="rId3"/>
    <p:sldId id="291" r:id="rId4"/>
    <p:sldId id="298" r:id="rId5"/>
    <p:sldId id="297" r:id="rId6"/>
    <p:sldId id="262" r:id="rId7"/>
    <p:sldId id="302" r:id="rId8"/>
    <p:sldId id="301" r:id="rId9"/>
    <p:sldId id="304" r:id="rId10"/>
    <p:sldId id="305" r:id="rId11"/>
    <p:sldId id="311" r:id="rId12"/>
    <p:sldId id="312" r:id="rId13"/>
    <p:sldId id="313" r:id="rId14"/>
    <p:sldId id="314" r:id="rId15"/>
    <p:sldId id="306" r:id="rId16"/>
    <p:sldId id="308" r:id="rId17"/>
    <p:sldId id="309" r:id="rId18"/>
    <p:sldId id="310" r:id="rId19"/>
    <p:sldId id="315" r:id="rId20"/>
    <p:sldId id="316" r:id="rId21"/>
    <p:sldId id="307" r:id="rId22"/>
    <p:sldId id="27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5394" autoAdjust="0"/>
  </p:normalViewPr>
  <p:slideViewPr>
    <p:cSldViewPr>
      <p:cViewPr varScale="1">
        <p:scale>
          <a:sx n="85" d="100"/>
          <a:sy n="85" d="100"/>
        </p:scale>
        <p:origin x="1397" y="5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BEC044-5B48-4518-8BB8-252EDC436114}" type="datetimeFigureOut">
              <a:rPr lang="en-IN" smtClean="0"/>
              <a:pPr/>
              <a:t>29-12-2023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16648E-BC6A-4277-98B2-3F652BF3950F}" type="slidenum">
              <a:rPr lang="en-IN" smtClean="0"/>
              <a:pPr/>
              <a:t>‹#›</a:t>
            </a:fld>
            <a:endParaRPr lang="en-IN"/>
          </a:p>
        </p:txBody>
      </p:sp>
    </p:spTree>
    <p:extLst>
      <p:ext uri="{BB962C8B-B14F-4D97-AF65-F5344CB8AC3E}">
        <p14:creationId xmlns:p14="http://schemas.microsoft.com/office/powerpoint/2010/main" val="3608041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DEFD0CC7-0E37-468C-B525-853EC9844208}" type="datetimeFigureOut">
              <a:rPr lang="en-IN" smtClean="0"/>
              <a:pPr/>
              <a:t>29-12-2023</a:t>
            </a:fld>
            <a:endParaRPr lang="en-IN"/>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IN"/>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1039990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FD0CC7-0E37-468C-B525-853EC9844208}" type="datetimeFigureOut">
              <a:rPr lang="en-IN" smtClean="0"/>
              <a:pPr/>
              <a:t>29-12-2023</a:t>
            </a:fld>
            <a:endParaRPr lang="en-IN"/>
          </a:p>
        </p:txBody>
      </p:sp>
      <p:sp>
        <p:nvSpPr>
          <p:cNvPr id="6" name="Footer Placeholder 5"/>
          <p:cNvSpPr>
            <a:spLocks noGrp="1"/>
          </p:cNvSpPr>
          <p:nvPr>
            <p:ph type="ftr" sz="quarter" idx="11"/>
          </p:nvPr>
        </p:nvSpPr>
        <p:spPr/>
        <p:txBody>
          <a:bodyPr/>
          <a:lstStyle/>
          <a:p>
            <a:endParaRPr lang="en-IN"/>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191235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FD0CC7-0E37-468C-B525-853EC9844208}" type="datetimeFigureOut">
              <a:rPr lang="en-IN" smtClean="0"/>
              <a:pPr/>
              <a:t>29-12-2023</a:t>
            </a:fld>
            <a:endParaRPr lang="en-IN"/>
          </a:p>
        </p:txBody>
      </p:sp>
      <p:sp>
        <p:nvSpPr>
          <p:cNvPr id="5" name="Footer Placeholder 4"/>
          <p:cNvSpPr>
            <a:spLocks noGrp="1"/>
          </p:cNvSpPr>
          <p:nvPr>
            <p:ph type="ftr" sz="quarter" idx="11"/>
          </p:nvPr>
        </p:nvSpPr>
        <p:spPr/>
        <p:txBody>
          <a:bodyPr/>
          <a:lstStyle/>
          <a:p>
            <a:endParaRPr lang="en-IN"/>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3116957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FD0CC7-0E37-468C-B525-853EC9844208}" type="datetimeFigureOut">
              <a:rPr lang="en-IN" smtClean="0"/>
              <a:pPr/>
              <a:t>29-12-2023</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4249042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FD0CC7-0E37-468C-B525-853EC9844208}" type="datetimeFigureOut">
              <a:rPr lang="en-IN" smtClean="0"/>
              <a:pPr/>
              <a:t>29-12-2023</a:t>
            </a:fld>
            <a:endParaRPr lang="en-IN"/>
          </a:p>
        </p:txBody>
      </p:sp>
      <p:sp>
        <p:nvSpPr>
          <p:cNvPr id="5" name="Footer Placeholder 4"/>
          <p:cNvSpPr>
            <a:spLocks noGrp="1"/>
          </p:cNvSpPr>
          <p:nvPr>
            <p:ph type="ftr" sz="quarter" idx="11"/>
          </p:nvPr>
        </p:nvSpPr>
        <p:spPr/>
        <p:txBody>
          <a:bodyPr/>
          <a:lstStyle/>
          <a:p>
            <a:endParaRPr lang="en-IN"/>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2533718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EFD0CC7-0E37-468C-B525-853EC9844208}" type="datetimeFigureOut">
              <a:rPr lang="en-IN" smtClean="0"/>
              <a:pPr/>
              <a:t>29-12-2023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3188002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EFD0CC7-0E37-468C-B525-853EC9844208}" type="datetimeFigureOut">
              <a:rPr lang="en-IN" smtClean="0"/>
              <a:pPr/>
              <a:t>29-12-2023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301673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DEFD0CC7-0E37-468C-B525-853EC9844208}" type="datetimeFigureOut">
              <a:rPr lang="en-IN" smtClean="0"/>
              <a:pPr/>
              <a:t>29-12-2023</a:t>
            </a:fld>
            <a:endParaRPr lang="en-IN"/>
          </a:p>
        </p:txBody>
      </p:sp>
      <p:sp>
        <p:nvSpPr>
          <p:cNvPr id="5" name="Footer Placeholder 4"/>
          <p:cNvSpPr>
            <a:spLocks noGrp="1"/>
          </p:cNvSpPr>
          <p:nvPr>
            <p:ph type="ftr" sz="quarter" idx="11"/>
          </p:nvPr>
        </p:nvSpPr>
        <p:spPr>
          <a:xfrm>
            <a:off x="516133" y="6387910"/>
            <a:ext cx="3859795" cy="228660"/>
          </a:xfrm>
        </p:spPr>
        <p:txBody>
          <a:bodyPr/>
          <a:lstStyle/>
          <a:p>
            <a:endParaRPr lang="en-IN"/>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3967805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D0CC7-0E37-468C-B525-853EC9844208}" type="datetimeFigureOut">
              <a:rPr lang="en-IN" smtClean="0"/>
              <a:pPr/>
              <a:t>29-12-2023</a:t>
            </a:fld>
            <a:endParaRPr lang="en-IN"/>
          </a:p>
        </p:txBody>
      </p:sp>
      <p:sp>
        <p:nvSpPr>
          <p:cNvPr id="5" name="Footer Placeholder 4"/>
          <p:cNvSpPr>
            <a:spLocks noGrp="1"/>
          </p:cNvSpPr>
          <p:nvPr>
            <p:ph type="ftr" sz="quarter" idx="11"/>
          </p:nvPr>
        </p:nvSpPr>
        <p:spPr>
          <a:xfrm>
            <a:off x="538546" y="6365498"/>
            <a:ext cx="3859795" cy="228660"/>
          </a:xfrm>
        </p:spPr>
        <p:txBody>
          <a:bodyPr/>
          <a:lstStyle/>
          <a:p>
            <a:endParaRPr lang="en-IN"/>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161520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D0CC7-0E37-468C-B525-853EC9844208}" type="datetimeFigureOut">
              <a:rPr lang="en-IN" smtClean="0"/>
              <a:pPr/>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209957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FD0CC7-0E37-468C-B525-853EC9844208}" type="datetimeFigureOut">
              <a:rPr lang="en-IN" smtClean="0"/>
              <a:pPr/>
              <a:t>29-12-2023</a:t>
            </a:fld>
            <a:endParaRPr lang="en-IN"/>
          </a:p>
        </p:txBody>
      </p:sp>
      <p:sp>
        <p:nvSpPr>
          <p:cNvPr id="5" name="Footer Placeholder 4"/>
          <p:cNvSpPr>
            <a:spLocks noGrp="1"/>
          </p:cNvSpPr>
          <p:nvPr>
            <p:ph type="ftr" sz="quarter" idx="11"/>
          </p:nvPr>
        </p:nvSpPr>
        <p:spPr/>
        <p:txBody>
          <a:bodyPr/>
          <a:lstStyle/>
          <a:p>
            <a:endParaRPr lang="en-IN"/>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176941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FD0CC7-0E37-468C-B525-853EC9844208}" type="datetimeFigureOut">
              <a:rPr lang="en-IN" smtClean="0"/>
              <a:pPr/>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3809250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FD0CC7-0E37-468C-B525-853EC9844208}" type="datetimeFigureOut">
              <a:rPr lang="en-IN" smtClean="0"/>
              <a:pPr/>
              <a:t>29-12-2023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3681881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FD0CC7-0E37-468C-B525-853EC9844208}" type="datetimeFigureOut">
              <a:rPr lang="en-IN" smtClean="0"/>
              <a:pPr/>
              <a:t>29-12-2023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14311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DEFD0CC7-0E37-468C-B525-853EC9844208}" type="datetimeFigureOut">
              <a:rPr lang="en-IN" smtClean="0"/>
              <a:pPr/>
              <a:t>29-12-2023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238051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FD0CC7-0E37-468C-B525-853EC9844208}" type="datetimeFigureOut">
              <a:rPr lang="en-IN" smtClean="0"/>
              <a:pPr/>
              <a:t>29-12-2023</a:t>
            </a:fld>
            <a:endParaRPr lang="en-IN"/>
          </a:p>
        </p:txBody>
      </p:sp>
      <p:sp>
        <p:nvSpPr>
          <p:cNvPr id="6" name="Footer Placeholder 5"/>
          <p:cNvSpPr>
            <a:spLocks noGrp="1"/>
          </p:cNvSpPr>
          <p:nvPr>
            <p:ph type="ftr" sz="quarter" idx="11"/>
          </p:nvPr>
        </p:nvSpPr>
        <p:spPr/>
        <p:txBody>
          <a:bodyPr/>
          <a:lstStyle/>
          <a:p>
            <a:endParaRPr lang="en-IN"/>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30080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FD0CC7-0E37-468C-B525-853EC9844208}" type="datetimeFigureOut">
              <a:rPr lang="en-IN" smtClean="0"/>
              <a:pPr/>
              <a:t>29-12-2023</a:t>
            </a:fld>
            <a:endParaRPr lang="en-IN"/>
          </a:p>
        </p:txBody>
      </p:sp>
      <p:sp>
        <p:nvSpPr>
          <p:cNvPr id="6" name="Footer Placeholder 5"/>
          <p:cNvSpPr>
            <a:spLocks noGrp="1"/>
          </p:cNvSpPr>
          <p:nvPr>
            <p:ph type="ftr" sz="quarter" idx="11"/>
          </p:nvPr>
        </p:nvSpPr>
        <p:spPr/>
        <p:txBody>
          <a:bodyPr/>
          <a:lstStyle/>
          <a:p>
            <a:endParaRPr lang="en-IN"/>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364649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437">
              <a:schemeClr val="accent6">
                <a:lumMod val="50000"/>
              </a:schemeClr>
            </a:gs>
            <a:gs pos="98875">
              <a:srgbClr val="F7A4D0"/>
            </a:gs>
            <a:gs pos="97750">
              <a:srgbClr val="F69FCD"/>
            </a:gs>
            <a:gs pos="95500">
              <a:srgbClr val="F594C7"/>
            </a:gs>
            <a:gs pos="91000">
              <a:schemeClr val="accent1">
                <a:lumMod val="45000"/>
                <a:lumOff val="55000"/>
              </a:schemeClr>
            </a:gs>
            <a:gs pos="83000">
              <a:schemeClr val="accent1">
                <a:lumMod val="45000"/>
                <a:lumOff val="55000"/>
              </a:schemeClr>
            </a:gs>
            <a:gs pos="18000">
              <a:schemeClr val="tx1">
                <a:lumMod val="94000"/>
                <a:lumOff val="6000"/>
              </a:schemeClr>
            </a:gs>
          </a:gsLst>
          <a:path path="circle">
            <a:fillToRect l="100000" t="100000"/>
          </a:path>
          <a:tileRect/>
        </a:gradFill>
        <a:effectLst/>
      </p:bgPr>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DEFD0CC7-0E37-468C-B525-853EC9844208}" type="datetimeFigureOut">
              <a:rPr lang="en-IN" smtClean="0"/>
              <a:pPr/>
              <a:t>29-12-2023</a:t>
            </a:fld>
            <a:endParaRPr lang="en-IN"/>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IN"/>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4EF5EFE-BDE6-4FDE-B494-B775ABE3A7EE}" type="slidenum">
              <a:rPr lang="en-IN" smtClean="0"/>
              <a:pPr/>
              <a:t>‹#›</a:t>
            </a:fld>
            <a:endParaRPr lang="en-IN"/>
          </a:p>
        </p:txBody>
      </p:sp>
    </p:spTree>
    <p:extLst>
      <p:ext uri="{BB962C8B-B14F-4D97-AF65-F5344CB8AC3E}">
        <p14:creationId xmlns:p14="http://schemas.microsoft.com/office/powerpoint/2010/main" val="4127259518"/>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03113897"/>
              </p:ext>
            </p:extLst>
          </p:nvPr>
        </p:nvGraphicFramePr>
        <p:xfrm>
          <a:off x="179512" y="404665"/>
          <a:ext cx="8784976" cy="1224135"/>
        </p:xfrm>
        <a:graphic>
          <a:graphicData uri="http://schemas.openxmlformats.org/drawingml/2006/table">
            <a:tbl>
              <a:tblPr firstRow="1" firstCol="1" bandRow="1">
                <a:tableStyleId>{5C22544A-7EE6-4342-B048-85BDC9FD1C3A}</a:tableStyleId>
              </a:tblPr>
              <a:tblGrid>
                <a:gridCol w="8784976">
                  <a:extLst>
                    <a:ext uri="{9D8B030D-6E8A-4147-A177-3AD203B41FA5}">
                      <a16:colId xmlns:a16="http://schemas.microsoft.com/office/drawing/2014/main" val="20000"/>
                    </a:ext>
                  </a:extLst>
                </a:gridCol>
              </a:tblGrid>
              <a:tr h="441490">
                <a:tc>
                  <a:txBody>
                    <a:bodyPr/>
                    <a:lstStyle/>
                    <a:p>
                      <a:pPr>
                        <a:lnSpc>
                          <a:spcPct val="115000"/>
                        </a:lnSpc>
                        <a:spcAft>
                          <a:spcPts val="0"/>
                        </a:spcAft>
                      </a:pPr>
                      <a:r>
                        <a:rPr lang="en-IN" sz="900" dirty="0">
                          <a:solidFill>
                            <a:schemeClr val="tx1"/>
                          </a:solidFill>
                          <a:effectLst/>
                        </a:rPr>
                        <a:t> </a:t>
                      </a:r>
                      <a:endParaRPr lang="en-IN" sz="900" dirty="0">
                        <a:solidFill>
                          <a:schemeClr val="tx1"/>
                        </a:solidFill>
                        <a:effectLst/>
                        <a:latin typeface="Calibri" panose="020F0502020204030204" pitchFamily="34" charset="0"/>
                        <a:ea typeface="Calibri" panose="020F0502020204030204" pitchFamily="34" charset="0"/>
                      </a:endParaRPr>
                    </a:p>
                  </a:txBody>
                  <a:tcPr marL="56668" marR="56668" marT="0" marB="0" anchor="b">
                    <a:solidFill>
                      <a:schemeClr val="bg1"/>
                    </a:solidFill>
                  </a:tcPr>
                </a:tc>
                <a:extLst>
                  <a:ext uri="{0D108BD9-81ED-4DB2-BD59-A6C34878D82A}">
                    <a16:rowId xmlns:a16="http://schemas.microsoft.com/office/drawing/2014/main" val="10000"/>
                  </a:ext>
                </a:extLst>
              </a:tr>
              <a:tr h="782645">
                <a:tc>
                  <a:txBody>
                    <a:bodyPr/>
                    <a:lstStyle/>
                    <a:p>
                      <a:pPr>
                        <a:lnSpc>
                          <a:spcPct val="115000"/>
                        </a:lnSpc>
                        <a:spcAft>
                          <a:spcPts val="0"/>
                        </a:spcAft>
                      </a:pPr>
                      <a:endParaRPr lang="en-IN" sz="900" dirty="0">
                        <a:solidFill>
                          <a:schemeClr val="tx1"/>
                        </a:solidFill>
                        <a:effectLst/>
                        <a:latin typeface="Calibri" panose="020F0502020204030204" pitchFamily="34" charset="0"/>
                        <a:ea typeface="Calibri" panose="020F0502020204030204" pitchFamily="34" charset="0"/>
                      </a:endParaRPr>
                    </a:p>
                  </a:txBody>
                  <a:tcPr marL="56668" marR="56668" marT="0" marB="0" anchor="ctr">
                    <a:solidFill>
                      <a:schemeClr val="bg1"/>
                    </a:solidFill>
                  </a:tcPr>
                </a:tc>
                <a:extLst>
                  <a:ext uri="{0D108BD9-81ED-4DB2-BD59-A6C34878D82A}">
                    <a16:rowId xmlns:a16="http://schemas.microsoft.com/office/drawing/2014/main" val="10001"/>
                  </a:ext>
                </a:extLst>
              </a:tr>
            </a:tbl>
          </a:graphicData>
        </a:graphic>
      </p:graphicFrame>
      <p:pic>
        <p:nvPicPr>
          <p:cNvPr id="5" name="Picture 4" descr="dimr_logo"/>
          <p:cNvPicPr/>
          <p:nvPr/>
        </p:nvPicPr>
        <p:blipFill>
          <a:blip r:embed="rId2">
            <a:extLst>
              <a:ext uri="{28A0092B-C50C-407E-A947-70E740481C1C}">
                <a14:useLocalDpi xmlns:a14="http://schemas.microsoft.com/office/drawing/2010/main" val="0"/>
              </a:ext>
            </a:extLst>
          </a:blip>
          <a:srcRect/>
          <a:stretch>
            <a:fillRect/>
          </a:stretch>
        </p:blipFill>
        <p:spPr bwMode="auto">
          <a:xfrm>
            <a:off x="179512" y="378024"/>
            <a:ext cx="1213474" cy="8451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3"/>
          <p:cNvSpPr>
            <a:spLocks noChangeArrowheads="1"/>
          </p:cNvSpPr>
          <p:nvPr/>
        </p:nvSpPr>
        <p:spPr bwMode="auto">
          <a:xfrm>
            <a:off x="1150203" y="65227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TextBox 12"/>
          <p:cNvSpPr txBox="1"/>
          <p:nvPr/>
        </p:nvSpPr>
        <p:spPr>
          <a:xfrm>
            <a:off x="844257" y="509291"/>
            <a:ext cx="8280920" cy="713864"/>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DNYANSAGAR INSTITUTE OF MANAGEMENT &amp; RESEARCH,</a:t>
            </a:r>
          </a:p>
          <a:p>
            <a:r>
              <a:rPr lang="en-US" sz="2000" b="1" dirty="0">
                <a:latin typeface="Times New Roman" panose="02020603050405020304" pitchFamily="18" charset="0"/>
                <a:cs typeface="Times New Roman" panose="02020603050405020304" pitchFamily="18" charset="0"/>
              </a:rPr>
              <a:t>                                                    PUNE 411045</a:t>
            </a:r>
            <a:endParaRPr lang="en-IN" sz="2000" dirty="0">
              <a:latin typeface="Times New Roman" panose="02020603050405020304" pitchFamily="18" charset="0"/>
              <a:cs typeface="Times New Roman" panose="02020603050405020304" pitchFamily="18" charset="0"/>
            </a:endParaRPr>
          </a:p>
        </p:txBody>
      </p:sp>
      <p:cxnSp>
        <p:nvCxnSpPr>
          <p:cNvPr id="16" name="Straight Connector 15"/>
          <p:cNvCxnSpPr/>
          <p:nvPr/>
        </p:nvCxnSpPr>
        <p:spPr>
          <a:xfrm>
            <a:off x="0" y="1512057"/>
            <a:ext cx="9144000" cy="21477"/>
          </a:xfrm>
          <a:prstGeom prst="line">
            <a:avLst/>
          </a:prstGeom>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92986" y="1669144"/>
            <a:ext cx="5832648" cy="400110"/>
          </a:xfrm>
          <a:prstGeom prst="rect">
            <a:avLst/>
          </a:prstGeom>
          <a:noFill/>
        </p:spPr>
        <p:txBody>
          <a:bodyPr wrap="square" rtlCol="0">
            <a:spAutoFit/>
          </a:bodyPr>
          <a:lstStyle/>
          <a:p>
            <a:r>
              <a:rPr lang="en-US" dirty="0"/>
              <a:t>                    </a:t>
            </a:r>
            <a:r>
              <a:rPr lang="en-US" sz="2000" b="1" dirty="0">
                <a:solidFill>
                  <a:schemeClr val="bg1"/>
                </a:solidFill>
                <a:latin typeface="Times New Roman" panose="02020603050405020304" pitchFamily="18" charset="0"/>
                <a:cs typeface="Times New Roman" panose="02020603050405020304" pitchFamily="18" charset="0"/>
              </a:rPr>
              <a:t>Presentation on ( Mini Project Title)</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2411760" y="2204864"/>
            <a:ext cx="4392488" cy="369332"/>
          </a:xfrm>
          <a:prstGeom prst="rect">
            <a:avLst/>
          </a:prstGeom>
          <a:noFill/>
        </p:spPr>
        <p:txBody>
          <a:bodyPr wrap="square" rtlCol="0">
            <a:spAutoFit/>
          </a:bodyPr>
          <a:lstStyle/>
          <a:p>
            <a:r>
              <a:rPr lang="en-US" b="1" dirty="0"/>
              <a:t>                     </a:t>
            </a:r>
            <a:r>
              <a:rPr lang="en-US" b="1" dirty="0">
                <a:latin typeface="Times New Roman" panose="02020603050405020304" pitchFamily="18" charset="0"/>
                <a:cs typeface="Times New Roman" panose="02020603050405020304" pitchFamily="18" charset="0"/>
              </a:rPr>
              <a:t>Presented By</a:t>
            </a:r>
            <a:endParaRPr lang="en-IN" b="1" dirty="0">
              <a:latin typeface="Times New Roman" panose="02020603050405020304" pitchFamily="18" charset="0"/>
              <a:cs typeface="Times New Roman" panose="02020603050405020304" pitchFamily="18"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4237670663"/>
              </p:ext>
            </p:extLst>
          </p:nvPr>
        </p:nvGraphicFramePr>
        <p:xfrm>
          <a:off x="1560004" y="2786608"/>
          <a:ext cx="6108340" cy="731520"/>
        </p:xfrm>
        <a:graphic>
          <a:graphicData uri="http://schemas.openxmlformats.org/drawingml/2006/table">
            <a:tbl>
              <a:tblPr firstRow="1" bandRow="1">
                <a:tableStyleId>{2D5ABB26-0587-4C30-8999-92F81FD0307C}</a:tableStyleId>
              </a:tblPr>
              <a:tblGrid>
                <a:gridCol w="3054170">
                  <a:extLst>
                    <a:ext uri="{9D8B030D-6E8A-4147-A177-3AD203B41FA5}">
                      <a16:colId xmlns:a16="http://schemas.microsoft.com/office/drawing/2014/main" val="20000"/>
                    </a:ext>
                  </a:extLst>
                </a:gridCol>
                <a:gridCol w="3054170">
                  <a:extLst>
                    <a:ext uri="{9D8B030D-6E8A-4147-A177-3AD203B41FA5}">
                      <a16:colId xmlns:a16="http://schemas.microsoft.com/office/drawing/2014/main" val="20001"/>
                    </a:ext>
                  </a:extLst>
                </a:gridCol>
              </a:tblGrid>
              <a:tr h="334144">
                <a:tc>
                  <a:txBody>
                    <a:bodyPr/>
                    <a:lstStyle/>
                    <a:p>
                      <a:r>
                        <a:rPr lang="en-US" b="1" dirty="0">
                          <a:latin typeface="Times New Roman" panose="02020603050405020304" pitchFamily="18" charset="0"/>
                          <a:cs typeface="Times New Roman" panose="02020603050405020304" pitchFamily="18" charset="0"/>
                        </a:rPr>
                        <a:t>           Seat No</a:t>
                      </a:r>
                      <a:endParaRPr lang="en-IN"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latin typeface="Times New Roman" panose="02020603050405020304" pitchFamily="18" charset="0"/>
                          <a:cs typeface="Times New Roman" panose="02020603050405020304" pitchFamily="18" charset="0"/>
                        </a:rPr>
                        <a:t>         Student Name</a:t>
                      </a:r>
                      <a:endParaRPr lang="en-IN"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4144">
                <a:tc>
                  <a:txBody>
                    <a:bodyPr/>
                    <a:lstStyle/>
                    <a:p>
                      <a:r>
                        <a:rPr lang="en-IN" dirty="0">
                          <a:latin typeface="Times New Roman" panose="02020603050405020304" pitchFamily="18" charset="0"/>
                          <a:cs typeface="Times New Roman" panose="02020603050405020304" pitchFamily="18" charset="0"/>
                        </a:rPr>
                        <a:t>7945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latin typeface="Times New Roman" panose="02020603050405020304" pitchFamily="18" charset="0"/>
                          <a:cs typeface="Times New Roman" panose="02020603050405020304" pitchFamily="18" charset="0"/>
                        </a:rPr>
                        <a:t>Rushikesh</a:t>
                      </a:r>
                      <a:r>
                        <a:rPr lang="en-IN" dirty="0">
                          <a:latin typeface="Times New Roman" panose="02020603050405020304" pitchFamily="18" charset="0"/>
                          <a:cs typeface="Times New Roman" panose="02020603050405020304" pitchFamily="18" charset="0"/>
                        </a:rPr>
                        <a:t> Balu Lihinar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6" name="TextBox 25"/>
          <p:cNvSpPr txBox="1"/>
          <p:nvPr/>
        </p:nvSpPr>
        <p:spPr>
          <a:xfrm>
            <a:off x="1943708" y="4149080"/>
            <a:ext cx="5328592"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MCA –I SEM I </a:t>
            </a:r>
          </a:p>
          <a:p>
            <a:r>
              <a:rPr lang="en-US" b="1">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2023-024</a:t>
            </a:r>
            <a:endParaRPr lang="en-IN" b="1"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2208940" y="5310478"/>
            <a:ext cx="532859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Project Guide Name:- Aishwarya Pawar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440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9"/>
            <a:ext cx="7234422" cy="629694"/>
          </a:xfrm>
        </p:spPr>
        <p:txBody>
          <a:bodyPr>
            <a:noAutofit/>
          </a:bodyPr>
          <a:lstStyle/>
          <a:p>
            <a:r>
              <a:rPr lang="en-US" sz="3600" b="1" dirty="0">
                <a:latin typeface="Times New Roman" panose="02020603050405020304" pitchFamily="18" charset="0"/>
                <a:cs typeface="Times New Roman" panose="02020603050405020304" pitchFamily="18" charset="0"/>
              </a:rPr>
              <a:t>Table Specification</a:t>
            </a:r>
            <a:endParaRPr lang="en-IN" sz="3600" b="1" dirty="0">
              <a:latin typeface="Times New Roman" panose="02020603050405020304" pitchFamily="18" charset="0"/>
              <a:cs typeface="Times New Roman" panose="02020603050405020304" pitchFamily="18" charset="0"/>
            </a:endParaRPr>
          </a:p>
        </p:txBody>
      </p:sp>
      <p:graphicFrame>
        <p:nvGraphicFramePr>
          <p:cNvPr id="24" name="Content Placeholder 23">
            <a:extLst>
              <a:ext uri="{FF2B5EF4-FFF2-40B4-BE49-F238E27FC236}">
                <a16:creationId xmlns:a16="http://schemas.microsoft.com/office/drawing/2014/main" id="{D67AF06F-A318-AF76-FFE1-60FB16449892}"/>
              </a:ext>
            </a:extLst>
          </p:cNvPr>
          <p:cNvGraphicFramePr>
            <a:graphicFrameLocks noGrp="1"/>
          </p:cNvGraphicFramePr>
          <p:nvPr>
            <p:ph idx="1"/>
            <p:extLst>
              <p:ext uri="{D42A27DB-BD31-4B8C-83A1-F6EECF244321}">
                <p14:modId xmlns:p14="http://schemas.microsoft.com/office/powerpoint/2010/main" val="3555399553"/>
              </p:ext>
            </p:extLst>
          </p:nvPr>
        </p:nvGraphicFramePr>
        <p:xfrm>
          <a:off x="905192" y="3236466"/>
          <a:ext cx="6263640" cy="2032127"/>
        </p:xfrm>
        <a:graphic>
          <a:graphicData uri="http://schemas.openxmlformats.org/drawingml/2006/table">
            <a:tbl>
              <a:tblPr firstRow="1" firstCol="1">
                <a:tableStyleId>{5C22544A-7EE6-4342-B048-85BDC9FD1C3A}</a:tableStyleId>
              </a:tblPr>
              <a:tblGrid>
                <a:gridCol w="1170305">
                  <a:extLst>
                    <a:ext uri="{9D8B030D-6E8A-4147-A177-3AD203B41FA5}">
                      <a16:colId xmlns:a16="http://schemas.microsoft.com/office/drawing/2014/main" val="2893835365"/>
                    </a:ext>
                  </a:extLst>
                </a:gridCol>
                <a:gridCol w="1013460">
                  <a:extLst>
                    <a:ext uri="{9D8B030D-6E8A-4147-A177-3AD203B41FA5}">
                      <a16:colId xmlns:a16="http://schemas.microsoft.com/office/drawing/2014/main" val="1693264037"/>
                    </a:ext>
                  </a:extLst>
                </a:gridCol>
                <a:gridCol w="968375">
                  <a:extLst>
                    <a:ext uri="{9D8B030D-6E8A-4147-A177-3AD203B41FA5}">
                      <a16:colId xmlns:a16="http://schemas.microsoft.com/office/drawing/2014/main" val="3483803884"/>
                    </a:ext>
                  </a:extLst>
                </a:gridCol>
                <a:gridCol w="861060">
                  <a:extLst>
                    <a:ext uri="{9D8B030D-6E8A-4147-A177-3AD203B41FA5}">
                      <a16:colId xmlns:a16="http://schemas.microsoft.com/office/drawing/2014/main" val="2940286752"/>
                    </a:ext>
                  </a:extLst>
                </a:gridCol>
                <a:gridCol w="2250440">
                  <a:extLst>
                    <a:ext uri="{9D8B030D-6E8A-4147-A177-3AD203B41FA5}">
                      <a16:colId xmlns:a16="http://schemas.microsoft.com/office/drawing/2014/main" val="3272967408"/>
                    </a:ext>
                  </a:extLst>
                </a:gridCol>
              </a:tblGrid>
              <a:tr h="295275">
                <a:tc>
                  <a:txBody>
                    <a:bodyPr/>
                    <a:lstStyle/>
                    <a:p>
                      <a:pPr marL="90170" indent="-180340" algn="just">
                        <a:lnSpc>
                          <a:spcPct val="150000"/>
                        </a:lnSpc>
                      </a:pPr>
                      <a:r>
                        <a:rPr lang="en-IN" sz="1400">
                          <a:effectLst/>
                        </a:rPr>
                        <a:t>Field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Data Types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Constraint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0313622"/>
                  </a:ext>
                </a:extLst>
              </a:tr>
              <a:tr h="266700">
                <a:tc>
                  <a:txBody>
                    <a:bodyPr/>
                    <a:lstStyle/>
                    <a:p>
                      <a:pPr marL="90170" indent="-180340" algn="just">
                        <a:lnSpc>
                          <a:spcPct val="150000"/>
                        </a:lnSpc>
                      </a:pPr>
                      <a:r>
                        <a:rPr lang="en-IN" sz="1400">
                          <a:effectLst/>
                        </a:rPr>
                        <a:t> meter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 </a:t>
                      </a:r>
                      <a:r>
                        <a:rPr lang="en-US" sz="1400">
                          <a:effectLst/>
                        </a:rPr>
                        <a:t>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 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82880" algn="just">
                        <a:lnSpc>
                          <a:spcPct val="150000"/>
                        </a:lnSpc>
                      </a:pPr>
                      <a:r>
                        <a:rPr lang="en-IN" sz="1400">
                          <a:effectLst/>
                        </a:rPr>
                        <a: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 Used for save meter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8607988"/>
                  </a:ext>
                </a:extLst>
              </a:tr>
              <a:tr h="190500">
                <a:tc>
                  <a:txBody>
                    <a:bodyPr/>
                    <a:lstStyle/>
                    <a:p>
                      <a:pPr marL="90170" indent="-180340" algn="just">
                        <a:lnSpc>
                          <a:spcPct val="150000"/>
                        </a:lnSpc>
                      </a:pPr>
                      <a:r>
                        <a:rPr lang="en-IN" sz="1400">
                          <a:effectLst/>
                        </a:rPr>
                        <a:t> username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 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 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Used for save username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1260262"/>
                  </a:ext>
                </a:extLst>
              </a:tr>
              <a:tr h="190500">
                <a:tc>
                  <a:txBody>
                    <a:bodyPr/>
                    <a:lstStyle/>
                    <a:p>
                      <a:pPr marL="90170" indent="-180340" algn="just">
                        <a:lnSpc>
                          <a:spcPct val="150000"/>
                        </a:lnSpc>
                      </a:pPr>
                      <a:r>
                        <a:rPr lang="en-IN" sz="1400">
                          <a:effectLst/>
                        </a:rPr>
                        <a: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 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 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Used for save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1621197"/>
                  </a:ext>
                </a:extLst>
              </a:tr>
              <a:tr h="190500">
                <a:tc>
                  <a:txBody>
                    <a:bodyPr/>
                    <a:lstStyle/>
                    <a:p>
                      <a:pPr marL="90170" indent="-180340" algn="just">
                        <a:lnSpc>
                          <a:spcPct val="150000"/>
                        </a:lnSpc>
                      </a:pPr>
                      <a:r>
                        <a:rPr lang="en-IN" sz="1400">
                          <a:effectLst/>
                        </a:rPr>
                        <a:t> password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 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 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Used for store password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0264498"/>
                  </a:ext>
                </a:extLst>
              </a:tr>
              <a:tr h="190500">
                <a:tc>
                  <a:txBody>
                    <a:bodyPr/>
                    <a:lstStyle/>
                    <a:p>
                      <a:pPr marL="90170" indent="-180340" algn="just">
                        <a:lnSpc>
                          <a:spcPct val="150000"/>
                        </a:lnSpc>
                      </a:pPr>
                      <a:r>
                        <a:rPr lang="en-IN" sz="1400">
                          <a:effectLst/>
                        </a:rPr>
                        <a:t>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 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 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indent="-180340" algn="just">
                        <a:lnSpc>
                          <a:spcPct val="150000"/>
                        </a:lnSpc>
                      </a:pPr>
                      <a:r>
                        <a:rPr lang="en-IN" sz="1400">
                          <a:effectLst/>
                        </a:rPr>
                        <a:t>Used for save user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297521"/>
                  </a:ext>
                </a:extLst>
              </a:tr>
            </a:tbl>
          </a:graphicData>
        </a:graphic>
      </p:graphicFrame>
      <p:sp>
        <p:nvSpPr>
          <p:cNvPr id="25" name="Rectangle 3">
            <a:extLst>
              <a:ext uri="{FF2B5EF4-FFF2-40B4-BE49-F238E27FC236}">
                <a16:creationId xmlns:a16="http://schemas.microsoft.com/office/drawing/2014/main" id="{46AB2077-4BF7-BF0D-618B-9378029A83D3}"/>
              </a:ext>
            </a:extLst>
          </p:cNvPr>
          <p:cNvSpPr>
            <a:spLocks noChangeArrowheads="1"/>
          </p:cNvSpPr>
          <p:nvPr/>
        </p:nvSpPr>
        <p:spPr bwMode="auto">
          <a:xfrm>
            <a:off x="-88819" y="249289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1) </a:t>
            </a: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Login</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Description: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login is used to store the details of login’s admin and customer with meter_no.</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login_id</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9178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Table Specification</a:t>
            </a:r>
            <a:endParaRPr lang="en-IN" dirty="0"/>
          </a:p>
        </p:txBody>
      </p:sp>
      <p:graphicFrame>
        <p:nvGraphicFramePr>
          <p:cNvPr id="4" name="Content Placeholder 3">
            <a:extLst>
              <a:ext uri="{FF2B5EF4-FFF2-40B4-BE49-F238E27FC236}">
                <a16:creationId xmlns:a16="http://schemas.microsoft.com/office/drawing/2014/main" id="{8669BCB5-BFCB-6C24-E925-1EB8ED8EC9A0}"/>
              </a:ext>
            </a:extLst>
          </p:cNvPr>
          <p:cNvGraphicFramePr>
            <a:graphicFrameLocks noGrp="1"/>
          </p:cNvGraphicFramePr>
          <p:nvPr>
            <p:ph idx="1"/>
            <p:extLst>
              <p:ext uri="{D42A27DB-BD31-4B8C-83A1-F6EECF244321}">
                <p14:modId xmlns:p14="http://schemas.microsoft.com/office/powerpoint/2010/main" val="2996993584"/>
              </p:ext>
            </p:extLst>
          </p:nvPr>
        </p:nvGraphicFramePr>
        <p:xfrm>
          <a:off x="755576" y="2996952"/>
          <a:ext cx="6346825" cy="3718748"/>
        </p:xfrm>
        <a:graphic>
          <a:graphicData uri="http://schemas.openxmlformats.org/drawingml/2006/table">
            <a:tbl>
              <a:tblPr firstRow="1" firstCol="1">
                <a:tableStyleId>{5C22544A-7EE6-4342-B048-85BDC9FD1C3A}</a:tableStyleId>
              </a:tblPr>
              <a:tblGrid>
                <a:gridCol w="1161027">
                  <a:extLst>
                    <a:ext uri="{9D8B030D-6E8A-4147-A177-3AD203B41FA5}">
                      <a16:colId xmlns:a16="http://schemas.microsoft.com/office/drawing/2014/main" val="2833882053"/>
                    </a:ext>
                  </a:extLst>
                </a:gridCol>
                <a:gridCol w="998398">
                  <a:extLst>
                    <a:ext uri="{9D8B030D-6E8A-4147-A177-3AD203B41FA5}">
                      <a16:colId xmlns:a16="http://schemas.microsoft.com/office/drawing/2014/main" val="2339347680"/>
                    </a:ext>
                  </a:extLst>
                </a:gridCol>
                <a:gridCol w="815592">
                  <a:extLst>
                    <a:ext uri="{9D8B030D-6E8A-4147-A177-3AD203B41FA5}">
                      <a16:colId xmlns:a16="http://schemas.microsoft.com/office/drawing/2014/main" val="3676407353"/>
                    </a:ext>
                  </a:extLst>
                </a:gridCol>
                <a:gridCol w="921974">
                  <a:extLst>
                    <a:ext uri="{9D8B030D-6E8A-4147-A177-3AD203B41FA5}">
                      <a16:colId xmlns:a16="http://schemas.microsoft.com/office/drawing/2014/main" val="3142518994"/>
                    </a:ext>
                  </a:extLst>
                </a:gridCol>
                <a:gridCol w="2449834">
                  <a:extLst>
                    <a:ext uri="{9D8B030D-6E8A-4147-A177-3AD203B41FA5}">
                      <a16:colId xmlns:a16="http://schemas.microsoft.com/office/drawing/2014/main" val="3435737466"/>
                    </a:ext>
                  </a:extLst>
                </a:gridCol>
              </a:tblGrid>
              <a:tr h="357662">
                <a:tc>
                  <a:txBody>
                    <a:bodyPr/>
                    <a:lstStyle/>
                    <a:p>
                      <a:pPr marL="90170" indent="-180340" algn="just">
                        <a:lnSpc>
                          <a:spcPct val="150000"/>
                        </a:lnSpc>
                      </a:pPr>
                      <a:r>
                        <a:rPr lang="en-IN" sz="1300">
                          <a:effectLst/>
                        </a:rPr>
                        <a:t>Field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Data Types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Constraint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extLst>
                  <a:ext uri="{0D108BD9-81ED-4DB2-BD59-A6C34878D82A}">
                    <a16:rowId xmlns:a16="http://schemas.microsoft.com/office/drawing/2014/main" val="1732089703"/>
                  </a:ext>
                </a:extLst>
              </a:tr>
              <a:tr h="357662">
                <a:tc>
                  <a:txBody>
                    <a:bodyPr/>
                    <a:lstStyle/>
                    <a:p>
                      <a:pPr marL="90170" indent="-180340" algn="just">
                        <a:lnSpc>
                          <a:spcPct val="150000"/>
                        </a:lnSpc>
                      </a:pPr>
                      <a:r>
                        <a:rPr lang="en-IN" sz="1300">
                          <a:effectLst/>
                        </a:rPr>
                        <a: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Save customer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extLst>
                  <a:ext uri="{0D108BD9-81ED-4DB2-BD59-A6C34878D82A}">
                    <a16:rowId xmlns:a16="http://schemas.microsoft.com/office/drawing/2014/main" val="2996114740"/>
                  </a:ext>
                </a:extLst>
              </a:tr>
              <a:tr h="583326">
                <a:tc>
                  <a:txBody>
                    <a:bodyPr/>
                    <a:lstStyle/>
                    <a:p>
                      <a:pPr marL="90170" indent="-180340" algn="just">
                        <a:lnSpc>
                          <a:spcPct val="150000"/>
                        </a:lnSpc>
                      </a:pPr>
                      <a:r>
                        <a:rPr lang="en-IN" sz="1300">
                          <a:effectLst/>
                        </a:rPr>
                        <a:t> meter_no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Primary key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Used to save meter 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extLst>
                  <a:ext uri="{0D108BD9-81ED-4DB2-BD59-A6C34878D82A}">
                    <a16:rowId xmlns:a16="http://schemas.microsoft.com/office/drawing/2014/main" val="315657495"/>
                  </a:ext>
                </a:extLst>
              </a:tr>
              <a:tr h="275186">
                <a:tc>
                  <a:txBody>
                    <a:bodyPr/>
                    <a:lstStyle/>
                    <a:p>
                      <a:pPr marL="90170" indent="-180340" algn="just">
                        <a:lnSpc>
                          <a:spcPct val="150000"/>
                        </a:lnSpc>
                      </a:pPr>
                      <a:r>
                        <a:rPr lang="en-IN" sz="1300">
                          <a:effectLst/>
                        </a:rPr>
                        <a:t> 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Used to save customer 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extLst>
                  <a:ext uri="{0D108BD9-81ED-4DB2-BD59-A6C34878D82A}">
                    <a16:rowId xmlns:a16="http://schemas.microsoft.com/office/drawing/2014/main" val="395958465"/>
                  </a:ext>
                </a:extLst>
              </a:tr>
              <a:tr h="275186">
                <a:tc>
                  <a:txBody>
                    <a:bodyPr/>
                    <a:lstStyle/>
                    <a:p>
                      <a:pPr marL="90170" indent="-180340" algn="just">
                        <a:lnSpc>
                          <a:spcPct val="150000"/>
                        </a:lnSpc>
                      </a:pPr>
                      <a:r>
                        <a:rPr lang="en-IN" sz="1300">
                          <a:effectLst/>
                        </a:rPr>
                        <a:t> 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indent="-182880" algn="just">
                        <a:lnSpc>
                          <a:spcPct val="150000"/>
                        </a:lnSpc>
                      </a:pPr>
                      <a:r>
                        <a:rPr lang="en-IN" sz="1300">
                          <a:effectLst/>
                        </a:rPr>
                        <a: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Used to save customer 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extLst>
                  <a:ext uri="{0D108BD9-81ED-4DB2-BD59-A6C34878D82A}">
                    <a16:rowId xmlns:a16="http://schemas.microsoft.com/office/drawing/2014/main" val="3883769892"/>
                  </a:ext>
                </a:extLst>
              </a:tr>
              <a:tr h="348491">
                <a:tc>
                  <a:txBody>
                    <a:bodyPr/>
                    <a:lstStyle/>
                    <a:p>
                      <a:pPr marL="90170" indent="-180340" algn="just">
                        <a:lnSpc>
                          <a:spcPct val="150000"/>
                        </a:lnSpc>
                      </a:pPr>
                      <a:r>
                        <a:rPr lang="en-IN" sz="1300">
                          <a:effectLst/>
                        </a:rPr>
                        <a:t>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Used to save customer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extLst>
                  <a:ext uri="{0D108BD9-81ED-4DB2-BD59-A6C34878D82A}">
                    <a16:rowId xmlns:a16="http://schemas.microsoft.com/office/drawing/2014/main" val="1587182016"/>
                  </a:ext>
                </a:extLst>
              </a:tr>
              <a:tr h="467712">
                <a:tc>
                  <a:txBody>
                    <a:bodyPr/>
                    <a:lstStyle/>
                    <a:p>
                      <a:pPr marL="90170" indent="-180340" algn="just">
                        <a:lnSpc>
                          <a:spcPct val="150000"/>
                        </a:lnSpc>
                      </a:pPr>
                      <a:r>
                        <a:rPr lang="en-IN" sz="1300">
                          <a:effectLst/>
                        </a:rPr>
                        <a:t> email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Used to save customer email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extLst>
                  <a:ext uri="{0D108BD9-81ED-4DB2-BD59-A6C34878D82A}">
                    <a16:rowId xmlns:a16="http://schemas.microsoft.com/office/drawing/2014/main" val="353170208"/>
                  </a:ext>
                </a:extLst>
              </a:tr>
              <a:tr h="467712">
                <a:tc>
                  <a:txBody>
                    <a:bodyPr/>
                    <a:lstStyle/>
                    <a:p>
                      <a:pPr marL="90170" indent="-180340" algn="just">
                        <a:lnSpc>
                          <a:spcPct val="150000"/>
                        </a:lnSpc>
                      </a:pPr>
                      <a:r>
                        <a:rPr lang="en-IN" sz="1300">
                          <a:effectLst/>
                        </a:rPr>
                        <a:t> phone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a:effectLst/>
                        </a:rPr>
                        <a: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tc>
                  <a:txBody>
                    <a:bodyPr/>
                    <a:lstStyle/>
                    <a:p>
                      <a:pPr marL="90170" indent="-180340" algn="just">
                        <a:lnSpc>
                          <a:spcPct val="150000"/>
                        </a:lnSpc>
                      </a:pPr>
                      <a:r>
                        <a:rPr lang="en-IN" sz="1300" dirty="0">
                          <a:effectLst/>
                        </a:rPr>
                        <a:t>Used to save customer phone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030" marR="66030" marT="0" marB="0"/>
                </a:tc>
                <a:extLst>
                  <a:ext uri="{0D108BD9-81ED-4DB2-BD59-A6C34878D82A}">
                    <a16:rowId xmlns:a16="http://schemas.microsoft.com/office/drawing/2014/main" val="602252090"/>
                  </a:ext>
                </a:extLst>
              </a:tr>
            </a:tbl>
          </a:graphicData>
        </a:graphic>
      </p:graphicFrame>
      <p:sp>
        <p:nvSpPr>
          <p:cNvPr id="5" name="Rectangle 1">
            <a:extLst>
              <a:ext uri="{FF2B5EF4-FFF2-40B4-BE49-F238E27FC236}">
                <a16:creationId xmlns:a16="http://schemas.microsoft.com/office/drawing/2014/main" id="{59A12CB0-4BA6-3765-CDED-F155126F5DC4}"/>
              </a:ext>
            </a:extLst>
          </p:cNvPr>
          <p:cNvSpPr>
            <a:spLocks noChangeArrowheads="1"/>
          </p:cNvSpPr>
          <p:nvPr/>
        </p:nvSpPr>
        <p:spPr bwMode="auto">
          <a:xfrm>
            <a:off x="-33152" y="231059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2) Table Name: customer</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Description: Information about Customer</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Primary key: customer_id</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01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Table Specification</a:t>
            </a:r>
            <a:endParaRPr lang="en-IN" dirty="0"/>
          </a:p>
        </p:txBody>
      </p:sp>
      <p:graphicFrame>
        <p:nvGraphicFramePr>
          <p:cNvPr id="4" name="Content Placeholder 3">
            <a:extLst>
              <a:ext uri="{FF2B5EF4-FFF2-40B4-BE49-F238E27FC236}">
                <a16:creationId xmlns:a16="http://schemas.microsoft.com/office/drawing/2014/main" id="{D1D9E31B-246B-2AFA-A987-ABD0ABFADC6E}"/>
              </a:ext>
            </a:extLst>
          </p:cNvPr>
          <p:cNvGraphicFramePr>
            <a:graphicFrameLocks noGrp="1"/>
          </p:cNvGraphicFramePr>
          <p:nvPr>
            <p:ph idx="1"/>
            <p:extLst>
              <p:ext uri="{D42A27DB-BD31-4B8C-83A1-F6EECF244321}">
                <p14:modId xmlns:p14="http://schemas.microsoft.com/office/powerpoint/2010/main" val="746764516"/>
              </p:ext>
            </p:extLst>
          </p:nvPr>
        </p:nvGraphicFramePr>
        <p:xfrm>
          <a:off x="755576" y="2924944"/>
          <a:ext cx="6343672" cy="3735293"/>
        </p:xfrm>
        <a:graphic>
          <a:graphicData uri="http://schemas.openxmlformats.org/drawingml/2006/table">
            <a:tbl>
              <a:tblPr firstRow="1" firstCol="1">
                <a:tableStyleId>{5C22544A-7EE6-4342-B048-85BDC9FD1C3A}</a:tableStyleId>
              </a:tblPr>
              <a:tblGrid>
                <a:gridCol w="926895">
                  <a:extLst>
                    <a:ext uri="{9D8B030D-6E8A-4147-A177-3AD203B41FA5}">
                      <a16:colId xmlns:a16="http://schemas.microsoft.com/office/drawing/2014/main" val="2082773805"/>
                    </a:ext>
                  </a:extLst>
                </a:gridCol>
                <a:gridCol w="1011601">
                  <a:extLst>
                    <a:ext uri="{9D8B030D-6E8A-4147-A177-3AD203B41FA5}">
                      <a16:colId xmlns:a16="http://schemas.microsoft.com/office/drawing/2014/main" val="3005579734"/>
                    </a:ext>
                  </a:extLst>
                </a:gridCol>
                <a:gridCol w="1305035">
                  <a:extLst>
                    <a:ext uri="{9D8B030D-6E8A-4147-A177-3AD203B41FA5}">
                      <a16:colId xmlns:a16="http://schemas.microsoft.com/office/drawing/2014/main" val="2174764636"/>
                    </a:ext>
                  </a:extLst>
                </a:gridCol>
                <a:gridCol w="870024">
                  <a:extLst>
                    <a:ext uri="{9D8B030D-6E8A-4147-A177-3AD203B41FA5}">
                      <a16:colId xmlns:a16="http://schemas.microsoft.com/office/drawing/2014/main" val="424096128"/>
                    </a:ext>
                  </a:extLst>
                </a:gridCol>
                <a:gridCol w="2230117">
                  <a:extLst>
                    <a:ext uri="{9D8B030D-6E8A-4147-A177-3AD203B41FA5}">
                      <a16:colId xmlns:a16="http://schemas.microsoft.com/office/drawing/2014/main" val="563632180"/>
                    </a:ext>
                  </a:extLst>
                </a:gridCol>
              </a:tblGrid>
              <a:tr h="425344">
                <a:tc>
                  <a:txBody>
                    <a:bodyPr/>
                    <a:lstStyle/>
                    <a:p>
                      <a:pPr marL="90170" indent="-180340" algn="just">
                        <a:lnSpc>
                          <a:spcPct val="150000"/>
                        </a:lnSpc>
                      </a:pPr>
                      <a:r>
                        <a:rPr lang="en-US" sz="1100">
                          <a:effectLst/>
                        </a:rPr>
                        <a:t> </a:t>
                      </a:r>
                      <a:r>
                        <a:rPr lang="en-IN" sz="1100">
                          <a:effectLst/>
                        </a:rPr>
                        <a:t>Field Name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Data Types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Size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Constraint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Description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2800388433"/>
                  </a:ext>
                </a:extLst>
              </a:tr>
              <a:tr h="572462">
                <a:tc>
                  <a:txBody>
                    <a:bodyPr/>
                    <a:lstStyle/>
                    <a:p>
                      <a:pPr marL="90170" indent="-180340" algn="just">
                        <a:lnSpc>
                          <a:spcPct val="150000"/>
                        </a:lnSpc>
                      </a:pPr>
                      <a:r>
                        <a:rPr lang="en-US" sz="1100">
                          <a:effectLst/>
                        </a:rPr>
                        <a:t> </a:t>
                      </a:r>
                      <a:r>
                        <a:rPr lang="en-IN" sz="1100">
                          <a:effectLst/>
                        </a:rPr>
                        <a:t>cost_per_unit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varchar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Null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Cost per unit 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4197255619"/>
                  </a:ext>
                </a:extLst>
              </a:tr>
              <a:tr h="425344">
                <a:tc>
                  <a:txBody>
                    <a:bodyPr/>
                    <a:lstStyle/>
                    <a:p>
                      <a:pPr marL="90170" indent="-180340" algn="just">
                        <a:lnSpc>
                          <a:spcPct val="150000"/>
                        </a:lnSpc>
                      </a:pPr>
                      <a:r>
                        <a:rPr lang="en-US" sz="1100">
                          <a:effectLst/>
                        </a:rPr>
                        <a:t> </a:t>
                      </a:r>
                      <a:r>
                        <a:rPr lang="en-IN" sz="1100">
                          <a:effectLst/>
                        </a:rPr>
                        <a:t>meter_rent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varchar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Null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Meter Rent is 47/-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534483303"/>
                  </a:ext>
                </a:extLst>
              </a:tr>
              <a:tr h="572462">
                <a:tc>
                  <a:txBody>
                    <a:bodyPr/>
                    <a:lstStyle/>
                    <a:p>
                      <a:pPr marL="90170" indent="-180340" algn="just">
                        <a:lnSpc>
                          <a:spcPct val="150000"/>
                        </a:lnSpc>
                      </a:pPr>
                      <a:r>
                        <a:rPr lang="en-US" sz="1100">
                          <a:effectLst/>
                        </a:rPr>
                        <a:t> </a:t>
                      </a:r>
                      <a:r>
                        <a:rPr lang="en-IN" sz="1100">
                          <a:effectLst/>
                        </a:rPr>
                        <a:t>service_charge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varchar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Null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Service Charge 22/-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2333042967"/>
                  </a:ext>
                </a:extLst>
              </a:tr>
              <a:tr h="278225">
                <a:tc>
                  <a:txBody>
                    <a:bodyPr/>
                    <a:lstStyle/>
                    <a:p>
                      <a:pPr indent="-182880" algn="just">
                        <a:lnSpc>
                          <a:spcPct val="150000"/>
                        </a:lnSpc>
                      </a:pPr>
                      <a:r>
                        <a:rPr lang="en-IN" sz="1100">
                          <a:effectLst/>
                        </a:rPr>
                        <a:t>service_tax</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varchar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Null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Service Tax 57/-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1977923828"/>
                  </a:ext>
                </a:extLst>
              </a:tr>
              <a:tr h="572462">
                <a:tc>
                  <a:txBody>
                    <a:bodyPr/>
                    <a:lstStyle/>
                    <a:p>
                      <a:pPr marL="90170" indent="-180340" algn="just">
                        <a:lnSpc>
                          <a:spcPct val="150000"/>
                        </a:lnSpc>
                      </a:pPr>
                      <a:r>
                        <a:rPr lang="en-US" sz="1100">
                          <a:effectLst/>
                        </a:rPr>
                        <a:t> </a:t>
                      </a:r>
                      <a:r>
                        <a:rPr lang="en-IN" sz="1100">
                          <a:effectLst/>
                        </a:rPr>
                        <a:t>swacch_bharat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varchar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Null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Swacch bharat Tax 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3293973331"/>
                  </a:ext>
                </a:extLst>
              </a:tr>
              <a:tr h="425344">
                <a:tc>
                  <a:txBody>
                    <a:bodyPr/>
                    <a:lstStyle/>
                    <a:p>
                      <a:pPr marL="90170" indent="-180340" algn="just">
                        <a:lnSpc>
                          <a:spcPct val="150000"/>
                        </a:lnSpc>
                      </a:pPr>
                      <a:r>
                        <a:rPr lang="en-US" sz="1100">
                          <a:effectLst/>
                        </a:rPr>
                        <a:t> </a:t>
                      </a:r>
                      <a:r>
                        <a:rPr lang="en-IN" sz="1100">
                          <a:effectLst/>
                        </a:rPr>
                        <a:t>fixed_tax</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indent="-182880" algn="just">
                        <a:lnSpc>
                          <a:spcPct val="150000"/>
                        </a:lnSpc>
                      </a:pPr>
                      <a:r>
                        <a:rPr lang="en-IN" sz="1100">
                          <a:effectLst/>
                        </a:rPr>
                        <a:t>varchar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 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a:effectLst/>
                        </a:rPr>
                        <a:t>Null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tc>
                  <a:txBody>
                    <a:bodyPr/>
                    <a:lstStyle/>
                    <a:p>
                      <a:pPr marL="90170" indent="-180340" algn="just">
                        <a:lnSpc>
                          <a:spcPct val="150000"/>
                        </a:lnSpc>
                      </a:pPr>
                      <a:r>
                        <a:rPr lang="en-IN" sz="1100" dirty="0">
                          <a:effectLst/>
                        </a:rPr>
                        <a:t> Fixed Tax 12/-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2343130057"/>
                  </a:ext>
                </a:extLst>
              </a:tr>
            </a:tbl>
          </a:graphicData>
        </a:graphic>
      </p:graphicFrame>
      <p:sp>
        <p:nvSpPr>
          <p:cNvPr id="5" name="Rectangle 1">
            <a:extLst>
              <a:ext uri="{FF2B5EF4-FFF2-40B4-BE49-F238E27FC236}">
                <a16:creationId xmlns:a16="http://schemas.microsoft.com/office/drawing/2014/main" id="{1ADDC349-B746-0D59-A499-79A00D205EAF}"/>
              </a:ext>
            </a:extLst>
          </p:cNvPr>
          <p:cNvSpPr>
            <a:spLocks noChangeArrowheads="1"/>
          </p:cNvSpPr>
          <p:nvPr/>
        </p:nvSpPr>
        <p:spPr bwMode="auto">
          <a:xfrm>
            <a:off x="0" y="2090309"/>
            <a:ext cx="114183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3) Table Name:  Tax</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Description: </a:t>
            </a:r>
            <a:r>
              <a:rPr kumimoji="0" lang="en-US" altLang="en-US" sz="13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tax is used to store tax values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Primary key: Tax_id</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427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Table Specification</a:t>
            </a:r>
            <a:endParaRPr lang="en-IN" dirty="0"/>
          </a:p>
        </p:txBody>
      </p:sp>
      <p:graphicFrame>
        <p:nvGraphicFramePr>
          <p:cNvPr id="4" name="Content Placeholder 3">
            <a:extLst>
              <a:ext uri="{FF2B5EF4-FFF2-40B4-BE49-F238E27FC236}">
                <a16:creationId xmlns:a16="http://schemas.microsoft.com/office/drawing/2014/main" id="{8EA9672E-DE54-30CB-E3ED-39CA42C06857}"/>
              </a:ext>
            </a:extLst>
          </p:cNvPr>
          <p:cNvGraphicFramePr>
            <a:graphicFrameLocks noGrp="1"/>
          </p:cNvGraphicFramePr>
          <p:nvPr>
            <p:ph idx="1"/>
          </p:nvPr>
        </p:nvGraphicFramePr>
        <p:xfrm>
          <a:off x="863600" y="2847292"/>
          <a:ext cx="6346825" cy="3402291"/>
        </p:xfrm>
        <a:graphic>
          <a:graphicData uri="http://schemas.openxmlformats.org/drawingml/2006/table">
            <a:tbl>
              <a:tblPr firstRow="1" firstCol="1">
                <a:tableStyleId>{5C22544A-7EE6-4342-B048-85BDC9FD1C3A}</a:tableStyleId>
              </a:tblPr>
              <a:tblGrid>
                <a:gridCol w="1228612">
                  <a:extLst>
                    <a:ext uri="{9D8B030D-6E8A-4147-A177-3AD203B41FA5}">
                      <a16:colId xmlns:a16="http://schemas.microsoft.com/office/drawing/2014/main" val="4067360950"/>
                    </a:ext>
                  </a:extLst>
                </a:gridCol>
                <a:gridCol w="889207">
                  <a:extLst>
                    <a:ext uri="{9D8B030D-6E8A-4147-A177-3AD203B41FA5}">
                      <a16:colId xmlns:a16="http://schemas.microsoft.com/office/drawing/2014/main" val="2593465274"/>
                    </a:ext>
                  </a:extLst>
                </a:gridCol>
                <a:gridCol w="736082">
                  <a:extLst>
                    <a:ext uri="{9D8B030D-6E8A-4147-A177-3AD203B41FA5}">
                      <a16:colId xmlns:a16="http://schemas.microsoft.com/office/drawing/2014/main" val="47499015"/>
                    </a:ext>
                  </a:extLst>
                </a:gridCol>
                <a:gridCol w="994706">
                  <a:extLst>
                    <a:ext uri="{9D8B030D-6E8A-4147-A177-3AD203B41FA5}">
                      <a16:colId xmlns:a16="http://schemas.microsoft.com/office/drawing/2014/main" val="349009729"/>
                    </a:ext>
                  </a:extLst>
                </a:gridCol>
                <a:gridCol w="2498218">
                  <a:extLst>
                    <a:ext uri="{9D8B030D-6E8A-4147-A177-3AD203B41FA5}">
                      <a16:colId xmlns:a16="http://schemas.microsoft.com/office/drawing/2014/main" val="3654441678"/>
                    </a:ext>
                  </a:extLst>
                </a:gridCol>
              </a:tblGrid>
              <a:tr h="575181">
                <a:tc>
                  <a:txBody>
                    <a:bodyPr/>
                    <a:lstStyle/>
                    <a:p>
                      <a:pPr marL="90170" indent="-180340" algn="just">
                        <a:lnSpc>
                          <a:spcPct val="150000"/>
                        </a:lnSpc>
                      </a:pPr>
                      <a:r>
                        <a:rPr lang="en-IN" sz="1300">
                          <a:effectLst/>
                        </a:rPr>
                        <a:t>Field 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Data Types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Size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Constraint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Description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extLst>
                  <a:ext uri="{0D108BD9-81ED-4DB2-BD59-A6C34878D82A}">
                    <a16:rowId xmlns:a16="http://schemas.microsoft.com/office/drawing/2014/main" val="174258859"/>
                  </a:ext>
                </a:extLst>
              </a:tr>
              <a:tr h="343626">
                <a:tc>
                  <a:txBody>
                    <a:bodyPr/>
                    <a:lstStyle/>
                    <a:p>
                      <a:pPr marL="90170" indent="-180340" algn="just">
                        <a:lnSpc>
                          <a:spcPct val="150000"/>
                        </a:lnSpc>
                      </a:pPr>
                      <a:r>
                        <a:rPr lang="en-US" sz="1300">
                          <a:effectLst/>
                        </a:rPr>
                        <a:t> </a:t>
                      </a:r>
                      <a:r>
                        <a:rPr lang="en-IN" sz="1300">
                          <a:effectLst/>
                        </a:rPr>
                        <a:t>meter_no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varchar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Multiple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Multiple meter no store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extLst>
                  <a:ext uri="{0D108BD9-81ED-4DB2-BD59-A6C34878D82A}">
                    <a16:rowId xmlns:a16="http://schemas.microsoft.com/office/drawing/2014/main" val="1256163333"/>
                  </a:ext>
                </a:extLst>
              </a:tr>
              <a:tr h="271344">
                <a:tc>
                  <a:txBody>
                    <a:bodyPr/>
                    <a:lstStyle/>
                    <a:p>
                      <a:pPr marL="90170" indent="-180340" algn="just">
                        <a:lnSpc>
                          <a:spcPct val="150000"/>
                        </a:lnSpc>
                      </a:pPr>
                      <a:r>
                        <a:rPr lang="en-US" sz="1300">
                          <a:effectLst/>
                        </a:rPr>
                        <a:t> </a:t>
                      </a:r>
                      <a:r>
                        <a:rPr lang="en-IN" sz="1300">
                          <a:effectLst/>
                        </a:rPr>
                        <a:t>meter_location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varchar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Null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Used to save meter location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extLst>
                  <a:ext uri="{0D108BD9-81ED-4DB2-BD59-A6C34878D82A}">
                    <a16:rowId xmlns:a16="http://schemas.microsoft.com/office/drawing/2014/main" val="2395740453"/>
                  </a:ext>
                </a:extLst>
              </a:tr>
              <a:tr h="575181">
                <a:tc>
                  <a:txBody>
                    <a:bodyPr/>
                    <a:lstStyle/>
                    <a:p>
                      <a:pPr marL="90170" indent="-180340" algn="just">
                        <a:lnSpc>
                          <a:spcPct val="150000"/>
                        </a:lnSpc>
                      </a:pPr>
                      <a:r>
                        <a:rPr lang="en-US" sz="1300">
                          <a:effectLst/>
                        </a:rPr>
                        <a:t> </a:t>
                      </a:r>
                      <a:r>
                        <a:rPr lang="en-IN" sz="1300">
                          <a:effectLst/>
                        </a:rPr>
                        <a:t>meter_type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Varchar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Null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Used to select the category of meter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extLst>
                  <a:ext uri="{0D108BD9-81ED-4DB2-BD59-A6C34878D82A}">
                    <a16:rowId xmlns:a16="http://schemas.microsoft.com/office/drawing/2014/main" val="636868283"/>
                  </a:ext>
                </a:extLst>
              </a:tr>
              <a:tr h="271344">
                <a:tc>
                  <a:txBody>
                    <a:bodyPr/>
                    <a:lstStyle/>
                    <a:p>
                      <a:pPr marL="90170" indent="-180340" algn="just">
                        <a:lnSpc>
                          <a:spcPct val="150000"/>
                        </a:lnSpc>
                      </a:pPr>
                      <a:r>
                        <a:rPr lang="en-US" sz="1300">
                          <a:effectLst/>
                        </a:rPr>
                        <a:t> </a:t>
                      </a:r>
                      <a:r>
                        <a:rPr lang="en-IN" sz="1300">
                          <a:effectLst/>
                        </a:rPr>
                        <a:t>phase_code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Varchar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Null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Used to phase code details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extLst>
                  <a:ext uri="{0D108BD9-81ED-4DB2-BD59-A6C34878D82A}">
                    <a16:rowId xmlns:a16="http://schemas.microsoft.com/office/drawing/2014/main" val="492499251"/>
                  </a:ext>
                </a:extLst>
              </a:tr>
              <a:tr h="271344">
                <a:tc>
                  <a:txBody>
                    <a:bodyPr/>
                    <a:lstStyle/>
                    <a:p>
                      <a:pPr marL="90170" indent="-180340" algn="just">
                        <a:lnSpc>
                          <a:spcPct val="150000"/>
                        </a:lnSpc>
                      </a:pPr>
                      <a:r>
                        <a:rPr lang="en-US" sz="1300">
                          <a:effectLst/>
                        </a:rPr>
                        <a:t> </a:t>
                      </a:r>
                      <a:r>
                        <a:rPr lang="en-IN" sz="1300">
                          <a:effectLst/>
                        </a:rPr>
                        <a:t>bill_type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Varchar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Null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Used to select bill type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extLst>
                  <a:ext uri="{0D108BD9-81ED-4DB2-BD59-A6C34878D82A}">
                    <a16:rowId xmlns:a16="http://schemas.microsoft.com/office/drawing/2014/main" val="2590058725"/>
                  </a:ext>
                </a:extLst>
              </a:tr>
              <a:tr h="506396">
                <a:tc>
                  <a:txBody>
                    <a:bodyPr/>
                    <a:lstStyle/>
                    <a:p>
                      <a:pPr marL="90170" indent="-180340" algn="just">
                        <a:lnSpc>
                          <a:spcPct val="150000"/>
                        </a:lnSpc>
                      </a:pPr>
                      <a:r>
                        <a:rPr lang="en-US" sz="1300">
                          <a:effectLst/>
                        </a:rPr>
                        <a:t> </a:t>
                      </a:r>
                      <a:r>
                        <a:rPr lang="en-IN" sz="1300">
                          <a:effectLst/>
                        </a:rPr>
                        <a:t>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varchar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 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a:effectLst/>
                        </a:rPr>
                        <a:t>Not null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tc>
                  <a:txBody>
                    <a:bodyPr/>
                    <a:lstStyle/>
                    <a:p>
                      <a:pPr marL="90170" indent="-180340" algn="just">
                        <a:lnSpc>
                          <a:spcPct val="150000"/>
                        </a:lnSpc>
                      </a:pPr>
                      <a:r>
                        <a:rPr lang="en-IN" sz="1300" dirty="0">
                          <a:effectLst/>
                        </a:rPr>
                        <a:t>Used to save days , date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108" marR="65108" marT="0" marB="0"/>
                </a:tc>
                <a:extLst>
                  <a:ext uri="{0D108BD9-81ED-4DB2-BD59-A6C34878D82A}">
                    <a16:rowId xmlns:a16="http://schemas.microsoft.com/office/drawing/2014/main" val="2182750285"/>
                  </a:ext>
                </a:extLst>
              </a:tr>
            </a:tbl>
          </a:graphicData>
        </a:graphic>
      </p:graphicFrame>
      <p:sp>
        <p:nvSpPr>
          <p:cNvPr id="5" name="Rectangle 1">
            <a:extLst>
              <a:ext uri="{FF2B5EF4-FFF2-40B4-BE49-F238E27FC236}">
                <a16:creationId xmlns:a16="http://schemas.microsoft.com/office/drawing/2014/main" id="{5BB0A902-7C32-8C27-86D5-2A58F13C57EA}"/>
              </a:ext>
            </a:extLst>
          </p:cNvPr>
          <p:cNvSpPr>
            <a:spLocks noChangeArrowheads="1"/>
          </p:cNvSpPr>
          <p:nvPr/>
        </p:nvSpPr>
        <p:spPr bwMode="auto">
          <a:xfrm>
            <a:off x="251520" y="220486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4) Table Name: </a:t>
            </a:r>
            <a:r>
              <a:rPr kumimoji="0" lang="en-US" altLang="en-US" sz="14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meter_info</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Description: Store the meter information of the user</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Primary key: </a:t>
            </a:r>
            <a:r>
              <a:rPr kumimoji="0" lang="en-US" altLang="en-US" sz="14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meter_info_id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3049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Table Specification</a:t>
            </a:r>
            <a:endParaRPr lang="en-IN" dirty="0"/>
          </a:p>
        </p:txBody>
      </p:sp>
      <p:graphicFrame>
        <p:nvGraphicFramePr>
          <p:cNvPr id="7" name="Content Placeholder 6">
            <a:extLst>
              <a:ext uri="{FF2B5EF4-FFF2-40B4-BE49-F238E27FC236}">
                <a16:creationId xmlns:a16="http://schemas.microsoft.com/office/drawing/2014/main" id="{6131BEDE-11F5-B6FF-BC70-781A106C22FB}"/>
              </a:ext>
            </a:extLst>
          </p:cNvPr>
          <p:cNvGraphicFramePr>
            <a:graphicFrameLocks noGrp="1"/>
          </p:cNvGraphicFramePr>
          <p:nvPr>
            <p:ph idx="1"/>
            <p:extLst>
              <p:ext uri="{D42A27DB-BD31-4B8C-83A1-F6EECF244321}">
                <p14:modId xmlns:p14="http://schemas.microsoft.com/office/powerpoint/2010/main" val="299968604"/>
              </p:ext>
            </p:extLst>
          </p:nvPr>
        </p:nvGraphicFramePr>
        <p:xfrm>
          <a:off x="1398587" y="3140968"/>
          <a:ext cx="6346825" cy="3126737"/>
        </p:xfrm>
        <a:graphic>
          <a:graphicData uri="http://schemas.openxmlformats.org/drawingml/2006/table">
            <a:tbl>
              <a:tblPr firstRow="1" firstCol="1">
                <a:tableStyleId>{5C22544A-7EE6-4342-B048-85BDC9FD1C3A}</a:tableStyleId>
              </a:tblPr>
              <a:tblGrid>
                <a:gridCol w="1067577">
                  <a:extLst>
                    <a:ext uri="{9D8B030D-6E8A-4147-A177-3AD203B41FA5}">
                      <a16:colId xmlns:a16="http://schemas.microsoft.com/office/drawing/2014/main" val="3837801921"/>
                    </a:ext>
                  </a:extLst>
                </a:gridCol>
                <a:gridCol w="825770">
                  <a:extLst>
                    <a:ext uri="{9D8B030D-6E8A-4147-A177-3AD203B41FA5}">
                      <a16:colId xmlns:a16="http://schemas.microsoft.com/office/drawing/2014/main" val="2705873258"/>
                    </a:ext>
                  </a:extLst>
                </a:gridCol>
                <a:gridCol w="1296085">
                  <a:extLst>
                    <a:ext uri="{9D8B030D-6E8A-4147-A177-3AD203B41FA5}">
                      <a16:colId xmlns:a16="http://schemas.microsoft.com/office/drawing/2014/main" val="3365649245"/>
                    </a:ext>
                  </a:extLst>
                </a:gridCol>
                <a:gridCol w="749601">
                  <a:extLst>
                    <a:ext uri="{9D8B030D-6E8A-4147-A177-3AD203B41FA5}">
                      <a16:colId xmlns:a16="http://schemas.microsoft.com/office/drawing/2014/main" val="1763573313"/>
                    </a:ext>
                  </a:extLst>
                </a:gridCol>
                <a:gridCol w="2407792">
                  <a:extLst>
                    <a:ext uri="{9D8B030D-6E8A-4147-A177-3AD203B41FA5}">
                      <a16:colId xmlns:a16="http://schemas.microsoft.com/office/drawing/2014/main" val="832759334"/>
                    </a:ext>
                  </a:extLst>
                </a:gridCol>
              </a:tblGrid>
              <a:tr h="576770">
                <a:tc>
                  <a:txBody>
                    <a:bodyPr/>
                    <a:lstStyle/>
                    <a:p>
                      <a:pPr marL="90170" indent="-180340" algn="just">
                        <a:lnSpc>
                          <a:spcPct val="150000"/>
                        </a:lnSpc>
                      </a:pPr>
                      <a:r>
                        <a:rPr lang="en-IN" sz="1300">
                          <a:effectLst/>
                        </a:rPr>
                        <a:t>Field 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DataTypes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Size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Constraint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dirty="0">
                          <a:effectLst/>
                        </a:rPr>
                        <a:t>Description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extLst>
                  <a:ext uri="{0D108BD9-81ED-4DB2-BD59-A6C34878D82A}">
                    <a16:rowId xmlns:a16="http://schemas.microsoft.com/office/drawing/2014/main" val="2625006341"/>
                  </a:ext>
                </a:extLst>
              </a:tr>
              <a:tr h="881447">
                <a:tc>
                  <a:txBody>
                    <a:bodyPr/>
                    <a:lstStyle/>
                    <a:p>
                      <a:pPr marL="90170" indent="-180340" algn="just">
                        <a:lnSpc>
                          <a:spcPct val="150000"/>
                        </a:lnSpc>
                      </a:pPr>
                      <a:r>
                        <a:rPr lang="en-US" sz="1300">
                          <a:effectLst/>
                        </a:rPr>
                        <a:t> </a:t>
                      </a:r>
                      <a:r>
                        <a:rPr lang="en-IN" sz="1300">
                          <a:effectLst/>
                        </a:rPr>
                        <a:t>meter_no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varchar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Multiple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Show meter 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extLst>
                  <a:ext uri="{0D108BD9-81ED-4DB2-BD59-A6C34878D82A}">
                    <a16:rowId xmlns:a16="http://schemas.microsoft.com/office/drawing/2014/main" val="3751777291"/>
                  </a:ext>
                </a:extLst>
              </a:tr>
              <a:tr h="272094">
                <a:tc>
                  <a:txBody>
                    <a:bodyPr/>
                    <a:lstStyle/>
                    <a:p>
                      <a:pPr indent="-182880" algn="just">
                        <a:lnSpc>
                          <a:spcPct val="150000"/>
                        </a:lnSpc>
                      </a:pPr>
                      <a:r>
                        <a:rPr lang="en-IN" sz="1300">
                          <a:effectLst/>
                        </a:rPr>
                        <a:t>month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Varchar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Null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Used to Which Month User Need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extLst>
                  <a:ext uri="{0D108BD9-81ED-4DB2-BD59-A6C34878D82A}">
                    <a16:rowId xmlns:a16="http://schemas.microsoft.com/office/drawing/2014/main" val="1314075243"/>
                  </a:ext>
                </a:extLst>
              </a:tr>
              <a:tr h="326439">
                <a:tc>
                  <a:txBody>
                    <a:bodyPr/>
                    <a:lstStyle/>
                    <a:p>
                      <a:pPr marL="90170" indent="-180340" algn="just">
                        <a:lnSpc>
                          <a:spcPct val="150000"/>
                        </a:lnSpc>
                      </a:pPr>
                      <a:r>
                        <a:rPr lang="en-US" sz="1300">
                          <a:effectLst/>
                        </a:rPr>
                        <a:t> </a:t>
                      </a:r>
                      <a:r>
                        <a:rPr lang="en-IN" sz="1300">
                          <a:effectLst/>
                        </a:rPr>
                        <a:t>units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varchar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Null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Used to save sub category  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extLst>
                  <a:ext uri="{0D108BD9-81ED-4DB2-BD59-A6C34878D82A}">
                    <a16:rowId xmlns:a16="http://schemas.microsoft.com/office/drawing/2014/main" val="2889226494"/>
                  </a:ext>
                </a:extLst>
              </a:tr>
              <a:tr h="272094">
                <a:tc>
                  <a:txBody>
                    <a:bodyPr/>
                    <a:lstStyle/>
                    <a:p>
                      <a:pPr marL="90170" indent="-180340" algn="just">
                        <a:lnSpc>
                          <a:spcPct val="150000"/>
                        </a:lnSpc>
                      </a:pPr>
                      <a:r>
                        <a:rPr lang="en-US" sz="1300">
                          <a:effectLst/>
                        </a:rPr>
                        <a:t> </a:t>
                      </a:r>
                      <a:r>
                        <a:rPr lang="en-IN" sz="1300">
                          <a:effectLst/>
                        </a:rPr>
                        <a:t>totalbill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varchar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Null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Used to show total bill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extLst>
                  <a:ext uri="{0D108BD9-81ED-4DB2-BD59-A6C34878D82A}">
                    <a16:rowId xmlns:a16="http://schemas.microsoft.com/office/drawing/2014/main" val="2708193768"/>
                  </a:ext>
                </a:extLst>
              </a:tr>
              <a:tr h="272094">
                <a:tc>
                  <a:txBody>
                    <a:bodyPr/>
                    <a:lstStyle/>
                    <a:p>
                      <a:pPr marL="90170" indent="-180340" algn="just">
                        <a:lnSpc>
                          <a:spcPct val="150000"/>
                        </a:lnSpc>
                      </a:pPr>
                      <a:r>
                        <a:rPr lang="en-US" sz="1300">
                          <a:effectLst/>
                        </a:rPr>
                        <a:t> </a:t>
                      </a:r>
                      <a:r>
                        <a:rPr lang="en-IN" sz="1300">
                          <a:effectLst/>
                        </a:rPr>
                        <a:t>status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varchar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a:effectLst/>
                        </a:rPr>
                        <a:t> Null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tc>
                  <a:txBody>
                    <a:bodyPr/>
                    <a:lstStyle/>
                    <a:p>
                      <a:pPr marL="90170" indent="-180340" algn="just">
                        <a:lnSpc>
                          <a:spcPct val="150000"/>
                        </a:lnSpc>
                      </a:pPr>
                      <a:r>
                        <a:rPr lang="en-IN" sz="1300" dirty="0">
                          <a:effectLst/>
                        </a:rPr>
                        <a:t>Used to show bill paid or not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88" marR="65288" marT="0" marB="0"/>
                </a:tc>
                <a:extLst>
                  <a:ext uri="{0D108BD9-81ED-4DB2-BD59-A6C34878D82A}">
                    <a16:rowId xmlns:a16="http://schemas.microsoft.com/office/drawing/2014/main" val="4196129511"/>
                  </a:ext>
                </a:extLst>
              </a:tr>
            </a:tbl>
          </a:graphicData>
        </a:graphic>
      </p:graphicFrame>
      <p:sp>
        <p:nvSpPr>
          <p:cNvPr id="8" name="Rectangle 1">
            <a:extLst>
              <a:ext uri="{FF2B5EF4-FFF2-40B4-BE49-F238E27FC236}">
                <a16:creationId xmlns:a16="http://schemas.microsoft.com/office/drawing/2014/main" id="{E4C24E1D-73D5-E3C2-6152-D62308ED5B31}"/>
              </a:ext>
            </a:extLst>
          </p:cNvPr>
          <p:cNvSpPr>
            <a:spLocks noChangeArrowheads="1"/>
          </p:cNvSpPr>
          <p:nvPr/>
        </p:nvSpPr>
        <p:spPr bwMode="auto">
          <a:xfrm>
            <a:off x="108000" y="2340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5) Table Name: Bill</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Description: Bill table to store electricity bill information of the user</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Primary key: bill_id</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7350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9"/>
            <a:ext cx="7234422" cy="629694"/>
          </a:xfrm>
        </p:spPr>
        <p:txBody>
          <a:bodyPr>
            <a:noAutofit/>
          </a:bodyPr>
          <a:lstStyle/>
          <a:p>
            <a:r>
              <a:rPr lang="en-US" sz="3600" b="1" dirty="0">
                <a:latin typeface="Times New Roman" panose="02020603050405020304" pitchFamily="18" charset="0"/>
                <a:cs typeface="Times New Roman" panose="02020603050405020304" pitchFamily="18" charset="0"/>
              </a:rPr>
              <a:t>User Interface</a:t>
            </a:r>
            <a:endParaRPr lang="en-IN" sz="3600" b="1" dirty="0">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BE9CBA2C-EF2F-F2A6-43E8-D88718F0C7B5}"/>
              </a:ext>
            </a:extLst>
          </p:cNvPr>
          <p:cNvPicPr>
            <a:picLocks noGrp="1" noChangeAspect="1"/>
          </p:cNvPicPr>
          <p:nvPr>
            <p:ph idx="1"/>
          </p:nvPr>
        </p:nvPicPr>
        <p:blipFill>
          <a:blip r:embed="rId2"/>
          <a:stretch>
            <a:fillRect/>
          </a:stretch>
        </p:blipFill>
        <p:spPr>
          <a:xfrm>
            <a:off x="863600" y="2594734"/>
            <a:ext cx="6346825" cy="3319532"/>
          </a:xfrm>
          <a:prstGeom prst="rect">
            <a:avLst/>
          </a:prstGeom>
        </p:spPr>
      </p:pic>
    </p:spTree>
    <p:extLst>
      <p:ext uri="{BB962C8B-B14F-4D97-AF65-F5344CB8AC3E}">
        <p14:creationId xmlns:p14="http://schemas.microsoft.com/office/powerpoint/2010/main" val="2451631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User Interface</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85E84C76-7CAC-CE3D-37EF-33B5F94696FE}"/>
              </a:ext>
            </a:extLst>
          </p:cNvPr>
          <p:cNvPicPr>
            <a:picLocks noGrp="1" noChangeAspect="1"/>
          </p:cNvPicPr>
          <p:nvPr>
            <p:ph idx="1"/>
          </p:nvPr>
        </p:nvPicPr>
        <p:blipFill>
          <a:blip r:embed="rId2"/>
          <a:stretch>
            <a:fillRect/>
          </a:stretch>
        </p:blipFill>
        <p:spPr>
          <a:xfrm>
            <a:off x="1068765" y="2867540"/>
            <a:ext cx="5936494" cy="2773920"/>
          </a:xfrm>
          <a:prstGeom prst="rect">
            <a:avLst/>
          </a:prstGeom>
        </p:spPr>
      </p:pic>
    </p:spTree>
    <p:extLst>
      <p:ext uri="{BB962C8B-B14F-4D97-AF65-F5344CB8AC3E}">
        <p14:creationId xmlns:p14="http://schemas.microsoft.com/office/powerpoint/2010/main" val="4062993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User Interface</a:t>
            </a:r>
            <a:endParaRPr lang="en-IN" dirty="0"/>
          </a:p>
        </p:txBody>
      </p:sp>
      <p:pic>
        <p:nvPicPr>
          <p:cNvPr id="4" name="image37.jpeg" descr="A nuclear power plant with smoke coming out of the chimney&#10;&#10;Description automatically generated">
            <a:extLst>
              <a:ext uri="{FF2B5EF4-FFF2-40B4-BE49-F238E27FC236}">
                <a16:creationId xmlns:a16="http://schemas.microsoft.com/office/drawing/2014/main" id="{5D5C9133-D885-C037-CAC0-AABE053C9FAB}"/>
              </a:ext>
            </a:extLst>
          </p:cNvPr>
          <p:cNvPicPr>
            <a:picLocks noGrp="1" noChangeAspect="1"/>
          </p:cNvPicPr>
          <p:nvPr>
            <p:ph idx="1"/>
          </p:nvPr>
        </p:nvPicPr>
        <p:blipFill>
          <a:blip r:embed="rId2" cstate="print"/>
          <a:stretch>
            <a:fillRect/>
          </a:stretch>
        </p:blipFill>
        <p:spPr>
          <a:xfrm>
            <a:off x="863600" y="2563814"/>
            <a:ext cx="6346825" cy="3381372"/>
          </a:xfrm>
          <a:prstGeom prst="rect">
            <a:avLst/>
          </a:prstGeom>
        </p:spPr>
      </p:pic>
    </p:spTree>
    <p:extLst>
      <p:ext uri="{BB962C8B-B14F-4D97-AF65-F5344CB8AC3E}">
        <p14:creationId xmlns:p14="http://schemas.microsoft.com/office/powerpoint/2010/main" val="3351921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User Interface</a:t>
            </a:r>
            <a:endParaRPr lang="en-IN" dirty="0"/>
          </a:p>
        </p:txBody>
      </p:sp>
      <p:pic>
        <p:nvPicPr>
          <p:cNvPr id="4" name="Content Placeholder 3" descr="A black and white image of a person&#10;&#10;Description automatically generated">
            <a:extLst>
              <a:ext uri="{FF2B5EF4-FFF2-40B4-BE49-F238E27FC236}">
                <a16:creationId xmlns:a16="http://schemas.microsoft.com/office/drawing/2014/main" id="{DD5AEEBD-2D04-472A-2A2A-4C868FF7265B}"/>
              </a:ext>
            </a:extLst>
          </p:cNvPr>
          <p:cNvPicPr>
            <a:picLocks noGrp="1" noChangeAspect="1"/>
          </p:cNvPicPr>
          <p:nvPr>
            <p:ph idx="1"/>
          </p:nvPr>
        </p:nvPicPr>
        <p:blipFill>
          <a:blip r:embed="rId2"/>
          <a:stretch>
            <a:fillRect/>
          </a:stretch>
        </p:blipFill>
        <p:spPr>
          <a:xfrm>
            <a:off x="863600" y="2918456"/>
            <a:ext cx="6346825" cy="2672087"/>
          </a:xfrm>
          <a:prstGeom prst="rect">
            <a:avLst/>
          </a:prstGeom>
        </p:spPr>
      </p:pic>
    </p:spTree>
    <p:extLst>
      <p:ext uri="{BB962C8B-B14F-4D97-AF65-F5344CB8AC3E}">
        <p14:creationId xmlns:p14="http://schemas.microsoft.com/office/powerpoint/2010/main" val="462649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User Interface</a:t>
            </a:r>
            <a:endParaRPr lang="en-IN" dirty="0"/>
          </a:p>
        </p:txBody>
      </p:sp>
      <p:pic>
        <p:nvPicPr>
          <p:cNvPr id="6" name="Content Placeholder 5">
            <a:extLst>
              <a:ext uri="{FF2B5EF4-FFF2-40B4-BE49-F238E27FC236}">
                <a16:creationId xmlns:a16="http://schemas.microsoft.com/office/drawing/2014/main" id="{BF9CCFC9-A890-B519-607B-A575DDBD06ED}"/>
              </a:ext>
            </a:extLst>
          </p:cNvPr>
          <p:cNvPicPr>
            <a:picLocks noGrp="1" noChangeAspect="1"/>
          </p:cNvPicPr>
          <p:nvPr>
            <p:ph idx="1"/>
          </p:nvPr>
        </p:nvPicPr>
        <p:blipFill>
          <a:blip r:embed="rId2"/>
          <a:stretch>
            <a:fillRect/>
          </a:stretch>
        </p:blipFill>
        <p:spPr>
          <a:xfrm>
            <a:off x="1745412" y="2489200"/>
            <a:ext cx="4583200" cy="3530600"/>
          </a:xfrm>
          <a:prstGeom prst="rect">
            <a:avLst/>
          </a:prstGeom>
        </p:spPr>
      </p:pic>
    </p:spTree>
    <p:extLst>
      <p:ext uri="{BB962C8B-B14F-4D97-AF65-F5344CB8AC3E}">
        <p14:creationId xmlns:p14="http://schemas.microsoft.com/office/powerpoint/2010/main" val="2474684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pPr algn="l"/>
            <a:r>
              <a:rPr lang="en-US" sz="3600" b="1" dirty="0">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271743FC-67C1-5311-8C02-FECFFCAEB82E}"/>
              </a:ext>
            </a:extLst>
          </p:cNvPr>
          <p:cNvSpPr>
            <a:spLocks noGrp="1"/>
          </p:cNvSpPr>
          <p:nvPr>
            <p:ph idx="1"/>
          </p:nvPr>
        </p:nvSpPr>
        <p:spPr>
          <a:xfrm>
            <a:off x="0" y="2060848"/>
            <a:ext cx="9144000" cy="4797152"/>
          </a:xfrm>
        </p:spPr>
        <p:txBody>
          <a:bodyPr>
            <a:noAutofit/>
          </a:bodyPr>
          <a:lstStyle/>
          <a:p>
            <a:pPr marL="342900" marR="271145" lvl="0" indent="-342900" algn="just">
              <a:lnSpc>
                <a:spcPct val="150000"/>
              </a:lnSpc>
              <a:spcBef>
                <a:spcPts val="2400"/>
              </a:spcBef>
              <a:spcAft>
                <a:spcPts val="600"/>
              </a:spcAft>
              <a:buFont typeface="Symbol" panose="05050102010706020507" pitchFamily="18" charset="2"/>
              <a:buChar char=""/>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Electricity Billing System is a software-based application.</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271145" lvl="0" indent="-342900" algn="just">
              <a:lnSpc>
                <a:spcPct val="150000"/>
              </a:lnSpc>
              <a:spcBef>
                <a:spcPts val="2400"/>
              </a:spcBef>
              <a:spcAft>
                <a:spcPts val="600"/>
              </a:spcAft>
              <a:buFont typeface="Symbol" panose="05050102010706020507" pitchFamily="18" charset="2"/>
              <a:buChar char=""/>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This project aims at serving the department of electricity by computerizing the billing system.</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271145" lvl="0" indent="-342900" algn="just">
              <a:lnSpc>
                <a:spcPct val="150000"/>
              </a:lnSpc>
              <a:spcBef>
                <a:spcPts val="2400"/>
              </a:spcBef>
              <a:spcAft>
                <a:spcPts val="600"/>
              </a:spcAft>
              <a:buFont typeface="Symbol" panose="05050102010706020507" pitchFamily="18" charset="2"/>
              <a:buChar char=""/>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It mainly focuses on the calculation of units consumed during the specified time and the money to    be charged by the electricity offices.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271145" lvl="0" indent="-342900" algn="just">
              <a:lnSpc>
                <a:spcPct val="150000"/>
              </a:lnSpc>
              <a:spcBef>
                <a:spcPts val="2400"/>
              </a:spcBef>
              <a:spcAft>
                <a:spcPts val="600"/>
              </a:spcAft>
              <a:buFont typeface="Symbol" panose="05050102010706020507" pitchFamily="18" charset="2"/>
              <a:buChar char=""/>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  This computerized system will make the overall billing system easy, accessible, comfortable, and effective for consumers. To design the billing system more service oriented and simple, the following features have been implemented in the project. </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271145" lvl="0" indent="-342900" algn="just">
              <a:lnSpc>
                <a:spcPct val="150000"/>
              </a:lnSpc>
              <a:spcBef>
                <a:spcPts val="2400"/>
              </a:spcBef>
              <a:spcAft>
                <a:spcPts val="600"/>
              </a:spcAft>
              <a:buFont typeface="Symbol" panose="05050102010706020507" pitchFamily="18" charset="2"/>
              <a:buChar char=""/>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The application has high speed of performance with accuracy and efficiency. The software provides facility of data sharing, it does not require any staff as in the conventional system. Once it is installed on the system only the meter readings are to be given by the admin where customer can view all details, it has the provision of security restriction. The electricity billing software calculates the units consumed by the customer and makes bills, it requires small storage for installation and functioning. There is provision for debugging if any problem is encountered in the system.</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271145" lvl="0" indent="0" algn="just">
              <a:lnSpc>
                <a:spcPct val="150000"/>
              </a:lnSpc>
              <a:spcBef>
                <a:spcPts val="2400"/>
              </a:spcBef>
              <a:spcAft>
                <a:spcPts val="600"/>
              </a:spcAft>
              <a:buNone/>
            </a:pP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18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User Interface</a:t>
            </a:r>
            <a:endParaRPr lang="en-IN" dirty="0"/>
          </a:p>
        </p:txBody>
      </p:sp>
      <p:pic>
        <p:nvPicPr>
          <p:cNvPr id="6" name="Content Placeholder 5">
            <a:extLst>
              <a:ext uri="{FF2B5EF4-FFF2-40B4-BE49-F238E27FC236}">
                <a16:creationId xmlns:a16="http://schemas.microsoft.com/office/drawing/2014/main" id="{7B3BA5E0-B8BA-1DF9-B9C6-6DFE9D7E367C}"/>
              </a:ext>
            </a:extLst>
          </p:cNvPr>
          <p:cNvPicPr>
            <a:picLocks noGrp="1" noChangeAspect="1"/>
          </p:cNvPicPr>
          <p:nvPr>
            <p:ph idx="1"/>
          </p:nvPr>
        </p:nvPicPr>
        <p:blipFill>
          <a:blip r:embed="rId2"/>
          <a:stretch>
            <a:fillRect/>
          </a:stretch>
        </p:blipFill>
        <p:spPr>
          <a:xfrm>
            <a:off x="1405627" y="2489200"/>
            <a:ext cx="5262770" cy="3530600"/>
          </a:xfrm>
          <a:prstGeom prst="rect">
            <a:avLst/>
          </a:prstGeom>
        </p:spPr>
      </p:pic>
    </p:spTree>
    <p:extLst>
      <p:ext uri="{BB962C8B-B14F-4D97-AF65-F5344CB8AC3E}">
        <p14:creationId xmlns:p14="http://schemas.microsoft.com/office/powerpoint/2010/main" val="2643527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7594462" cy="773709"/>
          </a:xfrm>
        </p:spPr>
        <p:txBody>
          <a:bodyPr>
            <a:noAutofit/>
          </a:bodyPr>
          <a:lstStyle/>
          <a:p>
            <a:r>
              <a:rPr lang="en-US" sz="3600" b="1" dirty="0">
                <a:latin typeface="Times New Roman" panose="02020603050405020304" pitchFamily="18" charset="0"/>
                <a:cs typeface="Times New Roman" panose="02020603050405020304" pitchFamily="18" charset="0"/>
              </a:rPr>
              <a:t>Limitation &amp; Future Enhancement</a:t>
            </a:r>
            <a:endParaRPr lang="en-IN" sz="36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pPr indent="73025"/>
            <a:r>
              <a:rPr lang="en-US" sz="1800" dirty="0">
                <a:effectLst/>
                <a:latin typeface="Times New Roman" panose="02020603050405020304" pitchFamily="18" charset="0"/>
                <a:ea typeface="Calibri" panose="020F0502020204030204" pitchFamily="34" charset="0"/>
              </a:rPr>
              <a:t>• Payment gateway not added yet</a:t>
            </a:r>
            <a:endParaRPr lang="en-US" sz="1800" dirty="0">
              <a:effectLst/>
              <a:latin typeface="Calibri" panose="020F0502020204030204" pitchFamily="34" charset="0"/>
              <a:ea typeface="Calibri" panose="020F0502020204030204" pitchFamily="34" charset="0"/>
            </a:endParaRPr>
          </a:p>
          <a:p>
            <a:pPr indent="73025"/>
            <a:r>
              <a:rPr lang="en-US" sz="1800" dirty="0">
                <a:effectLst/>
                <a:latin typeface="Times New Roman" panose="02020603050405020304" pitchFamily="18" charset="0"/>
                <a:ea typeface="Calibri" panose="020F0502020204030204" pitchFamily="34" charset="0"/>
              </a:rPr>
              <a:t> • Not fully automated (Computerized)</a:t>
            </a:r>
            <a:endParaRPr lang="en-US"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268171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564905"/>
            <a:ext cx="7776864" cy="1944215"/>
          </a:xfrm>
          <a:noFill/>
          <a:effectLst>
            <a:outerShdw blurRad="50800" dist="38100" dir="5400000" algn="t" rotWithShape="0">
              <a:prstClr val="black">
                <a:alpha val="40000"/>
              </a:prstClr>
            </a:outerShdw>
            <a:softEdge rad="31750"/>
          </a:effectLst>
        </p:spPr>
        <p:txBody>
          <a:bodyPr>
            <a:noAutofit/>
          </a:bodyPr>
          <a:lstStyle/>
          <a:p>
            <a:pPr algn="ctr"/>
            <a:br>
              <a:rPr lang="en-IN" sz="6600" b="1" dirty="0">
                <a:solidFill>
                  <a:schemeClr val="tx1"/>
                </a:solidFill>
                <a:latin typeface="Times New Roman" panose="02020603050405020304" pitchFamily="18" charset="0"/>
                <a:cs typeface="Times New Roman" panose="02020603050405020304" pitchFamily="18" charset="0"/>
              </a:rPr>
            </a:br>
            <a:br>
              <a:rPr lang="en-IN" sz="6600" b="1" dirty="0">
                <a:solidFill>
                  <a:schemeClr val="tx1"/>
                </a:solidFill>
                <a:latin typeface="Times New Roman" panose="02020603050405020304" pitchFamily="18" charset="0"/>
                <a:cs typeface="Times New Roman" panose="02020603050405020304" pitchFamily="18" charset="0"/>
              </a:rPr>
            </a:br>
            <a:r>
              <a:rPr lang="en-IN" sz="6600" b="1" dirty="0">
                <a:solidFill>
                  <a:srgbClr val="660033"/>
                </a:solidFill>
                <a:latin typeface="Times New Roman" panose="02020603050405020304" pitchFamily="18" charset="0"/>
                <a:cs typeface="Times New Roman" panose="02020603050405020304" pitchFamily="18" charset="0"/>
              </a:rPr>
              <a:t>Thank You…!</a:t>
            </a:r>
            <a:br>
              <a:rPr lang="en-IN" sz="6600" b="1" dirty="0">
                <a:solidFill>
                  <a:schemeClr val="tx1"/>
                </a:solidFill>
                <a:latin typeface="Times New Roman" panose="02020603050405020304" pitchFamily="18" charset="0"/>
                <a:cs typeface="Times New Roman" panose="02020603050405020304" pitchFamily="18" charset="0"/>
              </a:rPr>
            </a:br>
            <a:br>
              <a:rPr lang="en-IN" sz="6600" b="1" dirty="0">
                <a:solidFill>
                  <a:schemeClr val="tx1"/>
                </a:solidFill>
                <a:latin typeface="Times New Roman" panose="02020603050405020304" pitchFamily="18" charset="0"/>
                <a:cs typeface="Times New Roman" panose="02020603050405020304" pitchFamily="18" charset="0"/>
              </a:rPr>
            </a:br>
            <a:endParaRPr lang="en-IN" sz="6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87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Proposed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060848"/>
            <a:ext cx="9144000" cy="4797152"/>
          </a:xfrm>
        </p:spPr>
        <p:txBody>
          <a:bodyPr>
            <a:noAutofit/>
          </a:bodyPr>
          <a:lstStyle/>
          <a:p>
            <a:pPr marL="342900" marR="271145" lvl="0" indent="-342900" algn="just">
              <a:lnSpc>
                <a:spcPct val="150000"/>
              </a:lnSpc>
              <a:spcBef>
                <a:spcPts val="2400"/>
              </a:spcBef>
              <a:spcAft>
                <a:spcPts val="600"/>
              </a:spcAft>
              <a:buFont typeface="Symbol" panose="05050102010706020507" pitchFamily="18" charset="2"/>
              <a:buChar char=""/>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Electricity Billing System is a software-based application.</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271145" lvl="0" indent="-342900" algn="just">
              <a:lnSpc>
                <a:spcPct val="150000"/>
              </a:lnSpc>
              <a:spcBef>
                <a:spcPts val="2400"/>
              </a:spcBef>
              <a:spcAft>
                <a:spcPts val="600"/>
              </a:spcAft>
              <a:buFont typeface="Symbol" panose="05050102010706020507" pitchFamily="18" charset="2"/>
              <a:buChar char=""/>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This project aims at serving the department of electricity by computerizing the billing system.</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271145" lvl="0" indent="-342900" algn="just">
              <a:lnSpc>
                <a:spcPct val="150000"/>
              </a:lnSpc>
              <a:spcBef>
                <a:spcPts val="2400"/>
              </a:spcBef>
              <a:spcAft>
                <a:spcPts val="600"/>
              </a:spcAft>
              <a:buFont typeface="Symbol" panose="05050102010706020507" pitchFamily="18" charset="2"/>
              <a:buChar char=""/>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It mainly focuses on the calculation of units consumed during the specified time and the money to    be charged by the electricity offices.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271145" lvl="0" indent="-342900" algn="just">
              <a:lnSpc>
                <a:spcPct val="150000"/>
              </a:lnSpc>
              <a:spcBef>
                <a:spcPts val="2400"/>
              </a:spcBef>
              <a:spcAft>
                <a:spcPts val="600"/>
              </a:spcAft>
              <a:buFont typeface="Symbol" panose="05050102010706020507" pitchFamily="18" charset="2"/>
              <a:buChar char=""/>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  This computerized system will make the overall billing system easy, accessible, comfortable, and effective for consumers. To design the billing system more service oriented and simple, the following features have been implemented in the project. </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271145" lvl="0" indent="-342900" algn="just">
              <a:lnSpc>
                <a:spcPct val="150000"/>
              </a:lnSpc>
              <a:spcBef>
                <a:spcPts val="2400"/>
              </a:spcBef>
              <a:spcAft>
                <a:spcPts val="600"/>
              </a:spcAft>
              <a:buFont typeface="Symbol" panose="05050102010706020507" pitchFamily="18" charset="2"/>
              <a:buChar char=""/>
            </a:pPr>
            <a:r>
              <a:rPr lang="en-US" sz="1200" b="0" dirty="0">
                <a:effectLst/>
                <a:latin typeface="Times New Roman" panose="02020603050405020304" pitchFamily="18" charset="0"/>
                <a:ea typeface="Calibri" panose="020F0502020204030204" pitchFamily="34" charset="0"/>
                <a:cs typeface="Times New Roman" panose="02020603050405020304" pitchFamily="18" charset="0"/>
              </a:rPr>
              <a:t>The application has high speed of performance with accuracy and efficiency. The software provides facility of data sharing, it does not require any staff as in the conventional system. Once it is installed on the system only the meter readings are to be given by the admin where customer can view all details, it has the provision of security restriction. </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334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9ACC-6A6D-4838-A348-38B60B84CB85}"/>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Scope</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1F060B-340E-4889-8680-526F5D7C0009}"/>
              </a:ext>
            </a:extLst>
          </p:cNvPr>
          <p:cNvSpPr>
            <a:spLocks noGrp="1"/>
          </p:cNvSpPr>
          <p:nvPr>
            <p:ph idx="1"/>
          </p:nvPr>
        </p:nvSpPr>
        <p:spPr/>
        <p:txBody>
          <a:bodyPr>
            <a:noAutofit/>
          </a:bodyPr>
          <a:lstStyle/>
          <a:p>
            <a:pPr marL="342900" marR="271145" lvl="0" indent="-342900" algn="just">
              <a:lnSpc>
                <a:spcPct val="150000"/>
              </a:lnSpc>
              <a:spcAft>
                <a:spcPts val="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Extensibility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This software is extendable in ways that its original developers may not expect. The following principles enhances extensibility like hide data structure, avoid traversing multiple Links or methods avoid case statements on object type and distinguish public and private operations. </a:t>
            </a:r>
          </a:p>
          <a:p>
            <a:pPr marR="271145" indent="-90170" algn="just">
              <a:lnSpc>
                <a:spcPct val="150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271145" lvl="0" indent="-342900" algn="just">
              <a:lnSpc>
                <a:spcPct val="150000"/>
              </a:lnSpc>
              <a:spcAft>
                <a:spcPts val="0"/>
              </a:spcAft>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Reusability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Reusability is possible as and when require in this application. We can update it next version. Reusable software reduces design, coding, and testing cost by amortizing effort Over several designs. Reducing the amount of code also simplifies understanding, which increases the likelihood that the code is correct.</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321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9053-D76B-4CC0-A124-BF658B06A45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Module Specification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DB67F5-2AB5-4F04-8D87-6909A8A3CE3C}"/>
              </a:ext>
            </a:extLst>
          </p:cNvPr>
          <p:cNvSpPr>
            <a:spLocks noGrp="1"/>
          </p:cNvSpPr>
          <p:nvPr>
            <p:ph idx="1"/>
          </p:nvPr>
        </p:nvSpPr>
        <p:spPr/>
        <p:txBody>
          <a:bodyPr>
            <a:normAutofit lnSpcReduction="10000"/>
          </a:bodyPr>
          <a:lstStyle/>
          <a:p>
            <a:pPr marR="271145" indent="-90170" algn="just">
              <a:lnSpc>
                <a:spcPct val="150000"/>
              </a:lnSpc>
              <a:spcAft>
                <a:spcPts val="0"/>
              </a:spcAft>
            </a:pPr>
            <a:r>
              <a:rPr lang="en-US" sz="1400" dirty="0">
                <a:effectLst/>
                <a:latin typeface="Times New Roman" panose="02020603050405020304" pitchFamily="18" charset="0"/>
                <a:ea typeface="Calibri" panose="020F0502020204030204" pitchFamily="34" charset="0"/>
              </a:rPr>
              <a:t>1) </a:t>
            </a:r>
            <a:r>
              <a:rPr lang="en-US" sz="1400" b="1" dirty="0">
                <a:effectLst/>
                <a:latin typeface="Times New Roman" panose="02020603050405020304" pitchFamily="18" charset="0"/>
                <a:ea typeface="Calibri" panose="020F0502020204030204" pitchFamily="34" charset="0"/>
              </a:rPr>
              <a:t>Login</a:t>
            </a:r>
            <a:r>
              <a:rPr lang="en-US" sz="1400" dirty="0">
                <a:effectLst/>
                <a:latin typeface="Times New Roman" panose="02020603050405020304" pitchFamily="18" charset="0"/>
                <a:ea typeface="Calibri" panose="020F0502020204030204" pitchFamily="34" charset="0"/>
              </a:rPr>
              <a:t> </a:t>
            </a:r>
            <a:r>
              <a:rPr lang="en-US" sz="1400" b="1" dirty="0">
                <a:effectLst/>
                <a:latin typeface="Times New Roman" panose="02020603050405020304" pitchFamily="18" charset="0"/>
                <a:ea typeface="Calibri" panose="020F0502020204030204" pitchFamily="34" charset="0"/>
              </a:rPr>
              <a:t>Module:</a:t>
            </a:r>
            <a:r>
              <a:rPr lang="en-US" sz="1200" dirty="0">
                <a:effectLst/>
                <a:latin typeface="Times New Roman" panose="02020603050405020304" pitchFamily="18" charset="0"/>
                <a:ea typeface="Calibri" panose="020F0502020204030204" pitchFamily="34" charset="0"/>
              </a:rPr>
              <a:t> Used for managing the login details.</a:t>
            </a:r>
            <a:endParaRPr lang="en-US" sz="1200" dirty="0">
              <a:effectLst/>
              <a:latin typeface="Calibri" panose="020F0502020204030204" pitchFamily="34" charset="0"/>
              <a:ea typeface="Calibri" panose="020F0502020204030204" pitchFamily="34" charset="0"/>
            </a:endParaRPr>
          </a:p>
          <a:p>
            <a:pPr marR="271145" indent="-90170" algn="just">
              <a:lnSpc>
                <a:spcPct val="150000"/>
              </a:lnSpc>
              <a:spcAft>
                <a:spcPts val="0"/>
              </a:spcAft>
            </a:pPr>
            <a:r>
              <a:rPr lang="en-US" sz="1400" dirty="0">
                <a:effectLst/>
                <a:latin typeface="Times New Roman" panose="02020603050405020304" pitchFamily="18" charset="0"/>
                <a:ea typeface="Calibri" panose="020F0502020204030204" pitchFamily="34" charset="0"/>
              </a:rPr>
              <a:t>2) </a:t>
            </a:r>
            <a:r>
              <a:rPr lang="en-US" sz="1400" b="1" dirty="0">
                <a:effectLst/>
                <a:latin typeface="Times New Roman" panose="02020603050405020304" pitchFamily="18" charset="0"/>
                <a:ea typeface="Calibri" panose="020F0502020204030204" pitchFamily="34" charset="0"/>
              </a:rPr>
              <a:t>Sign</a:t>
            </a:r>
            <a:r>
              <a:rPr lang="en-US" sz="1400" dirty="0">
                <a:effectLst/>
                <a:latin typeface="Times New Roman" panose="02020603050405020304" pitchFamily="18" charset="0"/>
                <a:ea typeface="Calibri" panose="020F0502020204030204" pitchFamily="34" charset="0"/>
              </a:rPr>
              <a:t> </a:t>
            </a:r>
            <a:r>
              <a:rPr lang="en-US" sz="1400" b="1" dirty="0">
                <a:effectLst/>
                <a:latin typeface="Times New Roman" panose="02020603050405020304" pitchFamily="18" charset="0"/>
                <a:ea typeface="Calibri" panose="020F0502020204030204" pitchFamily="34" charset="0"/>
              </a:rPr>
              <a:t>up</a:t>
            </a:r>
            <a:r>
              <a:rPr lang="en-US" sz="1400" dirty="0">
                <a:effectLst/>
                <a:latin typeface="Times New Roman" panose="02020603050405020304" pitchFamily="18" charset="0"/>
                <a:ea typeface="Calibri" panose="020F0502020204030204" pitchFamily="34" charset="0"/>
              </a:rPr>
              <a:t> </a:t>
            </a:r>
            <a:r>
              <a:rPr lang="en-US" sz="1400" b="1" dirty="0">
                <a:effectLst/>
                <a:latin typeface="Times New Roman" panose="02020603050405020304" pitchFamily="18" charset="0"/>
                <a:ea typeface="Calibri" panose="020F0502020204030204" pitchFamily="34" charset="0"/>
              </a:rPr>
              <a:t>Module:</a:t>
            </a:r>
            <a:r>
              <a:rPr lang="en-US" sz="14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Add Customer in System. </a:t>
            </a:r>
            <a:endParaRPr lang="en-US" sz="1200" dirty="0">
              <a:effectLst/>
              <a:latin typeface="Calibri" panose="020F0502020204030204" pitchFamily="34" charset="0"/>
              <a:ea typeface="Calibri" panose="020F0502020204030204" pitchFamily="34" charset="0"/>
            </a:endParaRPr>
          </a:p>
          <a:p>
            <a:pPr marR="271145" indent="-90170" algn="just">
              <a:lnSpc>
                <a:spcPct val="150000"/>
              </a:lnSpc>
              <a:spcAft>
                <a:spcPts val="0"/>
              </a:spcAft>
            </a:pPr>
            <a:r>
              <a:rPr lang="en-US" sz="1400" dirty="0">
                <a:effectLst/>
                <a:latin typeface="Times New Roman" panose="02020603050405020304" pitchFamily="18" charset="0"/>
                <a:ea typeface="Calibri" panose="020F0502020204030204" pitchFamily="34" charset="0"/>
              </a:rPr>
              <a:t>3) </a:t>
            </a:r>
            <a:r>
              <a:rPr lang="en-US" sz="1400" b="1" dirty="0">
                <a:effectLst/>
                <a:latin typeface="Times New Roman" panose="02020603050405020304" pitchFamily="18" charset="0"/>
                <a:ea typeface="Calibri" panose="020F0502020204030204" pitchFamily="34" charset="0"/>
              </a:rPr>
              <a:t>Admin</a:t>
            </a:r>
            <a:r>
              <a:rPr lang="en-US" sz="1400" dirty="0">
                <a:effectLst/>
                <a:latin typeface="Times New Roman" panose="02020603050405020304" pitchFamily="18" charset="0"/>
                <a:ea typeface="Calibri" panose="020F0502020204030204" pitchFamily="34" charset="0"/>
              </a:rPr>
              <a:t> </a:t>
            </a:r>
            <a:r>
              <a:rPr lang="en-US" sz="1400" b="1" dirty="0">
                <a:effectLst/>
                <a:latin typeface="Times New Roman" panose="02020603050405020304" pitchFamily="18" charset="0"/>
                <a:ea typeface="Calibri" panose="020F0502020204030204" pitchFamily="34" charset="0"/>
              </a:rPr>
              <a:t>Module:</a:t>
            </a:r>
            <a:r>
              <a:rPr lang="en-US" sz="14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Used for managing the users of the system. </a:t>
            </a:r>
            <a:endParaRPr lang="en-US" sz="1200" dirty="0">
              <a:effectLst/>
              <a:latin typeface="Calibri" panose="020F0502020204030204" pitchFamily="34" charset="0"/>
              <a:ea typeface="Calibri" panose="020F0502020204030204" pitchFamily="34" charset="0"/>
            </a:endParaRPr>
          </a:p>
          <a:p>
            <a:pPr marR="271145" indent="-90170" algn="just">
              <a:lnSpc>
                <a:spcPct val="150000"/>
              </a:lnSpc>
              <a:spcAft>
                <a:spcPts val="0"/>
              </a:spcAft>
            </a:pPr>
            <a:r>
              <a:rPr lang="en-US" sz="1400" dirty="0">
                <a:effectLst/>
                <a:latin typeface="Times New Roman" panose="02020603050405020304" pitchFamily="18" charset="0"/>
                <a:ea typeface="Calibri" panose="020F0502020204030204" pitchFamily="34" charset="0"/>
              </a:rPr>
              <a:t>4) </a:t>
            </a:r>
            <a:r>
              <a:rPr lang="en-US" sz="1400" b="1" dirty="0">
                <a:effectLst/>
                <a:latin typeface="Times New Roman" panose="02020603050405020304" pitchFamily="18" charset="0"/>
                <a:ea typeface="Calibri" panose="020F0502020204030204" pitchFamily="34" charset="0"/>
              </a:rPr>
              <a:t>New Admin Module:</a:t>
            </a:r>
            <a:r>
              <a:rPr lang="en-US" sz="14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Used for managing the users of the system. </a:t>
            </a:r>
            <a:endParaRPr lang="en-US" sz="1200" dirty="0">
              <a:effectLst/>
              <a:latin typeface="Calibri" panose="020F0502020204030204" pitchFamily="34" charset="0"/>
              <a:ea typeface="Calibri" panose="020F0502020204030204" pitchFamily="34" charset="0"/>
            </a:endParaRPr>
          </a:p>
          <a:p>
            <a:pPr marR="271145" indent="-90170" algn="just">
              <a:lnSpc>
                <a:spcPct val="150000"/>
              </a:lnSpc>
              <a:spcAft>
                <a:spcPts val="0"/>
              </a:spcAft>
            </a:pPr>
            <a:r>
              <a:rPr lang="en-US" sz="1400" dirty="0">
                <a:effectLst/>
                <a:latin typeface="Times New Roman" panose="02020603050405020304" pitchFamily="18" charset="0"/>
                <a:ea typeface="Calibri" panose="020F0502020204030204" pitchFamily="34" charset="0"/>
              </a:rPr>
              <a:t>5) </a:t>
            </a:r>
            <a:r>
              <a:rPr lang="en-US" sz="1400" b="1" dirty="0">
                <a:effectLst/>
                <a:latin typeface="Times New Roman" panose="02020603050405020304" pitchFamily="18" charset="0"/>
                <a:ea typeface="Calibri" panose="020F0502020204030204" pitchFamily="34" charset="0"/>
              </a:rPr>
              <a:t>Customer Module:</a:t>
            </a:r>
            <a:r>
              <a:rPr lang="en-US" sz="14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Used for managing the details of Connections. </a:t>
            </a:r>
            <a:endParaRPr lang="en-US" sz="1200" dirty="0">
              <a:effectLst/>
              <a:latin typeface="Calibri" panose="020F0502020204030204" pitchFamily="34" charset="0"/>
              <a:ea typeface="Calibri" panose="020F0502020204030204" pitchFamily="34" charset="0"/>
            </a:endParaRPr>
          </a:p>
          <a:p>
            <a:pPr marR="271145" indent="-90170" algn="just">
              <a:lnSpc>
                <a:spcPct val="150000"/>
              </a:lnSpc>
              <a:spcAft>
                <a:spcPts val="0"/>
              </a:spcAft>
            </a:pPr>
            <a:r>
              <a:rPr lang="en-US" sz="1400" dirty="0">
                <a:effectLst/>
                <a:latin typeface="Times New Roman" panose="02020603050405020304" pitchFamily="18" charset="0"/>
                <a:ea typeface="Calibri" panose="020F0502020204030204" pitchFamily="34" charset="0"/>
              </a:rPr>
              <a:t>6) </a:t>
            </a:r>
            <a:r>
              <a:rPr lang="en-US" sz="1400" b="1" dirty="0">
                <a:effectLst/>
                <a:latin typeface="Times New Roman" panose="02020603050405020304" pitchFamily="18" charset="0"/>
                <a:ea typeface="Calibri" panose="020F0502020204030204" pitchFamily="34" charset="0"/>
              </a:rPr>
              <a:t>Calculate Module:</a:t>
            </a:r>
            <a:r>
              <a:rPr lang="en-US" sz="14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Used for managing the Bill. </a:t>
            </a:r>
            <a:endParaRPr lang="en-US" sz="1200" dirty="0">
              <a:effectLst/>
              <a:latin typeface="Calibri" panose="020F0502020204030204" pitchFamily="34" charset="0"/>
              <a:ea typeface="Calibri" panose="020F0502020204030204" pitchFamily="34" charset="0"/>
            </a:endParaRPr>
          </a:p>
          <a:p>
            <a:pPr marR="271145" indent="-90170" algn="just">
              <a:lnSpc>
                <a:spcPct val="150000"/>
              </a:lnSpc>
              <a:spcAft>
                <a:spcPts val="0"/>
              </a:spcAft>
            </a:pPr>
            <a:r>
              <a:rPr lang="en-US" sz="1400" dirty="0">
                <a:effectLst/>
                <a:latin typeface="Times New Roman" panose="02020603050405020304" pitchFamily="18" charset="0"/>
                <a:ea typeface="Calibri" panose="020F0502020204030204" pitchFamily="34" charset="0"/>
              </a:rPr>
              <a:t>7) </a:t>
            </a:r>
            <a:r>
              <a:rPr lang="en-US" sz="1400" b="1" dirty="0">
                <a:effectLst/>
                <a:latin typeface="Times New Roman" panose="02020603050405020304" pitchFamily="18" charset="0"/>
                <a:ea typeface="Calibri" panose="020F0502020204030204" pitchFamily="34" charset="0"/>
              </a:rPr>
              <a:t>Record Module: </a:t>
            </a:r>
            <a:r>
              <a:rPr lang="en-US" sz="1200" dirty="0">
                <a:effectLst/>
                <a:latin typeface="Times New Roman" panose="02020603050405020304" pitchFamily="18" charset="0"/>
                <a:ea typeface="Calibri" panose="020F0502020204030204" pitchFamily="34" charset="0"/>
              </a:rPr>
              <a:t>Used for managing the Record information’s. </a:t>
            </a:r>
            <a:endParaRPr lang="en-US" sz="1200" dirty="0">
              <a:effectLst/>
              <a:latin typeface="Calibri" panose="020F0502020204030204" pitchFamily="34" charset="0"/>
              <a:ea typeface="Calibri" panose="020F0502020204030204" pitchFamily="34" charset="0"/>
            </a:endParaRPr>
          </a:p>
          <a:p>
            <a:pPr marR="271145" indent="-90170" algn="just">
              <a:lnSpc>
                <a:spcPct val="150000"/>
              </a:lnSpc>
              <a:spcAft>
                <a:spcPts val="0"/>
              </a:spcAft>
            </a:pPr>
            <a:r>
              <a:rPr lang="en-US" sz="1400" dirty="0">
                <a:effectLst/>
                <a:latin typeface="Times New Roman" panose="02020603050405020304" pitchFamily="18" charset="0"/>
                <a:ea typeface="Calibri" panose="020F0502020204030204" pitchFamily="34" charset="0"/>
              </a:rPr>
              <a:t>8) </a:t>
            </a:r>
            <a:r>
              <a:rPr lang="en-US" sz="1400" b="1" dirty="0">
                <a:effectLst/>
                <a:latin typeface="Times New Roman" panose="02020603050405020304" pitchFamily="18" charset="0"/>
                <a:ea typeface="Calibri" panose="020F0502020204030204" pitchFamily="34" charset="0"/>
              </a:rPr>
              <a:t>Pay Bill Module:</a:t>
            </a:r>
            <a:r>
              <a:rPr lang="en-US" sz="14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Billing Details.</a:t>
            </a:r>
            <a:r>
              <a:rPr lang="en-US" sz="1200" b="1" u="sng" dirty="0">
                <a:effectLst/>
                <a:latin typeface="Times New Roman" panose="02020603050405020304" pitchFamily="18" charset="0"/>
                <a:ea typeface="Calibri" panose="020F0502020204030204" pitchFamily="34" charset="0"/>
              </a:rPr>
              <a:t> </a:t>
            </a:r>
            <a:endParaRPr lang="en-US" sz="12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47538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7594462" cy="773709"/>
          </a:xfrm>
        </p:spPr>
        <p:txBody>
          <a:bodyPr>
            <a:noAutofit/>
          </a:bodyPr>
          <a:lstStyle/>
          <a:p>
            <a:r>
              <a:rPr lang="en-US" sz="3600" b="1" dirty="0">
                <a:latin typeface="Times New Roman" panose="02020603050405020304" pitchFamily="18" charset="0"/>
                <a:cs typeface="Times New Roman" panose="02020603050405020304" pitchFamily="18" charset="0"/>
              </a:rPr>
              <a:t>Hardware &amp; Software Requirements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5970" y="2348880"/>
            <a:ext cx="7450445" cy="3096344"/>
          </a:xfrm>
        </p:spPr>
        <p:txBody>
          <a:bodyPr>
            <a:normAutofit/>
          </a:bodyPr>
          <a:lstStyle/>
          <a:p>
            <a:pPr marL="61722" indent="0">
              <a:buClr>
                <a:schemeClr val="tx1"/>
              </a:buClr>
              <a:buNone/>
            </a:pPr>
            <a:r>
              <a:rPr lang="en-US" sz="1400" b="1" u="sng" dirty="0">
                <a:latin typeface="Times New Roman" panose="02020603050405020304" pitchFamily="18" charset="0"/>
                <a:cs typeface="Times New Roman" panose="02020603050405020304" pitchFamily="18" charset="0"/>
              </a:rPr>
              <a:t>Hardware Requirements:</a:t>
            </a:r>
            <a:endParaRPr lang="en-US" sz="1200" b="1" u="sng" dirty="0">
              <a:latin typeface="Times New Roman" panose="02020603050405020304" pitchFamily="18" charset="0"/>
              <a:cs typeface="Times New Roman" panose="02020603050405020304" pitchFamily="18" charset="0"/>
            </a:endParaRPr>
          </a:p>
          <a:p>
            <a:pPr>
              <a:buClr>
                <a:schemeClr val="tx1"/>
              </a:buClr>
              <a:buFont typeface="Wingdings 3" panose="05040102010807070707" pitchFamily="18" charset="2"/>
              <a:buChar char=""/>
            </a:pPr>
            <a:r>
              <a:rPr lang="en-US" sz="1200" dirty="0">
                <a:solidFill>
                  <a:schemeClr val="tx1"/>
                </a:solidFill>
                <a:latin typeface="Times New Roman" panose="02020603050405020304" pitchFamily="18" charset="0"/>
                <a:cs typeface="Times New Roman" panose="02020603050405020304" pitchFamily="18" charset="0"/>
              </a:rPr>
              <a:t>Processor 	</a:t>
            </a:r>
            <a:r>
              <a:rPr lang="en-US" sz="120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	intel i3</a:t>
            </a:r>
          </a:p>
          <a:p>
            <a:pPr>
              <a:buClr>
                <a:schemeClr val="tx1"/>
              </a:buClr>
              <a:buFont typeface="Wingdings 3" panose="05040102010807070707" pitchFamily="18" charset="2"/>
              <a:buChar char=""/>
            </a:pPr>
            <a:r>
              <a:rPr lang="en-US" sz="1200" dirty="0">
                <a:latin typeface="Times New Roman" panose="02020603050405020304" pitchFamily="18" charset="0"/>
                <a:cs typeface="Times New Roman" panose="02020603050405020304" pitchFamily="18" charset="0"/>
              </a:rPr>
              <a:t>Operating System  	:	</a:t>
            </a:r>
            <a:r>
              <a:rPr lang="en-US" sz="1200" dirty="0">
                <a:effectLst/>
                <a:latin typeface="Times New Roman" panose="02020603050405020304" pitchFamily="18" charset="0"/>
                <a:ea typeface="Calibri" panose="020F0502020204030204" pitchFamily="34" charset="0"/>
              </a:rPr>
              <a:t>Windows 10</a:t>
            </a:r>
            <a:endParaRPr lang="en-US" sz="1200" dirty="0">
              <a:latin typeface="Times New Roman" panose="02020603050405020304" pitchFamily="18" charset="0"/>
              <a:cs typeface="Times New Roman" panose="02020603050405020304" pitchFamily="18" charset="0"/>
            </a:endParaRPr>
          </a:p>
          <a:p>
            <a:pPr marL="61722" indent="0">
              <a:buClr>
                <a:schemeClr val="tx1"/>
              </a:buClr>
              <a:buNone/>
            </a:pPr>
            <a:r>
              <a:rPr lang="en-US" sz="1400" b="1" u="sng" dirty="0">
                <a:latin typeface="Times New Roman" panose="02020603050405020304" pitchFamily="18" charset="0"/>
                <a:cs typeface="Times New Roman" panose="02020603050405020304" pitchFamily="18" charset="0"/>
              </a:rPr>
              <a:t>Software Requirements</a:t>
            </a:r>
            <a:endParaRPr lang="en-US" sz="1200" b="1" u="sng" dirty="0">
              <a:latin typeface="Times New Roman" panose="02020603050405020304" pitchFamily="18" charset="0"/>
              <a:cs typeface="Times New Roman" panose="02020603050405020304" pitchFamily="18" charset="0"/>
            </a:endParaRPr>
          </a:p>
          <a:p>
            <a:pPr marL="347472" indent="-285750">
              <a:buClr>
                <a:schemeClr val="tx1"/>
              </a:buClr>
              <a:buFont typeface="Wingdings 3" panose="05040102010807070707" pitchFamily="18" charset="2"/>
              <a:buChar char=""/>
            </a:pPr>
            <a:r>
              <a:rPr lang="en-US" sz="1200" dirty="0">
                <a:latin typeface="Times New Roman" panose="02020603050405020304" pitchFamily="18" charset="0"/>
                <a:cs typeface="Times New Roman" panose="02020603050405020304" pitchFamily="18" charset="0"/>
              </a:rPr>
              <a:t>Front End	        :	</a:t>
            </a:r>
            <a:r>
              <a:rPr lang="en-US" sz="1200" dirty="0">
                <a:effectLst/>
                <a:latin typeface="Times New Roman" panose="02020603050405020304" pitchFamily="18" charset="0"/>
                <a:ea typeface="Calibri" panose="020F0502020204030204" pitchFamily="34" charset="0"/>
              </a:rPr>
              <a:t>Java core/swings (NetBeans)</a:t>
            </a:r>
            <a:endParaRPr lang="en-US" sz="1200" dirty="0">
              <a:latin typeface="Times New Roman" panose="02020603050405020304" pitchFamily="18" charset="0"/>
              <a:cs typeface="Times New Roman" panose="02020603050405020304" pitchFamily="18" charset="0"/>
            </a:endParaRPr>
          </a:p>
          <a:p>
            <a:pPr>
              <a:buClr>
                <a:schemeClr val="tx1"/>
              </a:buClr>
              <a:buFont typeface="Wingdings 3" panose="05040102010807070707" pitchFamily="18" charset="2"/>
              <a:buChar char=""/>
            </a:pPr>
            <a:r>
              <a:rPr lang="en-US" sz="1200" dirty="0">
                <a:latin typeface="Times New Roman" panose="02020603050405020304" pitchFamily="18" charset="0"/>
                <a:cs typeface="Times New Roman" panose="02020603050405020304" pitchFamily="18" charset="0"/>
              </a:rPr>
              <a:t>  Developing Tool      :	</a:t>
            </a:r>
          </a:p>
          <a:p>
            <a:pPr>
              <a:buClr>
                <a:schemeClr val="tx1"/>
              </a:buClr>
              <a:buFont typeface="Wingdings 3" panose="05040102010807070707" pitchFamily="18" charset="2"/>
              <a:buChar char=""/>
            </a:pPr>
            <a:r>
              <a:rPr lang="en-US" sz="1200" dirty="0">
                <a:latin typeface="Times New Roman" panose="02020603050405020304" pitchFamily="18" charset="0"/>
                <a:cs typeface="Times New Roman" panose="02020603050405020304" pitchFamily="18" charset="0"/>
              </a:rPr>
              <a:t>  Back End	        :	</a:t>
            </a:r>
            <a:r>
              <a:rPr lang="en-US" sz="1200" dirty="0">
                <a:effectLst/>
                <a:latin typeface="Times New Roman" panose="02020603050405020304" pitchFamily="18" charset="0"/>
                <a:ea typeface="Calibri" panose="020F0502020204030204" pitchFamily="34" charset="0"/>
              </a:rPr>
              <a:t>My SQL</a:t>
            </a:r>
            <a:endParaRPr lang="en-US" sz="1200" dirty="0"/>
          </a:p>
          <a:p>
            <a:pPr>
              <a:buNone/>
            </a:pPr>
            <a:endParaRPr lang="en-IN" dirty="0"/>
          </a:p>
        </p:txBody>
      </p:sp>
    </p:spTree>
    <p:extLst>
      <p:ext uri="{BB962C8B-B14F-4D97-AF65-F5344CB8AC3E}">
        <p14:creationId xmlns:p14="http://schemas.microsoft.com/office/powerpoint/2010/main" val="267802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9"/>
            <a:ext cx="7234422" cy="629694"/>
          </a:xfrm>
        </p:spPr>
        <p:txBody>
          <a:bodyPr>
            <a:noAutofit/>
          </a:bodyPr>
          <a:lstStyle/>
          <a:p>
            <a:r>
              <a:rPr lang="en-US" sz="3600" b="1" dirty="0">
                <a:latin typeface="Times New Roman" panose="02020603050405020304" pitchFamily="18" charset="0"/>
                <a:cs typeface="Times New Roman" panose="02020603050405020304" pitchFamily="18" charset="0"/>
              </a:rPr>
              <a:t>ERD</a:t>
            </a:r>
            <a:endParaRPr lang="en-IN" sz="3600" b="1" dirty="0">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8DCFE786-7621-D8AE-FAB3-2AAC6830910C}"/>
              </a:ext>
            </a:extLst>
          </p:cNvPr>
          <p:cNvPicPr>
            <a:picLocks noGrp="1" noChangeAspect="1"/>
          </p:cNvPicPr>
          <p:nvPr>
            <p:ph idx="1"/>
          </p:nvPr>
        </p:nvPicPr>
        <p:blipFill rotWithShape="1">
          <a:blip r:embed="rId2"/>
          <a:srcRect l="708" t="725" r="942" b="474"/>
          <a:stretch/>
        </p:blipFill>
        <p:spPr bwMode="auto">
          <a:xfrm>
            <a:off x="1043608" y="2132856"/>
            <a:ext cx="7128791" cy="46950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1469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9"/>
            <a:ext cx="7234422" cy="629694"/>
          </a:xfrm>
        </p:spPr>
        <p:txBody>
          <a:bodyPr>
            <a:noAutofit/>
          </a:bodyPr>
          <a:lstStyle/>
          <a:p>
            <a:r>
              <a:rPr lang="en-US" sz="3600" b="1" dirty="0">
                <a:latin typeface="Times New Roman" panose="02020603050405020304" pitchFamily="18" charset="0"/>
                <a:cs typeface="Times New Roman" panose="02020603050405020304" pitchFamily="18" charset="0"/>
              </a:rPr>
              <a:t>Class Diagram</a:t>
            </a:r>
            <a:endParaRPr lang="en-IN" sz="3600" b="1" dirty="0">
              <a:latin typeface="Times New Roman" panose="02020603050405020304" pitchFamily="18" charset="0"/>
              <a:cs typeface="Times New Roman" panose="02020603050405020304" pitchFamily="18" charset="0"/>
            </a:endParaRPr>
          </a:p>
        </p:txBody>
      </p:sp>
      <p:pic>
        <p:nvPicPr>
          <p:cNvPr id="3" name="Content Placeholder 2" descr="A screenshot of a computer screen&#10;&#10;Description automatically generated">
            <a:extLst>
              <a:ext uri="{FF2B5EF4-FFF2-40B4-BE49-F238E27FC236}">
                <a16:creationId xmlns:a16="http://schemas.microsoft.com/office/drawing/2014/main" id="{A21A487B-E0FC-961D-D575-8BEC724608EF}"/>
              </a:ext>
            </a:extLst>
          </p:cNvPr>
          <p:cNvPicPr>
            <a:picLocks noGrp="1" noChangeAspect="1"/>
          </p:cNvPicPr>
          <p:nvPr>
            <p:ph idx="1"/>
          </p:nvPr>
        </p:nvPicPr>
        <p:blipFill>
          <a:blip r:embed="rId2"/>
          <a:stretch>
            <a:fillRect/>
          </a:stretch>
        </p:blipFill>
        <p:spPr>
          <a:xfrm>
            <a:off x="1763688" y="2492896"/>
            <a:ext cx="5904656" cy="4125498"/>
          </a:xfrm>
          <a:prstGeom prst="rect">
            <a:avLst/>
          </a:prstGeom>
        </p:spPr>
      </p:pic>
    </p:spTree>
    <p:extLst>
      <p:ext uri="{BB962C8B-B14F-4D97-AF65-F5344CB8AC3E}">
        <p14:creationId xmlns:p14="http://schemas.microsoft.com/office/powerpoint/2010/main" val="220962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9"/>
            <a:ext cx="7234422" cy="629694"/>
          </a:xfrm>
        </p:spPr>
        <p:txBody>
          <a:bodyPr>
            <a:noAutofit/>
          </a:bodyPr>
          <a:lstStyle/>
          <a:p>
            <a:r>
              <a:rPr lang="en-US" sz="3600" b="1" dirty="0">
                <a:latin typeface="Times New Roman" panose="02020603050405020304" pitchFamily="18" charset="0"/>
                <a:cs typeface="Times New Roman" panose="02020603050405020304" pitchFamily="18" charset="0"/>
              </a:rPr>
              <a:t>Module Hierarchy Diagram</a:t>
            </a:r>
            <a:endParaRPr lang="en-IN" sz="3600" b="1" dirty="0">
              <a:latin typeface="Times New Roman" panose="02020603050405020304" pitchFamily="18" charset="0"/>
              <a:cs typeface="Times New Roman" panose="02020603050405020304" pitchFamily="18" charset="0"/>
            </a:endParaRPr>
          </a:p>
        </p:txBody>
      </p:sp>
      <p:pic>
        <p:nvPicPr>
          <p:cNvPr id="3" name="Content Placeholder 2" descr="A computer screen shot of a diagram&#10;&#10;Description automatically generated">
            <a:extLst>
              <a:ext uri="{FF2B5EF4-FFF2-40B4-BE49-F238E27FC236}">
                <a16:creationId xmlns:a16="http://schemas.microsoft.com/office/drawing/2014/main" id="{E5EF4A73-06CA-016B-3182-8F7CBD35A68B}"/>
              </a:ext>
            </a:extLst>
          </p:cNvPr>
          <p:cNvPicPr>
            <a:picLocks noGrp="1" noChangeAspect="1"/>
          </p:cNvPicPr>
          <p:nvPr>
            <p:ph idx="1"/>
          </p:nvPr>
        </p:nvPicPr>
        <p:blipFill>
          <a:blip r:embed="rId2"/>
          <a:stretch>
            <a:fillRect/>
          </a:stretch>
        </p:blipFill>
        <p:spPr>
          <a:xfrm>
            <a:off x="863600" y="2916432"/>
            <a:ext cx="7705150" cy="3248872"/>
          </a:xfrm>
          <a:prstGeom prst="rect">
            <a:avLst/>
          </a:prstGeom>
        </p:spPr>
      </p:pic>
    </p:spTree>
    <p:extLst>
      <p:ext uri="{BB962C8B-B14F-4D97-AF65-F5344CB8AC3E}">
        <p14:creationId xmlns:p14="http://schemas.microsoft.com/office/powerpoint/2010/main" val="54578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535</TotalTime>
  <Words>1272</Words>
  <Application>Microsoft Office PowerPoint</Application>
  <PresentationFormat>On-screen Show (4:3)</PresentationFormat>
  <Paragraphs>248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Symbol</vt:lpstr>
      <vt:lpstr>Times New Roman</vt:lpstr>
      <vt:lpstr>Wingdings 3</vt:lpstr>
      <vt:lpstr>Ion Boardroom</vt:lpstr>
      <vt:lpstr>PowerPoint Presentation</vt:lpstr>
      <vt:lpstr>Introduction</vt:lpstr>
      <vt:lpstr>Proposed System</vt:lpstr>
      <vt:lpstr>Scope </vt:lpstr>
      <vt:lpstr>Module Specification</vt:lpstr>
      <vt:lpstr>Hardware &amp; Software Requirements</vt:lpstr>
      <vt:lpstr>ERD</vt:lpstr>
      <vt:lpstr>Class Diagram</vt:lpstr>
      <vt:lpstr>Module Hierarchy Diagram</vt:lpstr>
      <vt:lpstr>Table Specification</vt:lpstr>
      <vt:lpstr>Table Specification</vt:lpstr>
      <vt:lpstr>Table Specification</vt:lpstr>
      <vt:lpstr>Table Specification</vt:lpstr>
      <vt:lpstr>Table Specification</vt:lpstr>
      <vt:lpstr>User Interface</vt:lpstr>
      <vt:lpstr>User Interface</vt:lpstr>
      <vt:lpstr>User Interface</vt:lpstr>
      <vt:lpstr>User Interface</vt:lpstr>
      <vt:lpstr>User Interface</vt:lpstr>
      <vt:lpstr>User Interface</vt:lpstr>
      <vt:lpstr>Limitation &amp; Future Enhancement</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reservation system</dc:title>
  <dc:creator>GAURAV-PC</dc:creator>
  <cp:lastModifiedBy>Rushi Lihinar</cp:lastModifiedBy>
  <cp:revision>103</cp:revision>
  <dcterms:created xsi:type="dcterms:W3CDTF">2014-07-10T11:35:55Z</dcterms:created>
  <dcterms:modified xsi:type="dcterms:W3CDTF">2023-12-29T11:55:42Z</dcterms:modified>
</cp:coreProperties>
</file>