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4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5C56E-3BEE-4458-BFD7-37C56059106D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0719C-34E8-4277-BD30-898823807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E358-4957-4463-AD59-5F06A242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5B43-1F71-47B2-9DB5-A43B7F55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228C-979D-4DC2-AE8B-9EACE5F8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E51B-1974-47B3-AE7F-B1D5FECA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9E42-F8F5-4D84-BBE2-343F4A20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A4B5-A1ED-41EB-BC1D-1F136836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F1C4-0FD7-44AB-8867-B3095C47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596A0-A87E-4148-ACFF-66CD452E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BA72-7D25-40CC-B6BD-2709D1F8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BE5A-5FAC-4CF8-BC4C-9F0D169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F4712-7E4E-4402-86EE-AA819835D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15591-9D7B-43F7-86DA-C451B191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30C6E-9E0F-4B23-A4B0-A279B74D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E18C-A59A-46F9-B51D-9002AF9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3B58-0B26-43C2-ABF7-F51FFEA8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D9F5-5A17-412B-9AE3-829D68D4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B83F-E0B5-4925-A870-E06B420E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934C-78DA-4317-9165-90FF98BF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AEA2-1AF2-483E-A170-8193C690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7368-426E-46C3-8D00-51C99D3F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A383-6584-4E0E-8BD2-B06BF933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5AA53-D01D-4C57-89BA-2F11EB0D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5167-8B1B-44E7-A623-EAF61C36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EA26-ECEE-4F2A-9368-BD6B2C37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9E81B-8A06-40DD-8C56-49393EBF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3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D75-DFD9-461B-ACF2-367F6EEE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8CD2-C5DC-46BE-A356-5D88A8414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F4C36-9E3C-4581-AB89-A2E6B774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CEB48-37B9-491B-BA00-0418C352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1D22-C6E9-45BA-8BBD-7AA19DFB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F3FE-F379-4D44-B179-D17398E0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3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7306-E1CD-4D12-930A-0B4CDD77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C8030-1A0B-4545-B4D0-AF524C73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D1697-25FE-471C-AA37-065BAC872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84508-4A7E-47D2-8882-B9AF859AF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491C8-59C6-4BDB-8A9D-067AD932B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C9C9A-A4D1-4814-91AC-0B3F95FE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E344B-2D2E-4BC7-A382-B38D7F40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C79C0-ACA6-4431-B036-BF3B4772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1B06-5B80-48E2-A927-8901702C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2A17A-874F-4516-B882-378FB67F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3E01-0721-4FBB-BE75-CD963E57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B44B0-A6FC-44CD-85D2-54C49E74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ADD7F-A1D5-490F-92FE-08B8702E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C6FD6-4907-4AF3-8C49-F6AFBCBA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7324C-FA58-4F40-ADFF-6E55A257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D3E7-E5D3-4792-B08D-FBB0D28E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1B1D-C4AF-4E3F-AED9-39F01DEE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897A3-B25B-4451-A7F3-CC2ED15A4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ED060-5639-4A48-A1CD-9592C478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83A86-124F-4569-A73E-A686ED52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B7AF-7280-4AD5-A936-4891F5F7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441-2074-4E28-AFB1-C968B11B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2D3FB-F21F-44A0-9B70-31A7F46E1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77019-9551-427E-B7B5-33E10ED4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D3183-C31A-4602-90E1-4E1EB410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6FF6-93A0-4985-BB9A-E70F24FF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4C97-7B63-4FA9-A8B4-60C02743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3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1B31B-4082-48C7-8441-81C4749F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41F40-5F9B-4C74-AD97-1456F96AB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4704-0C07-47C3-9A81-A4B52DCC8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9A29-F729-430A-9AD6-C180EFF9777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06F9-4101-4D57-A4A7-207D26D17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4088-3B8E-4CDC-A02A-DB52B4EB7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1AF2-DCB3-48EE-9BBE-F59C0F60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 sign-on figures">
            <a:extLst>
              <a:ext uri="{FF2B5EF4-FFF2-40B4-BE49-F238E27FC236}">
                <a16:creationId xmlns:a16="http://schemas.microsoft.com/office/drawing/2014/main" id="{737B16E4-265B-CEA8-94FA-14F10245B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" t="22813" r="906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759EF-E959-4C66-82B0-6BF8E9EF4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4100" b="1">
                <a:solidFill>
                  <a:schemeClr val="bg1"/>
                </a:solidFill>
              </a:rPr>
              <a:t>A COMPARISON OF THE ECONOMIC AND STATISTICAL SIGNIFICANCE OF TREE-BASED ENSEMBLES AND DEEP LEARNING MODELS IN BITCOIN TRADING</a:t>
            </a:r>
            <a:endParaRPr lang="en-US" sz="410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B669C-6001-4419-A03C-3FB38C78D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r"/>
            <a:r>
              <a:rPr lang="en-US" sz="1300" dirty="0">
                <a:solidFill>
                  <a:schemeClr val="bg1"/>
                </a:solidFill>
              </a:rPr>
              <a:t>Rushikesh Borgaonkar</a:t>
            </a:r>
          </a:p>
          <a:p>
            <a:pPr algn="r"/>
            <a:r>
              <a:rPr lang="en-US" sz="1300" dirty="0">
                <a:solidFill>
                  <a:schemeClr val="bg1"/>
                </a:solidFill>
              </a:rPr>
              <a:t>100403693</a:t>
            </a:r>
          </a:p>
        </p:txBody>
      </p:sp>
    </p:spTree>
    <p:extLst>
      <p:ext uri="{BB962C8B-B14F-4D97-AF65-F5344CB8AC3E}">
        <p14:creationId xmlns:p14="http://schemas.microsoft.com/office/powerpoint/2010/main" val="81033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0B43A63-295D-81C0-B36B-AA2B49933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9" b="49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7D3AF-7696-4A77-83B8-30411E7E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400" b="1" i="0" dirty="0">
                <a:effectLst/>
                <a:latin typeface="Söhne"/>
              </a:rPr>
              <a:t>Data Preprocessing &amp; Model Selection</a:t>
            </a:r>
            <a:br>
              <a:rPr lang="en-US" sz="3400" b="1" i="0" dirty="0">
                <a:effectLst/>
                <a:latin typeface="Söhne"/>
              </a:rPr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0ABD-4A13-4465-92DE-F4954227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Data Preprocessing: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öhne"/>
              </a:rPr>
              <a:t>Handling missing values and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öhne"/>
              </a:rPr>
              <a:t>Feature Engineering (e.g., "Return").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Söhne"/>
              </a:rPr>
              <a:t>Data normalization.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Models Selected</a:t>
            </a:r>
            <a:r>
              <a:rPr lang="en-US" sz="20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Tree-based Ensemble: 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Deep Learning: LSTM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142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eb of wires showing connections between groups and singles">
            <a:extLst>
              <a:ext uri="{FF2B5EF4-FFF2-40B4-BE49-F238E27FC236}">
                <a16:creationId xmlns:a16="http://schemas.microsoft.com/office/drawing/2014/main" id="{DA2A8510-9D7E-DC50-AF2C-92A25C485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1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1E380-EADB-41DF-8A89-2C973828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100" b="1" i="0" dirty="0">
                <a:effectLst/>
                <a:latin typeface="Söhne"/>
              </a:rPr>
              <a:t>Model Development &amp; Training</a:t>
            </a:r>
            <a:br>
              <a:rPr lang="en-US" sz="3100" b="1" i="0" dirty="0">
                <a:effectLst/>
                <a:latin typeface="Söhne"/>
              </a:rPr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3605-4071-4D72-931E-938AC58C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Random Forest: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Feature selection, data splitting, and Time Series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LSTM: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Data scaling and model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Backpropagation for training.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330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C408-4B57-49B3-B780-43649FE6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i="0">
                <a:effectLst/>
                <a:latin typeface="Söhne"/>
              </a:rPr>
              <a:t>Evaluation &amp; Comparative Analysis</a:t>
            </a:r>
            <a:br>
              <a:rPr lang="en-US" sz="2500" b="1" i="0">
                <a:effectLst/>
                <a:latin typeface="Söhne"/>
              </a:rPr>
            </a:br>
            <a:endParaRPr lang="en-US" sz="25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6710-06B6-4F3D-B158-7CD38112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Evaluation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Accuracy, RMSE,Precision,Recall,F1 Score, Economic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Comparative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Complexity, Training Time,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Takeaways: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Suitability and resource implications for each model.</a:t>
            </a:r>
          </a:p>
          <a:p>
            <a:endParaRPr lang="en-US" sz="1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114C8C-3B27-4D2E-B965-B2A058C1D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23" y="650494"/>
            <a:ext cx="4248647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9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4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4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93590-40E6-4092-B856-EF87E57D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sz="4100" b="1" i="0">
                <a:effectLst/>
                <a:latin typeface="Söhne"/>
              </a:rPr>
              <a:t>Random Forest Model Results</a:t>
            </a:r>
            <a:br>
              <a:rPr lang="en-US" sz="4100" b="1" i="0">
                <a:effectLst/>
                <a:latin typeface="Söhne"/>
              </a:rPr>
            </a:b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855-5BCA-4C48-B38E-B957EE84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Model Training and Validation</a:t>
            </a:r>
            <a:r>
              <a:rPr lang="en-US" sz="1400" b="0" i="0">
                <a:effectLst/>
                <a:latin typeface="Söhne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Time Series Cross-Validation (TSCV) with Multiple Training Windows (50%, 60%, 70%).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Performance Metrics</a:t>
            </a:r>
            <a:r>
              <a:rPr lang="en-US" sz="1400" b="0" i="0">
                <a:effectLst/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 RMSE values ranged from 0.408 to 0.806, Accuracy from 51.89% to 78.30%.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Profitability</a:t>
            </a:r>
            <a:r>
              <a:rPr lang="en-US" sz="1400" b="0" i="0">
                <a:effectLst/>
                <a:latin typeface="Söhne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Best training window of 70% yielded $21.24 million in profit</a:t>
            </a:r>
            <a:r>
              <a:rPr lang="en-US" sz="1400">
                <a:latin typeface="Söhne"/>
              </a:rPr>
              <a:t>.</a:t>
            </a:r>
            <a:endParaRPr lang="en-US" sz="14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Söhne"/>
              </a:rPr>
              <a:t>Visualization Insights: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Three key visualizations showing predicted returns, cumulative profit/loss, and final capital vs. training window size.</a:t>
            </a:r>
          </a:p>
          <a:p>
            <a:endParaRPr lang="en-US" sz="1400"/>
          </a:p>
        </p:txBody>
      </p:sp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1517E622-1C2F-4F8D-9751-4047F0CD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7" y="189639"/>
            <a:ext cx="5394035" cy="2708182"/>
          </a:xfrm>
          <a:prstGeom prst="rect">
            <a:avLst/>
          </a:prstGeom>
        </p:spPr>
      </p:pic>
      <p:pic>
        <p:nvPicPr>
          <p:cNvPr id="10" name="Picture 9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BB5CA52-8A1A-4837-B948-5FB31DC21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8" y="3087460"/>
            <a:ext cx="5394036" cy="36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23B61-1691-4EB0-AE0E-616FAF59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b="1" i="0">
                <a:effectLst/>
                <a:latin typeface="Söhne"/>
              </a:rPr>
              <a:t>LSTM Model Results</a:t>
            </a:r>
            <a:br>
              <a:rPr lang="en-US" sz="3700" b="1" i="0">
                <a:effectLst/>
                <a:latin typeface="Söhne"/>
              </a:rPr>
            </a:br>
            <a:endParaRPr lang="en-US" sz="3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7477-D81C-4F29-8904-9D86DEB8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Model Training and Validation</a:t>
            </a:r>
            <a:r>
              <a:rPr lang="en-US" sz="1700" b="0" i="0">
                <a:effectLst/>
                <a:latin typeface="Söhne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Utilized various window sizes (60%, 70%, 80%, 90%).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Performance Metrics</a:t>
            </a:r>
            <a:r>
              <a:rPr lang="en-US" sz="1700" b="0" i="0">
                <a:effectLst/>
                <a:latin typeface="Söhne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Multiple training iterations for optimization; portfolio value of about $19 million.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Profitability</a:t>
            </a:r>
            <a:r>
              <a:rPr lang="en-US" sz="1700" b="0" i="0">
                <a:effectLst/>
                <a:latin typeface="Söhne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Predicted a profit of about $9 million with an original investment of $10 million.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Söhne"/>
              </a:rPr>
              <a:t>Visualization Insights</a:t>
            </a:r>
            <a:r>
              <a:rPr lang="en-US" sz="1700" b="0" i="0">
                <a:effectLst/>
                <a:latin typeface="Söhne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Actual vs. predicted Bitcoin prices, performance over different training window sizes.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showing a line of blue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E72336E4-BCBE-4888-BDBB-1CDDF8E8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51" y="714428"/>
            <a:ext cx="4543806" cy="22536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80287FB9-4FB0-4072-B98F-8FDA492FD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18" y="3707894"/>
            <a:ext cx="4128655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3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DCBCE-7691-4FD5-B33C-369B00A1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 i="0">
                <a:effectLst/>
                <a:latin typeface="Söhne"/>
              </a:rPr>
              <a:t>Comparative Analysis Results</a:t>
            </a:r>
            <a:br>
              <a:rPr lang="en-US" sz="2500" b="1" i="0">
                <a:effectLst/>
                <a:latin typeface="Söhne"/>
              </a:rPr>
            </a:br>
            <a:endParaRPr lang="en-US" sz="25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EC62-2E1A-4FE9-ADA1-AA377049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>
                <a:effectLst/>
                <a:latin typeface="Söhne"/>
              </a:rPr>
              <a:t>Model Complexity and Training Time</a:t>
            </a:r>
            <a:r>
              <a:rPr lang="en-US" sz="1800" b="0" i="0">
                <a:effectLst/>
                <a:latin typeface="Söhne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Random Forest is quicker, but LSTM captures long-term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>
                <a:effectLst/>
                <a:latin typeface="Söhne"/>
              </a:rPr>
              <a:t>Feature Interpretability</a:t>
            </a:r>
            <a:r>
              <a:rPr lang="en-US" sz="1800" b="0" i="0">
                <a:effectLst/>
                <a:latin typeface="Söhne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Random Forest offers better feature importance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>
                <a:effectLst/>
                <a:latin typeface="Söhne"/>
              </a:rPr>
              <a:t>Performance Metrics</a:t>
            </a:r>
            <a:r>
              <a:rPr lang="en-US" sz="1800" b="0" i="0">
                <a:effectLst/>
                <a:latin typeface="Söhne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öhne"/>
              </a:rPr>
              <a:t>Both models demonstrate substantial profitability but differ in adaptability to new data.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F9985F08-FFDC-4F95-AC04-737EB142F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567879"/>
            <a:ext cx="5628018" cy="348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3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86FC-844F-4DD5-97C0-9CB723E7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5" y="528638"/>
            <a:ext cx="4000499" cy="7142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Splitting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581EE-408E-49E2-A1C6-8568D81A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448" y="1539404"/>
            <a:ext cx="3660604" cy="3725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Training and Validation Split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Training Data Is Chosen Over "num_days" for training.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remaining data is used for validation purposes.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Data Sets Created</a:t>
            </a:r>
            <a:r>
              <a:rPr lang="en-US" sz="2000" b="0" i="0" dirty="0">
                <a:effectLst/>
              </a:rPr>
              <a:t>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</a:rPr>
              <a:t>X </a:t>
            </a:r>
            <a:r>
              <a:rPr lang="en-US" sz="2000" b="0" i="0" dirty="0">
                <a:effectLst/>
              </a:rPr>
              <a:t>train​ for training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000" b="0" i="1" dirty="0">
                <a:effectLst/>
              </a:rPr>
              <a:t>X </a:t>
            </a:r>
            <a:r>
              <a:rPr lang="en-US" sz="2000" b="0" i="0" dirty="0">
                <a:effectLst/>
              </a:rPr>
              <a:t>valid​ for validation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Placeholder 27" descr="A graph of stock prices&#10;&#10;Description automatically generated">
            <a:extLst>
              <a:ext uri="{FF2B5EF4-FFF2-40B4-BE49-F238E27FC236}">
                <a16:creationId xmlns:a16="http://schemas.microsoft.com/office/drawing/2014/main" id="{9F1C9A74-DB16-41C9-8B63-7BE83A89B4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4" r="13034"/>
          <a:stretch>
            <a:fillRect/>
          </a:stretch>
        </p:blipFill>
        <p:spPr>
          <a:xfrm>
            <a:off x="4119563" y="533400"/>
            <a:ext cx="7527925" cy="5795963"/>
          </a:xfr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B30FAA-8435-4E90-89F9-9A8DFB64B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31" y="4877385"/>
            <a:ext cx="3310057" cy="12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green and orange lines&#10;&#10;Description automatically generated">
            <a:extLst>
              <a:ext uri="{FF2B5EF4-FFF2-40B4-BE49-F238E27FC236}">
                <a16:creationId xmlns:a16="http://schemas.microsoft.com/office/drawing/2014/main" id="{8490409E-5521-4AE0-B05C-D73065C3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35" y="1201175"/>
            <a:ext cx="10565340" cy="5251968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614DF-16FF-47B7-AA11-F2E09E0822C9}"/>
              </a:ext>
            </a:extLst>
          </p:cNvPr>
          <p:cNvSpPr txBox="1"/>
          <p:nvPr/>
        </p:nvSpPr>
        <p:spPr>
          <a:xfrm>
            <a:off x="2054938" y="555752"/>
            <a:ext cx="592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Num_Days = 90 days</a:t>
            </a:r>
          </a:p>
        </p:txBody>
      </p:sp>
    </p:spTree>
    <p:extLst>
      <p:ext uri="{BB962C8B-B14F-4D97-AF65-F5344CB8AC3E}">
        <p14:creationId xmlns:p14="http://schemas.microsoft.com/office/powerpoint/2010/main" val="320038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05F59-B41D-4F4E-8641-D697F94A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133475"/>
          </a:xfrm>
        </p:spPr>
        <p:txBody>
          <a:bodyPr anchor="ctr">
            <a:normAutofit fontScale="90000"/>
          </a:bodyPr>
          <a:lstStyle/>
          <a:p>
            <a:r>
              <a:rPr lang="en-US" sz="4000" b="1" i="0" dirty="0">
                <a:effectLst/>
                <a:latin typeface="Söhne"/>
              </a:rPr>
              <a:t>Conclusion</a:t>
            </a:r>
            <a:br>
              <a:rPr lang="en-US" sz="4000" b="1" i="0" dirty="0">
                <a:effectLst/>
                <a:latin typeface="Söhne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112BA-900A-41B6-811F-681DCBBD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895476"/>
            <a:ext cx="5334197" cy="434460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Random Forest excelled in recognizing non-linear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LSTM showed robust adaptability across various training windows.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öhne"/>
              </a:rPr>
              <a:t>In Comparison Random Forest can be used for quick scalping trades where LSTM model can be used in High Volatile Market and for long term trades.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Practical Implications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 Both models enable trading strategies that could yield substantial profits.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Comparative Analysis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 Each model has its pros and cons, offering valuable insights for stakeholders.</a:t>
            </a:r>
          </a:p>
          <a:p>
            <a:endParaRPr lang="en-US" sz="1400" dirty="0"/>
          </a:p>
        </p:txBody>
      </p:sp>
      <p:pic>
        <p:nvPicPr>
          <p:cNvPr id="5" name="Picture 4" descr="A blue and green triangle pattern&#10;&#10;Description automatically generated">
            <a:extLst>
              <a:ext uri="{FF2B5EF4-FFF2-40B4-BE49-F238E27FC236}">
                <a16:creationId xmlns:a16="http://schemas.microsoft.com/office/drawing/2014/main" id="{22E70314-4823-6C18-3A19-535F0622D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39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80AD9-A0CF-44CF-A8B5-733B7CF2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b="1" i="0" dirty="0">
                <a:effectLst/>
                <a:latin typeface="Söhne"/>
              </a:rPr>
              <a:t>Future Work and Limitations</a:t>
            </a:r>
            <a:br>
              <a:rPr lang="en-US" sz="3700" b="1" i="0" dirty="0">
                <a:effectLst/>
                <a:latin typeface="Söhne"/>
              </a:rPr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989F-F196-48AA-837E-CC0C7BBE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1676"/>
            <a:ext cx="5334197" cy="463867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Limitations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Historical data reliance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External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Model interpretability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What I Would Do With More Time</a:t>
            </a:r>
            <a:r>
              <a:rPr lang="en-US" sz="1800" b="0" i="0" dirty="0">
                <a:effectLst/>
                <a:latin typeface="Söhne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Integrate Sentiment Analysis and Blockchain Analytics.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Explore Hybrid Models combining LSTM and other architectures.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Develop real-time prediction systems for high-frequency trading.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Investigate the impact of future regulations on Bitcoin prices.</a:t>
            </a:r>
          </a:p>
          <a:p>
            <a:endParaRPr lang="en-US" sz="1700" dirty="0"/>
          </a:p>
        </p:txBody>
      </p:sp>
      <p:pic>
        <p:nvPicPr>
          <p:cNvPr id="16" name="Picture 4" descr="A blue background with many squares&#10;&#10;Description automatically generated">
            <a:extLst>
              <a:ext uri="{FF2B5EF4-FFF2-40B4-BE49-F238E27FC236}">
                <a16:creationId xmlns:a16="http://schemas.microsoft.com/office/drawing/2014/main" id="{281EE8F6-469F-C853-C8C8-06B65EBD6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7" r="4485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55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8BD58-D92C-4691-B9DB-4643556A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575" y="309784"/>
            <a:ext cx="4213802" cy="680575"/>
          </a:xfrm>
        </p:spPr>
        <p:txBody>
          <a:bodyPr>
            <a:noAutofit/>
          </a:bodyPr>
          <a:lstStyle/>
          <a:p>
            <a:pPr defTabSz="877824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139C8C-7943-4E00-AC96-64F0DDBC7C2C}"/>
              </a:ext>
            </a:extLst>
          </p:cNvPr>
          <p:cNvSpPr/>
          <p:nvPr/>
        </p:nvSpPr>
        <p:spPr>
          <a:xfrm>
            <a:off x="4788418" y="1361627"/>
            <a:ext cx="2615165" cy="74894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br>
              <a:rPr lang="en-US" sz="23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87A30-A708-4F08-9538-A5F0EF9973F3}"/>
              </a:ext>
            </a:extLst>
          </p:cNvPr>
          <p:cNvSpPr/>
          <p:nvPr/>
        </p:nvSpPr>
        <p:spPr>
          <a:xfrm>
            <a:off x="901060" y="1346196"/>
            <a:ext cx="2778123" cy="75937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Bitcoin?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DDD351-9D73-4531-B0C6-7741B574D6CD}"/>
              </a:ext>
            </a:extLst>
          </p:cNvPr>
          <p:cNvSpPr/>
          <p:nvPr/>
        </p:nvSpPr>
        <p:spPr>
          <a:xfrm>
            <a:off x="8512818" y="1361627"/>
            <a:ext cx="2495517" cy="74394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US" sz="172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Beyond Prediction?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741D3-4364-4989-9C58-25AD36E2DD82}"/>
              </a:ext>
            </a:extLst>
          </p:cNvPr>
          <p:cNvSpPr/>
          <p:nvPr/>
        </p:nvSpPr>
        <p:spPr>
          <a:xfrm>
            <a:off x="643467" y="2284469"/>
            <a:ext cx="3350145" cy="4009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Numerous cryptocurrencies in use</a:t>
            </a:r>
          </a:p>
          <a:p>
            <a:pPr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Bitcoin's unique standing due to:</a:t>
            </a:r>
          </a:p>
          <a:p>
            <a:pPr marL="713232" lvl="1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Innovation</a:t>
            </a:r>
          </a:p>
          <a:p>
            <a:pPr marL="713232" lvl="1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Market value</a:t>
            </a:r>
          </a:p>
          <a:p>
            <a:pPr marL="713232" lvl="1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Impact on other cryptocurrencies</a:t>
            </a:r>
          </a:p>
          <a:p>
            <a:pPr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Importance of forecasting Bitcoin's price</a:t>
            </a:r>
          </a:p>
          <a:p>
            <a:pPr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Implications extend beyond a single currency</a:t>
            </a:r>
          </a:p>
          <a:p>
            <a:pPr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Potential insights into the larger cryptocurrency market</a:t>
            </a:r>
            <a:endParaRPr lang="en-US" sz="1600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3B9BDC-C893-4BDD-A407-A86E7345840F}"/>
              </a:ext>
            </a:extLst>
          </p:cNvPr>
          <p:cNvSpPr/>
          <p:nvPr/>
        </p:nvSpPr>
        <p:spPr>
          <a:xfrm>
            <a:off x="4369648" y="2284469"/>
            <a:ext cx="3546710" cy="4009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Forests:</a:t>
            </a:r>
          </a:p>
          <a:p>
            <a:pPr marL="713232" lvl="1" indent="-274320"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 of decision trees</a:t>
            </a:r>
          </a:p>
          <a:p>
            <a:pPr marL="713232" lvl="1" indent="-274320"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Effectiveness of ensemble learning</a:t>
            </a:r>
          </a:p>
          <a:p>
            <a:pPr marL="713232" lvl="1" indent="-274320"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 and comprehensible model</a:t>
            </a:r>
          </a:p>
          <a:p>
            <a:pPr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LSTM networks:</a:t>
            </a:r>
          </a:p>
          <a:p>
            <a:pPr marL="713232" lvl="1" indent="-274320"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 for time-series data</a:t>
            </a:r>
          </a:p>
          <a:p>
            <a:pPr marL="713232" lvl="1" indent="-274320"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Capability to remember long-term dependencies</a:t>
            </a:r>
          </a:p>
          <a:p>
            <a:pPr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 of the study:</a:t>
            </a:r>
          </a:p>
          <a:p>
            <a:pPr marL="713232" lvl="1" indent="-274320"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Comprehensive understanding of applicability</a:t>
            </a:r>
          </a:p>
          <a:p>
            <a:pPr marL="713232" lvl="1" indent="-274320" defTabSz="877824">
              <a:lnSpc>
                <a:spcPct val="90000"/>
              </a:lnSpc>
              <a:spcAft>
                <a:spcPts val="576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Bridging the gap between different approaches</a:t>
            </a:r>
            <a:endParaRPr lang="en-US" sz="16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C251A-4D76-4E2A-B6DC-56F71B609418}"/>
              </a:ext>
            </a:extLst>
          </p:cNvPr>
          <p:cNvSpPr/>
          <p:nvPr/>
        </p:nvSpPr>
        <p:spPr>
          <a:xfrm>
            <a:off x="8283850" y="2323655"/>
            <a:ext cx="3264683" cy="3970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Ultimate Goal:</a:t>
            </a:r>
          </a:p>
          <a:p>
            <a:pPr marL="713232" lvl="1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More than just price forecasts</a:t>
            </a:r>
          </a:p>
          <a:p>
            <a:pPr marL="713232" lvl="1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Complete toolkit for Bitcoin stakeholders</a:t>
            </a:r>
          </a:p>
          <a:p>
            <a:pPr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b="1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Target Audience:</a:t>
            </a:r>
          </a:p>
          <a:p>
            <a:pPr marL="713232" lvl="1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Long-term investors</a:t>
            </a:r>
          </a:p>
          <a:p>
            <a:pPr marL="713232" lvl="1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Short-term traders</a:t>
            </a:r>
          </a:p>
          <a:p>
            <a:pPr marL="713232" lvl="1" indent="-274320" defTabSz="87782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36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Academics in financial forecasting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A5BEA-EC62-45A3-BA01-7615115159FE}"/>
              </a:ext>
            </a:extLst>
          </p:cNvPr>
          <p:cNvSpPr txBox="1"/>
          <p:nvPr/>
        </p:nvSpPr>
        <p:spPr>
          <a:xfrm>
            <a:off x="5181190" y="1414781"/>
            <a:ext cx="2136572" cy="62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172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LSTM &amp; Random Forest?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875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395FF2B8-9B0E-0B19-3B5C-774CE11AB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32DE9-61E7-4D13-9D56-2993C07320C3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your attention. 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8719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4814DA-4A23-4F9D-A046-11D40E63B3D9}"/>
              </a:ext>
            </a:extLst>
          </p:cNvPr>
          <p:cNvSpPr/>
          <p:nvPr/>
        </p:nvSpPr>
        <p:spPr>
          <a:xfrm>
            <a:off x="826396" y="586855"/>
            <a:ext cx="4230100" cy="3387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Research Design &amp; Data Handling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071D0-3D86-495B-BB68-BFA991CB879F}"/>
              </a:ext>
            </a:extLst>
          </p:cNvPr>
          <p:cNvSpPr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tx1"/>
                </a:solidFill>
                <a:effectLst/>
              </a:rPr>
              <a:t>Research Paradigm: Positivist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Focus on objective measurements.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Empirical examination to draw conclusions.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tx1"/>
                </a:solidFill>
                <a:effectLst/>
              </a:rPr>
              <a:t>Research Approach: Quantitative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Uses historical Bitcoin trading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tx1"/>
                </a:solidFill>
                <a:effectLst/>
              </a:rPr>
              <a:t>Data Collection: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Source: Yahoo Finance.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tx1"/>
                </a:solidFill>
                <a:effectLst/>
              </a:rPr>
              <a:t>Data Preprocessing: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Cleaning: Outliers, anomalies, missing values.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Data Split: 70% training, 30% testing.</a:t>
            </a:r>
          </a:p>
        </p:txBody>
      </p:sp>
    </p:spTree>
    <p:extLst>
      <p:ext uri="{BB962C8B-B14F-4D97-AF65-F5344CB8AC3E}">
        <p14:creationId xmlns:p14="http://schemas.microsoft.com/office/powerpoint/2010/main" val="247599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963A9-150B-490C-95D7-F52F6A3B94BD}"/>
              </a:ext>
            </a:extLst>
          </p:cNvPr>
          <p:cNvSpPr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 Exploration &amp; Comparative Analysis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12B86-9375-40B1-B4BF-839F4E5F33C6}"/>
              </a:ext>
            </a:extLst>
          </p:cNvPr>
          <p:cNvSpPr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Random Forest Model: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</a:rPr>
              <a:t>Ensemble of decision trees.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LSTM (Deep Learning Model):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</a:rPr>
              <a:t>Type of Recurrent Neural Network (RNN).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</a:rPr>
              <a:t>Efficient in handling time series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Comparative Analysis: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</a:rPr>
              <a:t>Metrics: Profitability, accuracy, RMSE, and others.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</a:rPr>
              <a:t>Analysis Factors: Model complexity, training time, performance, real-world applicability.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</a:rPr>
              <a:t>Insights: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</a:rPr>
              <a:t>LSTMs: Capture long-term dependencies.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</a:rPr>
              <a:t>Random Forest: Accuracy, interpretability, efficiency.</a:t>
            </a:r>
          </a:p>
        </p:txBody>
      </p:sp>
    </p:spTree>
    <p:extLst>
      <p:ext uri="{BB962C8B-B14F-4D97-AF65-F5344CB8AC3E}">
        <p14:creationId xmlns:p14="http://schemas.microsoft.com/office/powerpoint/2010/main" val="117362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E2EEFE-109C-4B1E-84EA-CD6D00DB7D98}"/>
              </a:ext>
            </a:extLst>
          </p:cNvPr>
          <p:cNvSpPr/>
          <p:nvPr/>
        </p:nvSpPr>
        <p:spPr>
          <a:xfrm>
            <a:off x="4205518" y="457200"/>
            <a:ext cx="3538339" cy="4100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32010">
              <a:spcAft>
                <a:spcPts val="519"/>
              </a:spcAft>
            </a:pPr>
            <a:r>
              <a:rPr lang="en-US" sz="261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Overview of Results </a:t>
            </a:r>
            <a:endParaRPr lang="en-US" sz="3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5A967-A373-48EE-A2DF-C3AE5B6A4AE7}"/>
              </a:ext>
            </a:extLst>
          </p:cNvPr>
          <p:cNvSpPr/>
          <p:nvPr/>
        </p:nvSpPr>
        <p:spPr>
          <a:xfrm>
            <a:off x="1018261" y="1455430"/>
            <a:ext cx="4817754" cy="4945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endParaRPr lang="en-US" sz="1456" b="1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207506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Model Training Iterations:</a:t>
            </a:r>
          </a:p>
          <a:p>
            <a:pPr marL="539515" lvl="1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Model performed consistently across different training window sizes.</a:t>
            </a:r>
            <a:endParaRPr lang="en-US" sz="1456" b="1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Profitability:</a:t>
            </a:r>
          </a:p>
          <a:p>
            <a:pPr marL="539515" lvl="1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Highest capital reached approximately $31,237,145.50.</a:t>
            </a:r>
            <a:endParaRPr lang="en-US" sz="1456" b="1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marL="207506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Trading Strategy:</a:t>
            </a:r>
          </a:p>
          <a:p>
            <a:pPr marL="539515" lvl="1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Implemented "long or short" trading strategy.</a:t>
            </a:r>
          </a:p>
          <a:p>
            <a:pPr marL="332009" lvl="1" defTabSz="332010">
              <a:spcAft>
                <a:spcPts val="519"/>
              </a:spcAft>
            </a:pPr>
            <a:r>
              <a:rPr lang="en-US" sz="1456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(Used for Short Term Trading)</a:t>
            </a:r>
            <a:endParaRPr lang="en-US" sz="1456" b="1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  <a:p>
            <a:pPr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Accuracy:</a:t>
            </a:r>
          </a:p>
          <a:p>
            <a:pPr marL="539515" lvl="1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kern="120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  <a:ea typeface="+mn-ea"/>
                <a:cs typeface="+mn-cs"/>
              </a:rPr>
              <a:t>Accuracy from 51.89% to 78.30%.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C6AFDD-795D-4F07-969A-48ADF334FB8F}"/>
              </a:ext>
            </a:extLst>
          </p:cNvPr>
          <p:cNvSpPr/>
          <p:nvPr/>
        </p:nvSpPr>
        <p:spPr>
          <a:xfrm>
            <a:off x="6355983" y="1455430"/>
            <a:ext cx="4817755" cy="4945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7506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Model Training Iterations:</a:t>
            </a:r>
          </a:p>
          <a:p>
            <a:pPr marL="539515" lvl="1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Varied depending on the size of the window; larger windows took more time.</a:t>
            </a:r>
          </a:p>
          <a:p>
            <a:pPr marL="207506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Profitability:</a:t>
            </a:r>
          </a:p>
          <a:p>
            <a:pPr marL="539515" lvl="1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Capital reached approximately $19,002,979.05.</a:t>
            </a:r>
          </a:p>
          <a:p>
            <a:pPr marL="207506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Trading Strategy:</a:t>
            </a:r>
          </a:p>
          <a:p>
            <a:pPr marL="539515" lvl="1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Implemented "long or short" trading strategy.</a:t>
            </a:r>
          </a:p>
          <a:p>
            <a:pPr marL="332009" lvl="1" defTabSz="332010">
              <a:spcAft>
                <a:spcPts val="519"/>
              </a:spcAft>
            </a:pPr>
            <a:r>
              <a:rPr lang="en-US" sz="1456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(Used for Long Term Trading)</a:t>
            </a:r>
          </a:p>
          <a:p>
            <a:pPr marL="207506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Window Size Sensitivity:</a:t>
            </a:r>
          </a:p>
          <a:p>
            <a:pPr marL="539515" lvl="1" indent="-207506"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456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Performance sensitive to the size of the training window.</a:t>
            </a:r>
            <a:endParaRPr lang="en-US" sz="1600" kern="1200">
              <a:solidFill>
                <a:schemeClr val="tx1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1CB41-B31A-4A2A-B4D2-3FC6FB2D100D}"/>
              </a:ext>
            </a:extLst>
          </p:cNvPr>
          <p:cNvSpPr/>
          <p:nvPr/>
        </p:nvSpPr>
        <p:spPr>
          <a:xfrm>
            <a:off x="2298733" y="966508"/>
            <a:ext cx="2256810" cy="305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32010">
              <a:spcAft>
                <a:spcPts val="519"/>
              </a:spcAft>
              <a:buFont typeface="Arial" panose="020B0604020202020204" pitchFamily="34" charset="0"/>
              <a:buChar char="•"/>
            </a:pPr>
            <a:r>
              <a:rPr lang="en-US" sz="1307" b="1" kern="1200">
                <a:solidFill>
                  <a:schemeClr val="tx1"/>
                </a:solidFill>
                <a:latin typeface="Söhne"/>
                <a:ea typeface="+mn-ea"/>
                <a:cs typeface="+mn-cs"/>
              </a:rPr>
              <a:t>Random Forest Performance</a:t>
            </a:r>
            <a:endParaRPr lang="en-US" sz="1800" b="1">
              <a:solidFill>
                <a:schemeClr val="tx1"/>
              </a:solidFill>
              <a:latin typeface="Söhn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5FA55-D8DA-4693-8263-FBEA82634ABF}"/>
              </a:ext>
            </a:extLst>
          </p:cNvPr>
          <p:cNvSpPr/>
          <p:nvPr/>
        </p:nvSpPr>
        <p:spPr>
          <a:xfrm>
            <a:off x="7743857" y="966508"/>
            <a:ext cx="2170041" cy="305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32010">
              <a:spcAft>
                <a:spcPts val="519"/>
              </a:spcAft>
            </a:pPr>
            <a:r>
              <a:rPr lang="en-US" sz="1307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LSTM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2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EA291D-81CB-4A85-9F20-6F3873A88215}"/>
              </a:ext>
            </a:extLst>
          </p:cNvPr>
          <p:cNvSpPr/>
          <p:nvPr/>
        </p:nvSpPr>
        <p:spPr>
          <a:xfrm>
            <a:off x="762001" y="1138265"/>
            <a:ext cx="3056625" cy="2909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Machine Learning in Financial Computing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2AE17DC-0CF2-40CE-84A4-A294210A6D55}"/>
              </a:ext>
            </a:extLst>
          </p:cNvPr>
          <p:cNvSpPr/>
          <p:nvPr/>
        </p:nvSpPr>
        <p:spPr>
          <a:xfrm>
            <a:off x="4600755" y="753376"/>
            <a:ext cx="6661029" cy="543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Key Papers: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Treleaven et al. 2013: Algorithmic Trading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Lessmann et al. 2015: Credit Scoring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Major Takeaways: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ML algorithms can forecast price changes down to the millisecond, enabling high-frequency trading strategies.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Credit scoring benefits from ML's ability to analyze broader data sets, increasing predictive accuracy.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ML models, especially deep learning, have become more accessible with frameworks like TensorFlow and Py Torch.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30390-F6FD-4C12-9552-9F0BFA9031F9}"/>
              </a:ext>
            </a:extLst>
          </p:cNvPr>
          <p:cNvSpPr txBox="1"/>
          <p:nvPr/>
        </p:nvSpPr>
        <p:spPr>
          <a:xfrm>
            <a:off x="630315" y="4820575"/>
            <a:ext cx="3188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12731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9EBCC1-9498-4BDC-B2F7-7D6E81CE21EB}"/>
              </a:ext>
            </a:extLst>
          </p:cNvPr>
          <p:cNvSpPr/>
          <p:nvPr/>
        </p:nvSpPr>
        <p:spPr>
          <a:xfrm>
            <a:off x="762001" y="1138265"/>
            <a:ext cx="3056625" cy="2909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Tree-based Ensembles in Predictive Modeling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E327BA0-6FEB-4094-9EB6-B7E72F1934BD}"/>
              </a:ext>
            </a:extLst>
          </p:cNvPr>
          <p:cNvSpPr/>
          <p:nvPr/>
        </p:nvSpPr>
        <p:spPr>
          <a:xfrm>
            <a:off x="4600755" y="753376"/>
            <a:ext cx="6661029" cy="543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Key Papers: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Breiman 2001: Random Forest in Finance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Major Takeaways: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Random Forest amalgamates predictions from various decision trees, enhancing accuracy and reliability.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Tree-based models have been successfully applied to stock price prediction and credit risk assessment.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These models are often favored due to their ability to handle large datasets and provide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370155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9ABE2E-1932-4B7A-AD7E-3CBF2127347B}"/>
              </a:ext>
            </a:extLst>
          </p:cNvPr>
          <p:cNvSpPr/>
          <p:nvPr/>
        </p:nvSpPr>
        <p:spPr>
          <a:xfrm>
            <a:off x="762001" y="1138265"/>
            <a:ext cx="3056625" cy="2909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Deep Learning Models for Trading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3AF1C19-A22D-4338-8229-48DF89C9BA7A}"/>
              </a:ext>
            </a:extLst>
          </p:cNvPr>
          <p:cNvSpPr/>
          <p:nvPr/>
        </p:nvSpPr>
        <p:spPr>
          <a:xfrm>
            <a:off x="4600755" y="753376"/>
            <a:ext cx="6661029" cy="543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Key Papers: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Sutskever et al. 2014: LSTM in Bitcoin Trading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Mnih et al. 2015: Deep Reinforcement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Major Takeaways: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LSTMs, a type of RNN, excel in detecting and understanding long sequences, making them apt for time-series forecasting.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LSTMs have shown superior forecasting performance in volatile markets like Bitcoin when compared to traditional time-series models.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solidFill>
                  <a:schemeClr val="tx1"/>
                </a:solidFill>
                <a:effectLst/>
              </a:rPr>
              <a:t>Deep Reinforcement Learning (DRL) offers dynamic trading strategies, adjusting to market shifts.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205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7F7C-DDD2-40EA-B54E-C17F6AD1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740022"/>
            <a:ext cx="5193723" cy="630315"/>
          </a:xfrm>
        </p:spPr>
        <p:txBody>
          <a:bodyPr anchor="ctr">
            <a:normAutofit fontScale="90000"/>
          </a:bodyPr>
          <a:lstStyle/>
          <a:p>
            <a:r>
              <a:rPr lang="en-US" sz="3200" b="1" i="0" dirty="0">
                <a:effectLst/>
                <a:latin typeface="Söhne"/>
              </a:rPr>
              <a:t>Research Design &amp; Data Collection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269A-EAD1-4BB2-ADA1-813E3D2D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Söhne"/>
              </a:rPr>
              <a:t>Objective: </a:t>
            </a:r>
          </a:p>
          <a:p>
            <a:pPr marL="0" indent="0">
              <a:buNone/>
            </a:pPr>
            <a:r>
              <a:rPr lang="en-US" sz="1700" i="0" dirty="0">
                <a:effectLst/>
                <a:latin typeface="Söhne"/>
              </a:rPr>
              <a:t>To evaluate deep learning and tree-based models in Bitcoin trading predictions.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Söhne"/>
              </a:rPr>
              <a:t>Research Paradigm:</a:t>
            </a:r>
          </a:p>
          <a:p>
            <a:pPr marL="0" indent="0">
              <a:buNone/>
            </a:pPr>
            <a:r>
              <a:rPr lang="en-US" sz="1700" i="0" dirty="0">
                <a:effectLst/>
                <a:latin typeface="Söhne"/>
              </a:rPr>
              <a:t> Positivist approach emphasizing empirical and objective analysis.</a:t>
            </a:r>
          </a:p>
          <a:p>
            <a:pPr marL="0" indent="0">
              <a:buNone/>
            </a:pPr>
            <a:endParaRPr lang="en-US" sz="170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  <a:latin typeface="Söhne"/>
              </a:rPr>
              <a:t>Data Source: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Yahoo Finance, covering 01/01/2021 to 05/07/2023.</a:t>
            </a:r>
          </a:p>
          <a:p>
            <a:endParaRPr lang="en-US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3A861BCA-C83A-533D-DFC8-0CE2543D5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43E845-0C34-4CBC-A59F-D986D355C3E2}"/>
              </a:ext>
            </a:extLst>
          </p:cNvPr>
          <p:cNvSpPr txBox="1"/>
          <p:nvPr/>
        </p:nvSpPr>
        <p:spPr>
          <a:xfrm>
            <a:off x="761994" y="337351"/>
            <a:ext cx="4058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53392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1185</Words>
  <Application>Microsoft Office PowerPoint</Application>
  <PresentationFormat>Widescreen</PresentationFormat>
  <Paragraphs>200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Office Theme</vt:lpstr>
      <vt:lpstr>A COMPARISON OF THE ECONOMIC AND STATISTICAL SIGNIFICANCE OF TREE-BASED ENSEMBLES AND DEEP LEARNING MODELS IN BITCOIN TRADING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Design &amp; Data Collection</vt:lpstr>
      <vt:lpstr>Data Preprocessing &amp; Model Selection </vt:lpstr>
      <vt:lpstr>Model Development &amp; Training </vt:lpstr>
      <vt:lpstr>Evaluation &amp; Comparative Analysis </vt:lpstr>
      <vt:lpstr>Random Forest Model Results </vt:lpstr>
      <vt:lpstr>LSTM Model Results </vt:lpstr>
      <vt:lpstr>Comparative Analysis Results </vt:lpstr>
      <vt:lpstr>Data Splitting</vt:lpstr>
      <vt:lpstr>PowerPoint Presentation</vt:lpstr>
      <vt:lpstr>Conclusion </vt:lpstr>
      <vt:lpstr>Future Work and Limitations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Rushikesh Borgaonkar</dc:creator>
  <cp:lastModifiedBy>Rushikesh Borgaonkar</cp:lastModifiedBy>
  <cp:revision>35</cp:revision>
  <dcterms:created xsi:type="dcterms:W3CDTF">2023-08-27T20:17:49Z</dcterms:created>
  <dcterms:modified xsi:type="dcterms:W3CDTF">2023-08-29T10:08:33Z</dcterms:modified>
</cp:coreProperties>
</file>