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Movie%20Rental%20Project\Movie%20Rental%20ED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10 Genres for Repeat Customer</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'Q-1'!$Y$19:$Y$20</c:f>
              <c:strCache>
                <c:ptCount val="2"/>
                <c:pt idx="0">
                  <c:v>Row Labels</c:v>
                </c:pt>
                <c:pt idx="1">
                  <c:v>Sports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'Q-1'!$X$21:$X$37</c:f>
              <c:strCache>
                <c:ptCount val="15"/>
                <c:pt idx="0">
                  <c:v>Animation</c:v>
                </c:pt>
                <c:pt idx="1">
                  <c:v>Action</c:v>
                </c:pt>
                <c:pt idx="2">
                  <c:v>Sci-Fi</c:v>
                </c:pt>
                <c:pt idx="3">
                  <c:v>Family</c:v>
                </c:pt>
                <c:pt idx="4">
                  <c:v>Drama</c:v>
                </c:pt>
                <c:pt idx="5">
                  <c:v>Documentary</c:v>
                </c:pt>
                <c:pt idx="6">
                  <c:v>Foreign</c:v>
                </c:pt>
                <c:pt idx="7">
                  <c:v>Games</c:v>
                </c:pt>
                <c:pt idx="8">
                  <c:v>Children</c:v>
                </c:pt>
                <c:pt idx="9">
                  <c:v>Comedy</c:v>
                </c:pt>
                <c:pt idx="10">
                  <c:v>New</c:v>
                </c:pt>
                <c:pt idx="11">
                  <c:v>Classics</c:v>
                </c:pt>
                <c:pt idx="12">
                  <c:v>Horror</c:v>
                </c:pt>
                <c:pt idx="13">
                  <c:v>Travel</c:v>
                </c:pt>
                <c:pt idx="14">
                  <c:v>Music</c:v>
                </c:pt>
              </c:strCache>
            </c:strRef>
          </c:cat>
          <c:val>
            <c:numRef>
              <c:f>'Q-1'!$Y$21:$Y$37</c:f>
              <c:numCache>
                <c:formatCode>General</c:formatCode>
                <c:ptCount val="17"/>
              </c:numCache>
            </c:numRef>
          </c:val>
          <c:extLst>
            <c:ext xmlns:c16="http://schemas.microsoft.com/office/drawing/2014/chart" uri="{C3380CC4-5D6E-409C-BE32-E72D297353CC}">
              <c16:uniqueId val="{00000000-46C2-4E9A-AB17-BAE6DC479759}"/>
            </c:ext>
          </c:extLst>
        </c:ser>
        <c:ser>
          <c:idx val="1"/>
          <c:order val="1"/>
          <c:tx>
            <c:strRef>
              <c:f>'Q-1'!$Z$19:$Z$20</c:f>
              <c:strCache>
                <c:ptCount val="2"/>
                <c:pt idx="0">
                  <c:v>Repeat Customer</c:v>
                </c:pt>
                <c:pt idx="1">
                  <c:v>799</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'Q-1'!$X$21:$X$37</c:f>
              <c:strCache>
                <c:ptCount val="15"/>
                <c:pt idx="0">
                  <c:v>Animation</c:v>
                </c:pt>
                <c:pt idx="1">
                  <c:v>Action</c:v>
                </c:pt>
                <c:pt idx="2">
                  <c:v>Sci-Fi</c:v>
                </c:pt>
                <c:pt idx="3">
                  <c:v>Family</c:v>
                </c:pt>
                <c:pt idx="4">
                  <c:v>Drama</c:v>
                </c:pt>
                <c:pt idx="5">
                  <c:v>Documentary</c:v>
                </c:pt>
                <c:pt idx="6">
                  <c:v>Foreign</c:v>
                </c:pt>
                <c:pt idx="7">
                  <c:v>Games</c:v>
                </c:pt>
                <c:pt idx="8">
                  <c:v>Children</c:v>
                </c:pt>
                <c:pt idx="9">
                  <c:v>Comedy</c:v>
                </c:pt>
                <c:pt idx="10">
                  <c:v>New</c:v>
                </c:pt>
                <c:pt idx="11">
                  <c:v>Classics</c:v>
                </c:pt>
                <c:pt idx="12">
                  <c:v>Horror</c:v>
                </c:pt>
                <c:pt idx="13">
                  <c:v>Travel</c:v>
                </c:pt>
                <c:pt idx="14">
                  <c:v>Music</c:v>
                </c:pt>
              </c:strCache>
            </c:strRef>
          </c:cat>
          <c:val>
            <c:numRef>
              <c:f>'Q-1'!$Z$21:$Z$37</c:f>
              <c:numCache>
                <c:formatCode>General</c:formatCode>
                <c:ptCount val="17"/>
                <c:pt idx="0">
                  <c:v>802</c:v>
                </c:pt>
                <c:pt idx="1">
                  <c:v>820</c:v>
                </c:pt>
                <c:pt idx="2">
                  <c:v>906</c:v>
                </c:pt>
                <c:pt idx="3">
                  <c:v>910</c:v>
                </c:pt>
                <c:pt idx="4">
                  <c:v>910</c:v>
                </c:pt>
                <c:pt idx="5">
                  <c:v>911</c:v>
                </c:pt>
                <c:pt idx="6">
                  <c:v>932</c:v>
                </c:pt>
                <c:pt idx="7">
                  <c:v>992</c:v>
                </c:pt>
                <c:pt idx="8">
                  <c:v>1007</c:v>
                </c:pt>
                <c:pt idx="9">
                  <c:v>1015</c:v>
                </c:pt>
                <c:pt idx="10">
                  <c:v>1054</c:v>
                </c:pt>
                <c:pt idx="11">
                  <c:v>1059</c:v>
                </c:pt>
                <c:pt idx="12">
                  <c:v>1073</c:v>
                </c:pt>
                <c:pt idx="13">
                  <c:v>1120</c:v>
                </c:pt>
                <c:pt idx="14">
                  <c:v>1135</c:v>
                </c:pt>
              </c:numCache>
            </c:numRef>
          </c:val>
          <c:extLst>
            <c:ext xmlns:c16="http://schemas.microsoft.com/office/drawing/2014/chart" uri="{C3380CC4-5D6E-409C-BE32-E72D297353CC}">
              <c16:uniqueId val="{00000001-46C2-4E9A-AB17-BAE6DC479759}"/>
            </c:ext>
          </c:extLst>
        </c:ser>
        <c:dLbls>
          <c:dLblPos val="outEnd"/>
          <c:showLegendKey val="0"/>
          <c:showVal val="1"/>
          <c:showCatName val="0"/>
          <c:showSerName val="0"/>
          <c:showPercent val="0"/>
          <c:showBubbleSize val="0"/>
        </c:dLbls>
        <c:gapWidth val="115"/>
        <c:overlap val="-20"/>
        <c:axId val="1219801584"/>
        <c:axId val="1219796304"/>
      </c:barChart>
      <c:catAx>
        <c:axId val="121980158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19796304"/>
        <c:crosses val="autoZero"/>
        <c:auto val="1"/>
        <c:lblAlgn val="ctr"/>
        <c:lblOffset val="100"/>
        <c:noMultiLvlLbl val="0"/>
      </c:catAx>
      <c:valAx>
        <c:axId val="1219796304"/>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198015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Rental EDA.xlsx]Q-7!PivotTable3</c:name>
    <c:fmtId val="2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 10 Countries by Total Renatls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'Q-7'!$R$4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'Q-7'!$Q$5:$Q$15</c:f>
              <c:strCache>
                <c:ptCount val="10"/>
                <c:pt idx="0">
                  <c:v>Argentina</c:v>
                </c:pt>
                <c:pt idx="1">
                  <c:v>Brazil</c:v>
                </c:pt>
                <c:pt idx="2">
                  <c:v>China</c:v>
                </c:pt>
                <c:pt idx="3">
                  <c:v>India</c:v>
                </c:pt>
                <c:pt idx="4">
                  <c:v>Indonesia</c:v>
                </c:pt>
                <c:pt idx="5">
                  <c:v>Japan</c:v>
                </c:pt>
                <c:pt idx="6">
                  <c:v>Mexico</c:v>
                </c:pt>
                <c:pt idx="7">
                  <c:v>Philippines</c:v>
                </c:pt>
                <c:pt idx="8">
                  <c:v>Russian Federation</c:v>
                </c:pt>
                <c:pt idx="9">
                  <c:v>United States</c:v>
                </c:pt>
              </c:strCache>
            </c:strRef>
          </c:cat>
          <c:val>
            <c:numRef>
              <c:f>'Q-7'!$R$5:$R$15</c:f>
              <c:numCache>
                <c:formatCode>General</c:formatCode>
                <c:ptCount val="10"/>
                <c:pt idx="0">
                  <c:v>61</c:v>
                </c:pt>
                <c:pt idx="1">
                  <c:v>127</c:v>
                </c:pt>
                <c:pt idx="2">
                  <c:v>230</c:v>
                </c:pt>
                <c:pt idx="3">
                  <c:v>249</c:v>
                </c:pt>
                <c:pt idx="4">
                  <c:v>65</c:v>
                </c:pt>
                <c:pt idx="5">
                  <c:v>139</c:v>
                </c:pt>
                <c:pt idx="6">
                  <c:v>134</c:v>
                </c:pt>
                <c:pt idx="7">
                  <c:v>90</c:v>
                </c:pt>
                <c:pt idx="8">
                  <c:v>113</c:v>
                </c:pt>
                <c:pt idx="9">
                  <c:v>156</c:v>
                </c:pt>
              </c:numCache>
            </c:numRef>
          </c:val>
          <c:extLst>
            <c:ext xmlns:c16="http://schemas.microsoft.com/office/drawing/2014/chart" uri="{C3380CC4-5D6E-409C-BE32-E72D297353CC}">
              <c16:uniqueId val="{00000000-A509-49D0-942E-8124968D0FB1}"/>
            </c:ext>
          </c:extLst>
        </c:ser>
        <c:dLbls>
          <c:dLblPos val="outEnd"/>
          <c:showLegendKey val="0"/>
          <c:showVal val="1"/>
          <c:showCatName val="0"/>
          <c:showSerName val="0"/>
          <c:showPercent val="0"/>
          <c:showBubbleSize val="0"/>
        </c:dLbls>
        <c:gapWidth val="100"/>
        <c:overlap val="-24"/>
        <c:axId val="1168769728"/>
        <c:axId val="1168767808"/>
      </c:barChart>
      <c:catAx>
        <c:axId val="11687697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68767808"/>
        <c:crosses val="autoZero"/>
        <c:auto val="1"/>
        <c:lblAlgn val="ctr"/>
        <c:lblOffset val="100"/>
        <c:noMultiLvlLbl val="0"/>
      </c:catAx>
      <c:valAx>
        <c:axId val="11687678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687697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Rental EDA.xlsx]Q-7!PivotTable1</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 10 Mos Popular Movie </a:t>
            </a:r>
            <a:r>
              <a:rPr lang="en-IN"/>
              <a:t>Genre</a:t>
            </a:r>
            <a:r>
              <a:rPr lang="en-US"/>
              <a:t>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'Q-7'!$U$4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'Q-7'!$T$5:$T$20</c:f>
              <c:strCache>
                <c:ptCount val="16"/>
                <c:pt idx="0">
                  <c:v>Sports</c:v>
                </c:pt>
                <c:pt idx="1">
                  <c:v>Sci-Fi</c:v>
                </c:pt>
                <c:pt idx="2">
                  <c:v>Animation</c:v>
                </c:pt>
                <c:pt idx="3">
                  <c:v>Action</c:v>
                </c:pt>
                <c:pt idx="4">
                  <c:v>Foreign</c:v>
                </c:pt>
                <c:pt idx="5">
                  <c:v>Documentary</c:v>
                </c:pt>
                <c:pt idx="6">
                  <c:v>Family</c:v>
                </c:pt>
                <c:pt idx="7">
                  <c:v>Drama</c:v>
                </c:pt>
                <c:pt idx="8">
                  <c:v>New</c:v>
                </c:pt>
                <c:pt idx="9">
                  <c:v>Games</c:v>
                </c:pt>
                <c:pt idx="10">
                  <c:v>Classics</c:v>
                </c:pt>
                <c:pt idx="11">
                  <c:v>Comedy</c:v>
                </c:pt>
                <c:pt idx="12">
                  <c:v>Music</c:v>
                </c:pt>
                <c:pt idx="13">
                  <c:v>Children</c:v>
                </c:pt>
                <c:pt idx="14">
                  <c:v>Horror</c:v>
                </c:pt>
                <c:pt idx="15">
                  <c:v>Travel</c:v>
                </c:pt>
              </c:strCache>
            </c:strRef>
          </c:cat>
          <c:val>
            <c:numRef>
              <c:f>'Q-7'!$U$5:$U$20</c:f>
              <c:numCache>
                <c:formatCode>General</c:formatCode>
                <c:ptCount val="16"/>
                <c:pt idx="0">
                  <c:v>276</c:v>
                </c:pt>
                <c:pt idx="1">
                  <c:v>264</c:v>
                </c:pt>
                <c:pt idx="2">
                  <c:v>238</c:v>
                </c:pt>
                <c:pt idx="3">
                  <c:v>212</c:v>
                </c:pt>
                <c:pt idx="4">
                  <c:v>193</c:v>
                </c:pt>
                <c:pt idx="5">
                  <c:v>192</c:v>
                </c:pt>
                <c:pt idx="6">
                  <c:v>176</c:v>
                </c:pt>
                <c:pt idx="7">
                  <c:v>159</c:v>
                </c:pt>
                <c:pt idx="8">
                  <c:v>159</c:v>
                </c:pt>
                <c:pt idx="9">
                  <c:v>136</c:v>
                </c:pt>
                <c:pt idx="10">
                  <c:v>125</c:v>
                </c:pt>
                <c:pt idx="11">
                  <c:v>101</c:v>
                </c:pt>
                <c:pt idx="12">
                  <c:v>99</c:v>
                </c:pt>
                <c:pt idx="13">
                  <c:v>97</c:v>
                </c:pt>
                <c:pt idx="14">
                  <c:v>92</c:v>
                </c:pt>
                <c:pt idx="15">
                  <c:v>82</c:v>
                </c:pt>
              </c:numCache>
            </c:numRef>
          </c:val>
          <c:extLst>
            <c:ext xmlns:c16="http://schemas.microsoft.com/office/drawing/2014/chart" uri="{C3380CC4-5D6E-409C-BE32-E72D297353CC}">
              <c16:uniqueId val="{00000000-531F-449D-ACA0-52043C943915}"/>
            </c:ext>
          </c:extLst>
        </c:ser>
        <c:dLbls>
          <c:dLblPos val="outEnd"/>
          <c:showLegendKey val="0"/>
          <c:showVal val="1"/>
          <c:showCatName val="0"/>
          <c:showSerName val="0"/>
          <c:showPercent val="0"/>
          <c:showBubbleSize val="0"/>
        </c:dLbls>
        <c:gapWidth val="115"/>
        <c:overlap val="-20"/>
        <c:axId val="1168771648"/>
        <c:axId val="1168763488"/>
      </c:barChart>
      <c:catAx>
        <c:axId val="1168771648"/>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68763488"/>
        <c:crosses val="autoZero"/>
        <c:auto val="1"/>
        <c:lblAlgn val="ctr"/>
        <c:lblOffset val="100"/>
        <c:noMultiLvlLbl val="0"/>
      </c:catAx>
      <c:valAx>
        <c:axId val="1168763488"/>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68771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Staff</a:t>
            </a:r>
            <a:r>
              <a:rPr lang="en-IN" baseline="0"/>
              <a:t> Availability</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lotArea>
      <c:layout/>
      <c:barChart>
        <c:barDir val="col"/>
        <c:grouping val="clustered"/>
        <c:varyColors val="0"/>
        <c:ser>
          <c:idx val="0"/>
          <c:order val="0"/>
          <c:tx>
            <c:strRef>
              <c:f>'Q-8'!$E$4</c:f>
              <c:strCache>
                <c:ptCount val="1"/>
                <c:pt idx="0">
                  <c:v>total_rentals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'Q-8'!$B$5:$D$6</c:f>
              <c:multiLvlStrCache>
                <c:ptCount val="2"/>
                <c:lvl>
                  <c:pt idx="0">
                    <c:v>Hillyer</c:v>
                  </c:pt>
                  <c:pt idx="1">
                    <c:v>Stephens</c:v>
                  </c:pt>
                </c:lvl>
                <c:lvl>
                  <c:pt idx="0">
                    <c:v>Mike</c:v>
                  </c:pt>
                  <c:pt idx="1">
                    <c:v>Jon</c:v>
                  </c:pt>
                </c:lvl>
                <c:lvl>
                  <c:pt idx="0">
                    <c:v>1</c:v>
                  </c:pt>
                  <c:pt idx="1">
                    <c:v>2</c:v>
                  </c:pt>
                </c:lvl>
              </c:multiLvlStrCache>
            </c:multiLvlStrRef>
          </c:cat>
          <c:val>
            <c:numRef>
              <c:f>'Q-8'!$E$5:$E$6</c:f>
              <c:numCache>
                <c:formatCode>General</c:formatCode>
                <c:ptCount val="2"/>
                <c:pt idx="0">
                  <c:v>8040</c:v>
                </c:pt>
                <c:pt idx="1">
                  <c:v>8004</c:v>
                </c:pt>
              </c:numCache>
            </c:numRef>
          </c:val>
          <c:extLst>
            <c:ext xmlns:c16="http://schemas.microsoft.com/office/drawing/2014/chart" uri="{C3380CC4-5D6E-409C-BE32-E72D297353CC}">
              <c16:uniqueId val="{00000000-5D92-41FB-BA3D-CC550128426D}"/>
            </c:ext>
          </c:extLst>
        </c:ser>
        <c:ser>
          <c:idx val="1"/>
          <c:order val="1"/>
          <c:tx>
            <c:strRef>
              <c:f>'Q-8'!$F$4</c:f>
              <c:strCache>
                <c:ptCount val="1"/>
                <c:pt idx="0">
                  <c:v>avg_film_price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'Q-8'!$B$5:$D$6</c:f>
              <c:multiLvlStrCache>
                <c:ptCount val="2"/>
                <c:lvl>
                  <c:pt idx="0">
                    <c:v>Hillyer</c:v>
                  </c:pt>
                  <c:pt idx="1">
                    <c:v>Stephens</c:v>
                  </c:pt>
                </c:lvl>
                <c:lvl>
                  <c:pt idx="0">
                    <c:v>Mike</c:v>
                  </c:pt>
                  <c:pt idx="1">
                    <c:v>Jon</c:v>
                  </c:pt>
                </c:lvl>
                <c:lvl>
                  <c:pt idx="0">
                    <c:v>1</c:v>
                  </c:pt>
                  <c:pt idx="1">
                    <c:v>2</c:v>
                  </c:pt>
                </c:lvl>
              </c:multiLvlStrCache>
            </c:multiLvlStrRef>
          </c:cat>
          <c:val>
            <c:numRef>
              <c:f>'Q-8'!$F$5:$F$6</c:f>
              <c:numCache>
                <c:formatCode>0.00</c:formatCode>
                <c:ptCount val="2"/>
                <c:pt idx="0">
                  <c:v>2.9402490000000001</c:v>
                </c:pt>
                <c:pt idx="1">
                  <c:v>2.9450219999999998</c:v>
                </c:pt>
              </c:numCache>
            </c:numRef>
          </c:val>
          <c:extLst>
            <c:ext xmlns:c16="http://schemas.microsoft.com/office/drawing/2014/chart" uri="{C3380CC4-5D6E-409C-BE32-E72D297353CC}">
              <c16:uniqueId val="{00000001-5D92-41FB-BA3D-CC550128426D}"/>
            </c:ext>
          </c:extLst>
        </c:ser>
        <c:ser>
          <c:idx val="2"/>
          <c:order val="2"/>
          <c:tx>
            <c:strRef>
              <c:f>'Q-8'!$G$4</c:f>
              <c:strCache>
                <c:ptCount val="1"/>
                <c:pt idx="0">
                  <c:v>avg_film_length</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'Q-8'!$B$5:$D$6</c:f>
              <c:multiLvlStrCache>
                <c:ptCount val="2"/>
                <c:lvl>
                  <c:pt idx="0">
                    <c:v>Hillyer</c:v>
                  </c:pt>
                  <c:pt idx="1">
                    <c:v>Stephens</c:v>
                  </c:pt>
                </c:lvl>
                <c:lvl>
                  <c:pt idx="0">
                    <c:v>Mike</c:v>
                  </c:pt>
                  <c:pt idx="1">
                    <c:v>Jon</c:v>
                  </c:pt>
                </c:lvl>
                <c:lvl>
                  <c:pt idx="0">
                    <c:v>1</c:v>
                  </c:pt>
                  <c:pt idx="1">
                    <c:v>2</c:v>
                  </c:pt>
                </c:lvl>
              </c:multiLvlStrCache>
            </c:multiLvlStrRef>
          </c:cat>
          <c:val>
            <c:numRef>
              <c:f>'Q-8'!$G$5:$G$6</c:f>
              <c:numCache>
                <c:formatCode>0.00</c:formatCode>
                <c:ptCount val="2"/>
                <c:pt idx="0">
                  <c:v>115.00700000000001</c:v>
                </c:pt>
                <c:pt idx="1">
                  <c:v>114.935</c:v>
                </c:pt>
              </c:numCache>
            </c:numRef>
          </c:val>
          <c:extLst>
            <c:ext xmlns:c16="http://schemas.microsoft.com/office/drawing/2014/chart" uri="{C3380CC4-5D6E-409C-BE32-E72D297353CC}">
              <c16:uniqueId val="{00000002-5D92-41FB-BA3D-CC550128426D}"/>
            </c:ext>
          </c:extLst>
        </c:ser>
        <c:ser>
          <c:idx val="3"/>
          <c:order val="3"/>
          <c:tx>
            <c:strRef>
              <c:f>'Q-8'!$H$4</c:f>
              <c:strCache>
                <c:ptCount val="1"/>
                <c:pt idx="0">
                  <c:v>avg_payment</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'Q-8'!$B$5:$D$6</c:f>
              <c:multiLvlStrCache>
                <c:ptCount val="2"/>
                <c:lvl>
                  <c:pt idx="0">
                    <c:v>Hillyer</c:v>
                  </c:pt>
                  <c:pt idx="1">
                    <c:v>Stephens</c:v>
                  </c:pt>
                </c:lvl>
                <c:lvl>
                  <c:pt idx="0">
                    <c:v>Mike</c:v>
                  </c:pt>
                  <c:pt idx="1">
                    <c:v>Jon</c:v>
                  </c:pt>
                </c:lvl>
                <c:lvl>
                  <c:pt idx="0">
                    <c:v>1</c:v>
                  </c:pt>
                  <c:pt idx="1">
                    <c:v>2</c:v>
                  </c:pt>
                </c:lvl>
              </c:multiLvlStrCache>
            </c:multiLvlStrRef>
          </c:cat>
          <c:val>
            <c:numRef>
              <c:f>'Q-8'!$H$5:$H$6</c:f>
              <c:numCache>
                <c:formatCode>0.00</c:formatCode>
                <c:ptCount val="2"/>
                <c:pt idx="0">
                  <c:v>4.163824</c:v>
                </c:pt>
                <c:pt idx="1">
                  <c:v>4.2147459999999999</c:v>
                </c:pt>
              </c:numCache>
            </c:numRef>
          </c:val>
          <c:extLst>
            <c:ext xmlns:c16="http://schemas.microsoft.com/office/drawing/2014/chart" uri="{C3380CC4-5D6E-409C-BE32-E72D297353CC}">
              <c16:uniqueId val="{00000003-5D92-41FB-BA3D-CC550128426D}"/>
            </c:ext>
          </c:extLst>
        </c:ser>
        <c:ser>
          <c:idx val="4"/>
          <c:order val="4"/>
          <c:tx>
            <c:strRef>
              <c:f>'Q-8'!$I$4</c:f>
              <c:strCache>
                <c:ptCount val="1"/>
                <c:pt idx="0">
                  <c:v>repeat_ratio</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'Q-8'!$B$5:$D$6</c:f>
              <c:multiLvlStrCache>
                <c:ptCount val="2"/>
                <c:lvl>
                  <c:pt idx="0">
                    <c:v>Hillyer</c:v>
                  </c:pt>
                  <c:pt idx="1">
                    <c:v>Stephens</c:v>
                  </c:pt>
                </c:lvl>
                <c:lvl>
                  <c:pt idx="0">
                    <c:v>Mike</c:v>
                  </c:pt>
                  <c:pt idx="1">
                    <c:v>Jon</c:v>
                  </c:pt>
                </c:lvl>
                <c:lvl>
                  <c:pt idx="0">
                    <c:v>1</c:v>
                  </c:pt>
                  <c:pt idx="1">
                    <c:v>2</c:v>
                  </c:pt>
                </c:lvl>
              </c:multiLvlStrCache>
            </c:multiLvlStrRef>
          </c:cat>
          <c:val>
            <c:numRef>
              <c:f>'Q-8'!$I$5:$I$6</c:f>
              <c:numCache>
                <c:formatCode>0.00</c:formatCode>
                <c:ptCount val="2"/>
                <c:pt idx="0">
                  <c:v>13.492100000000001</c:v>
                </c:pt>
                <c:pt idx="1">
                  <c:v>13.4544</c:v>
                </c:pt>
              </c:numCache>
            </c:numRef>
          </c:val>
          <c:extLst>
            <c:ext xmlns:c16="http://schemas.microsoft.com/office/drawing/2014/chart" uri="{C3380CC4-5D6E-409C-BE32-E72D297353CC}">
              <c16:uniqueId val="{00000004-5D92-41FB-BA3D-CC550128426D}"/>
            </c:ext>
          </c:extLst>
        </c:ser>
        <c:dLbls>
          <c:dLblPos val="outEnd"/>
          <c:showLegendKey val="0"/>
          <c:showVal val="1"/>
          <c:showCatName val="0"/>
          <c:showSerName val="0"/>
          <c:showPercent val="0"/>
          <c:showBubbleSize val="0"/>
        </c:dLbls>
        <c:gapWidth val="100"/>
        <c:overlap val="-24"/>
        <c:axId val="199426416"/>
        <c:axId val="199426896"/>
      </c:barChart>
      <c:catAx>
        <c:axId val="1994264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9426896"/>
        <c:crosses val="autoZero"/>
        <c:auto val="1"/>
        <c:lblAlgn val="ctr"/>
        <c:lblOffset val="100"/>
        <c:noMultiLvlLbl val="0"/>
      </c:catAx>
      <c:valAx>
        <c:axId val="19942689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9426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Rental</a:t>
            </a:r>
            <a:r>
              <a:rPr lang="en-IN" baseline="0"/>
              <a:t> Frequency by Proximity of stores</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lotArea>
      <c:layout/>
      <c:barChart>
        <c:barDir val="col"/>
        <c:grouping val="clustered"/>
        <c:varyColors val="0"/>
        <c:ser>
          <c:idx val="0"/>
          <c:order val="0"/>
          <c:tx>
            <c:strRef>
              <c:f>'Q-9'!$C$4</c:f>
              <c:strCache>
                <c:ptCount val="1"/>
                <c:pt idx="0">
                  <c:v>avg_rental_frequency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'Q-9'!$B$5:$B$6</c:f>
              <c:strCache>
                <c:ptCount val="2"/>
                <c:pt idx="0">
                  <c:v>High Proximity</c:v>
                </c:pt>
                <c:pt idx="1">
                  <c:v>Low Proximity</c:v>
                </c:pt>
              </c:strCache>
            </c:strRef>
          </c:cat>
          <c:val>
            <c:numRef>
              <c:f>'Q-9'!$C$5:$C$6</c:f>
              <c:numCache>
                <c:formatCode>General</c:formatCode>
                <c:ptCount val="2"/>
                <c:pt idx="0">
                  <c:v>27.758299999999998</c:v>
                </c:pt>
                <c:pt idx="1">
                  <c:v>27.7578</c:v>
                </c:pt>
              </c:numCache>
            </c:numRef>
          </c:val>
          <c:extLst>
            <c:ext xmlns:c16="http://schemas.microsoft.com/office/drawing/2014/chart" uri="{C3380CC4-5D6E-409C-BE32-E72D297353CC}">
              <c16:uniqueId val="{00000000-425A-4340-9E1C-27E79F12F4A2}"/>
            </c:ext>
          </c:extLst>
        </c:ser>
        <c:ser>
          <c:idx val="1"/>
          <c:order val="1"/>
          <c:tx>
            <c:strRef>
              <c:f>'Q-9'!$D$4</c:f>
              <c:strCache>
                <c:ptCount val="1"/>
                <c:pt idx="0">
                  <c:v>total_customers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'Q-9'!$B$5:$B$6</c:f>
              <c:strCache>
                <c:ptCount val="2"/>
                <c:pt idx="0">
                  <c:v>High Proximity</c:v>
                </c:pt>
                <c:pt idx="1">
                  <c:v>Low Proximity</c:v>
                </c:pt>
              </c:strCache>
            </c:strRef>
          </c:cat>
          <c:val>
            <c:numRef>
              <c:f>'Q-9'!$D$5:$D$6</c:f>
              <c:numCache>
                <c:formatCode>General</c:formatCode>
                <c:ptCount val="2"/>
                <c:pt idx="0">
                  <c:v>7973</c:v>
                </c:pt>
                <c:pt idx="1">
                  <c:v>8071</c:v>
                </c:pt>
              </c:numCache>
            </c:numRef>
          </c:val>
          <c:extLst>
            <c:ext xmlns:c16="http://schemas.microsoft.com/office/drawing/2014/chart" uri="{C3380CC4-5D6E-409C-BE32-E72D297353CC}">
              <c16:uniqueId val="{00000001-425A-4340-9E1C-27E79F12F4A2}"/>
            </c:ext>
          </c:extLst>
        </c:ser>
        <c:dLbls>
          <c:dLblPos val="outEnd"/>
          <c:showLegendKey val="0"/>
          <c:showVal val="1"/>
          <c:showCatName val="0"/>
          <c:showSerName val="0"/>
          <c:showPercent val="0"/>
          <c:showBubbleSize val="0"/>
        </c:dLbls>
        <c:gapWidth val="100"/>
        <c:overlap val="-24"/>
        <c:axId val="1343858416"/>
        <c:axId val="1297605184"/>
      </c:barChart>
      <c:catAx>
        <c:axId val="13438584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97605184"/>
        <c:crosses val="autoZero"/>
        <c:auto val="1"/>
        <c:lblAlgn val="ctr"/>
        <c:lblOffset val="100"/>
        <c:noMultiLvlLbl val="0"/>
      </c:catAx>
      <c:valAx>
        <c:axId val="129760518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438584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Perferences</a:t>
            </a:r>
            <a:r>
              <a:rPr lang="en-US" baseline="0"/>
              <a:t> of Highest_spending customers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'Q-11'!$V$7</c:f>
              <c:strCache>
                <c:ptCount val="1"/>
                <c:pt idx="0">
                  <c:v>total_spent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'Q-11'!$X$8:$X$17</c:f>
              <c:strCache>
                <c:ptCount val="10"/>
                <c:pt idx="0">
                  <c:v>Runion</c:v>
                </c:pt>
                <c:pt idx="1">
                  <c:v>Belarus</c:v>
                </c:pt>
                <c:pt idx="2">
                  <c:v>Brazil</c:v>
                </c:pt>
                <c:pt idx="3">
                  <c:v>Netherlands</c:v>
                </c:pt>
                <c:pt idx="4">
                  <c:v>Iran</c:v>
                </c:pt>
                <c:pt idx="5">
                  <c:v>Spain</c:v>
                </c:pt>
                <c:pt idx="6">
                  <c:v>India</c:v>
                </c:pt>
                <c:pt idx="7">
                  <c:v>Philippines</c:v>
                </c:pt>
                <c:pt idx="8">
                  <c:v>United States</c:v>
                </c:pt>
                <c:pt idx="9">
                  <c:v>Algeria</c:v>
                </c:pt>
              </c:strCache>
            </c:strRef>
          </c:cat>
          <c:val>
            <c:numRef>
              <c:f>'Q-11'!$V$8:$V$17</c:f>
              <c:numCache>
                <c:formatCode>General</c:formatCode>
                <c:ptCount val="10"/>
                <c:pt idx="0">
                  <c:v>216.54</c:v>
                </c:pt>
                <c:pt idx="1">
                  <c:v>195.58</c:v>
                </c:pt>
                <c:pt idx="2">
                  <c:v>194.61</c:v>
                </c:pt>
                <c:pt idx="3">
                  <c:v>194.61</c:v>
                </c:pt>
                <c:pt idx="4">
                  <c:v>186.62</c:v>
                </c:pt>
                <c:pt idx="5">
                  <c:v>177.6</c:v>
                </c:pt>
                <c:pt idx="6">
                  <c:v>175.61</c:v>
                </c:pt>
                <c:pt idx="7">
                  <c:v>175.58</c:v>
                </c:pt>
                <c:pt idx="8">
                  <c:v>174.66</c:v>
                </c:pt>
                <c:pt idx="9">
                  <c:v>173.63</c:v>
                </c:pt>
              </c:numCache>
            </c:numRef>
          </c:val>
          <c:extLst>
            <c:ext xmlns:c16="http://schemas.microsoft.com/office/drawing/2014/chart" uri="{C3380CC4-5D6E-409C-BE32-E72D297353CC}">
              <c16:uniqueId val="{00000000-6EFF-42A3-9B61-E318B69611E0}"/>
            </c:ext>
          </c:extLst>
        </c:ser>
        <c:dLbls>
          <c:dLblPos val="outEnd"/>
          <c:showLegendKey val="0"/>
          <c:showVal val="1"/>
          <c:showCatName val="0"/>
          <c:showSerName val="0"/>
          <c:showPercent val="0"/>
          <c:showBubbleSize val="0"/>
        </c:dLbls>
        <c:gapWidth val="100"/>
        <c:overlap val="-24"/>
        <c:axId val="1345716928"/>
        <c:axId val="1345717408"/>
      </c:barChart>
      <c:catAx>
        <c:axId val="134571692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45717408"/>
        <c:crosses val="autoZero"/>
        <c:auto val="1"/>
        <c:lblAlgn val="ctr"/>
        <c:lblOffset val="100"/>
        <c:noMultiLvlLbl val="0"/>
      </c:catAx>
      <c:valAx>
        <c:axId val="13457174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457169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Spending</a:t>
            </a:r>
            <a:r>
              <a:rPr lang="en-IN" baseline="0"/>
              <a:t> and Repeat Business by Availability </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lotArea>
      <c:layout/>
      <c:barChart>
        <c:barDir val="col"/>
        <c:grouping val="clustered"/>
        <c:varyColors val="0"/>
        <c:ser>
          <c:idx val="0"/>
          <c:order val="0"/>
          <c:tx>
            <c:strRef>
              <c:f>'Q-12'!$C$4</c:f>
              <c:strCache>
                <c:ptCount val="1"/>
                <c:pt idx="0">
                  <c:v>avg_repeat_rentals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'Q-12'!$B$5:$B$7</c:f>
              <c:strCache>
                <c:ptCount val="3"/>
                <c:pt idx="0">
                  <c:v>Medium Availability</c:v>
                </c:pt>
                <c:pt idx="1">
                  <c:v>Low Availability</c:v>
                </c:pt>
                <c:pt idx="2">
                  <c:v>High Availability</c:v>
                </c:pt>
              </c:strCache>
            </c:strRef>
          </c:cat>
          <c:val>
            <c:numRef>
              <c:f>'Q-12'!$C$5:$C$7</c:f>
              <c:numCache>
                <c:formatCode>0.00</c:formatCode>
                <c:ptCount val="3"/>
                <c:pt idx="0">
                  <c:v>19.646799999999999</c:v>
                </c:pt>
                <c:pt idx="1">
                  <c:v>4.0202999999999998</c:v>
                </c:pt>
                <c:pt idx="2">
                  <c:v>3.4714</c:v>
                </c:pt>
              </c:numCache>
            </c:numRef>
          </c:val>
          <c:extLst>
            <c:ext xmlns:c16="http://schemas.microsoft.com/office/drawing/2014/chart" uri="{C3380CC4-5D6E-409C-BE32-E72D297353CC}">
              <c16:uniqueId val="{00000000-FFF3-482E-A937-3F59C9270E2A}"/>
            </c:ext>
          </c:extLst>
        </c:ser>
        <c:ser>
          <c:idx val="1"/>
          <c:order val="1"/>
          <c:tx>
            <c:strRef>
              <c:f>'Q-12'!$D$4</c:f>
              <c:strCache>
                <c:ptCount val="1"/>
                <c:pt idx="0">
                  <c:v>avg_spending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chemeClr val="accent2"/>
                </a:solidFill>
              </a:ln>
              <a:effectLst/>
            </c:spPr>
            <c:trendlineType val="linear"/>
            <c:dispRSqr val="0"/>
            <c:dispEq val="0"/>
          </c:trendline>
          <c:cat>
            <c:strRef>
              <c:f>'Q-12'!$B$5:$B$7</c:f>
              <c:strCache>
                <c:ptCount val="3"/>
                <c:pt idx="0">
                  <c:v>Medium Availability</c:v>
                </c:pt>
                <c:pt idx="1">
                  <c:v>Low Availability</c:v>
                </c:pt>
                <c:pt idx="2">
                  <c:v>High Availability</c:v>
                </c:pt>
              </c:strCache>
            </c:strRef>
          </c:cat>
          <c:val>
            <c:numRef>
              <c:f>'Q-12'!$D$5:$D$7</c:f>
              <c:numCache>
                <c:formatCode>0.00</c:formatCode>
                <c:ptCount val="3"/>
                <c:pt idx="0">
                  <c:v>81.922618999999997</c:v>
                </c:pt>
                <c:pt idx="1">
                  <c:v>17.065487999999998</c:v>
                </c:pt>
                <c:pt idx="2">
                  <c:v>14.712184000000001</c:v>
                </c:pt>
              </c:numCache>
            </c:numRef>
          </c:val>
          <c:extLst>
            <c:ext xmlns:c16="http://schemas.microsoft.com/office/drawing/2014/chart" uri="{C3380CC4-5D6E-409C-BE32-E72D297353CC}">
              <c16:uniqueId val="{00000002-FFF3-482E-A937-3F59C9270E2A}"/>
            </c:ext>
          </c:extLst>
        </c:ser>
        <c:dLbls>
          <c:dLblPos val="outEnd"/>
          <c:showLegendKey val="0"/>
          <c:showVal val="1"/>
          <c:showCatName val="0"/>
          <c:showSerName val="0"/>
          <c:showPercent val="0"/>
          <c:showBubbleSize val="0"/>
        </c:dLbls>
        <c:gapWidth val="100"/>
        <c:overlap val="-24"/>
        <c:axId val="1297773232"/>
        <c:axId val="1297773712"/>
        <c:extLst>
          <c:ext xmlns:c15="http://schemas.microsoft.com/office/drawing/2012/chart" uri="{02D57815-91ED-43cb-92C2-25804820EDAC}">
            <c15:filteredBarSeries>
              <c15:ser>
                <c:idx val="2"/>
                <c:order val="2"/>
                <c:tx>
                  <c:strRef>
                    <c:extLst>
                      <c:ext uri="{02D57815-91ED-43cb-92C2-25804820EDAC}">
                        <c15:formulaRef>
                          <c15:sqref>'Q-12'!$E$4</c15:sqref>
                        </c15:formulaRef>
                      </c:ext>
                    </c:extLst>
                    <c:strCache>
                      <c:ptCount val="1"/>
                      <c:pt idx="0">
                        <c:v>total_customers</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lt1">
                                <a:lumMod val="95000"/>
                                <a:alpha val="54000"/>
                              </a:schemeClr>
                            </a:solidFill>
                          </a:ln>
                          <a:effectLst/>
                        </c:spPr>
                      </c15:leaderLines>
                    </c:ext>
                  </c:extLst>
                </c:dLbls>
                <c:cat>
                  <c:strRef>
                    <c:extLst>
                      <c:ext uri="{02D57815-91ED-43cb-92C2-25804820EDAC}">
                        <c15:formulaRef>
                          <c15:sqref>'Q-12'!$B$5:$B$7</c15:sqref>
                        </c15:formulaRef>
                      </c:ext>
                    </c:extLst>
                    <c:strCache>
                      <c:ptCount val="3"/>
                      <c:pt idx="0">
                        <c:v>Medium Availability</c:v>
                      </c:pt>
                      <c:pt idx="1">
                        <c:v>Low Availability</c:v>
                      </c:pt>
                      <c:pt idx="2">
                        <c:v>High Availability</c:v>
                      </c:pt>
                    </c:strCache>
                  </c:strRef>
                </c:cat>
                <c:val>
                  <c:numRef>
                    <c:extLst>
                      <c:ext uri="{02D57815-91ED-43cb-92C2-25804820EDAC}">
                        <c15:formulaRef>
                          <c15:sqref>'Q-12'!$E$5:$E$7</c15:sqref>
                        </c15:formulaRef>
                      </c:ext>
                    </c:extLst>
                    <c:numCache>
                      <c:formatCode>General</c:formatCode>
                      <c:ptCount val="3"/>
                      <c:pt idx="0">
                        <c:v>504</c:v>
                      </c:pt>
                      <c:pt idx="1">
                        <c:v>492</c:v>
                      </c:pt>
                      <c:pt idx="2">
                        <c:v>490</c:v>
                      </c:pt>
                    </c:numCache>
                  </c:numRef>
                </c:val>
                <c:extLst>
                  <c:ext xmlns:c16="http://schemas.microsoft.com/office/drawing/2014/chart" uri="{C3380CC4-5D6E-409C-BE32-E72D297353CC}">
                    <c16:uniqueId val="{00000003-FFF3-482E-A937-3F59C9270E2A}"/>
                  </c:ext>
                </c:extLst>
              </c15:ser>
            </c15:filteredBarSeries>
          </c:ext>
        </c:extLst>
      </c:barChart>
      <c:catAx>
        <c:axId val="129777323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97773712"/>
        <c:crosses val="autoZero"/>
        <c:auto val="1"/>
        <c:lblAlgn val="ctr"/>
        <c:lblOffset val="100"/>
        <c:noMultiLvlLbl val="0"/>
      </c:catAx>
      <c:valAx>
        <c:axId val="1297773712"/>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977732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Busiest hours</a:t>
            </a:r>
            <a:r>
              <a:rPr lang="en-IN" baseline="0"/>
              <a:t> by Store Location</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lotArea>
      <c:layout/>
      <c:barChart>
        <c:barDir val="col"/>
        <c:grouping val="clustered"/>
        <c:varyColors val="0"/>
        <c:ser>
          <c:idx val="1"/>
          <c:order val="1"/>
          <c:tx>
            <c:strRef>
              <c:f>'Q-13'!$C$4</c:f>
              <c:strCache>
                <c:ptCount val="1"/>
                <c:pt idx="0">
                  <c:v>hour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val>
            <c:numRef>
              <c:f>'Q-13'!$C$5:$C$52</c:f>
              <c:numCache>
                <c:formatCode>General</c:formatCode>
                <c:ptCount val="48"/>
                <c:pt idx="0">
                  <c:v>15</c:v>
                </c:pt>
                <c:pt idx="1">
                  <c:v>0</c:v>
                </c:pt>
                <c:pt idx="2">
                  <c:v>3</c:v>
                </c:pt>
                <c:pt idx="3">
                  <c:v>8</c:v>
                </c:pt>
                <c:pt idx="4">
                  <c:v>4</c:v>
                </c:pt>
                <c:pt idx="5">
                  <c:v>7</c:v>
                </c:pt>
                <c:pt idx="6">
                  <c:v>12</c:v>
                </c:pt>
                <c:pt idx="7">
                  <c:v>10</c:v>
                </c:pt>
                <c:pt idx="8">
                  <c:v>11</c:v>
                </c:pt>
                <c:pt idx="9">
                  <c:v>9</c:v>
                </c:pt>
                <c:pt idx="10">
                  <c:v>20</c:v>
                </c:pt>
                <c:pt idx="11">
                  <c:v>16</c:v>
                </c:pt>
                <c:pt idx="12">
                  <c:v>18</c:v>
                </c:pt>
                <c:pt idx="13">
                  <c:v>17</c:v>
                </c:pt>
                <c:pt idx="14">
                  <c:v>1</c:v>
                </c:pt>
                <c:pt idx="15">
                  <c:v>5</c:v>
                </c:pt>
                <c:pt idx="16">
                  <c:v>21</c:v>
                </c:pt>
                <c:pt idx="17">
                  <c:v>6</c:v>
                </c:pt>
                <c:pt idx="18">
                  <c:v>23</c:v>
                </c:pt>
                <c:pt idx="19">
                  <c:v>19</c:v>
                </c:pt>
                <c:pt idx="20">
                  <c:v>13</c:v>
                </c:pt>
                <c:pt idx="21">
                  <c:v>14</c:v>
                </c:pt>
                <c:pt idx="22">
                  <c:v>2</c:v>
                </c:pt>
                <c:pt idx="23">
                  <c:v>22</c:v>
                </c:pt>
                <c:pt idx="24">
                  <c:v>15</c:v>
                </c:pt>
                <c:pt idx="25">
                  <c:v>19</c:v>
                </c:pt>
                <c:pt idx="26">
                  <c:v>21</c:v>
                </c:pt>
                <c:pt idx="27">
                  <c:v>18</c:v>
                </c:pt>
                <c:pt idx="28">
                  <c:v>8</c:v>
                </c:pt>
                <c:pt idx="29">
                  <c:v>13</c:v>
                </c:pt>
                <c:pt idx="30">
                  <c:v>4</c:v>
                </c:pt>
                <c:pt idx="31">
                  <c:v>14</c:v>
                </c:pt>
                <c:pt idx="32">
                  <c:v>16</c:v>
                </c:pt>
                <c:pt idx="33">
                  <c:v>23</c:v>
                </c:pt>
                <c:pt idx="34">
                  <c:v>5</c:v>
                </c:pt>
                <c:pt idx="35">
                  <c:v>0</c:v>
                </c:pt>
                <c:pt idx="36">
                  <c:v>3</c:v>
                </c:pt>
                <c:pt idx="37">
                  <c:v>1</c:v>
                </c:pt>
                <c:pt idx="38">
                  <c:v>20</c:v>
                </c:pt>
                <c:pt idx="39">
                  <c:v>2</c:v>
                </c:pt>
                <c:pt idx="40">
                  <c:v>10</c:v>
                </c:pt>
                <c:pt idx="41">
                  <c:v>6</c:v>
                </c:pt>
                <c:pt idx="42">
                  <c:v>12</c:v>
                </c:pt>
                <c:pt idx="43">
                  <c:v>9</c:v>
                </c:pt>
                <c:pt idx="44">
                  <c:v>11</c:v>
                </c:pt>
                <c:pt idx="45">
                  <c:v>17</c:v>
                </c:pt>
                <c:pt idx="46">
                  <c:v>7</c:v>
                </c:pt>
                <c:pt idx="47">
                  <c:v>22</c:v>
                </c:pt>
              </c:numCache>
            </c:numRef>
          </c:val>
          <c:extLst>
            <c:ext xmlns:c16="http://schemas.microsoft.com/office/drawing/2014/chart" uri="{C3380CC4-5D6E-409C-BE32-E72D297353CC}">
              <c16:uniqueId val="{00000000-49B4-44C4-8F2E-2054488A4120}"/>
            </c:ext>
          </c:extLst>
        </c:ser>
        <c:dLbls>
          <c:showLegendKey val="0"/>
          <c:showVal val="0"/>
          <c:showCatName val="0"/>
          <c:showSerName val="0"/>
          <c:showPercent val="0"/>
          <c:showBubbleSize val="0"/>
        </c:dLbls>
        <c:gapWidth val="219"/>
        <c:axId val="988317215"/>
        <c:axId val="988330175"/>
      </c:barChart>
      <c:barChart>
        <c:barDir val="col"/>
        <c:grouping val="clustered"/>
        <c:varyColors val="0"/>
        <c:ser>
          <c:idx val="0"/>
          <c:order val="0"/>
          <c:tx>
            <c:strRef>
              <c:f>'Q-13'!$B$4</c:f>
              <c:strCache>
                <c:ptCount val="1"/>
                <c:pt idx="0">
                  <c:v>store_id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val>
            <c:numRef>
              <c:f>'Q-13'!$B$5:$B$52</c:f>
              <c:numCache>
                <c:formatCode>General</c:formatCode>
                <c:ptCount val="48"/>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2</c:v>
                </c:pt>
                <c:pt idx="25">
                  <c:v>2</c:v>
                </c:pt>
                <c:pt idx="26">
                  <c:v>2</c:v>
                </c:pt>
                <c:pt idx="27">
                  <c:v>2</c:v>
                </c:pt>
                <c:pt idx="28">
                  <c:v>2</c:v>
                </c:pt>
                <c:pt idx="29">
                  <c:v>2</c:v>
                </c:pt>
                <c:pt idx="30">
                  <c:v>2</c:v>
                </c:pt>
                <c:pt idx="31">
                  <c:v>2</c:v>
                </c:pt>
                <c:pt idx="32">
                  <c:v>2</c:v>
                </c:pt>
                <c:pt idx="33">
                  <c:v>2</c:v>
                </c:pt>
                <c:pt idx="34">
                  <c:v>2</c:v>
                </c:pt>
                <c:pt idx="35">
                  <c:v>2</c:v>
                </c:pt>
                <c:pt idx="36">
                  <c:v>2</c:v>
                </c:pt>
                <c:pt idx="37">
                  <c:v>2</c:v>
                </c:pt>
                <c:pt idx="38">
                  <c:v>2</c:v>
                </c:pt>
                <c:pt idx="39">
                  <c:v>2</c:v>
                </c:pt>
                <c:pt idx="40">
                  <c:v>2</c:v>
                </c:pt>
                <c:pt idx="41">
                  <c:v>2</c:v>
                </c:pt>
                <c:pt idx="42">
                  <c:v>2</c:v>
                </c:pt>
                <c:pt idx="43">
                  <c:v>2</c:v>
                </c:pt>
                <c:pt idx="44">
                  <c:v>2</c:v>
                </c:pt>
                <c:pt idx="45">
                  <c:v>2</c:v>
                </c:pt>
                <c:pt idx="46">
                  <c:v>2</c:v>
                </c:pt>
                <c:pt idx="47">
                  <c:v>2</c:v>
                </c:pt>
              </c:numCache>
            </c:numRef>
          </c:val>
          <c:extLst>
            <c:ext xmlns:c16="http://schemas.microsoft.com/office/drawing/2014/chart" uri="{C3380CC4-5D6E-409C-BE32-E72D297353CC}">
              <c16:uniqueId val="{00000001-49B4-44C4-8F2E-2054488A4120}"/>
            </c:ext>
          </c:extLst>
        </c:ser>
        <c:dLbls>
          <c:showLegendKey val="0"/>
          <c:showVal val="0"/>
          <c:showCatName val="0"/>
          <c:showSerName val="0"/>
          <c:showPercent val="0"/>
          <c:showBubbleSize val="0"/>
        </c:dLbls>
        <c:gapWidth val="219"/>
        <c:axId val="988327295"/>
        <c:axId val="988321535"/>
      </c:barChart>
      <c:lineChart>
        <c:grouping val="standard"/>
        <c:varyColors val="0"/>
        <c:ser>
          <c:idx val="2"/>
          <c:order val="2"/>
          <c:tx>
            <c:strRef>
              <c:f>'Q-13'!$D$4</c:f>
              <c:strCache>
                <c:ptCount val="1"/>
                <c:pt idx="0">
                  <c:v>num_sales</c:v>
                </c:pt>
              </c:strCache>
            </c:strRef>
          </c:tx>
          <c:spPr>
            <a:ln w="34925" cap="rnd">
              <a:solidFill>
                <a:schemeClr val="accent3"/>
              </a:solidFill>
              <a:round/>
            </a:ln>
            <a:effectLst>
              <a:outerShdw blurRad="57150" dist="19050" dir="5400000" algn="ctr" rotWithShape="0">
                <a:srgbClr val="000000">
                  <a:alpha val="63000"/>
                </a:srgbClr>
              </a:outerShdw>
            </a:effectLst>
          </c:spPr>
          <c:marker>
            <c:symbol val="none"/>
          </c:marker>
          <c:val>
            <c:numRef>
              <c:f>'Q-13'!$D$5:$D$52</c:f>
              <c:numCache>
                <c:formatCode>General</c:formatCode>
                <c:ptCount val="48"/>
                <c:pt idx="0">
                  <c:v>375</c:v>
                </c:pt>
                <c:pt idx="1">
                  <c:v>321</c:v>
                </c:pt>
                <c:pt idx="2">
                  <c:v>319</c:v>
                </c:pt>
                <c:pt idx="3">
                  <c:v>310</c:v>
                </c:pt>
                <c:pt idx="4">
                  <c:v>296</c:v>
                </c:pt>
                <c:pt idx="5">
                  <c:v>294</c:v>
                </c:pt>
                <c:pt idx="6">
                  <c:v>289</c:v>
                </c:pt>
                <c:pt idx="7">
                  <c:v>288</c:v>
                </c:pt>
                <c:pt idx="8">
                  <c:v>288</c:v>
                </c:pt>
                <c:pt idx="9">
                  <c:v>283</c:v>
                </c:pt>
                <c:pt idx="10">
                  <c:v>283</c:v>
                </c:pt>
                <c:pt idx="11">
                  <c:v>282</c:v>
                </c:pt>
                <c:pt idx="12">
                  <c:v>275</c:v>
                </c:pt>
                <c:pt idx="13">
                  <c:v>273</c:v>
                </c:pt>
                <c:pt idx="14">
                  <c:v>273</c:v>
                </c:pt>
                <c:pt idx="15">
                  <c:v>270</c:v>
                </c:pt>
                <c:pt idx="16">
                  <c:v>268</c:v>
                </c:pt>
                <c:pt idx="17">
                  <c:v>267</c:v>
                </c:pt>
                <c:pt idx="18">
                  <c:v>265</c:v>
                </c:pt>
                <c:pt idx="19">
                  <c:v>265</c:v>
                </c:pt>
                <c:pt idx="20">
                  <c:v>263</c:v>
                </c:pt>
                <c:pt idx="21">
                  <c:v>259</c:v>
                </c:pt>
                <c:pt idx="22">
                  <c:v>257</c:v>
                </c:pt>
                <c:pt idx="23">
                  <c:v>257</c:v>
                </c:pt>
                <c:pt idx="24">
                  <c:v>386</c:v>
                </c:pt>
                <c:pt idx="25">
                  <c:v>302</c:v>
                </c:pt>
                <c:pt idx="26">
                  <c:v>296</c:v>
                </c:pt>
                <c:pt idx="27">
                  <c:v>289</c:v>
                </c:pt>
                <c:pt idx="28">
                  <c:v>288</c:v>
                </c:pt>
                <c:pt idx="29">
                  <c:v>285</c:v>
                </c:pt>
                <c:pt idx="30">
                  <c:v>285</c:v>
                </c:pt>
                <c:pt idx="31">
                  <c:v>284</c:v>
                </c:pt>
                <c:pt idx="32">
                  <c:v>283</c:v>
                </c:pt>
                <c:pt idx="33">
                  <c:v>282</c:v>
                </c:pt>
                <c:pt idx="34">
                  <c:v>279</c:v>
                </c:pt>
                <c:pt idx="35">
                  <c:v>278</c:v>
                </c:pt>
                <c:pt idx="36">
                  <c:v>276</c:v>
                </c:pt>
                <c:pt idx="37">
                  <c:v>275</c:v>
                </c:pt>
                <c:pt idx="38">
                  <c:v>274</c:v>
                </c:pt>
                <c:pt idx="39">
                  <c:v>271</c:v>
                </c:pt>
                <c:pt idx="40">
                  <c:v>271</c:v>
                </c:pt>
                <c:pt idx="41">
                  <c:v>269</c:v>
                </c:pt>
                <c:pt idx="42">
                  <c:v>268</c:v>
                </c:pt>
                <c:pt idx="43">
                  <c:v>268</c:v>
                </c:pt>
                <c:pt idx="44">
                  <c:v>267</c:v>
                </c:pt>
                <c:pt idx="45">
                  <c:v>267</c:v>
                </c:pt>
                <c:pt idx="46">
                  <c:v>266</c:v>
                </c:pt>
                <c:pt idx="47">
                  <c:v>252</c:v>
                </c:pt>
              </c:numCache>
            </c:numRef>
          </c:val>
          <c:smooth val="0"/>
          <c:extLst>
            <c:ext xmlns:c16="http://schemas.microsoft.com/office/drawing/2014/chart" uri="{C3380CC4-5D6E-409C-BE32-E72D297353CC}">
              <c16:uniqueId val="{00000002-49B4-44C4-8F2E-2054488A4120}"/>
            </c:ext>
          </c:extLst>
        </c:ser>
        <c:dLbls>
          <c:showLegendKey val="0"/>
          <c:showVal val="0"/>
          <c:showCatName val="0"/>
          <c:showSerName val="0"/>
          <c:showPercent val="0"/>
          <c:showBubbleSize val="0"/>
        </c:dLbls>
        <c:marker val="1"/>
        <c:smooth val="0"/>
        <c:axId val="988327295"/>
        <c:axId val="988321535"/>
      </c:lineChart>
      <c:catAx>
        <c:axId val="988317215"/>
        <c:scaling>
          <c:orientation val="minMax"/>
        </c:scaling>
        <c:delete val="0"/>
        <c:axPos val="b"/>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8330175"/>
        <c:crosses val="autoZero"/>
        <c:auto val="1"/>
        <c:lblAlgn val="ctr"/>
        <c:lblOffset val="100"/>
        <c:noMultiLvlLbl val="0"/>
      </c:catAx>
      <c:valAx>
        <c:axId val="98833017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8317215"/>
        <c:crosses val="autoZero"/>
        <c:crossBetween val="between"/>
      </c:valAx>
      <c:valAx>
        <c:axId val="988321535"/>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88327295"/>
        <c:crosses val="max"/>
        <c:crossBetween val="between"/>
      </c:valAx>
      <c:catAx>
        <c:axId val="988327295"/>
        <c:scaling>
          <c:orientation val="minMax"/>
        </c:scaling>
        <c:delete val="1"/>
        <c:axPos val="b"/>
        <c:majorTickMark val="none"/>
        <c:minorTickMark val="none"/>
        <c:tickLblPos val="nextTo"/>
        <c:crossAx val="98832153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Customer</a:t>
            </a:r>
            <a:r>
              <a:rPr lang="en-IN" baseline="0"/>
              <a:t> Preferences in Different Locations </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lotArea>
      <c:layout/>
      <c:barChart>
        <c:barDir val="bar"/>
        <c:grouping val="stacked"/>
        <c:varyColors val="0"/>
        <c:ser>
          <c:idx val="0"/>
          <c:order val="0"/>
          <c:tx>
            <c:strRef>
              <c:f>'Q-14'!$F$4</c:f>
              <c:strCache>
                <c:ptCount val="1"/>
                <c:pt idx="0">
                  <c:v>total_revenue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'Q-14'!$C$5:$C$14</c:f>
              <c:strCache>
                <c:ptCount val="10"/>
                <c:pt idx="0">
                  <c:v>Lethbridge</c:v>
                </c:pt>
                <c:pt idx="1">
                  <c:v>Lethbridge</c:v>
                </c:pt>
                <c:pt idx="2">
                  <c:v>Lethbridge</c:v>
                </c:pt>
                <c:pt idx="3">
                  <c:v>Lethbridge</c:v>
                </c:pt>
                <c:pt idx="4">
                  <c:v>Lethbridge</c:v>
                </c:pt>
                <c:pt idx="5">
                  <c:v>Woodridge</c:v>
                </c:pt>
                <c:pt idx="6">
                  <c:v>Woodridge</c:v>
                </c:pt>
                <c:pt idx="7">
                  <c:v>Woodridge</c:v>
                </c:pt>
                <c:pt idx="8">
                  <c:v>Woodridge</c:v>
                </c:pt>
                <c:pt idx="9">
                  <c:v>Woodridge</c:v>
                </c:pt>
              </c:strCache>
            </c:strRef>
          </c:cat>
          <c:val>
            <c:numRef>
              <c:f>'Q-14'!$F$5:$F$14</c:f>
              <c:numCache>
                <c:formatCode>General</c:formatCode>
                <c:ptCount val="10"/>
                <c:pt idx="0">
                  <c:v>6726.46</c:v>
                </c:pt>
                <c:pt idx="1">
                  <c:v>5817.25</c:v>
                </c:pt>
                <c:pt idx="2">
                  <c:v>5592.89</c:v>
                </c:pt>
                <c:pt idx="3">
                  <c:v>5401.02</c:v>
                </c:pt>
                <c:pt idx="4">
                  <c:v>4941.16</c:v>
                </c:pt>
                <c:pt idx="5">
                  <c:v>6007.69</c:v>
                </c:pt>
                <c:pt idx="6">
                  <c:v>5983.54</c:v>
                </c:pt>
                <c:pt idx="7">
                  <c:v>5829.9</c:v>
                </c:pt>
                <c:pt idx="8">
                  <c:v>5652.1</c:v>
                </c:pt>
                <c:pt idx="9">
                  <c:v>4942.18</c:v>
                </c:pt>
              </c:numCache>
            </c:numRef>
          </c:val>
          <c:extLst>
            <c:ext xmlns:c16="http://schemas.microsoft.com/office/drawing/2014/chart" uri="{C3380CC4-5D6E-409C-BE32-E72D297353CC}">
              <c16:uniqueId val="{00000000-AE12-4BDF-AB80-91FE13444E9A}"/>
            </c:ext>
          </c:extLst>
        </c:ser>
        <c:dLbls>
          <c:dLblPos val="ctr"/>
          <c:showLegendKey val="0"/>
          <c:showVal val="1"/>
          <c:showCatName val="0"/>
          <c:showSerName val="0"/>
          <c:showPercent val="0"/>
          <c:showBubbleSize val="0"/>
        </c:dLbls>
        <c:gapWidth val="150"/>
        <c:overlap val="100"/>
        <c:axId val="1095641200"/>
        <c:axId val="1095643600"/>
      </c:barChart>
      <c:catAx>
        <c:axId val="109564120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95643600"/>
        <c:crosses val="autoZero"/>
        <c:auto val="1"/>
        <c:lblAlgn val="ctr"/>
        <c:lblOffset val="100"/>
        <c:noMultiLvlLbl val="0"/>
      </c:catAx>
      <c:valAx>
        <c:axId val="109564360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95641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Revenue</a:t>
            </a:r>
            <a:r>
              <a:rPr lang="en-US" baseline="0"/>
              <a:t> of films in </a:t>
            </a:r>
            <a:r>
              <a:rPr lang="en-IN" baseline="0"/>
              <a:t>Languages in Different Cities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stacked"/>
        <c:varyColors val="0"/>
        <c:ser>
          <c:idx val="0"/>
          <c:order val="0"/>
          <c:tx>
            <c:strRef>
              <c:f>'Q-15'!$G$4</c:f>
              <c:strCache>
                <c:ptCount val="1"/>
                <c:pt idx="0">
                  <c:v>total_revenue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'Q-15'!$C$5:$C$6</c:f>
              <c:strCache>
                <c:ptCount val="2"/>
                <c:pt idx="0">
                  <c:v>Woodridge</c:v>
                </c:pt>
                <c:pt idx="1">
                  <c:v>Lethbridge</c:v>
                </c:pt>
              </c:strCache>
            </c:strRef>
          </c:cat>
          <c:val>
            <c:numRef>
              <c:f>'Q-15'!$G$5:$G$6</c:f>
              <c:numCache>
                <c:formatCode>General</c:formatCode>
                <c:ptCount val="2"/>
                <c:pt idx="0">
                  <c:v>28415.41</c:v>
                </c:pt>
                <c:pt idx="1">
                  <c:v>28478.78</c:v>
                </c:pt>
              </c:numCache>
            </c:numRef>
          </c:val>
          <c:extLst>
            <c:ext xmlns:c16="http://schemas.microsoft.com/office/drawing/2014/chart" uri="{C3380CC4-5D6E-409C-BE32-E72D297353CC}">
              <c16:uniqueId val="{00000000-8D8E-4BAF-BB1A-67EDCE2C8B2D}"/>
            </c:ext>
          </c:extLst>
        </c:ser>
        <c:dLbls>
          <c:dLblPos val="ctr"/>
          <c:showLegendKey val="0"/>
          <c:showVal val="1"/>
          <c:showCatName val="0"/>
          <c:showSerName val="0"/>
          <c:showPercent val="0"/>
          <c:showBubbleSize val="0"/>
        </c:dLbls>
        <c:gapWidth val="150"/>
        <c:overlap val="100"/>
        <c:axId val="1095630640"/>
        <c:axId val="1095658000"/>
      </c:barChart>
      <c:catAx>
        <c:axId val="109563064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95658000"/>
        <c:crosses val="autoZero"/>
        <c:auto val="1"/>
        <c:lblAlgn val="ctr"/>
        <c:lblOffset val="100"/>
        <c:noMultiLvlLbl val="0"/>
      </c:catAx>
      <c:valAx>
        <c:axId val="109565800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956306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Top 10 Genres for New Customer</a:t>
            </a:r>
          </a:p>
          <a:p>
            <a:pPr>
              <a:defRPr/>
            </a:pP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'Q-1'!$Y$41:$Y$42</c:f>
              <c:strCache>
                <c:ptCount val="2"/>
                <c:pt idx="0">
                  <c:v>Column Labels</c:v>
                </c:pt>
                <c:pt idx="1">
                  <c:v>New Customer</c:v>
                </c:pt>
              </c:strCache>
            </c:strRef>
          </c:tx>
          <c:spPr>
            <a:solidFill>
              <a:schemeClr val="accent1">
                <a:lumMod val="40000"/>
                <a:lumOff val="60000"/>
              </a:schemeClr>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'Q-1'!$X$43:$X$58</c:f>
              <c:strCache>
                <c:ptCount val="16"/>
                <c:pt idx="0">
                  <c:v>Horror</c:v>
                </c:pt>
                <c:pt idx="1">
                  <c:v>New</c:v>
                </c:pt>
                <c:pt idx="2">
                  <c:v>Comedy</c:v>
                </c:pt>
                <c:pt idx="3">
                  <c:v>Music</c:v>
                </c:pt>
                <c:pt idx="4">
                  <c:v>Classics</c:v>
                </c:pt>
                <c:pt idx="5">
                  <c:v>Children</c:v>
                </c:pt>
                <c:pt idx="6">
                  <c:v>Travel</c:v>
                </c:pt>
                <c:pt idx="7">
                  <c:v>Games</c:v>
                </c:pt>
                <c:pt idx="8">
                  <c:v>Action</c:v>
                </c:pt>
                <c:pt idx="9">
                  <c:v>Foreign</c:v>
                </c:pt>
                <c:pt idx="10">
                  <c:v>Family</c:v>
                </c:pt>
                <c:pt idx="11">
                  <c:v>Sci-Fi</c:v>
                </c:pt>
                <c:pt idx="12">
                  <c:v>Documentary</c:v>
                </c:pt>
                <c:pt idx="13">
                  <c:v>Sports</c:v>
                </c:pt>
                <c:pt idx="14">
                  <c:v>Drama</c:v>
                </c:pt>
                <c:pt idx="15">
                  <c:v>Animation</c:v>
                </c:pt>
              </c:strCache>
            </c:strRef>
          </c:cat>
          <c:val>
            <c:numRef>
              <c:f>'Q-1'!$Y$43:$Y$58</c:f>
              <c:numCache>
                <c:formatCode>General</c:formatCode>
                <c:ptCount val="16"/>
                <c:pt idx="0">
                  <c:v>26</c:v>
                </c:pt>
                <c:pt idx="1">
                  <c:v>30</c:v>
                </c:pt>
                <c:pt idx="2">
                  <c:v>31</c:v>
                </c:pt>
                <c:pt idx="3">
                  <c:v>31</c:v>
                </c:pt>
                <c:pt idx="4">
                  <c:v>33</c:v>
                </c:pt>
                <c:pt idx="5">
                  <c:v>34</c:v>
                </c:pt>
                <c:pt idx="6">
                  <c:v>35</c:v>
                </c:pt>
                <c:pt idx="7">
                  <c:v>37</c:v>
                </c:pt>
                <c:pt idx="8">
                  <c:v>39</c:v>
                </c:pt>
                <c:pt idx="9">
                  <c:v>41</c:v>
                </c:pt>
                <c:pt idx="10">
                  <c:v>42</c:v>
                </c:pt>
                <c:pt idx="11">
                  <c:v>42</c:v>
                </c:pt>
                <c:pt idx="12">
                  <c:v>43</c:v>
                </c:pt>
                <c:pt idx="13">
                  <c:v>44</c:v>
                </c:pt>
                <c:pt idx="14">
                  <c:v>45</c:v>
                </c:pt>
                <c:pt idx="15">
                  <c:v>46</c:v>
                </c:pt>
              </c:numCache>
            </c:numRef>
          </c:val>
          <c:extLst>
            <c:ext xmlns:c16="http://schemas.microsoft.com/office/drawing/2014/chart" uri="{C3380CC4-5D6E-409C-BE32-E72D297353CC}">
              <c16:uniqueId val="{00000000-4CDE-4C74-907A-F3ACFDE9D509}"/>
            </c:ext>
          </c:extLst>
        </c:ser>
        <c:dLbls>
          <c:dLblPos val="outEnd"/>
          <c:showLegendKey val="0"/>
          <c:showVal val="1"/>
          <c:showCatName val="0"/>
          <c:showSerName val="0"/>
          <c:showPercent val="0"/>
          <c:showBubbleSize val="0"/>
        </c:dLbls>
        <c:gapWidth val="115"/>
        <c:overlap val="-20"/>
        <c:axId val="1219809264"/>
        <c:axId val="1219806864"/>
      </c:barChart>
      <c:catAx>
        <c:axId val="121980926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19806864"/>
        <c:crosses val="autoZero"/>
        <c:auto val="1"/>
        <c:lblAlgn val="ctr"/>
        <c:lblOffset val="100"/>
        <c:noMultiLvlLbl val="0"/>
      </c:catAx>
      <c:valAx>
        <c:axId val="1219806864"/>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19809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'Q-1'!$C$7</c:f>
              <c:strCache>
                <c:ptCount val="1"/>
                <c:pt idx="0">
                  <c:v>average_rental_value</c:v>
                </c:pt>
              </c:strCache>
            </c:strRef>
          </c:tx>
          <c:spPr>
            <a:solidFill>
              <a:srgbClr val="FFC000"/>
            </a:solidFill>
            <a:ln>
              <a:noFill/>
            </a:ln>
            <a:effectLst>
              <a:outerShdw blurRad="57150" dist="19050" dir="5400000" algn="ctr" rotWithShape="0">
                <a:srgbClr val="000000">
                  <a:alpha val="63000"/>
                </a:srgbClr>
              </a:outerShdw>
            </a:effectLst>
          </c:spPr>
          <c:invertIfNegative val="0"/>
          <c:dPt>
            <c:idx val="0"/>
            <c:invertIfNegative val="0"/>
            <c:bubble3D val="0"/>
            <c:spPr>
              <a:solidFill>
                <a:schemeClr val="accent1">
                  <a:lumMod val="75000"/>
                </a:schemeClr>
              </a:soli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3482-4AD2-8D90-E5C8FF25C8E7}"/>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'Q-1'!$B$8:$B$9</c:f>
              <c:strCache>
                <c:ptCount val="2"/>
                <c:pt idx="0">
                  <c:v>New Customer</c:v>
                </c:pt>
                <c:pt idx="1">
                  <c:v>Repeat Customer</c:v>
                </c:pt>
              </c:strCache>
            </c:strRef>
          </c:cat>
          <c:val>
            <c:numRef>
              <c:f>'Q-1'!$C$8:$C$9</c:f>
              <c:numCache>
                <c:formatCode>General</c:formatCode>
                <c:ptCount val="2"/>
                <c:pt idx="0">
                  <c:v>4.1903969999999999</c:v>
                </c:pt>
                <c:pt idx="1">
                  <c:v>4.1892050000000003</c:v>
                </c:pt>
              </c:numCache>
            </c:numRef>
          </c:val>
          <c:extLst>
            <c:ext xmlns:c16="http://schemas.microsoft.com/office/drawing/2014/chart" uri="{C3380CC4-5D6E-409C-BE32-E72D297353CC}">
              <c16:uniqueId val="{00000002-3482-4AD2-8D90-E5C8FF25C8E7}"/>
            </c:ext>
          </c:extLst>
        </c:ser>
        <c:dLbls>
          <c:dLblPos val="outEnd"/>
          <c:showLegendKey val="0"/>
          <c:showVal val="1"/>
          <c:showCatName val="0"/>
          <c:showSerName val="0"/>
          <c:showPercent val="0"/>
          <c:showBubbleSize val="0"/>
        </c:dLbls>
        <c:gapWidth val="100"/>
        <c:overlap val="-24"/>
        <c:axId val="1219832304"/>
        <c:axId val="1219828944"/>
      </c:barChart>
      <c:catAx>
        <c:axId val="12198323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19828944"/>
        <c:crosses val="autoZero"/>
        <c:auto val="1"/>
        <c:lblAlgn val="ctr"/>
        <c:lblOffset val="100"/>
        <c:noMultiLvlLbl val="0"/>
      </c:catAx>
      <c:valAx>
        <c:axId val="1219828944"/>
        <c:scaling>
          <c:orientation val="minMax"/>
          <c:min val="0.5"/>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198323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a:t>
            </a:r>
            <a:r>
              <a:rPr lang="en-US" baseline="0"/>
              <a:t> 10 film by Total Revenue </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2"/>
          <c:order val="2"/>
          <c:tx>
            <c:strRef>
              <c:f>'Q-2'!$F$4</c:f>
              <c:strCache>
                <c:ptCount val="1"/>
                <c:pt idx="0">
                  <c:v>total_revenue_generated</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'Q-2'!$C$5:$C$24</c:f>
              <c:strCache>
                <c:ptCount val="20"/>
                <c:pt idx="0">
                  <c:v>WIFE TURN</c:v>
                </c:pt>
                <c:pt idx="1">
                  <c:v>TELEGRAPH VOYAGE</c:v>
                </c:pt>
                <c:pt idx="2">
                  <c:v>ZORRO ARK</c:v>
                </c:pt>
                <c:pt idx="3">
                  <c:v>TORQUE BOUND</c:v>
                </c:pt>
                <c:pt idx="4">
                  <c:v>GOODFELLAS SALUTE</c:v>
                </c:pt>
                <c:pt idx="5">
                  <c:v>TITANS JERK</c:v>
                </c:pt>
                <c:pt idx="6">
                  <c:v>HUSTLER PARTY</c:v>
                </c:pt>
                <c:pt idx="7">
                  <c:v>VELVET TERMINATOR</c:v>
                </c:pt>
                <c:pt idx="8">
                  <c:v>HARRY IDAHO</c:v>
                </c:pt>
                <c:pt idx="9">
                  <c:v>SUNRISE LEAGUE</c:v>
                </c:pt>
                <c:pt idx="10">
                  <c:v>SHOW LORD</c:v>
                </c:pt>
                <c:pt idx="11">
                  <c:v>SATURDAY LAMBS</c:v>
                </c:pt>
                <c:pt idx="12">
                  <c:v>MASSACRE USUAL</c:v>
                </c:pt>
                <c:pt idx="13">
                  <c:v>SCORPION APOLLO</c:v>
                </c:pt>
                <c:pt idx="14">
                  <c:v>APACHE DIVINE</c:v>
                </c:pt>
                <c:pt idx="15">
                  <c:v>DORADO NOTTING</c:v>
                </c:pt>
                <c:pt idx="16">
                  <c:v>VIDEOTAPE ARSENIC</c:v>
                </c:pt>
                <c:pt idx="17">
                  <c:v>RANGE MOONWALKER</c:v>
                </c:pt>
                <c:pt idx="18">
                  <c:v>INNOCENT USUAL</c:v>
                </c:pt>
                <c:pt idx="19">
                  <c:v>FOOL MOCKINGBIRD</c:v>
                </c:pt>
              </c:strCache>
            </c:strRef>
          </c:cat>
          <c:val>
            <c:numRef>
              <c:f>'Q-2'!$F$5:$F$24</c:f>
              <c:numCache>
                <c:formatCode>General</c:formatCode>
                <c:ptCount val="20"/>
                <c:pt idx="0">
                  <c:v>210.71</c:v>
                </c:pt>
                <c:pt idx="1">
                  <c:v>191.77</c:v>
                </c:pt>
                <c:pt idx="2">
                  <c:v>190.73</c:v>
                </c:pt>
                <c:pt idx="3">
                  <c:v>188.74</c:v>
                </c:pt>
                <c:pt idx="4">
                  <c:v>185.72</c:v>
                </c:pt>
                <c:pt idx="5">
                  <c:v>178.74</c:v>
                </c:pt>
                <c:pt idx="6">
                  <c:v>177.8</c:v>
                </c:pt>
                <c:pt idx="7">
                  <c:v>171.75</c:v>
                </c:pt>
                <c:pt idx="8">
                  <c:v>170.74</c:v>
                </c:pt>
                <c:pt idx="9">
                  <c:v>165.77</c:v>
                </c:pt>
                <c:pt idx="10">
                  <c:v>165.76</c:v>
                </c:pt>
                <c:pt idx="11">
                  <c:v>164.76</c:v>
                </c:pt>
                <c:pt idx="12">
                  <c:v>164.73</c:v>
                </c:pt>
                <c:pt idx="13">
                  <c:v>163.78</c:v>
                </c:pt>
                <c:pt idx="14">
                  <c:v>163.72</c:v>
                </c:pt>
                <c:pt idx="15">
                  <c:v>161.75</c:v>
                </c:pt>
                <c:pt idx="16">
                  <c:v>161.74</c:v>
                </c:pt>
                <c:pt idx="17">
                  <c:v>158.76</c:v>
                </c:pt>
                <c:pt idx="18">
                  <c:v>156.79</c:v>
                </c:pt>
                <c:pt idx="19">
                  <c:v>154.79</c:v>
                </c:pt>
              </c:numCache>
            </c:numRef>
          </c:val>
          <c:extLst>
            <c:ext xmlns:c16="http://schemas.microsoft.com/office/drawing/2014/chart" uri="{C3380CC4-5D6E-409C-BE32-E72D297353CC}">
              <c16:uniqueId val="{00000000-58C9-43CF-A84A-7A4FF08DEEBC}"/>
            </c:ext>
          </c:extLst>
        </c:ser>
        <c:dLbls>
          <c:dLblPos val="outEnd"/>
          <c:showLegendKey val="0"/>
          <c:showVal val="1"/>
          <c:showCatName val="0"/>
          <c:showSerName val="0"/>
          <c:showPercent val="0"/>
          <c:showBubbleSize val="0"/>
        </c:dLbls>
        <c:gapWidth val="100"/>
        <c:axId val="1722784735"/>
        <c:axId val="924006383"/>
        <c:extLst>
          <c:ext xmlns:c15="http://schemas.microsoft.com/office/drawing/2012/chart" uri="{02D57815-91ED-43cb-92C2-25804820EDAC}">
            <c15:filteredBarSeries>
              <c15:ser>
                <c:idx val="0"/>
                <c:order val="0"/>
                <c:tx>
                  <c:strRef>
                    <c:extLst>
                      <c:ext uri="{02D57815-91ED-43cb-92C2-25804820EDAC}">
                        <c15:formulaRef>
                          <c15:sqref>'Q-2'!$D$4</c15:sqref>
                        </c15:formulaRef>
                      </c:ext>
                    </c:extLst>
                    <c:strCache>
                      <c:ptCount val="1"/>
                      <c:pt idx="0">
                        <c:v>rental_rate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lt1">
                                <a:lumMod val="95000"/>
                                <a:alpha val="54000"/>
                              </a:schemeClr>
                            </a:solidFill>
                          </a:ln>
                          <a:effectLst/>
                        </c:spPr>
                      </c15:leaderLines>
                    </c:ext>
                  </c:extLst>
                </c:dLbls>
                <c:cat>
                  <c:strRef>
                    <c:extLst>
                      <c:ext uri="{02D57815-91ED-43cb-92C2-25804820EDAC}">
                        <c15:formulaRef>
                          <c15:sqref>'Q-2'!$C$5:$C$24</c15:sqref>
                        </c15:formulaRef>
                      </c:ext>
                    </c:extLst>
                    <c:strCache>
                      <c:ptCount val="20"/>
                      <c:pt idx="0">
                        <c:v>WIFE TURN</c:v>
                      </c:pt>
                      <c:pt idx="1">
                        <c:v>TELEGRAPH VOYAGE</c:v>
                      </c:pt>
                      <c:pt idx="2">
                        <c:v>ZORRO ARK</c:v>
                      </c:pt>
                      <c:pt idx="3">
                        <c:v>TORQUE BOUND</c:v>
                      </c:pt>
                      <c:pt idx="4">
                        <c:v>GOODFELLAS SALUTE</c:v>
                      </c:pt>
                      <c:pt idx="5">
                        <c:v>TITANS JERK</c:v>
                      </c:pt>
                      <c:pt idx="6">
                        <c:v>HUSTLER PARTY</c:v>
                      </c:pt>
                      <c:pt idx="7">
                        <c:v>VELVET TERMINATOR</c:v>
                      </c:pt>
                      <c:pt idx="8">
                        <c:v>HARRY IDAHO</c:v>
                      </c:pt>
                      <c:pt idx="9">
                        <c:v>SUNRISE LEAGUE</c:v>
                      </c:pt>
                      <c:pt idx="10">
                        <c:v>SHOW LORD</c:v>
                      </c:pt>
                      <c:pt idx="11">
                        <c:v>SATURDAY LAMBS</c:v>
                      </c:pt>
                      <c:pt idx="12">
                        <c:v>MASSACRE USUAL</c:v>
                      </c:pt>
                      <c:pt idx="13">
                        <c:v>SCORPION APOLLO</c:v>
                      </c:pt>
                      <c:pt idx="14">
                        <c:v>APACHE DIVINE</c:v>
                      </c:pt>
                      <c:pt idx="15">
                        <c:v>DORADO NOTTING</c:v>
                      </c:pt>
                      <c:pt idx="16">
                        <c:v>VIDEOTAPE ARSENIC</c:v>
                      </c:pt>
                      <c:pt idx="17">
                        <c:v>RANGE MOONWALKER</c:v>
                      </c:pt>
                      <c:pt idx="18">
                        <c:v>INNOCENT USUAL</c:v>
                      </c:pt>
                      <c:pt idx="19">
                        <c:v>FOOL MOCKINGBIRD</c:v>
                      </c:pt>
                    </c:strCache>
                  </c:strRef>
                </c:cat>
                <c:val>
                  <c:numRef>
                    <c:extLst>
                      <c:ext uri="{02D57815-91ED-43cb-92C2-25804820EDAC}">
                        <c15:formulaRef>
                          <c15:sqref>'Q-2'!$D$5:$D$24</c15:sqref>
                        </c15:formulaRef>
                      </c:ext>
                    </c:extLst>
                    <c:numCache>
                      <c:formatCode>General</c:formatCode>
                      <c:ptCount val="20"/>
                      <c:pt idx="0">
                        <c:v>4.99</c:v>
                      </c:pt>
                      <c:pt idx="1">
                        <c:v>4.99</c:v>
                      </c:pt>
                      <c:pt idx="2">
                        <c:v>4.99</c:v>
                      </c:pt>
                      <c:pt idx="3">
                        <c:v>4.99</c:v>
                      </c:pt>
                      <c:pt idx="4">
                        <c:v>4.99</c:v>
                      </c:pt>
                      <c:pt idx="5">
                        <c:v>4.99</c:v>
                      </c:pt>
                      <c:pt idx="6">
                        <c:v>4.99</c:v>
                      </c:pt>
                      <c:pt idx="7">
                        <c:v>4.99</c:v>
                      </c:pt>
                      <c:pt idx="8">
                        <c:v>4.99</c:v>
                      </c:pt>
                      <c:pt idx="9">
                        <c:v>4.99</c:v>
                      </c:pt>
                      <c:pt idx="10">
                        <c:v>4.99</c:v>
                      </c:pt>
                      <c:pt idx="11">
                        <c:v>4.99</c:v>
                      </c:pt>
                      <c:pt idx="12">
                        <c:v>4.99</c:v>
                      </c:pt>
                      <c:pt idx="13">
                        <c:v>4.99</c:v>
                      </c:pt>
                      <c:pt idx="14">
                        <c:v>4.99</c:v>
                      </c:pt>
                      <c:pt idx="15">
                        <c:v>4.99</c:v>
                      </c:pt>
                      <c:pt idx="16">
                        <c:v>4.99</c:v>
                      </c:pt>
                      <c:pt idx="17">
                        <c:v>4.99</c:v>
                      </c:pt>
                      <c:pt idx="18">
                        <c:v>4.99</c:v>
                      </c:pt>
                      <c:pt idx="19">
                        <c:v>4.99</c:v>
                      </c:pt>
                    </c:numCache>
                  </c:numRef>
                </c:val>
                <c:extLst>
                  <c:ext xmlns:c16="http://schemas.microsoft.com/office/drawing/2014/chart" uri="{C3380CC4-5D6E-409C-BE32-E72D297353CC}">
                    <c16:uniqueId val="{00000001-58C9-43CF-A84A-7A4FF08DEEBC}"/>
                  </c:ext>
                </c:extLst>
              </c15:ser>
            </c15:filteredBarSeries>
            <c15:filteredBarSeries>
              <c15:ser>
                <c:idx val="1"/>
                <c:order val="1"/>
                <c:tx>
                  <c:strRef>
                    <c:extLst xmlns:c15="http://schemas.microsoft.com/office/drawing/2012/chart">
                      <c:ext xmlns:c15="http://schemas.microsoft.com/office/drawing/2012/chart" uri="{02D57815-91ED-43cb-92C2-25804820EDAC}">
                        <c15:formulaRef>
                          <c15:sqref>'Q-2'!$E$4</c15:sqref>
                        </c15:formulaRef>
                      </c:ext>
                    </c:extLst>
                    <c:strCache>
                      <c:ptCount val="1"/>
                      <c:pt idx="0">
                        <c:v>total_rentals_count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extLst xmlns:c15="http://schemas.microsoft.com/office/drawing/2012/chart">
                      <c:ext xmlns:c15="http://schemas.microsoft.com/office/drawing/2012/chart" uri="{02D57815-91ED-43cb-92C2-25804820EDAC}">
                        <c15:formulaRef>
                          <c15:sqref>'Q-2'!$C$5:$C$24</c15:sqref>
                        </c15:formulaRef>
                      </c:ext>
                    </c:extLst>
                    <c:strCache>
                      <c:ptCount val="20"/>
                      <c:pt idx="0">
                        <c:v>WIFE TURN</c:v>
                      </c:pt>
                      <c:pt idx="1">
                        <c:v>TELEGRAPH VOYAGE</c:v>
                      </c:pt>
                      <c:pt idx="2">
                        <c:v>ZORRO ARK</c:v>
                      </c:pt>
                      <c:pt idx="3">
                        <c:v>TORQUE BOUND</c:v>
                      </c:pt>
                      <c:pt idx="4">
                        <c:v>GOODFELLAS SALUTE</c:v>
                      </c:pt>
                      <c:pt idx="5">
                        <c:v>TITANS JERK</c:v>
                      </c:pt>
                      <c:pt idx="6">
                        <c:v>HUSTLER PARTY</c:v>
                      </c:pt>
                      <c:pt idx="7">
                        <c:v>VELVET TERMINATOR</c:v>
                      </c:pt>
                      <c:pt idx="8">
                        <c:v>HARRY IDAHO</c:v>
                      </c:pt>
                      <c:pt idx="9">
                        <c:v>SUNRISE LEAGUE</c:v>
                      </c:pt>
                      <c:pt idx="10">
                        <c:v>SHOW LORD</c:v>
                      </c:pt>
                      <c:pt idx="11">
                        <c:v>SATURDAY LAMBS</c:v>
                      </c:pt>
                      <c:pt idx="12">
                        <c:v>MASSACRE USUAL</c:v>
                      </c:pt>
                      <c:pt idx="13">
                        <c:v>SCORPION APOLLO</c:v>
                      </c:pt>
                      <c:pt idx="14">
                        <c:v>APACHE DIVINE</c:v>
                      </c:pt>
                      <c:pt idx="15">
                        <c:v>DORADO NOTTING</c:v>
                      </c:pt>
                      <c:pt idx="16">
                        <c:v>VIDEOTAPE ARSENIC</c:v>
                      </c:pt>
                      <c:pt idx="17">
                        <c:v>RANGE MOONWALKER</c:v>
                      </c:pt>
                      <c:pt idx="18">
                        <c:v>INNOCENT USUAL</c:v>
                      </c:pt>
                      <c:pt idx="19">
                        <c:v>FOOL MOCKINGBIRD</c:v>
                      </c:pt>
                    </c:strCache>
                  </c:strRef>
                </c:cat>
                <c:val>
                  <c:numRef>
                    <c:extLst xmlns:c15="http://schemas.microsoft.com/office/drawing/2012/chart">
                      <c:ext xmlns:c15="http://schemas.microsoft.com/office/drawing/2012/chart" uri="{02D57815-91ED-43cb-92C2-25804820EDAC}">
                        <c15:formulaRef>
                          <c15:sqref>'Q-2'!$E$5:$E$24</c15:sqref>
                        </c15:formulaRef>
                      </c:ext>
                    </c:extLst>
                    <c:numCache>
                      <c:formatCode>General</c:formatCode>
                      <c:ptCount val="20"/>
                      <c:pt idx="0">
                        <c:v>29</c:v>
                      </c:pt>
                      <c:pt idx="1">
                        <c:v>23</c:v>
                      </c:pt>
                      <c:pt idx="2">
                        <c:v>27</c:v>
                      </c:pt>
                      <c:pt idx="3">
                        <c:v>25</c:v>
                      </c:pt>
                      <c:pt idx="4">
                        <c:v>28</c:v>
                      </c:pt>
                      <c:pt idx="5">
                        <c:v>26</c:v>
                      </c:pt>
                      <c:pt idx="6">
                        <c:v>20</c:v>
                      </c:pt>
                      <c:pt idx="7">
                        <c:v>25</c:v>
                      </c:pt>
                      <c:pt idx="8">
                        <c:v>26</c:v>
                      </c:pt>
                      <c:pt idx="9">
                        <c:v>23</c:v>
                      </c:pt>
                      <c:pt idx="10">
                        <c:v>24</c:v>
                      </c:pt>
                      <c:pt idx="11">
                        <c:v>24</c:v>
                      </c:pt>
                      <c:pt idx="12">
                        <c:v>27</c:v>
                      </c:pt>
                      <c:pt idx="13">
                        <c:v>22</c:v>
                      </c:pt>
                      <c:pt idx="14">
                        <c:v>28</c:v>
                      </c:pt>
                      <c:pt idx="15">
                        <c:v>25</c:v>
                      </c:pt>
                      <c:pt idx="16">
                        <c:v>26</c:v>
                      </c:pt>
                      <c:pt idx="17">
                        <c:v>24</c:v>
                      </c:pt>
                      <c:pt idx="18">
                        <c:v>21</c:v>
                      </c:pt>
                      <c:pt idx="19">
                        <c:v>21</c:v>
                      </c:pt>
                    </c:numCache>
                  </c:numRef>
                </c:val>
                <c:extLst xmlns:c15="http://schemas.microsoft.com/office/drawing/2012/chart">
                  <c:ext xmlns:c16="http://schemas.microsoft.com/office/drawing/2014/chart" uri="{C3380CC4-5D6E-409C-BE32-E72D297353CC}">
                    <c16:uniqueId val="{00000002-58C9-43CF-A84A-7A4FF08DEEBC}"/>
                  </c:ext>
                </c:extLst>
              </c15:ser>
            </c15:filteredBarSeries>
          </c:ext>
        </c:extLst>
      </c:barChart>
      <c:catAx>
        <c:axId val="1722784735"/>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24006383"/>
        <c:crosses val="autoZero"/>
        <c:auto val="1"/>
        <c:lblAlgn val="ctr"/>
        <c:lblOffset val="100"/>
        <c:noMultiLvlLbl val="0"/>
      </c:catAx>
      <c:valAx>
        <c:axId val="924006383"/>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22784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a:t>
            </a:r>
            <a:r>
              <a:rPr lang="en-US" baseline="0"/>
              <a:t> 10 film by Total Rentals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'Q-2'!$E$4</c:f>
              <c:strCache>
                <c:ptCount val="1"/>
                <c:pt idx="0">
                  <c:v>total_rentals_count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'Q-2'!$C$5:$C$24</c:f>
              <c:strCache>
                <c:ptCount val="20"/>
                <c:pt idx="0">
                  <c:v>WIFE TURN</c:v>
                </c:pt>
                <c:pt idx="1">
                  <c:v>TELEGRAPH VOYAGE</c:v>
                </c:pt>
                <c:pt idx="2">
                  <c:v>ZORRO ARK</c:v>
                </c:pt>
                <c:pt idx="3">
                  <c:v>TORQUE BOUND</c:v>
                </c:pt>
                <c:pt idx="4">
                  <c:v>GOODFELLAS SALUTE</c:v>
                </c:pt>
                <c:pt idx="5">
                  <c:v>TITANS JERK</c:v>
                </c:pt>
                <c:pt idx="6">
                  <c:v>HUSTLER PARTY</c:v>
                </c:pt>
                <c:pt idx="7">
                  <c:v>VELVET TERMINATOR</c:v>
                </c:pt>
                <c:pt idx="8">
                  <c:v>HARRY IDAHO</c:v>
                </c:pt>
                <c:pt idx="9">
                  <c:v>SUNRISE LEAGUE</c:v>
                </c:pt>
                <c:pt idx="10">
                  <c:v>SHOW LORD</c:v>
                </c:pt>
                <c:pt idx="11">
                  <c:v>SATURDAY LAMBS</c:v>
                </c:pt>
                <c:pt idx="12">
                  <c:v>MASSACRE USUAL</c:v>
                </c:pt>
                <c:pt idx="13">
                  <c:v>SCORPION APOLLO</c:v>
                </c:pt>
                <c:pt idx="14">
                  <c:v>APACHE DIVINE</c:v>
                </c:pt>
                <c:pt idx="15">
                  <c:v>DORADO NOTTING</c:v>
                </c:pt>
                <c:pt idx="16">
                  <c:v>VIDEOTAPE ARSENIC</c:v>
                </c:pt>
                <c:pt idx="17">
                  <c:v>RANGE MOONWALKER</c:v>
                </c:pt>
                <c:pt idx="18">
                  <c:v>INNOCENT USUAL</c:v>
                </c:pt>
                <c:pt idx="19">
                  <c:v>FOOL MOCKINGBIRD</c:v>
                </c:pt>
              </c:strCache>
            </c:strRef>
          </c:cat>
          <c:val>
            <c:numRef>
              <c:f>'Q-2'!$E$5:$E$24</c:f>
              <c:numCache>
                <c:formatCode>General</c:formatCode>
                <c:ptCount val="20"/>
                <c:pt idx="0">
                  <c:v>29</c:v>
                </c:pt>
                <c:pt idx="1">
                  <c:v>23</c:v>
                </c:pt>
                <c:pt idx="2">
                  <c:v>27</c:v>
                </c:pt>
                <c:pt idx="3">
                  <c:v>25</c:v>
                </c:pt>
                <c:pt idx="4">
                  <c:v>28</c:v>
                </c:pt>
                <c:pt idx="5">
                  <c:v>26</c:v>
                </c:pt>
                <c:pt idx="6">
                  <c:v>20</c:v>
                </c:pt>
                <c:pt idx="7">
                  <c:v>25</c:v>
                </c:pt>
                <c:pt idx="8">
                  <c:v>26</c:v>
                </c:pt>
                <c:pt idx="9">
                  <c:v>23</c:v>
                </c:pt>
                <c:pt idx="10">
                  <c:v>24</c:v>
                </c:pt>
                <c:pt idx="11">
                  <c:v>24</c:v>
                </c:pt>
                <c:pt idx="12">
                  <c:v>27</c:v>
                </c:pt>
                <c:pt idx="13">
                  <c:v>22</c:v>
                </c:pt>
                <c:pt idx="14">
                  <c:v>28</c:v>
                </c:pt>
                <c:pt idx="15">
                  <c:v>25</c:v>
                </c:pt>
                <c:pt idx="16">
                  <c:v>26</c:v>
                </c:pt>
                <c:pt idx="17">
                  <c:v>24</c:v>
                </c:pt>
                <c:pt idx="18">
                  <c:v>21</c:v>
                </c:pt>
                <c:pt idx="19">
                  <c:v>21</c:v>
                </c:pt>
              </c:numCache>
            </c:numRef>
          </c:val>
          <c:extLst>
            <c:ext xmlns:c16="http://schemas.microsoft.com/office/drawing/2014/chart" uri="{C3380CC4-5D6E-409C-BE32-E72D297353CC}">
              <c16:uniqueId val="{00000000-A308-4E95-ACB0-3B1BD5CF0A28}"/>
            </c:ext>
          </c:extLst>
        </c:ser>
        <c:dLbls>
          <c:dLblPos val="outEnd"/>
          <c:showLegendKey val="0"/>
          <c:showVal val="1"/>
          <c:showCatName val="0"/>
          <c:showSerName val="0"/>
          <c:showPercent val="0"/>
          <c:showBubbleSize val="0"/>
        </c:dLbls>
        <c:gapWidth val="100"/>
        <c:axId val="1722784735"/>
        <c:axId val="924006383"/>
        <c:extLst/>
      </c:barChart>
      <c:catAx>
        <c:axId val="1722784735"/>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24006383"/>
        <c:crosses val="autoZero"/>
        <c:auto val="1"/>
        <c:lblAlgn val="ctr"/>
        <c:lblOffset val="100"/>
        <c:noMultiLvlLbl val="0"/>
      </c:catAx>
      <c:valAx>
        <c:axId val="924006383"/>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227847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total_revenue_generated v/s total_rentals_count</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'Q-2'!$F$4</c:f>
              <c:strCache>
                <c:ptCount val="1"/>
                <c:pt idx="0">
                  <c:v>total_revenue_generated</c:v>
                </c:pt>
              </c:strCache>
            </c:strRef>
          </c:tx>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xVal>
            <c:numRef>
              <c:f>'Q-2'!$E$5:$E$24</c:f>
              <c:numCache>
                <c:formatCode>General</c:formatCode>
                <c:ptCount val="20"/>
                <c:pt idx="0">
                  <c:v>29</c:v>
                </c:pt>
                <c:pt idx="1">
                  <c:v>23</c:v>
                </c:pt>
                <c:pt idx="2">
                  <c:v>27</c:v>
                </c:pt>
                <c:pt idx="3">
                  <c:v>25</c:v>
                </c:pt>
                <c:pt idx="4">
                  <c:v>28</c:v>
                </c:pt>
                <c:pt idx="5">
                  <c:v>26</c:v>
                </c:pt>
                <c:pt idx="6">
                  <c:v>20</c:v>
                </c:pt>
                <c:pt idx="7">
                  <c:v>25</c:v>
                </c:pt>
                <c:pt idx="8">
                  <c:v>26</c:v>
                </c:pt>
                <c:pt idx="9">
                  <c:v>23</c:v>
                </c:pt>
                <c:pt idx="10">
                  <c:v>24</c:v>
                </c:pt>
                <c:pt idx="11">
                  <c:v>24</c:v>
                </c:pt>
                <c:pt idx="12">
                  <c:v>27</c:v>
                </c:pt>
                <c:pt idx="13">
                  <c:v>22</c:v>
                </c:pt>
                <c:pt idx="14">
                  <c:v>28</c:v>
                </c:pt>
                <c:pt idx="15">
                  <c:v>25</c:v>
                </c:pt>
                <c:pt idx="16">
                  <c:v>26</c:v>
                </c:pt>
                <c:pt idx="17">
                  <c:v>24</c:v>
                </c:pt>
                <c:pt idx="18">
                  <c:v>21</c:v>
                </c:pt>
                <c:pt idx="19">
                  <c:v>21</c:v>
                </c:pt>
              </c:numCache>
            </c:numRef>
          </c:xVal>
          <c:yVal>
            <c:numRef>
              <c:f>'Q-2'!$F$5:$F$24</c:f>
              <c:numCache>
                <c:formatCode>General</c:formatCode>
                <c:ptCount val="20"/>
                <c:pt idx="0">
                  <c:v>210.71</c:v>
                </c:pt>
                <c:pt idx="1">
                  <c:v>191.77</c:v>
                </c:pt>
                <c:pt idx="2">
                  <c:v>190.73</c:v>
                </c:pt>
                <c:pt idx="3">
                  <c:v>188.74</c:v>
                </c:pt>
                <c:pt idx="4">
                  <c:v>185.72</c:v>
                </c:pt>
                <c:pt idx="5">
                  <c:v>178.74</c:v>
                </c:pt>
                <c:pt idx="6">
                  <c:v>177.8</c:v>
                </c:pt>
                <c:pt idx="7">
                  <c:v>171.75</c:v>
                </c:pt>
                <c:pt idx="8">
                  <c:v>170.74</c:v>
                </c:pt>
                <c:pt idx="9">
                  <c:v>165.77</c:v>
                </c:pt>
                <c:pt idx="10">
                  <c:v>165.76</c:v>
                </c:pt>
                <c:pt idx="11">
                  <c:v>164.76</c:v>
                </c:pt>
                <c:pt idx="12">
                  <c:v>164.73</c:v>
                </c:pt>
                <c:pt idx="13">
                  <c:v>163.78</c:v>
                </c:pt>
                <c:pt idx="14">
                  <c:v>163.72</c:v>
                </c:pt>
                <c:pt idx="15">
                  <c:v>161.75</c:v>
                </c:pt>
                <c:pt idx="16">
                  <c:v>161.74</c:v>
                </c:pt>
                <c:pt idx="17">
                  <c:v>158.76</c:v>
                </c:pt>
                <c:pt idx="18">
                  <c:v>156.79</c:v>
                </c:pt>
                <c:pt idx="19">
                  <c:v>154.79</c:v>
                </c:pt>
              </c:numCache>
            </c:numRef>
          </c:yVal>
          <c:smooth val="0"/>
          <c:extLst>
            <c:ext xmlns:c16="http://schemas.microsoft.com/office/drawing/2014/chart" uri="{C3380CC4-5D6E-409C-BE32-E72D297353CC}">
              <c16:uniqueId val="{00000000-9B85-4AD6-9E05-85148E144850}"/>
            </c:ext>
          </c:extLst>
        </c:ser>
        <c:dLbls>
          <c:showLegendKey val="0"/>
          <c:showVal val="0"/>
          <c:showCatName val="0"/>
          <c:showSerName val="0"/>
          <c:showPercent val="0"/>
          <c:showBubbleSize val="0"/>
        </c:dLbls>
        <c:axId val="1719720639"/>
        <c:axId val="1719719679"/>
      </c:scatterChart>
      <c:valAx>
        <c:axId val="1719720639"/>
        <c:scaling>
          <c:orientation val="minMax"/>
          <c:min val="18"/>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19719679"/>
        <c:crosses val="autoZero"/>
        <c:crossBetween val="midCat"/>
      </c:valAx>
      <c:valAx>
        <c:axId val="1719719679"/>
        <c:scaling>
          <c:orientation val="minMax"/>
          <c:max val="210"/>
          <c:min val="160"/>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0" spcFirstLastPara="1" vertOverflow="ellipsis"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71972063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Total</a:t>
            </a:r>
            <a:r>
              <a:rPr lang="en-IN" baseline="0"/>
              <a:t> Revenue v/s Avg_Customer_Satisfaction</a:t>
            </a:r>
            <a:endParaRPr lang="en-IN"/>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IN"/>
        </a:p>
      </c:txPr>
    </c:title>
    <c:autoTitleDeleted val="0"/>
    <c:plotArea>
      <c:layout/>
      <c:scatterChart>
        <c:scatterStyle val="lineMarker"/>
        <c:varyColors val="0"/>
        <c:ser>
          <c:idx val="0"/>
          <c:order val="0"/>
          <c:spPr>
            <a:ln w="25400" cap="rnd">
              <a:no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trendline>
            <c:spPr>
              <a:ln w="25400" cap="rnd">
                <a:solidFill>
                  <a:schemeClr val="accent1">
                    <a:alpha val="50000"/>
                  </a:schemeClr>
                </a:solidFill>
              </a:ln>
              <a:effectLst/>
            </c:spPr>
            <c:trendlineType val="linear"/>
            <c:dispRSqr val="1"/>
            <c:dispEq val="0"/>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trendlineLbl>
          </c:trendline>
          <c:xVal>
            <c:numRef>
              <c:f>'Q-3'!$F$9:$F$10</c:f>
              <c:numCache>
                <c:formatCode>General</c:formatCode>
                <c:ptCount val="2"/>
                <c:pt idx="0">
                  <c:v>28314</c:v>
                </c:pt>
                <c:pt idx="1">
                  <c:v>28580.19</c:v>
                </c:pt>
              </c:numCache>
            </c:numRef>
          </c:xVal>
          <c:yVal>
            <c:numRef>
              <c:f>'Q-3'!$G$9:$G$10</c:f>
              <c:numCache>
                <c:formatCode>General</c:formatCode>
                <c:ptCount val="2"/>
                <c:pt idx="0">
                  <c:v>4.163824</c:v>
                </c:pt>
                <c:pt idx="1">
                  <c:v>4.2147459999999999</c:v>
                </c:pt>
              </c:numCache>
            </c:numRef>
          </c:yVal>
          <c:smooth val="0"/>
          <c:extLst>
            <c:ext xmlns:c16="http://schemas.microsoft.com/office/drawing/2014/chart" uri="{C3380CC4-5D6E-409C-BE32-E72D297353CC}">
              <c16:uniqueId val="{00000001-0C03-4E24-BD47-94ACE0299897}"/>
            </c:ext>
          </c:extLst>
        </c:ser>
        <c:dLbls>
          <c:showLegendKey val="0"/>
          <c:showVal val="0"/>
          <c:showCatName val="0"/>
          <c:showSerName val="0"/>
          <c:showPercent val="0"/>
          <c:showBubbleSize val="0"/>
        </c:dLbls>
        <c:axId val="199471536"/>
        <c:axId val="199472016"/>
      </c:scatterChart>
      <c:valAx>
        <c:axId val="199471536"/>
        <c:scaling>
          <c:orientation val="minMax"/>
        </c:scaling>
        <c:delete val="0"/>
        <c:axPos val="b"/>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9472016"/>
        <c:crosses val="autoZero"/>
        <c:crossBetween val="midCat"/>
      </c:valAx>
      <c:valAx>
        <c:axId val="199472016"/>
        <c:scaling>
          <c:orientation val="minMax"/>
        </c:scaling>
        <c:delete val="0"/>
        <c:axPos val="l"/>
        <c:majorGridlines>
          <c:spPr>
            <a:ln w="9525" cap="flat" cmpd="sng" algn="ctr">
              <a:solidFill>
                <a:schemeClr val="dk1">
                  <a:lumMod val="65000"/>
                  <a:lumOff val="35000"/>
                  <a:alpha val="75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94715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Rental EDA.xlsx]Q-4!PivotTable1</c:name>
    <c:fmtId val="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Monthly</a:t>
            </a:r>
            <a:r>
              <a:rPr lang="en-IN" baseline="0"/>
              <a:t> Trends in Customer Behavior</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7000"/>
                  <a:satMod val="100000"/>
                  <a:lumMod val="102000"/>
                </a:schemeClr>
              </a:gs>
              <a:gs pos="50000">
                <a:schemeClr val="accent1">
                  <a:shade val="100000"/>
                  <a:satMod val="100000"/>
                  <a:lumMod val="100000"/>
                </a:schemeClr>
              </a:gs>
              <a:gs pos="100000">
                <a:schemeClr val="accent1">
                  <a:shade val="80000"/>
                  <a:satMod val="100000"/>
                  <a:lumMod val="99000"/>
                </a:schemeClr>
              </a:gs>
            </a:gsLst>
            <a:lin ang="27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7000"/>
                  <a:satMod val="100000"/>
                  <a:lumMod val="102000"/>
                </a:schemeClr>
              </a:gs>
              <a:gs pos="50000">
                <a:schemeClr val="accent1">
                  <a:shade val="100000"/>
                  <a:satMod val="100000"/>
                  <a:lumMod val="100000"/>
                </a:schemeClr>
              </a:gs>
              <a:gs pos="100000">
                <a:schemeClr val="accent1">
                  <a:shade val="80000"/>
                  <a:satMod val="100000"/>
                  <a:lumMod val="99000"/>
                </a:schemeClr>
              </a:gs>
            </a:gsLst>
            <a:lin ang="27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'Q-4'!$K$6:$K$7</c:f>
              <c:strCache>
                <c:ptCount val="1"/>
                <c:pt idx="0">
                  <c:v>1</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'Q-4'!$J$8:$J$12</c:f>
              <c:strCache>
                <c:ptCount val="5"/>
                <c:pt idx="0">
                  <c:v>2</c:v>
                </c:pt>
                <c:pt idx="1">
                  <c:v>5</c:v>
                </c:pt>
                <c:pt idx="2">
                  <c:v>6</c:v>
                </c:pt>
                <c:pt idx="3">
                  <c:v>7</c:v>
                </c:pt>
                <c:pt idx="4">
                  <c:v>8</c:v>
                </c:pt>
              </c:strCache>
            </c:strRef>
          </c:cat>
          <c:val>
            <c:numRef>
              <c:f>'Q-4'!$K$8:$K$12</c:f>
              <c:numCache>
                <c:formatCode>General</c:formatCode>
                <c:ptCount val="5"/>
                <c:pt idx="0">
                  <c:v>193.26</c:v>
                </c:pt>
                <c:pt idx="1">
                  <c:v>2225.77</c:v>
                </c:pt>
                <c:pt idx="2">
                  <c:v>4080.05</c:v>
                </c:pt>
                <c:pt idx="3">
                  <c:v>11772.86</c:v>
                </c:pt>
                <c:pt idx="4">
                  <c:v>10101.870000000001</c:v>
                </c:pt>
              </c:numCache>
            </c:numRef>
          </c:val>
          <c:smooth val="0"/>
          <c:extLst>
            <c:ext xmlns:c16="http://schemas.microsoft.com/office/drawing/2014/chart" uri="{C3380CC4-5D6E-409C-BE32-E72D297353CC}">
              <c16:uniqueId val="{00000000-0538-4177-B1E7-49C416379212}"/>
            </c:ext>
          </c:extLst>
        </c:ser>
        <c:ser>
          <c:idx val="1"/>
          <c:order val="1"/>
          <c:tx>
            <c:strRef>
              <c:f>'Q-4'!$L$6:$L$7</c:f>
              <c:strCache>
                <c:ptCount val="1"/>
                <c:pt idx="0">
                  <c:v>2</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'Q-4'!$J$8:$J$12</c:f>
              <c:strCache>
                <c:ptCount val="5"/>
                <c:pt idx="0">
                  <c:v>2</c:v>
                </c:pt>
                <c:pt idx="1">
                  <c:v>5</c:v>
                </c:pt>
                <c:pt idx="2">
                  <c:v>6</c:v>
                </c:pt>
                <c:pt idx="3">
                  <c:v>7</c:v>
                </c:pt>
                <c:pt idx="4">
                  <c:v>8</c:v>
                </c:pt>
              </c:strCache>
            </c:strRef>
          </c:cat>
          <c:val>
            <c:numRef>
              <c:f>'Q-4'!$L$8:$L$12</c:f>
              <c:numCache>
                <c:formatCode>General</c:formatCode>
                <c:ptCount val="5"/>
                <c:pt idx="0">
                  <c:v>236.23</c:v>
                </c:pt>
                <c:pt idx="1">
                  <c:v>1875.36</c:v>
                </c:pt>
                <c:pt idx="2">
                  <c:v>4069.23</c:v>
                </c:pt>
                <c:pt idx="3">
                  <c:v>12036.63</c:v>
                </c:pt>
                <c:pt idx="4">
                  <c:v>10307.9</c:v>
                </c:pt>
              </c:numCache>
            </c:numRef>
          </c:val>
          <c:smooth val="0"/>
          <c:extLst>
            <c:ext xmlns:c16="http://schemas.microsoft.com/office/drawing/2014/chart" uri="{C3380CC4-5D6E-409C-BE32-E72D297353CC}">
              <c16:uniqueId val="{00000001-0538-4177-B1E7-49C416379212}"/>
            </c:ext>
          </c:extLst>
        </c:ser>
        <c:dLbls>
          <c:dLblPos val="t"/>
          <c:showLegendKey val="0"/>
          <c:showVal val="1"/>
          <c:showCatName val="0"/>
          <c:showSerName val="0"/>
          <c:showPercent val="0"/>
          <c:showBubbleSize val="0"/>
        </c:dLbls>
        <c:marker val="1"/>
        <c:smooth val="0"/>
        <c:axId val="1168698816"/>
        <c:axId val="1168694496"/>
      </c:lineChart>
      <c:catAx>
        <c:axId val="116869881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68694496"/>
        <c:crosses val="autoZero"/>
        <c:auto val="1"/>
        <c:lblAlgn val="ctr"/>
        <c:lblOffset val="100"/>
        <c:noMultiLvlLbl val="0"/>
      </c:catAx>
      <c:valAx>
        <c:axId val="116869449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686988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[Movie Rental EDA.xlsx]Q-6!PivotTable2</c:name>
    <c:fmtId val="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Sales</a:t>
            </a:r>
            <a:r>
              <a:rPr lang="en-IN" baseline="0"/>
              <a:t> revenue by Customer Loyalty</a:t>
            </a:r>
            <a:endParaRPr lang="en-IN"/>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tint val="97000"/>
                  <a:satMod val="100000"/>
                  <a:lumMod val="102000"/>
                </a:schemeClr>
              </a:gs>
              <a:gs pos="50000">
                <a:schemeClr val="accent1">
                  <a:shade val="100000"/>
                  <a:satMod val="100000"/>
                  <a:lumMod val="100000"/>
                </a:schemeClr>
              </a:gs>
              <a:gs pos="100000">
                <a:schemeClr val="accent1">
                  <a:shade val="80000"/>
                  <a:satMod val="100000"/>
                  <a:lumMod val="99000"/>
                </a:schemeClr>
              </a:gs>
            </a:gsLst>
            <a:lin ang="27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tint val="97000"/>
                  <a:satMod val="100000"/>
                  <a:lumMod val="102000"/>
                </a:schemeClr>
              </a:gs>
              <a:gs pos="50000">
                <a:schemeClr val="accent1">
                  <a:shade val="100000"/>
                  <a:satMod val="100000"/>
                  <a:lumMod val="100000"/>
                </a:schemeClr>
              </a:gs>
              <a:gs pos="100000">
                <a:schemeClr val="accent1">
                  <a:shade val="80000"/>
                  <a:satMod val="100000"/>
                  <a:lumMod val="99000"/>
                </a:schemeClr>
              </a:gs>
            </a:gsLst>
            <a:lin ang="27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'Q-6'!$I$4:$I$5</c:f>
              <c:strCache>
                <c:ptCount val="1"/>
                <c:pt idx="0">
                  <c:v>Low Loyalty</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'Q-6'!$H$6:$H$11</c:f>
              <c:strCache>
                <c:ptCount val="5"/>
                <c:pt idx="0">
                  <c:v>2</c:v>
                </c:pt>
                <c:pt idx="1">
                  <c:v>5</c:v>
                </c:pt>
                <c:pt idx="2">
                  <c:v>6</c:v>
                </c:pt>
                <c:pt idx="3">
                  <c:v>7</c:v>
                </c:pt>
                <c:pt idx="4">
                  <c:v>8</c:v>
                </c:pt>
              </c:strCache>
            </c:strRef>
          </c:cat>
          <c:val>
            <c:numRef>
              <c:f>'Q-6'!$I$6:$I$11</c:f>
              <c:numCache>
                <c:formatCode>General</c:formatCode>
                <c:ptCount val="5"/>
                <c:pt idx="3">
                  <c:v>47.89</c:v>
                </c:pt>
                <c:pt idx="4">
                  <c:v>38.92</c:v>
                </c:pt>
              </c:numCache>
            </c:numRef>
          </c:val>
          <c:smooth val="0"/>
          <c:extLst>
            <c:ext xmlns:c16="http://schemas.microsoft.com/office/drawing/2014/chart" uri="{C3380CC4-5D6E-409C-BE32-E72D297353CC}">
              <c16:uniqueId val="{00000000-5BC7-4D86-B5A5-555E2C558304}"/>
            </c:ext>
          </c:extLst>
        </c:ser>
        <c:ser>
          <c:idx val="1"/>
          <c:order val="1"/>
          <c:tx>
            <c:strRef>
              <c:f>'Q-6'!$J$4:$J$5</c:f>
              <c:strCache>
                <c:ptCount val="1"/>
                <c:pt idx="0">
                  <c:v>Medium Loyalty</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'Q-6'!$H$6:$H$11</c:f>
              <c:strCache>
                <c:ptCount val="5"/>
                <c:pt idx="0">
                  <c:v>2</c:v>
                </c:pt>
                <c:pt idx="1">
                  <c:v>5</c:v>
                </c:pt>
                <c:pt idx="2">
                  <c:v>6</c:v>
                </c:pt>
                <c:pt idx="3">
                  <c:v>7</c:v>
                </c:pt>
                <c:pt idx="4">
                  <c:v>8</c:v>
                </c:pt>
              </c:strCache>
            </c:strRef>
          </c:cat>
          <c:val>
            <c:numRef>
              <c:f>'Q-6'!$J$6:$J$11</c:f>
              <c:numCache>
                <c:formatCode>General</c:formatCode>
                <c:ptCount val="5"/>
                <c:pt idx="0">
                  <c:v>429.49</c:v>
                </c:pt>
                <c:pt idx="1">
                  <c:v>4101.13</c:v>
                </c:pt>
                <c:pt idx="2">
                  <c:v>8149.28</c:v>
                </c:pt>
                <c:pt idx="3">
                  <c:v>23761.599999999999</c:v>
                </c:pt>
                <c:pt idx="4">
                  <c:v>20370.849999999999</c:v>
                </c:pt>
              </c:numCache>
            </c:numRef>
          </c:val>
          <c:smooth val="0"/>
          <c:extLst>
            <c:ext xmlns:c16="http://schemas.microsoft.com/office/drawing/2014/chart" uri="{C3380CC4-5D6E-409C-BE32-E72D297353CC}">
              <c16:uniqueId val="{00000001-5BC7-4D86-B5A5-555E2C558304}"/>
            </c:ext>
          </c:extLst>
        </c:ser>
        <c:dLbls>
          <c:dLblPos val="t"/>
          <c:showLegendKey val="0"/>
          <c:showVal val="1"/>
          <c:showCatName val="0"/>
          <c:showSerName val="0"/>
          <c:showPercent val="0"/>
          <c:showBubbleSize val="0"/>
        </c:dLbls>
        <c:marker val="1"/>
        <c:smooth val="0"/>
        <c:axId val="1168692576"/>
        <c:axId val="1168709376"/>
      </c:lineChart>
      <c:catAx>
        <c:axId val="116869257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68709376"/>
        <c:crosses val="autoZero"/>
        <c:auto val="1"/>
        <c:lblAlgn val="ctr"/>
        <c:lblOffset val="100"/>
        <c:noMultiLvlLbl val="0"/>
      </c:catAx>
      <c:valAx>
        <c:axId val="11687093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1686925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1981CFF-FA3E-4C64-A1D6-DB501F648C63}" type="datetimeFigureOut">
              <a:rPr lang="en-IN" smtClean="0"/>
              <a:t>31-07-2025</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73480EF-A715-4034-ABF3-942155F3E9D9}" type="slidenum">
              <a:rPr lang="en-IN" smtClean="0"/>
              <a:t>‹#›</a:t>
            </a:fld>
            <a:endParaRPr lang="en-IN"/>
          </a:p>
        </p:txBody>
      </p:sp>
    </p:spTree>
    <p:extLst>
      <p:ext uri="{BB962C8B-B14F-4D97-AF65-F5344CB8AC3E}">
        <p14:creationId xmlns:p14="http://schemas.microsoft.com/office/powerpoint/2010/main" val="1634349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81CFF-FA3E-4C64-A1D6-DB501F648C63}"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480EF-A715-4034-ABF3-942155F3E9D9}" type="slidenum">
              <a:rPr lang="en-IN" smtClean="0"/>
              <a:t>‹#›</a:t>
            </a:fld>
            <a:endParaRPr lang="en-IN"/>
          </a:p>
        </p:txBody>
      </p:sp>
    </p:spTree>
    <p:extLst>
      <p:ext uri="{BB962C8B-B14F-4D97-AF65-F5344CB8AC3E}">
        <p14:creationId xmlns:p14="http://schemas.microsoft.com/office/powerpoint/2010/main" val="2060300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81CFF-FA3E-4C64-A1D6-DB501F648C63}"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480EF-A715-4034-ABF3-942155F3E9D9}" type="slidenum">
              <a:rPr lang="en-IN" smtClean="0"/>
              <a:t>‹#›</a:t>
            </a:fld>
            <a:endParaRPr lang="en-IN"/>
          </a:p>
        </p:txBody>
      </p:sp>
    </p:spTree>
    <p:extLst>
      <p:ext uri="{BB962C8B-B14F-4D97-AF65-F5344CB8AC3E}">
        <p14:creationId xmlns:p14="http://schemas.microsoft.com/office/powerpoint/2010/main" val="178358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81CFF-FA3E-4C64-A1D6-DB501F648C63}"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480EF-A715-4034-ABF3-942155F3E9D9}" type="slidenum">
              <a:rPr lang="en-IN" smtClean="0"/>
              <a:t>‹#›</a:t>
            </a:fld>
            <a:endParaRPr lang="en-IN"/>
          </a:p>
        </p:txBody>
      </p:sp>
    </p:spTree>
    <p:extLst>
      <p:ext uri="{BB962C8B-B14F-4D97-AF65-F5344CB8AC3E}">
        <p14:creationId xmlns:p14="http://schemas.microsoft.com/office/powerpoint/2010/main" val="33307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81CFF-FA3E-4C64-A1D6-DB501F648C63}" type="datetimeFigureOut">
              <a:rPr lang="en-IN" smtClean="0"/>
              <a:t>31-07-2025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3480EF-A715-4034-ABF3-942155F3E9D9}" type="slidenum">
              <a:rPr lang="en-IN" smtClean="0"/>
              <a:t>‹#›</a:t>
            </a:fld>
            <a:endParaRPr lang="en-IN"/>
          </a:p>
        </p:txBody>
      </p:sp>
    </p:spTree>
    <p:extLst>
      <p:ext uri="{BB962C8B-B14F-4D97-AF65-F5344CB8AC3E}">
        <p14:creationId xmlns:p14="http://schemas.microsoft.com/office/powerpoint/2010/main" val="1384547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981CFF-FA3E-4C64-A1D6-DB501F648C63}"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3480EF-A715-4034-ABF3-942155F3E9D9}" type="slidenum">
              <a:rPr lang="en-IN" smtClean="0"/>
              <a:t>‹#›</a:t>
            </a:fld>
            <a:endParaRPr lang="en-IN"/>
          </a:p>
        </p:txBody>
      </p:sp>
    </p:spTree>
    <p:extLst>
      <p:ext uri="{BB962C8B-B14F-4D97-AF65-F5344CB8AC3E}">
        <p14:creationId xmlns:p14="http://schemas.microsoft.com/office/powerpoint/2010/main" val="2248329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981CFF-FA3E-4C64-A1D6-DB501F648C63}" type="datetimeFigureOut">
              <a:rPr lang="en-IN" smtClean="0"/>
              <a:t>31-07-2025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3480EF-A715-4034-ABF3-942155F3E9D9}" type="slidenum">
              <a:rPr lang="en-IN" smtClean="0"/>
              <a:t>‹#›</a:t>
            </a:fld>
            <a:endParaRPr lang="en-IN"/>
          </a:p>
        </p:txBody>
      </p:sp>
    </p:spTree>
    <p:extLst>
      <p:ext uri="{BB962C8B-B14F-4D97-AF65-F5344CB8AC3E}">
        <p14:creationId xmlns:p14="http://schemas.microsoft.com/office/powerpoint/2010/main" val="3932336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981CFF-FA3E-4C64-A1D6-DB501F648C63}" type="datetimeFigureOut">
              <a:rPr lang="en-IN" smtClean="0"/>
              <a:t>31-07-2025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3480EF-A715-4034-ABF3-942155F3E9D9}" type="slidenum">
              <a:rPr lang="en-IN" smtClean="0"/>
              <a:t>‹#›</a:t>
            </a:fld>
            <a:endParaRPr lang="en-IN"/>
          </a:p>
        </p:txBody>
      </p:sp>
    </p:spTree>
    <p:extLst>
      <p:ext uri="{BB962C8B-B14F-4D97-AF65-F5344CB8AC3E}">
        <p14:creationId xmlns:p14="http://schemas.microsoft.com/office/powerpoint/2010/main" val="2812075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981CFF-FA3E-4C64-A1D6-DB501F648C63}" type="datetimeFigureOut">
              <a:rPr lang="en-IN" smtClean="0"/>
              <a:t>31-07-2025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3480EF-A715-4034-ABF3-942155F3E9D9}" type="slidenum">
              <a:rPr lang="en-IN" smtClean="0"/>
              <a:t>‹#›</a:t>
            </a:fld>
            <a:endParaRPr lang="en-IN"/>
          </a:p>
        </p:txBody>
      </p:sp>
    </p:spTree>
    <p:extLst>
      <p:ext uri="{BB962C8B-B14F-4D97-AF65-F5344CB8AC3E}">
        <p14:creationId xmlns:p14="http://schemas.microsoft.com/office/powerpoint/2010/main" val="1915004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61981CFF-FA3E-4C64-A1D6-DB501F648C63}" type="datetimeFigureOut">
              <a:rPr lang="en-IN" smtClean="0"/>
              <a:t>31-07-2025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73480EF-A715-4034-ABF3-942155F3E9D9}" type="slidenum">
              <a:rPr lang="en-IN" smtClean="0"/>
              <a:t>‹#›</a:t>
            </a:fld>
            <a:endParaRPr lang="en-IN"/>
          </a:p>
        </p:txBody>
      </p:sp>
    </p:spTree>
    <p:extLst>
      <p:ext uri="{BB962C8B-B14F-4D97-AF65-F5344CB8AC3E}">
        <p14:creationId xmlns:p14="http://schemas.microsoft.com/office/powerpoint/2010/main" val="243636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61981CFF-FA3E-4C64-A1D6-DB501F648C63}" type="datetimeFigureOut">
              <a:rPr lang="en-IN" smtClean="0"/>
              <a:t>31-07-2025</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73480EF-A715-4034-ABF3-942155F3E9D9}" type="slidenum">
              <a:rPr lang="en-IN" smtClean="0"/>
              <a:t>‹#›</a:t>
            </a:fld>
            <a:endParaRPr lang="en-IN"/>
          </a:p>
        </p:txBody>
      </p:sp>
    </p:spTree>
    <p:extLst>
      <p:ext uri="{BB962C8B-B14F-4D97-AF65-F5344CB8AC3E}">
        <p14:creationId xmlns:p14="http://schemas.microsoft.com/office/powerpoint/2010/main" val="302244747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61981CFF-FA3E-4C64-A1D6-DB501F648C63}" type="datetimeFigureOut">
              <a:rPr lang="en-IN" smtClean="0"/>
              <a:t>31-07-2025</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73480EF-A715-4034-ABF3-942155F3E9D9}" type="slidenum">
              <a:rPr lang="en-IN" smtClean="0"/>
              <a:t>‹#›</a:t>
            </a:fld>
            <a:endParaRPr lang="en-IN"/>
          </a:p>
        </p:txBody>
      </p:sp>
    </p:spTree>
    <p:extLst>
      <p:ext uri="{BB962C8B-B14F-4D97-AF65-F5344CB8AC3E}">
        <p14:creationId xmlns:p14="http://schemas.microsoft.com/office/powerpoint/2010/main" val="32044272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2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6D6C1-D88C-8630-5337-5D710912FF23}"/>
              </a:ext>
            </a:extLst>
          </p:cNvPr>
          <p:cNvSpPr>
            <a:spLocks noGrp="1"/>
          </p:cNvSpPr>
          <p:nvPr>
            <p:ph type="ctrTitle"/>
          </p:nvPr>
        </p:nvSpPr>
        <p:spPr/>
        <p:txBody>
          <a:bodyPr anchor="ctr"/>
          <a:lstStyle/>
          <a:p>
            <a:pPr algn="ctr"/>
            <a:r>
              <a:rPr lang="en-IN" b="1" u="sng" dirty="0">
                <a:solidFill>
                  <a:schemeClr val="tx1"/>
                </a:solidFill>
              </a:rPr>
              <a:t>Capstone Project : Movie Rental Analysis</a:t>
            </a:r>
          </a:p>
        </p:txBody>
      </p:sp>
    </p:spTree>
    <p:extLst>
      <p:ext uri="{BB962C8B-B14F-4D97-AF65-F5344CB8AC3E}">
        <p14:creationId xmlns:p14="http://schemas.microsoft.com/office/powerpoint/2010/main" val="2880128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314ED-6B35-C03E-1DF7-1291038AB6F3}"/>
              </a:ext>
            </a:extLst>
          </p:cNvPr>
          <p:cNvSpPr>
            <a:spLocks noGrp="1"/>
          </p:cNvSpPr>
          <p:nvPr>
            <p:ph type="title"/>
          </p:nvPr>
        </p:nvSpPr>
        <p:spPr>
          <a:xfrm>
            <a:off x="657224" y="499533"/>
            <a:ext cx="10772775" cy="1512147"/>
          </a:xfrm>
        </p:spPr>
        <p:txBody>
          <a:bodyPr>
            <a:normAutofit fontScale="90000"/>
          </a:bodyPr>
          <a:lstStyle/>
          <a:p>
            <a:pPr algn="ctr"/>
            <a:r>
              <a:rPr lang="en-IN" sz="4900" dirty="0">
                <a:solidFill>
                  <a:schemeClr val="tx1"/>
                </a:solidFill>
                <a:highlight>
                  <a:srgbClr val="00FFFF"/>
                </a:highlight>
              </a:rPr>
              <a:t>7. What is the distribution of staff by employment duration?</a:t>
            </a:r>
            <a:br>
              <a:rPr lang="en-IN" dirty="0"/>
            </a:br>
            <a:endParaRPr lang="en-IN" dirty="0"/>
          </a:p>
        </p:txBody>
      </p:sp>
      <p:sp>
        <p:nvSpPr>
          <p:cNvPr id="4" name="TextBox 3">
            <a:extLst>
              <a:ext uri="{FF2B5EF4-FFF2-40B4-BE49-F238E27FC236}">
                <a16:creationId xmlns:a16="http://schemas.microsoft.com/office/drawing/2014/main" id="{35DC32BF-C7E1-D99C-AB24-47270A85FD45}"/>
              </a:ext>
            </a:extLst>
          </p:cNvPr>
          <p:cNvSpPr txBox="1"/>
          <p:nvPr/>
        </p:nvSpPr>
        <p:spPr>
          <a:xfrm>
            <a:off x="1828800" y="2754086"/>
            <a:ext cx="7293429" cy="769441"/>
          </a:xfrm>
          <a:prstGeom prst="rect">
            <a:avLst/>
          </a:prstGeom>
          <a:noFill/>
        </p:spPr>
        <p:txBody>
          <a:bodyPr wrap="square" rtlCol="0" anchor="ctr">
            <a:spAutoFit/>
          </a:bodyPr>
          <a:lstStyle/>
          <a:p>
            <a:pPr algn="ctr"/>
            <a:r>
              <a:rPr lang="en-IN" sz="4400" dirty="0"/>
              <a:t>Data is not available</a:t>
            </a:r>
            <a:r>
              <a:rPr lang="en-IN" dirty="0"/>
              <a:t>.</a:t>
            </a:r>
          </a:p>
        </p:txBody>
      </p:sp>
    </p:spTree>
    <p:extLst>
      <p:ext uri="{BB962C8B-B14F-4D97-AF65-F5344CB8AC3E}">
        <p14:creationId xmlns:p14="http://schemas.microsoft.com/office/powerpoint/2010/main" val="3707631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515E9-9D48-9383-22F8-9ADC3E7C3348}"/>
              </a:ext>
            </a:extLst>
          </p:cNvPr>
          <p:cNvSpPr>
            <a:spLocks noGrp="1"/>
          </p:cNvSpPr>
          <p:nvPr>
            <p:ph type="title"/>
          </p:nvPr>
        </p:nvSpPr>
        <p:spPr>
          <a:xfrm>
            <a:off x="657224" y="499533"/>
            <a:ext cx="10772775" cy="1111553"/>
          </a:xfrm>
        </p:spPr>
        <p:txBody>
          <a:bodyPr>
            <a:normAutofit fontScale="90000"/>
          </a:bodyPr>
          <a:lstStyle/>
          <a:p>
            <a:pPr algn="ctr"/>
            <a:r>
              <a:rPr lang="en-IN" sz="4900" dirty="0">
                <a:solidFill>
                  <a:schemeClr val="tx1"/>
                </a:solidFill>
                <a:highlight>
                  <a:srgbClr val="00FFFF"/>
                </a:highlight>
              </a:rPr>
              <a:t>9. What is the average rental duration by staff member?</a:t>
            </a:r>
            <a:br>
              <a:rPr lang="en-IN" dirty="0">
                <a:highlight>
                  <a:srgbClr val="00FFFF"/>
                </a:highlight>
              </a:rPr>
            </a:br>
            <a:endParaRPr lang="en-IN" dirty="0">
              <a:highlight>
                <a:srgbClr val="00FFFF"/>
              </a:highlight>
            </a:endParaRPr>
          </a:p>
        </p:txBody>
      </p:sp>
      <p:pic>
        <p:nvPicPr>
          <p:cNvPr id="5" name="Picture 4">
            <a:extLst>
              <a:ext uri="{FF2B5EF4-FFF2-40B4-BE49-F238E27FC236}">
                <a16:creationId xmlns:a16="http://schemas.microsoft.com/office/drawing/2014/main" id="{6F2302A2-96DA-C420-15F2-1F8B89740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838" y="1665515"/>
            <a:ext cx="5802362" cy="4844142"/>
          </a:xfrm>
          <a:prstGeom prst="rect">
            <a:avLst/>
          </a:prstGeom>
        </p:spPr>
      </p:pic>
      <p:sp>
        <p:nvSpPr>
          <p:cNvPr id="3" name="TextBox 2">
            <a:extLst>
              <a:ext uri="{FF2B5EF4-FFF2-40B4-BE49-F238E27FC236}">
                <a16:creationId xmlns:a16="http://schemas.microsoft.com/office/drawing/2014/main" id="{3E7E0408-BA05-D8A9-B01B-892F4C638712}"/>
              </a:ext>
            </a:extLst>
          </p:cNvPr>
          <p:cNvSpPr txBox="1"/>
          <p:nvPr/>
        </p:nvSpPr>
        <p:spPr>
          <a:xfrm>
            <a:off x="6596743" y="1785257"/>
            <a:ext cx="5312228" cy="3447098"/>
          </a:xfrm>
          <a:prstGeom prst="rect">
            <a:avLst/>
          </a:prstGeom>
          <a:noFill/>
        </p:spPr>
        <p:txBody>
          <a:bodyPr wrap="square" rtlCol="0">
            <a:spAutoFit/>
          </a:bodyPr>
          <a:lstStyle/>
          <a:p>
            <a:r>
              <a:rPr lang="en-US" b="1" dirty="0"/>
              <a:t>Conclusion :</a:t>
            </a:r>
            <a:endParaRPr lang="en-US" dirty="0"/>
          </a:p>
          <a:p>
            <a:br>
              <a:rPr lang="en-US" dirty="0"/>
            </a:br>
            <a:endParaRPr lang="en-US" dirty="0"/>
          </a:p>
          <a:p>
            <a:r>
              <a:rPr lang="en-US" dirty="0"/>
              <a:t>The average rental duration for</a:t>
            </a:r>
          </a:p>
          <a:p>
            <a:r>
              <a:rPr lang="en-US" dirty="0" err="1"/>
              <a:t>staff_id</a:t>
            </a:r>
            <a:r>
              <a:rPr lang="en-US" dirty="0"/>
              <a:t> 1 is 5.01, and for </a:t>
            </a:r>
            <a:r>
              <a:rPr lang="en-US" dirty="0" err="1"/>
              <a:t>staff_id</a:t>
            </a:r>
            <a:r>
              <a:rPr lang="en-US" dirty="0"/>
              <a:t> 2 it is 5.04. This indicates that both</a:t>
            </a:r>
          </a:p>
          <a:p>
            <a:r>
              <a:rPr lang="en-US" dirty="0"/>
              <a:t>staff members have similar average rental durations, with </a:t>
            </a:r>
            <a:r>
              <a:rPr lang="en-US" dirty="0" err="1"/>
              <a:t>staff_id</a:t>
            </a:r>
            <a:r>
              <a:rPr lang="en-US" dirty="0"/>
              <a:t> 2 having a</a:t>
            </a:r>
          </a:p>
          <a:p>
            <a:r>
              <a:rPr lang="en-US" dirty="0"/>
              <a:t>slightly higher average. The data suggests no significant difference in rental</a:t>
            </a:r>
          </a:p>
          <a:p>
            <a:r>
              <a:rPr lang="en-US" dirty="0"/>
              <a:t>duration handling between the two staff members.</a:t>
            </a:r>
          </a:p>
          <a:p>
            <a:endParaRPr lang="en-IN" dirty="0"/>
          </a:p>
        </p:txBody>
      </p:sp>
    </p:spTree>
    <p:extLst>
      <p:ext uri="{BB962C8B-B14F-4D97-AF65-F5344CB8AC3E}">
        <p14:creationId xmlns:p14="http://schemas.microsoft.com/office/powerpoint/2010/main" val="228110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E916-7EAE-E9E7-B991-0B26B167A85C}"/>
              </a:ext>
            </a:extLst>
          </p:cNvPr>
          <p:cNvSpPr>
            <a:spLocks noGrp="1"/>
          </p:cNvSpPr>
          <p:nvPr>
            <p:ph type="title"/>
          </p:nvPr>
        </p:nvSpPr>
        <p:spPr>
          <a:xfrm>
            <a:off x="657224" y="499533"/>
            <a:ext cx="10772775" cy="1253067"/>
          </a:xfrm>
        </p:spPr>
        <p:txBody>
          <a:bodyPr>
            <a:normAutofit fontScale="90000"/>
          </a:bodyPr>
          <a:lstStyle/>
          <a:p>
            <a:pPr algn="ctr"/>
            <a:r>
              <a:rPr lang="en-IN" sz="4900" dirty="0">
                <a:solidFill>
                  <a:schemeClr val="tx1"/>
                </a:solidFill>
                <a:highlight>
                  <a:srgbClr val="00FFFF"/>
                </a:highlight>
              </a:rPr>
              <a:t>10. What is the distribution of customers across different cities?</a:t>
            </a:r>
            <a:br>
              <a:rPr lang="en-IN" dirty="0"/>
            </a:br>
            <a:endParaRPr lang="en-IN" dirty="0"/>
          </a:p>
        </p:txBody>
      </p:sp>
      <p:pic>
        <p:nvPicPr>
          <p:cNvPr id="4" name="Picture 3">
            <a:extLst>
              <a:ext uri="{FF2B5EF4-FFF2-40B4-BE49-F238E27FC236}">
                <a16:creationId xmlns:a16="http://schemas.microsoft.com/office/drawing/2014/main" id="{D9650B01-957D-576A-EB23-F5B0A13165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650" y="1404257"/>
            <a:ext cx="7468642" cy="5329619"/>
          </a:xfrm>
          <a:prstGeom prst="rect">
            <a:avLst/>
          </a:prstGeom>
        </p:spPr>
      </p:pic>
      <p:sp>
        <p:nvSpPr>
          <p:cNvPr id="6" name="TextBox 5">
            <a:extLst>
              <a:ext uri="{FF2B5EF4-FFF2-40B4-BE49-F238E27FC236}">
                <a16:creationId xmlns:a16="http://schemas.microsoft.com/office/drawing/2014/main" id="{190C48D4-68E5-1E10-0127-E4FEF5022C51}"/>
              </a:ext>
            </a:extLst>
          </p:cNvPr>
          <p:cNvSpPr txBox="1"/>
          <p:nvPr/>
        </p:nvSpPr>
        <p:spPr>
          <a:xfrm>
            <a:off x="8273143" y="1643743"/>
            <a:ext cx="3640430" cy="2308324"/>
          </a:xfrm>
          <a:prstGeom prst="rect">
            <a:avLst/>
          </a:prstGeom>
          <a:noFill/>
        </p:spPr>
        <p:txBody>
          <a:bodyPr wrap="square" rtlCol="0">
            <a:spAutoFit/>
          </a:bodyPr>
          <a:lstStyle/>
          <a:p>
            <a:r>
              <a:rPr lang="en-US" dirty="0"/>
              <a:t>Conclusion:</a:t>
            </a:r>
          </a:p>
          <a:p>
            <a:r>
              <a:rPr lang="en-US" dirty="0"/>
              <a:t>The data indicates that customers are spread across multiple continents, with notable presence in North America, Asia, and Australia. The lack of granularity makes it difficult to assess concentration trends.</a:t>
            </a:r>
          </a:p>
          <a:p>
            <a:endParaRPr lang="en-IN" dirty="0"/>
          </a:p>
        </p:txBody>
      </p:sp>
    </p:spTree>
    <p:extLst>
      <p:ext uri="{BB962C8B-B14F-4D97-AF65-F5344CB8AC3E}">
        <p14:creationId xmlns:p14="http://schemas.microsoft.com/office/powerpoint/2010/main" val="1857325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61AEF-79BD-29B4-B234-1D95D5F7A42A}"/>
              </a:ext>
            </a:extLst>
          </p:cNvPr>
          <p:cNvSpPr>
            <a:spLocks noGrp="1"/>
          </p:cNvSpPr>
          <p:nvPr>
            <p:ph type="title"/>
          </p:nvPr>
        </p:nvSpPr>
        <p:spPr>
          <a:xfrm>
            <a:off x="657224" y="499533"/>
            <a:ext cx="10772775" cy="937381"/>
          </a:xfrm>
        </p:spPr>
        <p:txBody>
          <a:bodyPr>
            <a:normAutofit fontScale="90000"/>
          </a:bodyPr>
          <a:lstStyle/>
          <a:p>
            <a:pPr algn="ctr"/>
            <a:r>
              <a:rPr lang="en-IN" sz="4900" dirty="0">
                <a:solidFill>
                  <a:schemeClr val="tx1"/>
                </a:solidFill>
                <a:highlight>
                  <a:srgbClr val="00FFFF"/>
                </a:highlight>
              </a:rPr>
              <a:t>11. How does the rental revenue vary by country?</a:t>
            </a:r>
            <a:br>
              <a:rPr lang="en-IN" dirty="0"/>
            </a:br>
            <a:endParaRPr lang="en-IN" dirty="0"/>
          </a:p>
        </p:txBody>
      </p:sp>
      <p:pic>
        <p:nvPicPr>
          <p:cNvPr id="5" name="Picture 4">
            <a:extLst>
              <a:ext uri="{FF2B5EF4-FFF2-40B4-BE49-F238E27FC236}">
                <a16:creationId xmlns:a16="http://schemas.microsoft.com/office/drawing/2014/main" id="{A2B7B639-9314-6F36-6834-39821EEEC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003" y="1256249"/>
            <a:ext cx="8467111" cy="5394922"/>
          </a:xfrm>
          <a:prstGeom prst="rect">
            <a:avLst/>
          </a:prstGeom>
        </p:spPr>
      </p:pic>
      <p:sp>
        <p:nvSpPr>
          <p:cNvPr id="3" name="TextBox 2">
            <a:extLst>
              <a:ext uri="{FF2B5EF4-FFF2-40B4-BE49-F238E27FC236}">
                <a16:creationId xmlns:a16="http://schemas.microsoft.com/office/drawing/2014/main" id="{1AD2D970-7648-611C-C507-2F726BCA925B}"/>
              </a:ext>
            </a:extLst>
          </p:cNvPr>
          <p:cNvSpPr txBox="1"/>
          <p:nvPr/>
        </p:nvSpPr>
        <p:spPr>
          <a:xfrm>
            <a:off x="9035143" y="1251857"/>
            <a:ext cx="3080657" cy="4524315"/>
          </a:xfrm>
          <a:prstGeom prst="rect">
            <a:avLst/>
          </a:prstGeom>
          <a:noFill/>
        </p:spPr>
        <p:txBody>
          <a:bodyPr wrap="square" rtlCol="0">
            <a:spAutoFit/>
          </a:bodyPr>
          <a:lstStyle/>
          <a:p>
            <a:r>
              <a:rPr lang="en-US" b="1" dirty="0"/>
              <a:t>Conclusion :</a:t>
            </a:r>
            <a:endParaRPr lang="en-US" dirty="0"/>
          </a:p>
          <a:p>
            <a:r>
              <a:rPr lang="en-US" dirty="0"/>
              <a:t>Rental revenue varies significantly across different countries, with a high concentration in the top three. </a:t>
            </a:r>
            <a:r>
              <a:rPr lang="en-US" b="1" dirty="0"/>
              <a:t>India</a:t>
            </a:r>
            <a:r>
              <a:rPr lang="en-US" dirty="0"/>
              <a:t> is the leading country, generating the highest rental revenue at </a:t>
            </a:r>
            <a:r>
              <a:rPr lang="en-US" b="1" dirty="0"/>
              <a:t>$6.6K</a:t>
            </a:r>
            <a:r>
              <a:rPr lang="en-US" dirty="0"/>
              <a:t>, followed by </a:t>
            </a:r>
            <a:r>
              <a:rPr lang="en-US" b="1" dirty="0"/>
              <a:t>China</a:t>
            </a:r>
            <a:r>
              <a:rPr lang="en-US" dirty="0"/>
              <a:t> ($5.8K) and the </a:t>
            </a:r>
            <a:r>
              <a:rPr lang="en-US" b="1" dirty="0"/>
              <a:t>United States</a:t>
            </a:r>
            <a:r>
              <a:rPr lang="en-US" dirty="0"/>
              <a:t> ($4.1K). After these top performers, there is a sharp decline in revenue, with a long tail of numerous countries contributing substantially smaller amounts.</a:t>
            </a:r>
          </a:p>
          <a:p>
            <a:endParaRPr lang="en-IN" dirty="0"/>
          </a:p>
        </p:txBody>
      </p:sp>
    </p:spTree>
    <p:extLst>
      <p:ext uri="{BB962C8B-B14F-4D97-AF65-F5344CB8AC3E}">
        <p14:creationId xmlns:p14="http://schemas.microsoft.com/office/powerpoint/2010/main" val="371656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A37A-B5B6-F16F-32A0-759D19101833}"/>
              </a:ext>
            </a:extLst>
          </p:cNvPr>
          <p:cNvSpPr>
            <a:spLocks noGrp="1"/>
          </p:cNvSpPr>
          <p:nvPr>
            <p:ph type="title"/>
          </p:nvPr>
        </p:nvSpPr>
        <p:spPr>
          <a:xfrm>
            <a:off x="657224" y="499533"/>
            <a:ext cx="10772775" cy="1285724"/>
          </a:xfrm>
        </p:spPr>
        <p:txBody>
          <a:bodyPr>
            <a:normAutofit fontScale="90000"/>
          </a:bodyPr>
          <a:lstStyle/>
          <a:p>
            <a:pPr algn="ctr"/>
            <a:r>
              <a:rPr lang="en-IN" sz="4900" dirty="0">
                <a:solidFill>
                  <a:schemeClr val="tx1"/>
                </a:solidFill>
                <a:highlight>
                  <a:srgbClr val="00FFFF"/>
                </a:highlight>
              </a:rPr>
              <a:t>12. Which locations have the highest and lowest customer ratings?</a:t>
            </a:r>
            <a:br>
              <a:rPr lang="en-IN" dirty="0"/>
            </a:br>
            <a:endParaRPr lang="en-IN" dirty="0"/>
          </a:p>
        </p:txBody>
      </p:sp>
      <p:pic>
        <p:nvPicPr>
          <p:cNvPr id="5" name="Picture 4">
            <a:extLst>
              <a:ext uri="{FF2B5EF4-FFF2-40B4-BE49-F238E27FC236}">
                <a16:creationId xmlns:a16="http://schemas.microsoft.com/office/drawing/2014/main" id="{8679437B-7474-709C-92E1-82C388B99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591" y="1615508"/>
            <a:ext cx="8860324" cy="4867954"/>
          </a:xfrm>
          <a:prstGeom prst="rect">
            <a:avLst/>
          </a:prstGeom>
        </p:spPr>
      </p:pic>
      <p:sp>
        <p:nvSpPr>
          <p:cNvPr id="3" name="TextBox 2">
            <a:extLst>
              <a:ext uri="{FF2B5EF4-FFF2-40B4-BE49-F238E27FC236}">
                <a16:creationId xmlns:a16="http://schemas.microsoft.com/office/drawing/2014/main" id="{B17E0CC2-6D9E-D36B-0D37-9E4B2FE83814}"/>
              </a:ext>
            </a:extLst>
          </p:cNvPr>
          <p:cNvSpPr txBox="1"/>
          <p:nvPr/>
        </p:nvSpPr>
        <p:spPr>
          <a:xfrm>
            <a:off x="9350829" y="1615508"/>
            <a:ext cx="2721428" cy="3139321"/>
          </a:xfrm>
          <a:prstGeom prst="rect">
            <a:avLst/>
          </a:prstGeom>
          <a:noFill/>
        </p:spPr>
        <p:txBody>
          <a:bodyPr wrap="square" rtlCol="0">
            <a:spAutoFit/>
          </a:bodyPr>
          <a:lstStyle/>
          <a:p>
            <a:r>
              <a:rPr lang="en-US" b="1" dirty="0"/>
              <a:t>Conclusion :</a:t>
            </a:r>
            <a:endParaRPr lang="en-US" dirty="0"/>
          </a:p>
          <a:p>
            <a:r>
              <a:rPr lang="en-US" dirty="0"/>
              <a:t>A large number of cities have received the highest possible customer rating of 5. This includes diverse locations such as </a:t>
            </a:r>
            <a:r>
              <a:rPr lang="en-US" b="1" dirty="0"/>
              <a:t>'s-Hertogenbosch, A Coruña, Abu Dhabi, and </a:t>
            </a:r>
            <a:r>
              <a:rPr lang="en-US" b="1" dirty="0" err="1"/>
              <a:t>Ahmadnagar</a:t>
            </a:r>
            <a:r>
              <a:rPr lang="en-US" dirty="0"/>
              <a:t>, among many others.</a:t>
            </a:r>
          </a:p>
          <a:p>
            <a:endParaRPr lang="en-IN" dirty="0"/>
          </a:p>
        </p:txBody>
      </p:sp>
    </p:spTree>
    <p:extLst>
      <p:ext uri="{BB962C8B-B14F-4D97-AF65-F5344CB8AC3E}">
        <p14:creationId xmlns:p14="http://schemas.microsoft.com/office/powerpoint/2010/main" val="293827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B79A-3D77-E3F7-23D4-2CE63F62F412}"/>
              </a:ext>
            </a:extLst>
          </p:cNvPr>
          <p:cNvSpPr>
            <a:spLocks noGrp="1"/>
          </p:cNvSpPr>
          <p:nvPr>
            <p:ph type="title"/>
          </p:nvPr>
        </p:nvSpPr>
        <p:spPr>
          <a:xfrm>
            <a:off x="657224" y="499533"/>
            <a:ext cx="10772775" cy="806753"/>
          </a:xfrm>
        </p:spPr>
        <p:txBody>
          <a:bodyPr>
            <a:normAutofit fontScale="90000"/>
          </a:bodyPr>
          <a:lstStyle/>
          <a:p>
            <a:pPr algn="ctr"/>
            <a:r>
              <a:rPr lang="en-IN" sz="4900" dirty="0">
                <a:solidFill>
                  <a:schemeClr val="tx1"/>
                </a:solidFill>
                <a:highlight>
                  <a:srgbClr val="00FFFF"/>
                </a:highlight>
              </a:rPr>
              <a:t>13. What is the distribution of films by language?</a:t>
            </a:r>
            <a:br>
              <a:rPr lang="en-IN" dirty="0"/>
            </a:br>
            <a:endParaRPr lang="en-IN" dirty="0"/>
          </a:p>
        </p:txBody>
      </p:sp>
      <p:pic>
        <p:nvPicPr>
          <p:cNvPr id="5" name="Picture 4">
            <a:extLst>
              <a:ext uri="{FF2B5EF4-FFF2-40B4-BE49-F238E27FC236}">
                <a16:creationId xmlns:a16="http://schemas.microsoft.com/office/drawing/2014/main" id="{C3851471-8A2B-43C2-B577-FFB44E014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357" y="1092340"/>
            <a:ext cx="5153744" cy="5482631"/>
          </a:xfrm>
          <a:prstGeom prst="rect">
            <a:avLst/>
          </a:prstGeom>
        </p:spPr>
      </p:pic>
      <p:sp>
        <p:nvSpPr>
          <p:cNvPr id="3" name="TextBox 2">
            <a:extLst>
              <a:ext uri="{FF2B5EF4-FFF2-40B4-BE49-F238E27FC236}">
                <a16:creationId xmlns:a16="http://schemas.microsoft.com/office/drawing/2014/main" id="{FD5DC869-C2D8-D2B3-F69D-C22C2FEF064E}"/>
              </a:ext>
            </a:extLst>
          </p:cNvPr>
          <p:cNvSpPr txBox="1"/>
          <p:nvPr/>
        </p:nvSpPr>
        <p:spPr>
          <a:xfrm>
            <a:off x="6629400" y="1092340"/>
            <a:ext cx="4351243" cy="1508105"/>
          </a:xfrm>
          <a:prstGeom prst="rect">
            <a:avLst/>
          </a:prstGeom>
          <a:noFill/>
        </p:spPr>
        <p:txBody>
          <a:bodyPr wrap="square" rtlCol="0">
            <a:spAutoFit/>
          </a:bodyPr>
          <a:lstStyle/>
          <a:p>
            <a:r>
              <a:rPr lang="en-US" b="1" dirty="0"/>
              <a:t>Conclusion :</a:t>
            </a:r>
            <a:endParaRPr lang="en-US" dirty="0"/>
          </a:p>
          <a:p>
            <a:r>
              <a:rPr lang="en-US" dirty="0"/>
              <a:t>The distribution of films is concentrated in a single language. All </a:t>
            </a:r>
            <a:r>
              <a:rPr lang="en-US" b="1" dirty="0"/>
              <a:t>1,000 films</a:t>
            </a:r>
            <a:r>
              <a:rPr lang="en-US" dirty="0"/>
              <a:t> in this dataset are exclusively in </a:t>
            </a:r>
            <a:r>
              <a:rPr lang="en-US" b="1" dirty="0"/>
              <a:t>English</a:t>
            </a:r>
            <a:r>
              <a:rPr lang="en-US" dirty="0"/>
              <a:t>.</a:t>
            </a:r>
          </a:p>
          <a:p>
            <a:endParaRPr lang="en-IN" dirty="0"/>
          </a:p>
        </p:txBody>
      </p:sp>
    </p:spTree>
    <p:extLst>
      <p:ext uri="{BB962C8B-B14F-4D97-AF65-F5344CB8AC3E}">
        <p14:creationId xmlns:p14="http://schemas.microsoft.com/office/powerpoint/2010/main" val="3603653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7C34-952B-C057-B752-6C06B7E217AA}"/>
              </a:ext>
            </a:extLst>
          </p:cNvPr>
          <p:cNvSpPr>
            <a:spLocks noGrp="1"/>
          </p:cNvSpPr>
          <p:nvPr>
            <p:ph type="title"/>
          </p:nvPr>
        </p:nvSpPr>
        <p:spPr>
          <a:xfrm>
            <a:off x="657224" y="499533"/>
            <a:ext cx="10772775" cy="1253067"/>
          </a:xfrm>
        </p:spPr>
        <p:txBody>
          <a:bodyPr>
            <a:normAutofit fontScale="90000"/>
          </a:bodyPr>
          <a:lstStyle/>
          <a:p>
            <a:pPr algn="ctr"/>
            <a:r>
              <a:rPr lang="en-IN" sz="4900" dirty="0">
                <a:solidFill>
                  <a:schemeClr val="tx1"/>
                </a:solidFill>
                <a:highlight>
                  <a:srgbClr val="00FFFF"/>
                </a:highlight>
              </a:rPr>
              <a:t>14. Which film categories have the highest rental rates?</a:t>
            </a:r>
            <a:br>
              <a:rPr lang="en-IN" dirty="0"/>
            </a:br>
            <a:endParaRPr lang="en-IN" dirty="0"/>
          </a:p>
        </p:txBody>
      </p:sp>
      <p:pic>
        <p:nvPicPr>
          <p:cNvPr id="5" name="Picture 4">
            <a:extLst>
              <a:ext uri="{FF2B5EF4-FFF2-40B4-BE49-F238E27FC236}">
                <a16:creationId xmlns:a16="http://schemas.microsoft.com/office/drawing/2014/main" id="{676AA7A1-3BFA-59C1-21B7-3AF507A053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766" y="1473299"/>
            <a:ext cx="8498377" cy="5087060"/>
          </a:xfrm>
          <a:prstGeom prst="rect">
            <a:avLst/>
          </a:prstGeom>
        </p:spPr>
      </p:pic>
      <p:sp>
        <p:nvSpPr>
          <p:cNvPr id="3" name="TextBox 2">
            <a:extLst>
              <a:ext uri="{FF2B5EF4-FFF2-40B4-BE49-F238E27FC236}">
                <a16:creationId xmlns:a16="http://schemas.microsoft.com/office/drawing/2014/main" id="{48F5464E-AE0A-B0C4-60D9-A5BEA40E9466}"/>
              </a:ext>
            </a:extLst>
          </p:cNvPr>
          <p:cNvSpPr txBox="1"/>
          <p:nvPr/>
        </p:nvSpPr>
        <p:spPr>
          <a:xfrm>
            <a:off x="8860971" y="1480457"/>
            <a:ext cx="3145972" cy="2616101"/>
          </a:xfrm>
          <a:prstGeom prst="rect">
            <a:avLst/>
          </a:prstGeom>
          <a:noFill/>
        </p:spPr>
        <p:txBody>
          <a:bodyPr wrap="square" rtlCol="0">
            <a:spAutoFit/>
          </a:bodyPr>
          <a:lstStyle/>
          <a:p>
            <a:r>
              <a:rPr lang="en-IN" sz="2000" b="1" dirty="0"/>
              <a:t>Conclusion : </a:t>
            </a:r>
            <a:r>
              <a:rPr lang="en-US" dirty="0"/>
              <a:t>The </a:t>
            </a:r>
            <a:r>
              <a:rPr lang="en-US" b="1" dirty="0"/>
              <a:t>Sports</a:t>
            </a:r>
            <a:r>
              <a:rPr lang="en-US" dirty="0"/>
              <a:t> category has the highest rental rate, with a total sum of </a:t>
            </a:r>
            <a:r>
              <a:rPr lang="en-US" b="1" dirty="0"/>
              <a:t>231</a:t>
            </a:r>
            <a:r>
              <a:rPr lang="en-US" dirty="0"/>
              <a:t>. It is followed closely by the </a:t>
            </a:r>
            <a:r>
              <a:rPr lang="en-US" b="1" dirty="0"/>
              <a:t>Foreign</a:t>
            </a:r>
            <a:r>
              <a:rPr lang="en-US" dirty="0"/>
              <a:t> (226) and </a:t>
            </a:r>
            <a:r>
              <a:rPr lang="en-US" b="1" dirty="0"/>
              <a:t>Games</a:t>
            </a:r>
            <a:r>
              <a:rPr lang="en-US" dirty="0"/>
              <a:t> (198) categories. Conversely, the </a:t>
            </a:r>
            <a:r>
              <a:rPr lang="en-US" b="1" dirty="0"/>
              <a:t>Music</a:t>
            </a:r>
            <a:r>
              <a:rPr lang="en-US" dirty="0"/>
              <a:t> category has the lowest rental rate among those shown, with a sum of 150.</a:t>
            </a:r>
            <a:endParaRPr lang="en-IN" dirty="0"/>
          </a:p>
        </p:txBody>
      </p:sp>
    </p:spTree>
    <p:extLst>
      <p:ext uri="{BB962C8B-B14F-4D97-AF65-F5344CB8AC3E}">
        <p14:creationId xmlns:p14="http://schemas.microsoft.com/office/powerpoint/2010/main" val="3985352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F126F-AE58-5157-A63C-4ABDA708EF84}"/>
              </a:ext>
            </a:extLst>
          </p:cNvPr>
          <p:cNvSpPr>
            <a:spLocks noGrp="1"/>
          </p:cNvSpPr>
          <p:nvPr>
            <p:ph type="title"/>
          </p:nvPr>
        </p:nvSpPr>
        <p:spPr>
          <a:xfrm>
            <a:off x="657224" y="499533"/>
            <a:ext cx="10772775" cy="1242181"/>
          </a:xfrm>
        </p:spPr>
        <p:txBody>
          <a:bodyPr>
            <a:normAutofit fontScale="90000"/>
          </a:bodyPr>
          <a:lstStyle/>
          <a:p>
            <a:pPr algn="ctr"/>
            <a:r>
              <a:rPr lang="en-IN" sz="4900" dirty="0">
                <a:solidFill>
                  <a:schemeClr val="tx1"/>
                </a:solidFill>
                <a:highlight>
                  <a:srgbClr val="00FFFF"/>
                </a:highlight>
              </a:rPr>
              <a:t>15. How does the average rental duration vary by film category?</a:t>
            </a:r>
            <a:br>
              <a:rPr lang="en-IN" dirty="0"/>
            </a:br>
            <a:endParaRPr lang="en-IN" dirty="0"/>
          </a:p>
        </p:txBody>
      </p:sp>
      <p:pic>
        <p:nvPicPr>
          <p:cNvPr id="7" name="Picture 6">
            <a:extLst>
              <a:ext uri="{FF2B5EF4-FFF2-40B4-BE49-F238E27FC236}">
                <a16:creationId xmlns:a16="http://schemas.microsoft.com/office/drawing/2014/main" id="{3621585E-8CCF-2C56-0EC7-84937A379B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678" y="1467165"/>
            <a:ext cx="8671093" cy="5229955"/>
          </a:xfrm>
          <a:prstGeom prst="rect">
            <a:avLst/>
          </a:prstGeom>
        </p:spPr>
      </p:pic>
      <p:sp>
        <p:nvSpPr>
          <p:cNvPr id="3" name="TextBox 2">
            <a:extLst>
              <a:ext uri="{FF2B5EF4-FFF2-40B4-BE49-F238E27FC236}">
                <a16:creationId xmlns:a16="http://schemas.microsoft.com/office/drawing/2014/main" id="{00B7FE0E-4A84-E40C-89A5-C8128836DD6F}"/>
              </a:ext>
            </a:extLst>
          </p:cNvPr>
          <p:cNvSpPr txBox="1"/>
          <p:nvPr/>
        </p:nvSpPr>
        <p:spPr>
          <a:xfrm>
            <a:off x="8991600" y="1502229"/>
            <a:ext cx="3058886" cy="3970318"/>
          </a:xfrm>
          <a:prstGeom prst="rect">
            <a:avLst/>
          </a:prstGeom>
          <a:noFill/>
        </p:spPr>
        <p:txBody>
          <a:bodyPr wrap="square" rtlCol="0">
            <a:spAutoFit/>
          </a:bodyPr>
          <a:lstStyle/>
          <a:p>
            <a:r>
              <a:rPr lang="en-IN" b="1" dirty="0"/>
              <a:t>Conclusion :</a:t>
            </a:r>
          </a:p>
          <a:p>
            <a:r>
              <a:rPr lang="en-IN" dirty="0"/>
              <a:t>The average rental duration varies only slightly by film category. Sports and Games have the highest average rental durations (5.20 days), while Travel has the lowest (4.81 days). Overall, the difference between categories is minimal, indicating that rental duration is fairly consistent regardless of film category.</a:t>
            </a:r>
          </a:p>
          <a:p>
            <a:endParaRPr lang="en-IN" dirty="0"/>
          </a:p>
          <a:p>
            <a:endParaRPr lang="en-IN" dirty="0"/>
          </a:p>
        </p:txBody>
      </p:sp>
    </p:spTree>
    <p:extLst>
      <p:ext uri="{BB962C8B-B14F-4D97-AF65-F5344CB8AC3E}">
        <p14:creationId xmlns:p14="http://schemas.microsoft.com/office/powerpoint/2010/main" val="3812399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E4C5A-5EB2-6BEA-E5CE-B658BF18F0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AB19FA-3E0B-5AAE-166E-4D34A80A0ACC}"/>
              </a:ext>
            </a:extLst>
          </p:cNvPr>
          <p:cNvSpPr>
            <a:spLocks noGrp="1"/>
          </p:cNvSpPr>
          <p:nvPr>
            <p:ph type="title"/>
          </p:nvPr>
        </p:nvSpPr>
        <p:spPr>
          <a:xfrm>
            <a:off x="657224" y="499532"/>
            <a:ext cx="10772775" cy="5737981"/>
          </a:xfrm>
        </p:spPr>
        <p:txBody>
          <a:bodyPr/>
          <a:lstStyle/>
          <a:p>
            <a:pPr algn="ctr"/>
            <a:r>
              <a:rPr lang="en-IN" b="1" dirty="0">
                <a:solidFill>
                  <a:schemeClr val="tx1"/>
                </a:solidFill>
              </a:rPr>
              <a:t>EDA Questions</a:t>
            </a:r>
          </a:p>
        </p:txBody>
      </p:sp>
    </p:spTree>
    <p:extLst>
      <p:ext uri="{BB962C8B-B14F-4D97-AF65-F5344CB8AC3E}">
        <p14:creationId xmlns:p14="http://schemas.microsoft.com/office/powerpoint/2010/main" val="2113495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56C3E-9D51-36C7-44EC-3C6A2C706DD4}"/>
              </a:ext>
            </a:extLst>
          </p:cNvPr>
          <p:cNvSpPr>
            <a:spLocks noGrp="1"/>
          </p:cNvSpPr>
          <p:nvPr>
            <p:ph type="title"/>
          </p:nvPr>
        </p:nvSpPr>
        <p:spPr>
          <a:xfrm>
            <a:off x="657224" y="130629"/>
            <a:ext cx="10772775" cy="838200"/>
          </a:xfrm>
        </p:spPr>
        <p:txBody>
          <a:bodyPr>
            <a:normAutofit/>
          </a:bodyPr>
          <a:lstStyle/>
          <a:p>
            <a:pPr lvl="0" algn="ctr"/>
            <a:r>
              <a:rPr lang="en-IN" sz="2800" dirty="0">
                <a:solidFill>
                  <a:schemeClr val="tx1"/>
                </a:solidFill>
                <a:highlight>
                  <a:srgbClr val="00FFFF"/>
                </a:highlight>
              </a:rPr>
              <a:t>1. What are the purchasing patterns of new customers versus repeat customers?</a:t>
            </a:r>
          </a:p>
        </p:txBody>
      </p:sp>
      <p:graphicFrame>
        <p:nvGraphicFramePr>
          <p:cNvPr id="4" name="Chart 3">
            <a:extLst>
              <a:ext uri="{FF2B5EF4-FFF2-40B4-BE49-F238E27FC236}">
                <a16:creationId xmlns:a16="http://schemas.microsoft.com/office/drawing/2014/main" id="{D02D4BDA-AEF7-9D35-2709-934DF3A0AE8B}"/>
              </a:ext>
            </a:extLst>
          </p:cNvPr>
          <p:cNvGraphicFramePr>
            <a:graphicFrameLocks/>
          </p:cNvGraphicFramePr>
          <p:nvPr>
            <p:extLst>
              <p:ext uri="{D42A27DB-BD31-4B8C-83A1-F6EECF244321}">
                <p14:modId xmlns:p14="http://schemas.microsoft.com/office/powerpoint/2010/main" val="2662771042"/>
              </p:ext>
            </p:extLst>
          </p:nvPr>
        </p:nvGraphicFramePr>
        <p:xfrm>
          <a:off x="0" y="968829"/>
          <a:ext cx="4114800" cy="349647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A578113-2FC2-D470-0938-24BADDB6E2BB}"/>
              </a:ext>
            </a:extLst>
          </p:cNvPr>
          <p:cNvGraphicFramePr>
            <a:graphicFrameLocks/>
          </p:cNvGraphicFramePr>
          <p:nvPr>
            <p:extLst>
              <p:ext uri="{D42A27DB-BD31-4B8C-83A1-F6EECF244321}">
                <p14:modId xmlns:p14="http://schemas.microsoft.com/office/powerpoint/2010/main" val="4145440125"/>
              </p:ext>
            </p:extLst>
          </p:nvPr>
        </p:nvGraphicFramePr>
        <p:xfrm>
          <a:off x="4220743" y="968829"/>
          <a:ext cx="4270114" cy="34964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91E56737-69F7-918F-193D-61004D3A6837}"/>
              </a:ext>
            </a:extLst>
          </p:cNvPr>
          <p:cNvGraphicFramePr>
            <a:graphicFrameLocks/>
          </p:cNvGraphicFramePr>
          <p:nvPr>
            <p:extLst>
              <p:ext uri="{D42A27DB-BD31-4B8C-83A1-F6EECF244321}">
                <p14:modId xmlns:p14="http://schemas.microsoft.com/office/powerpoint/2010/main" val="3771310762"/>
              </p:ext>
            </p:extLst>
          </p:nvPr>
        </p:nvGraphicFramePr>
        <p:xfrm>
          <a:off x="8596800" y="968829"/>
          <a:ext cx="3595200" cy="3496471"/>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7A0F24A4-D407-3758-73C5-F5C5BBCBFADE}"/>
              </a:ext>
            </a:extLst>
          </p:cNvPr>
          <p:cNvSpPr txBox="1"/>
          <p:nvPr/>
        </p:nvSpPr>
        <p:spPr>
          <a:xfrm>
            <a:off x="0" y="4465300"/>
            <a:ext cx="12104914" cy="1569660"/>
          </a:xfrm>
          <a:prstGeom prst="rect">
            <a:avLst/>
          </a:prstGeom>
          <a:noFill/>
        </p:spPr>
        <p:txBody>
          <a:bodyPr wrap="square" rtlCol="0">
            <a:spAutoFit/>
          </a:bodyPr>
          <a:lstStyle/>
          <a:p>
            <a:r>
              <a:rPr lang="en-US" sz="1600" dirty="0"/>
              <a:t>Repeat customers, on the other hand, show a strong preference for the Sports, Animation, and Action genres. Notably, the volume of rentals from repeat customers is significantly higher than that of new customers, indicating a loyal customer base for these genres.				</a:t>
            </a:r>
          </a:p>
          <a:p>
            <a:r>
              <a:rPr lang="en-US" sz="1600" dirty="0"/>
              <a:t>Rental Frequency :	On average, a customer rents a film every 5.08 days. This suggests a consistent pattern of engagement with the rental service. In Summary: Spending Habits: New and repeat customers have similar spending habits on a per-rental basis. Genre Loyalty: Repeat customers exhibit strong preferences for specific genres, particularly Sports and Action, and are the main drivers of rental volume . Engagement: The average rental frequency of approximately 5 days indicates a healthy and regular engagement from the customer base.</a:t>
            </a:r>
            <a:endParaRPr lang="en-IN" sz="1600" dirty="0"/>
          </a:p>
        </p:txBody>
      </p:sp>
    </p:spTree>
    <p:extLst>
      <p:ext uri="{BB962C8B-B14F-4D97-AF65-F5344CB8AC3E}">
        <p14:creationId xmlns:p14="http://schemas.microsoft.com/office/powerpoint/2010/main" val="1091124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6FE96C-2BBC-592A-6006-419F35F7B540}"/>
              </a:ext>
            </a:extLst>
          </p:cNvPr>
          <p:cNvSpPr>
            <a:spLocks noGrp="1"/>
          </p:cNvSpPr>
          <p:nvPr>
            <p:ph idx="1"/>
          </p:nvPr>
        </p:nvSpPr>
        <p:spPr>
          <a:xfrm>
            <a:off x="676656" y="337458"/>
            <a:ext cx="10753725" cy="5440408"/>
          </a:xfrm>
        </p:spPr>
        <p:txBody>
          <a:bodyPr anchor="ctr"/>
          <a:lstStyle/>
          <a:p>
            <a:r>
              <a:rPr lang="en-IN" b="1" dirty="0"/>
              <a:t>Objective : </a:t>
            </a:r>
            <a:r>
              <a:rPr lang="en-IN" dirty="0"/>
              <a:t>The objective of this project is to create a comprehensive Power BI dashboard using the Sakila DVD Rental Store Database, providing valuable insights into the rental store business.</a:t>
            </a:r>
          </a:p>
          <a:p>
            <a:endParaRPr lang="en-IN" b="1" dirty="0"/>
          </a:p>
          <a:p>
            <a:r>
              <a:rPr lang="en-IN" b="1" dirty="0"/>
              <a:t>Analysis Scope : </a:t>
            </a:r>
            <a:r>
              <a:rPr lang="en-IN" dirty="0"/>
              <a:t>The analysis will focus on customer behaviour, film inventory management, staff performance, and store operations.</a:t>
            </a:r>
          </a:p>
          <a:p>
            <a:endParaRPr lang="en-IN" b="1" dirty="0"/>
          </a:p>
          <a:p>
            <a:r>
              <a:rPr lang="en-IN" b="1" dirty="0"/>
              <a:t>Goal : </a:t>
            </a:r>
            <a:r>
              <a:rPr lang="en-IN" dirty="0"/>
              <a:t>. The goal is to enable data-driven decision-making and improve overall business performance. The Power BI dashboard will offer insights into customer segmentation, sales trends, film performance, staff productivity, and store revenue. The primary aim is to optimize film inventory, enhance customer satisfaction, improve staff performance, and streamline store operations. </a:t>
            </a:r>
            <a:endParaRPr lang="en-IN" b="1" dirty="0"/>
          </a:p>
        </p:txBody>
      </p:sp>
    </p:spTree>
    <p:extLst>
      <p:ext uri="{BB962C8B-B14F-4D97-AF65-F5344CB8AC3E}">
        <p14:creationId xmlns:p14="http://schemas.microsoft.com/office/powerpoint/2010/main" val="730728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05594-FA55-90AC-58B9-E6329EB1BAFB}"/>
              </a:ext>
            </a:extLst>
          </p:cNvPr>
          <p:cNvSpPr>
            <a:spLocks noGrp="1"/>
          </p:cNvSpPr>
          <p:nvPr>
            <p:ph type="title"/>
          </p:nvPr>
        </p:nvSpPr>
        <p:spPr>
          <a:xfrm>
            <a:off x="657224" y="228600"/>
            <a:ext cx="10772775" cy="1110343"/>
          </a:xfrm>
        </p:spPr>
        <p:txBody>
          <a:bodyPr>
            <a:normAutofit fontScale="90000"/>
          </a:bodyPr>
          <a:lstStyle/>
          <a:p>
            <a:pPr algn="ctr"/>
            <a:r>
              <a:rPr lang="en-IN" sz="3100" dirty="0">
                <a:solidFill>
                  <a:schemeClr val="tx1"/>
                </a:solidFill>
                <a:highlight>
                  <a:srgbClr val="00FFFF"/>
                </a:highlight>
              </a:rPr>
              <a:t>2. Which films have the highest rental rates and are most in demand?</a:t>
            </a:r>
            <a:br>
              <a:rPr lang="en-IN" dirty="0"/>
            </a:br>
            <a:endParaRPr lang="en-IN" dirty="0"/>
          </a:p>
        </p:txBody>
      </p:sp>
      <p:graphicFrame>
        <p:nvGraphicFramePr>
          <p:cNvPr id="4" name="Chart 3">
            <a:extLst>
              <a:ext uri="{FF2B5EF4-FFF2-40B4-BE49-F238E27FC236}">
                <a16:creationId xmlns:a16="http://schemas.microsoft.com/office/drawing/2014/main" id="{70021618-9B00-47A7-9116-1F9DF3E5B6C5}"/>
              </a:ext>
            </a:extLst>
          </p:cNvPr>
          <p:cNvGraphicFramePr>
            <a:graphicFrameLocks/>
          </p:cNvGraphicFramePr>
          <p:nvPr>
            <p:extLst>
              <p:ext uri="{D42A27DB-BD31-4B8C-83A1-F6EECF244321}">
                <p14:modId xmlns:p14="http://schemas.microsoft.com/office/powerpoint/2010/main" val="3668026729"/>
              </p:ext>
            </p:extLst>
          </p:nvPr>
        </p:nvGraphicFramePr>
        <p:xfrm>
          <a:off x="1" y="1016145"/>
          <a:ext cx="4027714" cy="27574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F20D793-30DB-6327-57B7-77800E6029A5}"/>
              </a:ext>
            </a:extLst>
          </p:cNvPr>
          <p:cNvGraphicFramePr>
            <a:graphicFrameLocks/>
          </p:cNvGraphicFramePr>
          <p:nvPr>
            <p:extLst>
              <p:ext uri="{D42A27DB-BD31-4B8C-83A1-F6EECF244321}">
                <p14:modId xmlns:p14="http://schemas.microsoft.com/office/powerpoint/2010/main" val="1342892419"/>
              </p:ext>
            </p:extLst>
          </p:nvPr>
        </p:nvGraphicFramePr>
        <p:xfrm>
          <a:off x="4164143" y="1016145"/>
          <a:ext cx="4000144" cy="27683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2E71EB2A-4023-B337-6CD5-55B5E0F3A953}"/>
              </a:ext>
            </a:extLst>
          </p:cNvPr>
          <p:cNvGraphicFramePr>
            <a:graphicFrameLocks/>
          </p:cNvGraphicFramePr>
          <p:nvPr>
            <p:extLst>
              <p:ext uri="{D42A27DB-BD31-4B8C-83A1-F6EECF244321}">
                <p14:modId xmlns:p14="http://schemas.microsoft.com/office/powerpoint/2010/main" val="4154445727"/>
              </p:ext>
            </p:extLst>
          </p:nvPr>
        </p:nvGraphicFramePr>
        <p:xfrm>
          <a:off x="8300715" y="1016145"/>
          <a:ext cx="3891285" cy="2757424"/>
        </p:xfrm>
        <a:graphic>
          <a:graphicData uri="http://schemas.openxmlformats.org/drawingml/2006/chart">
            <c:chart xmlns:c="http://schemas.openxmlformats.org/drawingml/2006/chart" xmlns:r="http://schemas.openxmlformats.org/officeDocument/2006/relationships" r:id="rId4"/>
          </a:graphicData>
        </a:graphic>
      </p:graphicFrame>
      <p:sp>
        <p:nvSpPr>
          <p:cNvPr id="8" name="TextBox 7">
            <a:extLst>
              <a:ext uri="{FF2B5EF4-FFF2-40B4-BE49-F238E27FC236}">
                <a16:creationId xmlns:a16="http://schemas.microsoft.com/office/drawing/2014/main" id="{2FD55C8A-2A14-C22A-C4CE-0F941BF124AA}"/>
              </a:ext>
            </a:extLst>
          </p:cNvPr>
          <p:cNvSpPr txBox="1"/>
          <p:nvPr/>
        </p:nvSpPr>
        <p:spPr>
          <a:xfrm>
            <a:off x="0" y="3784455"/>
            <a:ext cx="12192000" cy="2462213"/>
          </a:xfrm>
          <a:prstGeom prst="rect">
            <a:avLst/>
          </a:prstGeom>
          <a:noFill/>
        </p:spPr>
        <p:txBody>
          <a:bodyPr wrap="square" rtlCol="0">
            <a:spAutoFit/>
          </a:bodyPr>
          <a:lstStyle/>
          <a:p>
            <a:r>
              <a:rPr lang="en-US" sz="1400" dirty="0"/>
              <a:t>Fixed Rental Rate: All films in this dataset have a fixed rental rate of $4.99. This means that the revenue generated is directly proportional to the number of times a film is rented. Strong Positive Correlation between Rentals and Revenue: As expected with a fixed rental rate, there is a strong, direct, and positive correlation between the total number of rentals and the total revenue generated. The more a film is rented, the more revenue it generates. This linear relationship is visualized in the scatter plot below . Top Performing Films: The most popular films are also the highest-grossing ones. The film "WIFE TURN" stands out as the top performer in both categories.</a:t>
            </a:r>
          </a:p>
          <a:p>
            <a:r>
              <a:rPr lang="en-US" sz="1400" dirty="0"/>
              <a:t>Data Visualizations: 1. Top 10 Films by Total Revenue													</a:t>
            </a:r>
          </a:p>
          <a:p>
            <a:r>
              <a:rPr lang="en-US" sz="1400" dirty="0"/>
              <a:t>This chart showcases the films that have generated the most revenue. "WIFE TURN" is the clear leader, followed by "TELEGRAPH VOYAGE" and "ZORRO ARK".	</a:t>
            </a:r>
          </a:p>
          <a:p>
            <a:r>
              <a:rPr lang="en-US" sz="1400" dirty="0"/>
              <a:t>2. Top 10 Films by Total Rentals															</a:t>
            </a:r>
          </a:p>
          <a:p>
            <a:r>
              <a:rPr lang="en-US" sz="1400" dirty="0"/>
              <a:t>This chart highlights the most frequently rented films. "WIFE TURN" is again at the top, indicating its high popularity.				</a:t>
            </a:r>
          </a:p>
          <a:p>
            <a:r>
              <a:rPr lang="en-US" sz="1400" dirty="0"/>
              <a:t>3. Total Rentals vs. Total Revenue															</a:t>
            </a:r>
          </a:p>
          <a:p>
            <a:r>
              <a:rPr lang="en-US" sz="1400" dirty="0"/>
              <a:t>This scatter plot clearly illustrates the direct relationship between the number of rentals and the revenue generated. Each point on the plot represents a film, and the upward trend shows that as the number of rentals increases, the revenue increases as well.</a:t>
            </a:r>
            <a:endParaRPr lang="en-IN" sz="1400" dirty="0"/>
          </a:p>
        </p:txBody>
      </p:sp>
    </p:spTree>
    <p:extLst>
      <p:ext uri="{BB962C8B-B14F-4D97-AF65-F5344CB8AC3E}">
        <p14:creationId xmlns:p14="http://schemas.microsoft.com/office/powerpoint/2010/main" val="1797973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2181-D8B5-C467-37C8-36B1991456AB}"/>
              </a:ext>
            </a:extLst>
          </p:cNvPr>
          <p:cNvSpPr>
            <a:spLocks noGrp="1"/>
          </p:cNvSpPr>
          <p:nvPr>
            <p:ph type="title"/>
          </p:nvPr>
        </p:nvSpPr>
        <p:spPr>
          <a:xfrm>
            <a:off x="657224" y="195943"/>
            <a:ext cx="10772775" cy="1961788"/>
          </a:xfrm>
        </p:spPr>
        <p:txBody>
          <a:bodyPr anchor="t">
            <a:normAutofit/>
          </a:bodyPr>
          <a:lstStyle/>
          <a:p>
            <a:pPr algn="ctr"/>
            <a:r>
              <a:rPr lang="en-IN" sz="2800" dirty="0">
                <a:solidFill>
                  <a:schemeClr val="tx1"/>
                </a:solidFill>
                <a:highlight>
                  <a:srgbClr val="00FFFF"/>
                </a:highlight>
              </a:rPr>
              <a:t>3. Are there correlations between staff performance and customer satisfaction?</a:t>
            </a:r>
            <a:br>
              <a:rPr lang="en-IN" dirty="0"/>
            </a:br>
            <a:endParaRPr lang="en-IN" dirty="0"/>
          </a:p>
        </p:txBody>
      </p:sp>
      <p:graphicFrame>
        <p:nvGraphicFramePr>
          <p:cNvPr id="4" name="Chart 3">
            <a:extLst>
              <a:ext uri="{FF2B5EF4-FFF2-40B4-BE49-F238E27FC236}">
                <a16:creationId xmlns:a16="http://schemas.microsoft.com/office/drawing/2014/main" id="{94238635-8C4B-BA61-9D4A-91BEC5A86B36}"/>
              </a:ext>
            </a:extLst>
          </p:cNvPr>
          <p:cNvGraphicFramePr>
            <a:graphicFrameLocks/>
          </p:cNvGraphicFramePr>
          <p:nvPr>
            <p:extLst>
              <p:ext uri="{D42A27DB-BD31-4B8C-83A1-F6EECF244321}">
                <p14:modId xmlns:p14="http://schemas.microsoft.com/office/powerpoint/2010/main" val="3358418056"/>
              </p:ext>
            </p:extLst>
          </p:nvPr>
        </p:nvGraphicFramePr>
        <p:xfrm>
          <a:off x="152400" y="1176838"/>
          <a:ext cx="5257800" cy="407007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F7EFD35B-2360-5D82-8190-474E07D0F420}"/>
              </a:ext>
            </a:extLst>
          </p:cNvPr>
          <p:cNvSpPr txBox="1"/>
          <p:nvPr/>
        </p:nvSpPr>
        <p:spPr>
          <a:xfrm>
            <a:off x="5573486" y="1176838"/>
            <a:ext cx="6466114" cy="5509200"/>
          </a:xfrm>
          <a:prstGeom prst="rect">
            <a:avLst/>
          </a:prstGeom>
          <a:noFill/>
        </p:spPr>
        <p:txBody>
          <a:bodyPr wrap="square" rtlCol="0">
            <a:spAutoFit/>
          </a:bodyPr>
          <a:lstStyle/>
          <a:p>
            <a:r>
              <a:rPr lang="en-IN" sz="1600" dirty="0"/>
              <a:t>Performance Comparison									</a:t>
            </a:r>
          </a:p>
          <a:p>
            <a:r>
              <a:rPr lang="en-IN" sz="1600" dirty="0"/>
              <a:t>Revenue									</a:t>
            </a:r>
          </a:p>
          <a:p>
            <a:r>
              <a:rPr lang="en-IN" sz="1600" dirty="0"/>
              <a:t>Jon Stephens generated $266 more revenue than Mike despite handling 19 fewer rentals.									</a:t>
            </a:r>
          </a:p>
          <a:p>
            <a:r>
              <a:rPr lang="en-IN" sz="1600" dirty="0"/>
              <a:t>This suggests Jon handles higher-value transactions.			</a:t>
            </a:r>
          </a:p>
          <a:p>
            <a:r>
              <a:rPr lang="en-IN" sz="1600" dirty="0"/>
              <a:t>Customer Satisfaction									</a:t>
            </a:r>
          </a:p>
          <a:p>
            <a:r>
              <a:rPr lang="en-IN" sz="1600" dirty="0"/>
              <a:t>Jon has slightly higher satisfaction (4.21 vs 4.16), indicating better service quality.									</a:t>
            </a:r>
          </a:p>
          <a:p>
            <a:r>
              <a:rPr lang="en-IN" sz="1600" dirty="0"/>
              <a:t>Efficiency (Revenue per Rental)							</a:t>
            </a:r>
          </a:p>
          <a:p>
            <a:r>
              <a:rPr lang="en-IN" sz="1600" dirty="0"/>
              <a:t>Mike: ~$4.16 per rental									</a:t>
            </a:r>
          </a:p>
          <a:p>
            <a:r>
              <a:rPr lang="en-IN" sz="1600" dirty="0"/>
              <a:t>Jon: ~$4.21 per rental (higher efficiency)				</a:t>
            </a:r>
          </a:p>
          <a:p>
            <a:r>
              <a:rPr lang="en-IN" sz="1600" dirty="0"/>
              <a:t>Actionable Insights									</a:t>
            </a:r>
          </a:p>
          <a:p>
            <a:r>
              <a:rPr lang="en-IN" sz="1600" dirty="0"/>
              <a:t>1. Best Performer: Jon Stephens is more efficient and slightly better in customer satisfaction.	</a:t>
            </a:r>
          </a:p>
          <a:p>
            <a:r>
              <a:rPr lang="en-IN" sz="1600" dirty="0"/>
              <a:t>2. Improvement for Mike Hillyer:							</a:t>
            </a:r>
          </a:p>
          <a:p>
            <a:r>
              <a:rPr lang="en-IN" sz="1600" dirty="0"/>
              <a:t>Needs training on upselling &amp; handling premium rentals.			</a:t>
            </a:r>
          </a:p>
          <a:p>
            <a:r>
              <a:rPr lang="en-IN" sz="1600" dirty="0"/>
              <a:t>Can adopt Jon’s customer service techniques (e.g., personalized recommendations).									</a:t>
            </a:r>
          </a:p>
          <a:p>
            <a:r>
              <a:rPr lang="en-IN" sz="1600" dirty="0"/>
              <a:t>3. Knowledge Sharing: Encourage Jon to mentor Mike to raise average revenue per rental.									</a:t>
            </a:r>
          </a:p>
          <a:p>
            <a:r>
              <a:rPr lang="en-IN" sz="1600" dirty="0"/>
              <a:t>4. Incentives: Both are high performers; introduce incentive programs to maintain motivation.</a:t>
            </a:r>
          </a:p>
        </p:txBody>
      </p:sp>
    </p:spTree>
    <p:extLst>
      <p:ext uri="{BB962C8B-B14F-4D97-AF65-F5344CB8AC3E}">
        <p14:creationId xmlns:p14="http://schemas.microsoft.com/office/powerpoint/2010/main" val="589036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CD0B9-6DB2-67A5-484F-407C159667BC}"/>
              </a:ext>
            </a:extLst>
          </p:cNvPr>
          <p:cNvSpPr>
            <a:spLocks noGrp="1"/>
          </p:cNvSpPr>
          <p:nvPr>
            <p:ph type="title"/>
          </p:nvPr>
        </p:nvSpPr>
        <p:spPr>
          <a:xfrm>
            <a:off x="657224" y="1"/>
            <a:ext cx="10772775" cy="1534886"/>
          </a:xfrm>
        </p:spPr>
        <p:txBody>
          <a:bodyPr>
            <a:normAutofit/>
          </a:bodyPr>
          <a:lstStyle/>
          <a:p>
            <a:pPr algn="ctr"/>
            <a:r>
              <a:rPr lang="en-IN" sz="2800" dirty="0">
                <a:solidFill>
                  <a:schemeClr val="tx1"/>
                </a:solidFill>
                <a:highlight>
                  <a:srgbClr val="00FFFF"/>
                </a:highlight>
              </a:rPr>
              <a:t>4. Are there seasonal trends in customer behaviour across different locations?</a:t>
            </a:r>
            <a:br>
              <a:rPr lang="en-IN" dirty="0">
                <a:solidFill>
                  <a:schemeClr val="tx1"/>
                </a:solidFill>
                <a:highlight>
                  <a:srgbClr val="00FFFF"/>
                </a:highlight>
              </a:rPr>
            </a:br>
            <a:endParaRPr lang="en-IN" dirty="0">
              <a:solidFill>
                <a:schemeClr val="tx1"/>
              </a:solidFill>
              <a:highlight>
                <a:srgbClr val="00FFFF"/>
              </a:highlight>
            </a:endParaRPr>
          </a:p>
        </p:txBody>
      </p:sp>
      <p:graphicFrame>
        <p:nvGraphicFramePr>
          <p:cNvPr id="4" name="Chart 3">
            <a:extLst>
              <a:ext uri="{FF2B5EF4-FFF2-40B4-BE49-F238E27FC236}">
                <a16:creationId xmlns:a16="http://schemas.microsoft.com/office/drawing/2014/main" id="{E51224FE-E694-5BD1-8B17-FC55E9A3DCB5}"/>
              </a:ext>
            </a:extLst>
          </p:cNvPr>
          <p:cNvGraphicFramePr>
            <a:graphicFrameLocks/>
          </p:cNvGraphicFramePr>
          <p:nvPr>
            <p:extLst>
              <p:ext uri="{D42A27DB-BD31-4B8C-83A1-F6EECF244321}">
                <p14:modId xmlns:p14="http://schemas.microsoft.com/office/powerpoint/2010/main" val="2367743680"/>
              </p:ext>
            </p:extLst>
          </p:nvPr>
        </p:nvGraphicFramePr>
        <p:xfrm>
          <a:off x="0" y="975246"/>
          <a:ext cx="5312229" cy="466355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2121687-4156-8584-70FC-78D0C6B19DE5}"/>
              </a:ext>
            </a:extLst>
          </p:cNvPr>
          <p:cNvSpPr txBox="1"/>
          <p:nvPr/>
        </p:nvSpPr>
        <p:spPr>
          <a:xfrm>
            <a:off x="5399314" y="849086"/>
            <a:ext cx="6687910" cy="5910943"/>
          </a:xfrm>
          <a:prstGeom prst="rect">
            <a:avLst/>
          </a:prstGeom>
          <a:noFill/>
        </p:spPr>
        <p:txBody>
          <a:bodyPr wrap="square" rtlCol="0">
            <a:spAutoFit/>
          </a:bodyPr>
          <a:lstStyle/>
          <a:p>
            <a:r>
              <a:rPr lang="en-US" dirty="0"/>
              <a:t>Store 2 consistently outperforms Store 1: Avg Revenue: Store 2 ≈ $9.8k vs Store 1 ≈ $2.7k							</a:t>
            </a:r>
          </a:p>
          <a:p>
            <a:r>
              <a:rPr lang="en-US" dirty="0"/>
              <a:t>Customer Base: Store 2 has ~30% more unique customers.										</a:t>
            </a:r>
          </a:p>
          <a:p>
            <a:r>
              <a:rPr lang="en-US" dirty="0"/>
              <a:t>Store 1 has lower revenue per transaction, suggesting weaker pricing or customer mix.								</a:t>
            </a:r>
          </a:p>
          <a:p>
            <a:r>
              <a:rPr lang="en-US" dirty="0"/>
              <a:t>2. Seasonality &amp; Growth Patterns										</a:t>
            </a:r>
          </a:p>
          <a:p>
            <a:r>
              <a:rPr lang="en-US" dirty="0"/>
              <a:t>Revenue Growth:	Sharp growth between May–July 2005, peak in July, decline afterwards.								</a:t>
            </a:r>
          </a:p>
          <a:p>
            <a:r>
              <a:rPr lang="en-US" dirty="0"/>
              <a:t>Suggests a seasonal peak in mid-year (possibly summer demand).										</a:t>
            </a:r>
          </a:p>
          <a:p>
            <a:r>
              <a:rPr lang="en-US" dirty="0"/>
              <a:t>Customer vs Transaction Pattern: High transactions but relatively low unique customers → many repeat purchases by the same customers.			</a:t>
            </a:r>
          </a:p>
          <a:p>
            <a:r>
              <a:rPr lang="en-US" dirty="0"/>
              <a:t>3. Efficiency Metrics										</a:t>
            </a:r>
          </a:p>
          <a:p>
            <a:r>
              <a:rPr lang="en-US" dirty="0"/>
              <a:t>Store 1 Weakness: Revenue per customer is low (~$8–10) → customers are either price- sensitive or product mix is low-margin.				</a:t>
            </a:r>
          </a:p>
          <a:p>
            <a:r>
              <a:rPr lang="en-US" dirty="0"/>
              <a:t>Store 2 Strength: Higher revenue per customer (~$15+) → better upselling/cross-selling.										</a:t>
            </a:r>
            <a:endParaRPr lang="en-IN" dirty="0"/>
          </a:p>
        </p:txBody>
      </p:sp>
    </p:spTree>
    <p:extLst>
      <p:ext uri="{BB962C8B-B14F-4D97-AF65-F5344CB8AC3E}">
        <p14:creationId xmlns:p14="http://schemas.microsoft.com/office/powerpoint/2010/main" val="4159079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F11B6-708A-0788-ADF9-D8DD41563F96}"/>
              </a:ext>
            </a:extLst>
          </p:cNvPr>
          <p:cNvSpPr>
            <a:spLocks noGrp="1"/>
          </p:cNvSpPr>
          <p:nvPr>
            <p:ph type="title"/>
          </p:nvPr>
        </p:nvSpPr>
        <p:spPr>
          <a:xfrm>
            <a:off x="657224" y="0"/>
            <a:ext cx="10772775" cy="1349829"/>
          </a:xfrm>
        </p:spPr>
        <p:txBody>
          <a:bodyPr>
            <a:normAutofit/>
          </a:bodyPr>
          <a:lstStyle/>
          <a:p>
            <a:pPr algn="ctr"/>
            <a:r>
              <a:rPr lang="en-US" sz="2800" dirty="0">
                <a:solidFill>
                  <a:schemeClr val="tx1"/>
                </a:solidFill>
                <a:highlight>
                  <a:srgbClr val="00FFFF"/>
                </a:highlight>
              </a:rPr>
              <a:t>5. Are certain language films more popular among specific customer segments?</a:t>
            </a:r>
            <a:endParaRPr lang="en-IN" sz="2800" dirty="0">
              <a:solidFill>
                <a:schemeClr val="tx1"/>
              </a:solidFill>
              <a:highlight>
                <a:srgbClr val="00FFFF"/>
              </a:highlight>
            </a:endParaRPr>
          </a:p>
        </p:txBody>
      </p:sp>
      <p:sp>
        <p:nvSpPr>
          <p:cNvPr id="4" name="TextBox 3">
            <a:extLst>
              <a:ext uri="{FF2B5EF4-FFF2-40B4-BE49-F238E27FC236}">
                <a16:creationId xmlns:a16="http://schemas.microsoft.com/office/drawing/2014/main" id="{EE7545F7-FFB1-C0E2-22D4-BB304A7E0171}"/>
              </a:ext>
            </a:extLst>
          </p:cNvPr>
          <p:cNvSpPr txBox="1"/>
          <p:nvPr/>
        </p:nvSpPr>
        <p:spPr>
          <a:xfrm>
            <a:off x="2068286" y="2830286"/>
            <a:ext cx="6139543" cy="461665"/>
          </a:xfrm>
          <a:prstGeom prst="rect">
            <a:avLst/>
          </a:prstGeom>
          <a:noFill/>
        </p:spPr>
        <p:txBody>
          <a:bodyPr wrap="square" rtlCol="0">
            <a:spAutoFit/>
          </a:bodyPr>
          <a:lstStyle/>
          <a:p>
            <a:r>
              <a:rPr lang="en-US" sz="2400" b="1" dirty="0">
                <a:highlight>
                  <a:srgbClr val="00FFFF"/>
                </a:highlight>
              </a:rPr>
              <a:t>Data is insufficient to solve.</a:t>
            </a:r>
            <a:endParaRPr lang="en-IN" sz="2400" b="1" dirty="0">
              <a:highlight>
                <a:srgbClr val="00FFFF"/>
              </a:highlight>
            </a:endParaRPr>
          </a:p>
        </p:txBody>
      </p:sp>
    </p:spTree>
    <p:extLst>
      <p:ext uri="{BB962C8B-B14F-4D97-AF65-F5344CB8AC3E}">
        <p14:creationId xmlns:p14="http://schemas.microsoft.com/office/powerpoint/2010/main" val="2710336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960F9-F5DE-B0CA-A0E5-83F9EA986488}"/>
              </a:ext>
            </a:extLst>
          </p:cNvPr>
          <p:cNvSpPr>
            <a:spLocks noGrp="1"/>
          </p:cNvSpPr>
          <p:nvPr>
            <p:ph type="title"/>
          </p:nvPr>
        </p:nvSpPr>
        <p:spPr>
          <a:xfrm>
            <a:off x="657224" y="1"/>
            <a:ext cx="10772775" cy="1513114"/>
          </a:xfrm>
        </p:spPr>
        <p:txBody>
          <a:bodyPr>
            <a:normAutofit/>
          </a:bodyPr>
          <a:lstStyle/>
          <a:p>
            <a:pPr algn="ctr"/>
            <a:r>
              <a:rPr lang="en-IN" sz="2800" dirty="0">
                <a:solidFill>
                  <a:schemeClr val="tx1"/>
                </a:solidFill>
                <a:highlight>
                  <a:srgbClr val="00FFFF"/>
                </a:highlight>
              </a:rPr>
              <a:t>6. How does customer loyalty impact sales revenue over time?</a:t>
            </a:r>
            <a:br>
              <a:rPr lang="en-IN" dirty="0"/>
            </a:br>
            <a:endParaRPr lang="en-IN" dirty="0"/>
          </a:p>
        </p:txBody>
      </p:sp>
      <p:graphicFrame>
        <p:nvGraphicFramePr>
          <p:cNvPr id="4" name="Chart 3">
            <a:extLst>
              <a:ext uri="{FF2B5EF4-FFF2-40B4-BE49-F238E27FC236}">
                <a16:creationId xmlns:a16="http://schemas.microsoft.com/office/drawing/2014/main" id="{88835377-75FA-3A36-4CCB-EBC5F599A0E0}"/>
              </a:ext>
            </a:extLst>
          </p:cNvPr>
          <p:cNvGraphicFramePr>
            <a:graphicFrameLocks/>
          </p:cNvGraphicFramePr>
          <p:nvPr>
            <p:extLst>
              <p:ext uri="{D42A27DB-BD31-4B8C-83A1-F6EECF244321}">
                <p14:modId xmlns:p14="http://schemas.microsoft.com/office/powerpoint/2010/main" val="3670810857"/>
              </p:ext>
            </p:extLst>
          </p:nvPr>
        </p:nvGraphicFramePr>
        <p:xfrm>
          <a:off x="1" y="1145505"/>
          <a:ext cx="4572000" cy="470012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82BB2A6-D5C2-C98D-089A-814220ABFE15}"/>
              </a:ext>
            </a:extLst>
          </p:cNvPr>
          <p:cNvSpPr txBox="1"/>
          <p:nvPr/>
        </p:nvSpPr>
        <p:spPr>
          <a:xfrm>
            <a:off x="4669971" y="957943"/>
            <a:ext cx="7417251" cy="5909310"/>
          </a:xfrm>
          <a:prstGeom prst="rect">
            <a:avLst/>
          </a:prstGeom>
          <a:noFill/>
        </p:spPr>
        <p:txBody>
          <a:bodyPr wrap="square" rtlCol="0">
            <a:spAutoFit/>
          </a:bodyPr>
          <a:lstStyle/>
          <a:p>
            <a:r>
              <a:rPr lang="en-US" sz="1400" dirty="0"/>
              <a:t>Low Loyalty Segment					</a:t>
            </a:r>
          </a:p>
          <a:p>
            <a:r>
              <a:rPr lang="en-US" sz="1400" dirty="0"/>
              <a:t>Contributes minimally to overall revenue (less than 0.2% of total).	</a:t>
            </a:r>
          </a:p>
          <a:p>
            <a:r>
              <a:rPr lang="en-US" sz="1400" dirty="0"/>
              <a:t>Only two months of data, both with very low revenue (under 50).	</a:t>
            </a:r>
          </a:p>
          <a:p>
            <a:r>
              <a:rPr lang="en-US" sz="1400" dirty="0"/>
              <a:t>Medium Loyalty Segment					</a:t>
            </a:r>
          </a:p>
          <a:p>
            <a:r>
              <a:rPr lang="en-US" sz="1400" dirty="0"/>
              <a:t>Dominates revenue, generating over $56,000 across five recorded months.</a:t>
            </a:r>
          </a:p>
          <a:p>
            <a:r>
              <a:rPr lang="en-US" sz="1400" dirty="0"/>
              <a:t>Monthly revenue shows a sharp increase through 2005:			</a:t>
            </a:r>
          </a:p>
          <a:p>
            <a:r>
              <a:rPr lang="en-US" sz="1400" dirty="0"/>
              <a:t>May 2005: $4,101.13					</a:t>
            </a:r>
          </a:p>
          <a:p>
            <a:r>
              <a:rPr lang="en-US" sz="1400" dirty="0"/>
              <a:t>June 2005: $8,149.28					</a:t>
            </a:r>
          </a:p>
          <a:p>
            <a:r>
              <a:rPr lang="en-US" sz="1400" dirty="0"/>
              <a:t>July 2005: $23,761.60 (peak)					</a:t>
            </a:r>
          </a:p>
          <a:p>
            <a:r>
              <a:rPr lang="en-US" sz="1400" dirty="0"/>
              <a:t>August 2005: $20,370.85					</a:t>
            </a:r>
          </a:p>
          <a:p>
            <a:r>
              <a:rPr lang="en-US" sz="1400" dirty="0"/>
              <a:t>February 2006: $429.49 (steep drop)					</a:t>
            </a:r>
          </a:p>
          <a:p>
            <a:r>
              <a:rPr lang="en-US" sz="1400" dirty="0"/>
              <a:t>After peaking in mid-2005, revenue drops precipitously by February 2006, possibly indicating loss of mid-tier customers or seasonality.	</a:t>
            </a:r>
          </a:p>
          <a:p>
            <a:r>
              <a:rPr lang="en-US" sz="1400" dirty="0"/>
              <a:t>Observations					</a:t>
            </a:r>
          </a:p>
          <a:p>
            <a:r>
              <a:rPr lang="en-US" sz="1400" dirty="0"/>
              <a:t>The bulk of earnings depends on Medium Loyalty customers, underscoring their importance.					</a:t>
            </a:r>
          </a:p>
          <a:p>
            <a:r>
              <a:rPr lang="en-US" sz="1400" dirty="0"/>
              <a:t>Revenue volatility in Medium Loyalty is significant and should be explored; the late decline could warrant targeted retention strategies.		</a:t>
            </a:r>
          </a:p>
          <a:p>
            <a:r>
              <a:rPr lang="en-US" sz="1400" dirty="0"/>
              <a:t>Low Loyalty customers contribute little and may require cost-benefit analysis before investment in acquisition or retention.		</a:t>
            </a:r>
          </a:p>
          <a:p>
            <a:r>
              <a:rPr lang="en-US" sz="1400" dirty="0"/>
              <a:t>Recommendations					</a:t>
            </a:r>
          </a:p>
          <a:p>
            <a:r>
              <a:rPr lang="en-US" sz="1400" dirty="0"/>
              <a:t>Focus retention and upselling efforts on the Medium Loyalty group to prevent future drop-offs.					</a:t>
            </a:r>
          </a:p>
          <a:p>
            <a:r>
              <a:rPr lang="en-US" sz="1400" dirty="0"/>
              <a:t>Investigate reasons for revenue decline post-2005 among Medium Loyalty customers.					</a:t>
            </a:r>
          </a:p>
          <a:p>
            <a:r>
              <a:rPr lang="en-US" sz="1400" dirty="0"/>
              <a:t>Consider segment-specific strategies: resource allocation for Low Loyalty may not be justifiable compared to potential returns.</a:t>
            </a:r>
            <a:endParaRPr lang="en-IN" sz="1400" dirty="0"/>
          </a:p>
        </p:txBody>
      </p:sp>
    </p:spTree>
    <p:extLst>
      <p:ext uri="{BB962C8B-B14F-4D97-AF65-F5344CB8AC3E}">
        <p14:creationId xmlns:p14="http://schemas.microsoft.com/office/powerpoint/2010/main" val="1307695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DC7A-15FB-FE04-3BB5-3BAB0D8F6C0F}"/>
              </a:ext>
            </a:extLst>
          </p:cNvPr>
          <p:cNvSpPr>
            <a:spLocks noGrp="1"/>
          </p:cNvSpPr>
          <p:nvPr>
            <p:ph type="title"/>
          </p:nvPr>
        </p:nvSpPr>
        <p:spPr>
          <a:xfrm>
            <a:off x="657224" y="1"/>
            <a:ext cx="10772775" cy="1611086"/>
          </a:xfrm>
        </p:spPr>
        <p:txBody>
          <a:bodyPr>
            <a:normAutofit/>
          </a:bodyPr>
          <a:lstStyle/>
          <a:p>
            <a:pPr algn="ctr"/>
            <a:r>
              <a:rPr lang="en-IN" sz="2800" dirty="0">
                <a:solidFill>
                  <a:schemeClr val="tx1"/>
                </a:solidFill>
                <a:highlight>
                  <a:srgbClr val="00FFFF"/>
                </a:highlight>
              </a:rPr>
              <a:t>7. Are certain film categories more popular in specific locations?</a:t>
            </a:r>
            <a:br>
              <a:rPr lang="en-IN" dirty="0"/>
            </a:br>
            <a:endParaRPr lang="en-IN" dirty="0"/>
          </a:p>
        </p:txBody>
      </p:sp>
      <p:graphicFrame>
        <p:nvGraphicFramePr>
          <p:cNvPr id="4" name="Chart 3">
            <a:extLst>
              <a:ext uri="{FF2B5EF4-FFF2-40B4-BE49-F238E27FC236}">
                <a16:creationId xmlns:a16="http://schemas.microsoft.com/office/drawing/2014/main" id="{DCA428AC-0D7D-84AC-0451-98CC4F624C42}"/>
              </a:ext>
            </a:extLst>
          </p:cNvPr>
          <p:cNvGraphicFramePr>
            <a:graphicFrameLocks/>
          </p:cNvGraphicFramePr>
          <p:nvPr>
            <p:extLst>
              <p:ext uri="{D42A27DB-BD31-4B8C-83A1-F6EECF244321}">
                <p14:modId xmlns:p14="http://schemas.microsoft.com/office/powerpoint/2010/main" val="2376705925"/>
              </p:ext>
            </p:extLst>
          </p:nvPr>
        </p:nvGraphicFramePr>
        <p:xfrm>
          <a:off x="762001" y="1160064"/>
          <a:ext cx="4666699" cy="26281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ECFD4E5-AB15-5870-C606-B932EEA870A4}"/>
              </a:ext>
            </a:extLst>
          </p:cNvPr>
          <p:cNvGraphicFramePr>
            <a:graphicFrameLocks/>
          </p:cNvGraphicFramePr>
          <p:nvPr>
            <p:extLst>
              <p:ext uri="{D42A27DB-BD31-4B8C-83A1-F6EECF244321}">
                <p14:modId xmlns:p14="http://schemas.microsoft.com/office/powerpoint/2010/main" val="2397379540"/>
              </p:ext>
            </p:extLst>
          </p:nvPr>
        </p:nvGraphicFramePr>
        <p:xfrm>
          <a:off x="6763302" y="1160064"/>
          <a:ext cx="4577879" cy="26710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156D18D8-6D46-B00C-582E-C762729CB380}"/>
              </a:ext>
            </a:extLst>
          </p:cNvPr>
          <p:cNvSpPr txBox="1"/>
          <p:nvPr/>
        </p:nvSpPr>
        <p:spPr>
          <a:xfrm>
            <a:off x="141514" y="4016829"/>
            <a:ext cx="11941629" cy="2893100"/>
          </a:xfrm>
          <a:prstGeom prst="rect">
            <a:avLst/>
          </a:prstGeom>
          <a:noFill/>
        </p:spPr>
        <p:txBody>
          <a:bodyPr wrap="square" rtlCol="0">
            <a:spAutoFit/>
          </a:bodyPr>
          <a:lstStyle/>
          <a:p>
            <a:r>
              <a:rPr lang="en-US" sz="1400" dirty="0"/>
              <a:t>Genre Insights																</a:t>
            </a:r>
          </a:p>
          <a:p>
            <a:r>
              <a:rPr lang="en-US" sz="1400" dirty="0"/>
              <a:t>This analysis reveals which movie genres are the most popular among customers.										</a:t>
            </a:r>
          </a:p>
          <a:p>
            <a:r>
              <a:rPr lang="en-US" sz="1400" dirty="0"/>
              <a:t>Top 10 Most Popular Movie Genres															</a:t>
            </a:r>
          </a:p>
          <a:p>
            <a:r>
              <a:rPr lang="en-US" sz="1400" dirty="0"/>
              <a:t>This chart displays the top 10 genres based on the total number of rentals.								</a:t>
            </a:r>
          </a:p>
          <a:p>
            <a:r>
              <a:rPr lang="en-US" sz="1400" dirty="0"/>
              <a:t>Most Popular Genres: 'Documentary', 'Animation', and 'Action' are the top three most rented genres.							</a:t>
            </a:r>
          </a:p>
          <a:p>
            <a:r>
              <a:rPr lang="en-US" sz="1400" dirty="0"/>
              <a:t>Other Popular Genres: 'Sports', 'Sci-Fi', and 'Foreign' also feature in the top 10, indicating a diverse range of interests among customers.		</a:t>
            </a:r>
          </a:p>
          <a:p>
            <a:r>
              <a:rPr lang="en-US" sz="1400" dirty="0"/>
              <a:t>Geographical Insights																</a:t>
            </a:r>
          </a:p>
          <a:p>
            <a:r>
              <a:rPr lang="en-US" sz="1400" dirty="0"/>
              <a:t>This section focuses on where your customers are located and which countries contribute the most to your rental numbers.						</a:t>
            </a:r>
          </a:p>
          <a:p>
            <a:r>
              <a:rPr lang="en-US" sz="1400" dirty="0"/>
              <a:t>Top 10 Countries by Total Rentals															</a:t>
            </a:r>
          </a:p>
          <a:p>
            <a:r>
              <a:rPr lang="en-US" sz="1400" dirty="0"/>
              <a:t>Top Markets: India, China, and the United States are your top three markets, with significantly more rentals than other countries.																</a:t>
            </a:r>
          </a:p>
          <a:p>
            <a:r>
              <a:rPr lang="en-US" sz="1400" dirty="0"/>
              <a:t>Emerging Markets: Mexico and Japan also represent substantial markets for your business. The remaining countries in the top 10 have a smaller, but still significant, number of rentals.	</a:t>
            </a:r>
            <a:endParaRPr lang="en-IN" sz="1400" dirty="0"/>
          </a:p>
        </p:txBody>
      </p:sp>
    </p:spTree>
    <p:extLst>
      <p:ext uri="{BB962C8B-B14F-4D97-AF65-F5344CB8AC3E}">
        <p14:creationId xmlns:p14="http://schemas.microsoft.com/office/powerpoint/2010/main" val="3243189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D9B09-5454-8277-06B0-EE302759534C}"/>
              </a:ext>
            </a:extLst>
          </p:cNvPr>
          <p:cNvSpPr>
            <a:spLocks noGrp="1"/>
          </p:cNvSpPr>
          <p:nvPr>
            <p:ph type="title"/>
          </p:nvPr>
        </p:nvSpPr>
        <p:spPr>
          <a:xfrm>
            <a:off x="657224" y="0"/>
            <a:ext cx="10772775" cy="1621971"/>
          </a:xfrm>
        </p:spPr>
        <p:txBody>
          <a:bodyPr>
            <a:normAutofit/>
          </a:bodyPr>
          <a:lstStyle/>
          <a:p>
            <a:pPr algn="ctr"/>
            <a:r>
              <a:rPr lang="en-IN" sz="2800" dirty="0">
                <a:solidFill>
                  <a:schemeClr val="tx1"/>
                </a:solidFill>
                <a:highlight>
                  <a:srgbClr val="00FFFF"/>
                </a:highlight>
              </a:rPr>
              <a:t>8. How does the availability and knowledge of staff affect customer ratings?</a:t>
            </a:r>
            <a:br>
              <a:rPr lang="en-IN" dirty="0"/>
            </a:br>
            <a:endParaRPr lang="en-IN" dirty="0"/>
          </a:p>
        </p:txBody>
      </p:sp>
      <p:graphicFrame>
        <p:nvGraphicFramePr>
          <p:cNvPr id="3" name="Chart 2">
            <a:extLst>
              <a:ext uri="{FF2B5EF4-FFF2-40B4-BE49-F238E27FC236}">
                <a16:creationId xmlns:a16="http://schemas.microsoft.com/office/drawing/2014/main" id="{C085F718-3139-3025-95F8-FB79D83616AC}"/>
              </a:ext>
            </a:extLst>
          </p:cNvPr>
          <p:cNvGraphicFramePr>
            <a:graphicFrameLocks/>
          </p:cNvGraphicFramePr>
          <p:nvPr>
            <p:extLst>
              <p:ext uri="{D42A27DB-BD31-4B8C-83A1-F6EECF244321}">
                <p14:modId xmlns:p14="http://schemas.microsoft.com/office/powerpoint/2010/main" val="2977140679"/>
              </p:ext>
            </p:extLst>
          </p:nvPr>
        </p:nvGraphicFramePr>
        <p:xfrm>
          <a:off x="0" y="1778750"/>
          <a:ext cx="4588283" cy="271267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AD9AB497-4533-3665-7FC8-1B9D8D952F5F}"/>
              </a:ext>
            </a:extLst>
          </p:cNvPr>
          <p:cNvSpPr txBox="1"/>
          <p:nvPr/>
        </p:nvSpPr>
        <p:spPr>
          <a:xfrm>
            <a:off x="4669971" y="859971"/>
            <a:ext cx="7358743" cy="5909310"/>
          </a:xfrm>
          <a:prstGeom prst="rect">
            <a:avLst/>
          </a:prstGeom>
          <a:noFill/>
        </p:spPr>
        <p:txBody>
          <a:bodyPr wrap="square" rtlCol="0">
            <a:spAutoFit/>
          </a:bodyPr>
          <a:lstStyle/>
          <a:p>
            <a:r>
              <a:rPr lang="en-US" sz="1400" dirty="0"/>
              <a:t>Staff Performance Comparison																 </a:t>
            </a:r>
          </a:p>
          <a:p>
            <a:r>
              <a:rPr lang="en-US" sz="1400" dirty="0"/>
              <a:t>The analysis focuses on several key performance indicators to provide a comprehensive view of each staff member's contribution.			</a:t>
            </a:r>
          </a:p>
          <a:p>
            <a:r>
              <a:rPr lang="en-US" sz="1400" dirty="0"/>
              <a:t>Total Rentals by Staff Member															</a:t>
            </a:r>
          </a:p>
          <a:p>
            <a:r>
              <a:rPr lang="en-US" sz="1400" dirty="0"/>
              <a:t>Mike Hillyer has a slightly higher number of total rentals (8,040) compared to Jon Stephens (8,004). This indicates that Mike is handling a marginally higher volume of transactions.	</a:t>
            </a:r>
          </a:p>
          <a:p>
            <a:r>
              <a:rPr lang="en-US" sz="1400" dirty="0"/>
              <a:t>Average Film Price by Staff Member															</a:t>
            </a:r>
          </a:p>
          <a:p>
            <a:r>
              <a:rPr lang="en-US" sz="1400" dirty="0"/>
              <a:t>The average film price for rentals processed by both staff members is very similar, with Jon's average being negligibly higher. This suggests that both are renting out films of similar value.</a:t>
            </a:r>
          </a:p>
          <a:p>
            <a:r>
              <a:rPr lang="en-US" sz="1400" dirty="0"/>
              <a:t>Average Payment by Staff Member																</a:t>
            </a:r>
          </a:p>
          <a:p>
            <a:r>
              <a:rPr lang="en-US" sz="1400" dirty="0"/>
              <a:t>Jon Stephens has a slightly higher average payment per rental ($4.21) than Mike Hillyer ($4.16). This could indicate that Jon is more successful at upselling or renting out premium films.														</a:t>
            </a:r>
          </a:p>
          <a:p>
            <a:r>
              <a:rPr lang="en-US" sz="1400" dirty="0"/>
              <a:t>Repeat Ratio by Staff Member																</a:t>
            </a:r>
          </a:p>
          <a:p>
            <a:r>
              <a:rPr lang="en-US" sz="1400" dirty="0"/>
              <a:t>The repeat ratio, which may indicate customer loyalty or the frequency of returning customers, is slightly higher for Mike Hillyer (13.49) compared to Jon Stephens (13.45).																</a:t>
            </a:r>
          </a:p>
          <a:p>
            <a:r>
              <a:rPr lang="en-US" sz="1400" dirty="0"/>
              <a:t>Summary														</a:t>
            </a:r>
          </a:p>
          <a:p>
            <a:r>
              <a:rPr lang="en-US" sz="1400" dirty="0"/>
              <a:t>Both staff members are performing at a very similar level, with only marginal differences in their key metrics.						</a:t>
            </a:r>
          </a:p>
          <a:p>
            <a:r>
              <a:rPr lang="en-US" sz="1400" dirty="0"/>
              <a:t>Mike Hillyer excels in the number of rentals and has a slightly better customer repeat ratio.	</a:t>
            </a:r>
          </a:p>
          <a:p>
            <a:r>
              <a:rPr lang="en-US" sz="1400" dirty="0"/>
              <a:t>Jon Stephens is slightly more effective in terms of the average payment received per rental</a:t>
            </a:r>
            <a:endParaRPr lang="en-IN" sz="1400" dirty="0"/>
          </a:p>
        </p:txBody>
      </p:sp>
    </p:spTree>
    <p:extLst>
      <p:ext uri="{BB962C8B-B14F-4D97-AF65-F5344CB8AC3E}">
        <p14:creationId xmlns:p14="http://schemas.microsoft.com/office/powerpoint/2010/main" val="16015310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6242-3C1C-B2B4-F2EB-870F564D7FC0}"/>
              </a:ext>
            </a:extLst>
          </p:cNvPr>
          <p:cNvSpPr>
            <a:spLocks noGrp="1"/>
          </p:cNvSpPr>
          <p:nvPr>
            <p:ph type="title"/>
          </p:nvPr>
        </p:nvSpPr>
        <p:spPr>
          <a:xfrm>
            <a:off x="657224" y="1"/>
            <a:ext cx="10772775" cy="1360714"/>
          </a:xfrm>
        </p:spPr>
        <p:txBody>
          <a:bodyPr>
            <a:normAutofit/>
          </a:bodyPr>
          <a:lstStyle/>
          <a:p>
            <a:pPr algn="ctr"/>
            <a:r>
              <a:rPr lang="en-IN" sz="2800" dirty="0">
                <a:solidFill>
                  <a:schemeClr val="tx1"/>
                </a:solidFill>
                <a:highlight>
                  <a:srgbClr val="00FFFF"/>
                </a:highlight>
              </a:rPr>
              <a:t>9. How does the proximity of stores to customers impact rental frequency?</a:t>
            </a:r>
            <a:br>
              <a:rPr lang="en-IN" dirty="0"/>
            </a:br>
            <a:endParaRPr lang="en-IN" dirty="0"/>
          </a:p>
        </p:txBody>
      </p:sp>
      <p:graphicFrame>
        <p:nvGraphicFramePr>
          <p:cNvPr id="4" name="Chart 3">
            <a:extLst>
              <a:ext uri="{FF2B5EF4-FFF2-40B4-BE49-F238E27FC236}">
                <a16:creationId xmlns:a16="http://schemas.microsoft.com/office/drawing/2014/main" id="{F24431AF-C4A6-EE22-0ABB-B356BB7D452A}"/>
              </a:ext>
            </a:extLst>
          </p:cNvPr>
          <p:cNvGraphicFramePr>
            <a:graphicFrameLocks/>
          </p:cNvGraphicFramePr>
          <p:nvPr>
            <p:extLst>
              <p:ext uri="{D42A27DB-BD31-4B8C-83A1-F6EECF244321}">
                <p14:modId xmlns:p14="http://schemas.microsoft.com/office/powerpoint/2010/main" val="900625740"/>
              </p:ext>
            </p:extLst>
          </p:nvPr>
        </p:nvGraphicFramePr>
        <p:xfrm>
          <a:off x="-64779" y="1757569"/>
          <a:ext cx="4553595" cy="274911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B5C4218C-C0E9-A5B8-8D71-0169C71A033C}"/>
              </a:ext>
            </a:extLst>
          </p:cNvPr>
          <p:cNvSpPr txBox="1"/>
          <p:nvPr/>
        </p:nvSpPr>
        <p:spPr>
          <a:xfrm>
            <a:off x="87086" y="3624943"/>
            <a:ext cx="11974285" cy="338554"/>
          </a:xfrm>
          <a:prstGeom prst="rect">
            <a:avLst/>
          </a:prstGeom>
          <a:noFill/>
        </p:spPr>
        <p:txBody>
          <a:bodyPr wrap="square" rtlCol="0">
            <a:spAutoFit/>
          </a:bodyPr>
          <a:lstStyle/>
          <a:p>
            <a:r>
              <a:rPr lang="en-US" sz="1200" dirty="0"/>
              <a:t>																		</a:t>
            </a:r>
            <a:r>
              <a:rPr lang="en-US" sz="1600" dirty="0"/>
              <a:t>	</a:t>
            </a:r>
            <a:endParaRPr lang="en-IN" sz="1600" dirty="0"/>
          </a:p>
        </p:txBody>
      </p:sp>
      <p:sp>
        <p:nvSpPr>
          <p:cNvPr id="5" name="TextBox 4">
            <a:extLst>
              <a:ext uri="{FF2B5EF4-FFF2-40B4-BE49-F238E27FC236}">
                <a16:creationId xmlns:a16="http://schemas.microsoft.com/office/drawing/2014/main" id="{A1848292-7981-7B47-2673-4257F0508710}"/>
              </a:ext>
            </a:extLst>
          </p:cNvPr>
          <p:cNvSpPr txBox="1"/>
          <p:nvPr/>
        </p:nvSpPr>
        <p:spPr>
          <a:xfrm>
            <a:off x="4568508" y="1224285"/>
            <a:ext cx="7413171" cy="5478423"/>
          </a:xfrm>
          <a:prstGeom prst="rect">
            <a:avLst/>
          </a:prstGeom>
          <a:noFill/>
        </p:spPr>
        <p:txBody>
          <a:bodyPr wrap="square" rtlCol="0">
            <a:spAutoFit/>
          </a:bodyPr>
          <a:lstStyle/>
          <a:p>
            <a:r>
              <a:rPr lang="en-US" sz="1400" dirty="0"/>
              <a:t>Proximity Analysis																	</a:t>
            </a:r>
          </a:p>
          <a:p>
            <a:r>
              <a:rPr lang="en-US" sz="1400" dirty="0"/>
              <a:t>This dataset provides a comparison between customers based on their proximity, categorized as "High Proximity" and "Low Proximity".		</a:t>
            </a:r>
          </a:p>
          <a:p>
            <a:r>
              <a:rPr lang="en-US" sz="1400" dirty="0"/>
              <a:t>Total Customers by Proximity Level															</a:t>
            </a:r>
          </a:p>
          <a:p>
            <a:r>
              <a:rPr lang="en-US" sz="1400" dirty="0"/>
              <a:t>This chart illustrates the number of customers in each proximity category.									</a:t>
            </a:r>
          </a:p>
          <a:p>
            <a:r>
              <a:rPr lang="en-US" sz="1400" dirty="0"/>
              <a:t>Customer Distribution: There are slightly more customers in the "Low Proximity" group (8,071) compared to the "High Proximity" group (7,973).	</a:t>
            </a:r>
          </a:p>
          <a:p>
            <a:r>
              <a:rPr lang="en-US" sz="1400" dirty="0"/>
              <a:t>Average Rental Frequency by Proximity Level												</a:t>
            </a:r>
          </a:p>
          <a:p>
            <a:r>
              <a:rPr lang="en-US" sz="1400" dirty="0"/>
              <a:t>This chart compares the average number of rentals for each group.											</a:t>
            </a:r>
          </a:p>
          <a:p>
            <a:r>
              <a:rPr lang="en-US" sz="1400" dirty="0"/>
              <a:t>Rental Behavior: The average rental frequency is nearly identical for both groups, with the "High Proximity" group having a very slightly higher frequency (27.7583) than the "Low Proximity" group (27.7578). The difference is marginal and may not be statistically significant without further analysis.																			</a:t>
            </a:r>
          </a:p>
          <a:p>
            <a:r>
              <a:rPr lang="en-US" sz="1400" dirty="0"/>
              <a:t>Summary																		</a:t>
            </a:r>
          </a:p>
          <a:p>
            <a:r>
              <a:rPr lang="en-US" sz="1400" dirty="0"/>
              <a:t>The number of customers is quite evenly split between the two proximity levels, with the "Low Proximity" group being slightly larger.		</a:t>
            </a:r>
          </a:p>
          <a:p>
            <a:r>
              <a:rPr lang="en-US" sz="1400" dirty="0"/>
              <a:t>Despite the difference in proximity, the rental behavior of the two groups is almost identical. This suggests that proximity is not a major factor influencing how frequently customers rent.</a:t>
            </a:r>
            <a:endParaRPr lang="en-IN" sz="1400" dirty="0"/>
          </a:p>
        </p:txBody>
      </p:sp>
    </p:spTree>
    <p:extLst>
      <p:ext uri="{BB962C8B-B14F-4D97-AF65-F5344CB8AC3E}">
        <p14:creationId xmlns:p14="http://schemas.microsoft.com/office/powerpoint/2010/main" val="1483768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EBF5B-CD32-C074-16FF-F6B2342B61B6}"/>
              </a:ext>
            </a:extLst>
          </p:cNvPr>
          <p:cNvSpPr>
            <a:spLocks noGrp="1"/>
          </p:cNvSpPr>
          <p:nvPr>
            <p:ph type="title"/>
          </p:nvPr>
        </p:nvSpPr>
        <p:spPr>
          <a:xfrm>
            <a:off x="657224" y="1"/>
            <a:ext cx="10772775" cy="1534886"/>
          </a:xfrm>
        </p:spPr>
        <p:txBody>
          <a:bodyPr>
            <a:normAutofit/>
          </a:bodyPr>
          <a:lstStyle/>
          <a:p>
            <a:pPr algn="ctr"/>
            <a:r>
              <a:rPr lang="en-IN" sz="2800" dirty="0">
                <a:solidFill>
                  <a:schemeClr val="tx1"/>
                </a:solidFill>
                <a:highlight>
                  <a:srgbClr val="00FFFF"/>
                </a:highlight>
              </a:rPr>
              <a:t>10. Do specific film categories attract different age groups of customers?</a:t>
            </a:r>
            <a:br>
              <a:rPr lang="en-IN" dirty="0"/>
            </a:br>
            <a:endParaRPr lang="en-IN" dirty="0"/>
          </a:p>
        </p:txBody>
      </p:sp>
    </p:spTree>
    <p:extLst>
      <p:ext uri="{BB962C8B-B14F-4D97-AF65-F5344CB8AC3E}">
        <p14:creationId xmlns:p14="http://schemas.microsoft.com/office/powerpoint/2010/main" val="2723529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EF667-8CA5-A6A8-7C29-FD25D7DEE863}"/>
              </a:ext>
            </a:extLst>
          </p:cNvPr>
          <p:cNvSpPr>
            <a:spLocks noGrp="1"/>
          </p:cNvSpPr>
          <p:nvPr>
            <p:ph type="title"/>
          </p:nvPr>
        </p:nvSpPr>
        <p:spPr>
          <a:xfrm>
            <a:off x="657224" y="1"/>
            <a:ext cx="10772775" cy="1436914"/>
          </a:xfrm>
        </p:spPr>
        <p:txBody>
          <a:bodyPr>
            <a:noAutofit/>
          </a:bodyPr>
          <a:lstStyle/>
          <a:p>
            <a:pPr algn="ctr"/>
            <a:r>
              <a:rPr lang="en-US" sz="2800" dirty="0">
                <a:solidFill>
                  <a:schemeClr val="tx1"/>
                </a:solidFill>
                <a:highlight>
                  <a:srgbClr val="00FFFF"/>
                </a:highlight>
              </a:rPr>
              <a:t>11. What are the demographics and preferences of the highest-spending customers?</a:t>
            </a:r>
            <a:endParaRPr lang="en-IN" sz="2800" dirty="0">
              <a:solidFill>
                <a:schemeClr val="tx1"/>
              </a:solidFill>
              <a:highlight>
                <a:srgbClr val="00FFFF"/>
              </a:highlight>
            </a:endParaRPr>
          </a:p>
        </p:txBody>
      </p:sp>
      <p:graphicFrame>
        <p:nvGraphicFramePr>
          <p:cNvPr id="4" name="Chart 3">
            <a:extLst>
              <a:ext uri="{FF2B5EF4-FFF2-40B4-BE49-F238E27FC236}">
                <a16:creationId xmlns:a16="http://schemas.microsoft.com/office/drawing/2014/main" id="{48444BCF-1ABB-B53E-979D-598EDCBDF8C2}"/>
              </a:ext>
            </a:extLst>
          </p:cNvPr>
          <p:cNvGraphicFramePr>
            <a:graphicFrameLocks/>
          </p:cNvGraphicFramePr>
          <p:nvPr>
            <p:extLst>
              <p:ext uri="{D42A27DB-BD31-4B8C-83A1-F6EECF244321}">
                <p14:modId xmlns:p14="http://schemas.microsoft.com/office/powerpoint/2010/main" val="1075416292"/>
              </p:ext>
            </p:extLst>
          </p:nvPr>
        </p:nvGraphicFramePr>
        <p:xfrm>
          <a:off x="-6403" y="1665515"/>
          <a:ext cx="4251832" cy="3267041"/>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C02F43F-D808-2454-8079-643F2DED92A2}"/>
              </a:ext>
            </a:extLst>
          </p:cNvPr>
          <p:cNvSpPr txBox="1"/>
          <p:nvPr/>
        </p:nvSpPr>
        <p:spPr>
          <a:xfrm>
            <a:off x="4648200" y="1861458"/>
            <a:ext cx="7391400" cy="3416320"/>
          </a:xfrm>
          <a:prstGeom prst="rect">
            <a:avLst/>
          </a:prstGeom>
          <a:noFill/>
        </p:spPr>
        <p:txBody>
          <a:bodyPr wrap="square" rtlCol="0">
            <a:spAutoFit/>
          </a:bodyPr>
          <a:lstStyle/>
          <a:p>
            <a:r>
              <a:rPr lang="en-US" dirty="0"/>
              <a:t>Top Customer: The top-spending customer is Eleanor Hunt, with a total spending of $216.54.																										</a:t>
            </a:r>
          </a:p>
          <a:p>
            <a:r>
              <a:rPr lang="en-US" dirty="0"/>
              <a:t>Geographic Distribution: The customers are from various countries, including Reunion, Belarus, Brazil, Netherlands, Iran, Spain, India, Philippines, United States and Algeria.																												</a:t>
            </a:r>
          </a:p>
          <a:p>
            <a:r>
              <a:rPr lang="en-US" dirty="0"/>
              <a:t>Category Preferences: The second file, Q_11-B.csv shows customer preferences for various movie categories such as Action, Travel, Foreign, Sci-Fi, and Horror. For example, Eleanor Hunt seems to enjoy a variety of categories, with significant spending in Action, Travel.</a:t>
            </a:r>
            <a:endParaRPr lang="en-IN" dirty="0"/>
          </a:p>
        </p:txBody>
      </p:sp>
    </p:spTree>
    <p:extLst>
      <p:ext uri="{BB962C8B-B14F-4D97-AF65-F5344CB8AC3E}">
        <p14:creationId xmlns:p14="http://schemas.microsoft.com/office/powerpoint/2010/main" val="4003101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6F3B3-90BB-6E6C-7AF8-DAA196679035}"/>
              </a:ext>
            </a:extLst>
          </p:cNvPr>
          <p:cNvSpPr>
            <a:spLocks noGrp="1"/>
          </p:cNvSpPr>
          <p:nvPr>
            <p:ph type="title"/>
          </p:nvPr>
        </p:nvSpPr>
        <p:spPr>
          <a:xfrm>
            <a:off x="657224" y="499532"/>
            <a:ext cx="10772775" cy="5737981"/>
          </a:xfrm>
        </p:spPr>
        <p:txBody>
          <a:bodyPr/>
          <a:lstStyle/>
          <a:p>
            <a:pPr algn="ctr"/>
            <a:r>
              <a:rPr lang="en-IN" b="1" dirty="0">
                <a:solidFill>
                  <a:schemeClr val="tx1"/>
                </a:solidFill>
              </a:rPr>
              <a:t>Power BI Questions</a:t>
            </a:r>
          </a:p>
        </p:txBody>
      </p:sp>
    </p:spTree>
    <p:extLst>
      <p:ext uri="{BB962C8B-B14F-4D97-AF65-F5344CB8AC3E}">
        <p14:creationId xmlns:p14="http://schemas.microsoft.com/office/powerpoint/2010/main" val="3185723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1367-956C-3E76-2851-877A737E888D}"/>
              </a:ext>
            </a:extLst>
          </p:cNvPr>
          <p:cNvSpPr>
            <a:spLocks noGrp="1"/>
          </p:cNvSpPr>
          <p:nvPr>
            <p:ph type="title"/>
          </p:nvPr>
        </p:nvSpPr>
        <p:spPr>
          <a:xfrm>
            <a:off x="657224" y="0"/>
            <a:ext cx="10772775" cy="1426029"/>
          </a:xfrm>
        </p:spPr>
        <p:txBody>
          <a:bodyPr>
            <a:noAutofit/>
          </a:bodyPr>
          <a:lstStyle/>
          <a:p>
            <a:pPr algn="ctr"/>
            <a:r>
              <a:rPr lang="en-US" sz="2800" dirty="0">
                <a:solidFill>
                  <a:schemeClr val="tx1"/>
                </a:solidFill>
                <a:highlight>
                  <a:srgbClr val="00FFFF"/>
                </a:highlight>
              </a:rPr>
              <a:t>12. How does the availability of inventory impact customer satisfaction and repeat business?</a:t>
            </a:r>
            <a:endParaRPr lang="en-IN" sz="2800" dirty="0">
              <a:solidFill>
                <a:schemeClr val="tx1"/>
              </a:solidFill>
              <a:highlight>
                <a:srgbClr val="00FFFF"/>
              </a:highlight>
            </a:endParaRPr>
          </a:p>
        </p:txBody>
      </p:sp>
      <p:graphicFrame>
        <p:nvGraphicFramePr>
          <p:cNvPr id="4" name="Chart 3">
            <a:extLst>
              <a:ext uri="{FF2B5EF4-FFF2-40B4-BE49-F238E27FC236}">
                <a16:creationId xmlns:a16="http://schemas.microsoft.com/office/drawing/2014/main" id="{150ECF7F-AB33-4DC6-AFA0-9ED2C6394013}"/>
              </a:ext>
            </a:extLst>
          </p:cNvPr>
          <p:cNvGraphicFramePr>
            <a:graphicFrameLocks/>
          </p:cNvGraphicFramePr>
          <p:nvPr>
            <p:extLst>
              <p:ext uri="{D42A27DB-BD31-4B8C-83A1-F6EECF244321}">
                <p14:modId xmlns:p14="http://schemas.microsoft.com/office/powerpoint/2010/main" val="553443337"/>
              </p:ext>
            </p:extLst>
          </p:nvPr>
        </p:nvGraphicFramePr>
        <p:xfrm>
          <a:off x="0" y="1850571"/>
          <a:ext cx="4397829" cy="315685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76A1A27-7257-6C77-3576-3015B9371C9F}"/>
              </a:ext>
            </a:extLst>
          </p:cNvPr>
          <p:cNvSpPr txBox="1"/>
          <p:nvPr/>
        </p:nvSpPr>
        <p:spPr>
          <a:xfrm>
            <a:off x="4702629" y="1720839"/>
            <a:ext cx="7358742" cy="3416320"/>
          </a:xfrm>
          <a:prstGeom prst="rect">
            <a:avLst/>
          </a:prstGeom>
          <a:noFill/>
        </p:spPr>
        <p:txBody>
          <a:bodyPr wrap="square" rtlCol="0">
            <a:spAutoFit/>
          </a:bodyPr>
          <a:lstStyle/>
          <a:p>
            <a:r>
              <a:rPr lang="en-US" dirty="0"/>
              <a:t>Medium Availability drives the highest repeat rentals &amp; spending → customers rent more when there’s a moderate number of copies (likely due to diverse but not overwhelming choices).																	</a:t>
            </a:r>
          </a:p>
          <a:p>
            <a:r>
              <a:rPr lang="en-US" dirty="0"/>
              <a:t>																	</a:t>
            </a:r>
          </a:p>
          <a:p>
            <a:r>
              <a:rPr lang="en-US" dirty="0"/>
              <a:t>Low &amp; High Availability show lower repeat business, possibly because:																	</a:t>
            </a:r>
          </a:p>
          <a:p>
            <a:r>
              <a:rPr lang="en-US" dirty="0"/>
              <a:t>Low → Films are often unavailable.																	</a:t>
            </a:r>
          </a:p>
          <a:p>
            <a:r>
              <a:rPr lang="en-US" dirty="0"/>
              <a:t>High → These may be older, less desirable films with many unused copies.</a:t>
            </a:r>
            <a:endParaRPr lang="en-IN" dirty="0"/>
          </a:p>
        </p:txBody>
      </p:sp>
    </p:spTree>
    <p:extLst>
      <p:ext uri="{BB962C8B-B14F-4D97-AF65-F5344CB8AC3E}">
        <p14:creationId xmlns:p14="http://schemas.microsoft.com/office/powerpoint/2010/main" val="2159242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E81F2-1280-1865-B62F-C7FCD6590345}"/>
              </a:ext>
            </a:extLst>
          </p:cNvPr>
          <p:cNvSpPr>
            <a:spLocks noGrp="1"/>
          </p:cNvSpPr>
          <p:nvPr>
            <p:ph type="title"/>
          </p:nvPr>
        </p:nvSpPr>
        <p:spPr>
          <a:xfrm>
            <a:off x="657224" y="0"/>
            <a:ext cx="10772775" cy="1545771"/>
          </a:xfrm>
        </p:spPr>
        <p:txBody>
          <a:bodyPr>
            <a:noAutofit/>
          </a:bodyPr>
          <a:lstStyle/>
          <a:p>
            <a:pPr algn="ctr"/>
            <a:r>
              <a:rPr lang="en-US" sz="2800" dirty="0">
                <a:solidFill>
                  <a:schemeClr val="tx1"/>
                </a:solidFill>
                <a:highlight>
                  <a:srgbClr val="00FFFF"/>
                </a:highlight>
              </a:rPr>
              <a:t>13.What are the busiest hours or days for each store location, and how does it impact staffing requirements?</a:t>
            </a:r>
            <a:endParaRPr lang="en-IN" sz="2800" dirty="0">
              <a:solidFill>
                <a:schemeClr val="tx1"/>
              </a:solidFill>
              <a:highlight>
                <a:srgbClr val="00FFFF"/>
              </a:highlight>
            </a:endParaRPr>
          </a:p>
        </p:txBody>
      </p:sp>
      <p:graphicFrame>
        <p:nvGraphicFramePr>
          <p:cNvPr id="6" name="Chart 5">
            <a:extLst>
              <a:ext uri="{FF2B5EF4-FFF2-40B4-BE49-F238E27FC236}">
                <a16:creationId xmlns:a16="http://schemas.microsoft.com/office/drawing/2014/main" id="{00408D1A-0934-9E29-E371-B673FE93EEA3}"/>
              </a:ext>
            </a:extLst>
          </p:cNvPr>
          <p:cNvGraphicFramePr>
            <a:graphicFrameLocks/>
          </p:cNvGraphicFramePr>
          <p:nvPr>
            <p:extLst>
              <p:ext uri="{D42A27DB-BD31-4B8C-83A1-F6EECF244321}">
                <p14:modId xmlns:p14="http://schemas.microsoft.com/office/powerpoint/2010/main" val="472396443"/>
              </p:ext>
            </p:extLst>
          </p:nvPr>
        </p:nvGraphicFramePr>
        <p:xfrm>
          <a:off x="254221" y="1545771"/>
          <a:ext cx="5456929" cy="3254829"/>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6C43F71D-8E95-8392-3473-0B46DE044A86}"/>
              </a:ext>
            </a:extLst>
          </p:cNvPr>
          <p:cNvSpPr txBox="1"/>
          <p:nvPr/>
        </p:nvSpPr>
        <p:spPr>
          <a:xfrm>
            <a:off x="6444343" y="1545771"/>
            <a:ext cx="5529943" cy="4247317"/>
          </a:xfrm>
          <a:prstGeom prst="rect">
            <a:avLst/>
          </a:prstGeom>
          <a:noFill/>
        </p:spPr>
        <p:txBody>
          <a:bodyPr wrap="square" rtlCol="0">
            <a:spAutoFit/>
          </a:bodyPr>
          <a:lstStyle/>
          <a:p>
            <a:r>
              <a:rPr lang="en-US" dirty="0"/>
              <a:t>Peak Hours (Busiest Times):Store 1 (likely Lethbridge):Peak: 15:00 (3 PM) → 375 sales Other high hours: 12 PM – 4 PM &amp; late evening (8 PM)</a:t>
            </a:r>
          </a:p>
          <a:p>
            <a:r>
              <a:rPr lang="en-US" dirty="0"/>
              <a:t>Store 2 (likely Woodridge): Peak: (to confirm after aggregation, but likely similar afternoon-evening trend).</a:t>
            </a:r>
          </a:p>
          <a:p>
            <a:r>
              <a:rPr lang="en-US" dirty="0"/>
              <a:t>2. Staffing Requirements</a:t>
            </a:r>
          </a:p>
          <a:p>
            <a:r>
              <a:rPr lang="en-US" dirty="0"/>
              <a:t>Afternoon &amp; Early Evening Rush:</a:t>
            </a:r>
          </a:p>
          <a:p>
            <a:r>
              <a:rPr lang="en-US" dirty="0"/>
              <a:t>Staff more employees 12 PM – 6 PM for customer service &amp; checkout.</a:t>
            </a:r>
          </a:p>
          <a:p>
            <a:r>
              <a:rPr lang="en-US" dirty="0"/>
              <a:t>Late-night moderate traffic (8 PM – 10 PM):</a:t>
            </a:r>
          </a:p>
          <a:p>
            <a:r>
              <a:rPr lang="en-US" dirty="0"/>
              <a:t>Maintain moderate staff levels. Early morning (0–8 AM):Fewer staff needed; automate or reduce workforce.</a:t>
            </a:r>
          </a:p>
          <a:p>
            <a:r>
              <a:rPr lang="en-US" dirty="0"/>
              <a:t>3. Business Implication Shift planning should be demand-based, with peak-hour staffing increased by ~20–30%.  Stock more popular films before peak hours</a:t>
            </a:r>
            <a:endParaRPr lang="en-IN" dirty="0"/>
          </a:p>
        </p:txBody>
      </p:sp>
    </p:spTree>
    <p:extLst>
      <p:ext uri="{BB962C8B-B14F-4D97-AF65-F5344CB8AC3E}">
        <p14:creationId xmlns:p14="http://schemas.microsoft.com/office/powerpoint/2010/main" val="2365138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9EFCE-E8C7-D2DD-96B7-4108916B9305}"/>
              </a:ext>
            </a:extLst>
          </p:cNvPr>
          <p:cNvSpPr>
            <a:spLocks noGrp="1"/>
          </p:cNvSpPr>
          <p:nvPr>
            <p:ph type="title"/>
          </p:nvPr>
        </p:nvSpPr>
        <p:spPr>
          <a:xfrm>
            <a:off x="657224" y="0"/>
            <a:ext cx="10772775" cy="1480457"/>
          </a:xfrm>
        </p:spPr>
        <p:txBody>
          <a:bodyPr>
            <a:noAutofit/>
          </a:bodyPr>
          <a:lstStyle/>
          <a:p>
            <a:pPr algn="ctr"/>
            <a:r>
              <a:rPr lang="en-US" sz="2800" dirty="0">
                <a:solidFill>
                  <a:schemeClr val="tx1"/>
                </a:solidFill>
                <a:highlight>
                  <a:srgbClr val="00FFFF"/>
                </a:highlight>
              </a:rPr>
              <a:t>14.  What are the cultural or demographic factors that influence customer preferences in different locations?</a:t>
            </a:r>
            <a:endParaRPr lang="en-IN" sz="2800" dirty="0">
              <a:solidFill>
                <a:schemeClr val="tx1"/>
              </a:solidFill>
              <a:highlight>
                <a:srgbClr val="00FFFF"/>
              </a:highlight>
            </a:endParaRPr>
          </a:p>
        </p:txBody>
      </p:sp>
      <p:graphicFrame>
        <p:nvGraphicFramePr>
          <p:cNvPr id="4" name="Chart 3">
            <a:extLst>
              <a:ext uri="{FF2B5EF4-FFF2-40B4-BE49-F238E27FC236}">
                <a16:creationId xmlns:a16="http://schemas.microsoft.com/office/drawing/2014/main" id="{CCDCA5B8-B464-71F8-EF35-01B238A01AAA}"/>
              </a:ext>
            </a:extLst>
          </p:cNvPr>
          <p:cNvGraphicFramePr>
            <a:graphicFrameLocks/>
          </p:cNvGraphicFramePr>
          <p:nvPr>
            <p:extLst>
              <p:ext uri="{D42A27DB-BD31-4B8C-83A1-F6EECF244321}">
                <p14:modId xmlns:p14="http://schemas.microsoft.com/office/powerpoint/2010/main" val="2099627709"/>
              </p:ext>
            </p:extLst>
          </p:nvPr>
        </p:nvGraphicFramePr>
        <p:xfrm>
          <a:off x="0" y="1804863"/>
          <a:ext cx="4648200" cy="3248273"/>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7310DF0C-C1DF-F1C7-D9EC-E7D44363449E}"/>
              </a:ext>
            </a:extLst>
          </p:cNvPr>
          <p:cNvSpPr txBox="1"/>
          <p:nvPr/>
        </p:nvSpPr>
        <p:spPr>
          <a:xfrm>
            <a:off x="4952999" y="1582339"/>
            <a:ext cx="7053943" cy="3693319"/>
          </a:xfrm>
          <a:prstGeom prst="rect">
            <a:avLst/>
          </a:prstGeom>
          <a:noFill/>
        </p:spPr>
        <p:txBody>
          <a:bodyPr wrap="square" rtlCol="0">
            <a:spAutoFit/>
          </a:bodyPr>
          <a:lstStyle/>
          <a:p>
            <a:r>
              <a:rPr lang="en-US" dirty="0"/>
              <a:t>Family-oriented locations → Higher PG/PG-13 rentals, likely suburban areas with more families.								</a:t>
            </a:r>
          </a:p>
          <a:p>
            <a:r>
              <a:rPr lang="en-US" dirty="0"/>
              <a:t>								</a:t>
            </a:r>
          </a:p>
          <a:p>
            <a:r>
              <a:rPr lang="en-US" dirty="0"/>
              <a:t>Urban or adult demographics → Higher R or NC-17 rentals.								</a:t>
            </a:r>
          </a:p>
          <a:p>
            <a:r>
              <a:rPr lang="en-US" dirty="0"/>
              <a:t>								</a:t>
            </a:r>
          </a:p>
          <a:p>
            <a:r>
              <a:rPr lang="en-US" dirty="0"/>
              <a:t>Staffing &amp; Inventory Impact:								</a:t>
            </a:r>
          </a:p>
          <a:p>
            <a:r>
              <a:rPr lang="en-US" dirty="0"/>
              <a:t>								</a:t>
            </a:r>
          </a:p>
          <a:p>
            <a:r>
              <a:rPr lang="en-US" dirty="0"/>
              <a:t>Stock more family films in family-dense areas.								</a:t>
            </a:r>
          </a:p>
          <a:p>
            <a:r>
              <a:rPr lang="en-US" dirty="0"/>
              <a:t>								</a:t>
            </a:r>
          </a:p>
          <a:p>
            <a:r>
              <a:rPr lang="en-US" dirty="0"/>
              <a:t>Hire staff familiar with recommending family-friendly films in family-oriented locations.</a:t>
            </a:r>
            <a:endParaRPr lang="en-IN" dirty="0"/>
          </a:p>
        </p:txBody>
      </p:sp>
    </p:spTree>
    <p:extLst>
      <p:ext uri="{BB962C8B-B14F-4D97-AF65-F5344CB8AC3E}">
        <p14:creationId xmlns:p14="http://schemas.microsoft.com/office/powerpoint/2010/main" val="40287328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AC7A4-73F2-D867-0F50-1D37D845D995}"/>
              </a:ext>
            </a:extLst>
          </p:cNvPr>
          <p:cNvSpPr>
            <a:spLocks noGrp="1"/>
          </p:cNvSpPr>
          <p:nvPr>
            <p:ph type="title"/>
          </p:nvPr>
        </p:nvSpPr>
        <p:spPr>
          <a:xfrm>
            <a:off x="657224" y="1"/>
            <a:ext cx="10772775" cy="1382486"/>
          </a:xfrm>
        </p:spPr>
        <p:txBody>
          <a:bodyPr>
            <a:noAutofit/>
          </a:bodyPr>
          <a:lstStyle/>
          <a:p>
            <a:pPr algn="ctr"/>
            <a:r>
              <a:rPr lang="en-US" sz="2800" dirty="0">
                <a:solidFill>
                  <a:schemeClr val="tx1"/>
                </a:solidFill>
                <a:highlight>
                  <a:srgbClr val="00FFFF"/>
                </a:highlight>
              </a:rPr>
              <a:t>15. How does the availability of films in different languages impact customer satisfaction and rental frequency?</a:t>
            </a:r>
            <a:endParaRPr lang="en-IN" sz="2800" dirty="0">
              <a:solidFill>
                <a:schemeClr val="tx1"/>
              </a:solidFill>
              <a:highlight>
                <a:srgbClr val="00FFFF"/>
              </a:highlight>
            </a:endParaRPr>
          </a:p>
        </p:txBody>
      </p:sp>
      <p:graphicFrame>
        <p:nvGraphicFramePr>
          <p:cNvPr id="4" name="Chart 3">
            <a:extLst>
              <a:ext uri="{FF2B5EF4-FFF2-40B4-BE49-F238E27FC236}">
                <a16:creationId xmlns:a16="http://schemas.microsoft.com/office/drawing/2014/main" id="{C7B572A5-2747-3157-BCCE-B4DD06EA6888}"/>
              </a:ext>
            </a:extLst>
          </p:cNvPr>
          <p:cNvGraphicFramePr>
            <a:graphicFrameLocks/>
          </p:cNvGraphicFramePr>
          <p:nvPr>
            <p:extLst>
              <p:ext uri="{D42A27DB-BD31-4B8C-83A1-F6EECF244321}">
                <p14:modId xmlns:p14="http://schemas.microsoft.com/office/powerpoint/2010/main" val="1815081344"/>
              </p:ext>
            </p:extLst>
          </p:nvPr>
        </p:nvGraphicFramePr>
        <p:xfrm>
          <a:off x="0" y="1861458"/>
          <a:ext cx="4572000" cy="346165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25F42971-E645-087C-7696-AD9C233FC356}"/>
              </a:ext>
            </a:extLst>
          </p:cNvPr>
          <p:cNvSpPr txBox="1"/>
          <p:nvPr/>
        </p:nvSpPr>
        <p:spPr>
          <a:xfrm>
            <a:off x="4811486" y="1534886"/>
            <a:ext cx="7217228" cy="5016758"/>
          </a:xfrm>
          <a:prstGeom prst="rect">
            <a:avLst/>
          </a:prstGeom>
          <a:noFill/>
        </p:spPr>
        <p:txBody>
          <a:bodyPr wrap="square" rtlCol="0">
            <a:spAutoFit/>
          </a:bodyPr>
          <a:lstStyle/>
          <a:p>
            <a:r>
              <a:rPr lang="en-US" sz="1600" dirty="0"/>
              <a:t>High Rental Frequency Across Both Stores													</a:t>
            </a:r>
          </a:p>
          <a:p>
            <a:r>
              <a:rPr lang="en-US" sz="1600" dirty="0"/>
              <a:t>Woodridge: 6,856 rentals													</a:t>
            </a:r>
          </a:p>
          <a:p>
            <a:r>
              <a:rPr lang="en-US" sz="1600" dirty="0"/>
              <a:t>Lethbridge: 6,725 rentals													</a:t>
            </a:r>
          </a:p>
          <a:p>
            <a:r>
              <a:rPr lang="en-US" sz="1600" dirty="0"/>
              <a:t>English films are performing well, indicating good customer satisfaction among English-speaking customers.													</a:t>
            </a:r>
          </a:p>
          <a:p>
            <a:r>
              <a:rPr lang="en-US" sz="1600" dirty="0"/>
              <a:t>Revenue Similarity													</a:t>
            </a:r>
          </a:p>
          <a:p>
            <a:r>
              <a:rPr lang="en-US" sz="1600" dirty="0"/>
              <a:t>Both stores generate nearly equal revenue, confirming language is not a limiting factor here.													</a:t>
            </a:r>
          </a:p>
          <a:p>
            <a:r>
              <a:rPr lang="en-US" sz="1600" dirty="0"/>
              <a:t>Impact of Language Availability													</a:t>
            </a:r>
          </a:p>
          <a:p>
            <a:r>
              <a:rPr lang="en-US" sz="1600" dirty="0"/>
              <a:t>													</a:t>
            </a:r>
          </a:p>
          <a:p>
            <a:r>
              <a:rPr lang="en-US" sz="1600" dirty="0"/>
              <a:t>Since only English is available, customers in predominantly English-speaking areas remain satisfied.													</a:t>
            </a:r>
          </a:p>
          <a:p>
            <a:r>
              <a:rPr lang="en-US" sz="1600" dirty="0"/>
              <a:t>If stores were located in multicultural areas, introducing multilingual films (Spanish, French, etc.) could further increase rentals and customer satisfaction.</a:t>
            </a:r>
            <a:endParaRPr lang="en-IN" sz="1600" dirty="0"/>
          </a:p>
        </p:txBody>
      </p:sp>
    </p:spTree>
    <p:extLst>
      <p:ext uri="{BB962C8B-B14F-4D97-AF65-F5344CB8AC3E}">
        <p14:creationId xmlns:p14="http://schemas.microsoft.com/office/powerpoint/2010/main" val="116159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D94E-8BF4-F798-0C54-76AA65584DE9}"/>
              </a:ext>
            </a:extLst>
          </p:cNvPr>
          <p:cNvSpPr>
            <a:spLocks noGrp="1"/>
          </p:cNvSpPr>
          <p:nvPr>
            <p:ph type="title"/>
          </p:nvPr>
        </p:nvSpPr>
        <p:spPr>
          <a:xfrm>
            <a:off x="657224" y="499532"/>
            <a:ext cx="10772775" cy="6162525"/>
          </a:xfrm>
        </p:spPr>
        <p:txBody>
          <a:bodyPr/>
          <a:lstStyle/>
          <a:p>
            <a:pPr algn="ctr"/>
            <a:r>
              <a:rPr lang="en-IN" b="1" dirty="0">
                <a:solidFill>
                  <a:schemeClr val="tx1"/>
                </a:solidFill>
              </a:rPr>
              <a:t>Thank You!</a:t>
            </a:r>
          </a:p>
        </p:txBody>
      </p:sp>
    </p:spTree>
    <p:extLst>
      <p:ext uri="{BB962C8B-B14F-4D97-AF65-F5344CB8AC3E}">
        <p14:creationId xmlns:p14="http://schemas.microsoft.com/office/powerpoint/2010/main" val="3095985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EE8E-C20D-5BBA-4FE7-F6DD1A742C73}"/>
              </a:ext>
            </a:extLst>
          </p:cNvPr>
          <p:cNvSpPr>
            <a:spLocks noGrp="1"/>
          </p:cNvSpPr>
          <p:nvPr>
            <p:ph type="title"/>
          </p:nvPr>
        </p:nvSpPr>
        <p:spPr>
          <a:xfrm>
            <a:off x="657224" y="457201"/>
            <a:ext cx="10772775" cy="1113470"/>
          </a:xfrm>
        </p:spPr>
        <p:txBody>
          <a:bodyPr>
            <a:normAutofit fontScale="90000"/>
          </a:bodyPr>
          <a:lstStyle/>
          <a:p>
            <a:pPr algn="ctr"/>
            <a:r>
              <a:rPr lang="en-IN" sz="4900" dirty="0">
                <a:solidFill>
                  <a:schemeClr val="tx1"/>
                </a:solidFill>
                <a:highlight>
                  <a:srgbClr val="00FFFF"/>
                </a:highlight>
              </a:rPr>
              <a:t>1. How does the sales revenue vary by month?</a:t>
            </a:r>
            <a:br>
              <a:rPr lang="en-IN" dirty="0"/>
            </a:br>
            <a:endParaRPr lang="en-IN" dirty="0"/>
          </a:p>
        </p:txBody>
      </p:sp>
      <p:pic>
        <p:nvPicPr>
          <p:cNvPr id="5" name="Picture 4">
            <a:extLst>
              <a:ext uri="{FF2B5EF4-FFF2-40B4-BE49-F238E27FC236}">
                <a16:creationId xmlns:a16="http://schemas.microsoft.com/office/drawing/2014/main" id="{5E1C5008-3B66-5E94-52BE-85170F320F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430" y="1570670"/>
            <a:ext cx="6754168" cy="4982530"/>
          </a:xfrm>
          <a:prstGeom prst="rect">
            <a:avLst/>
          </a:prstGeom>
        </p:spPr>
      </p:pic>
      <p:sp>
        <p:nvSpPr>
          <p:cNvPr id="7" name="TextBox 6">
            <a:extLst>
              <a:ext uri="{FF2B5EF4-FFF2-40B4-BE49-F238E27FC236}">
                <a16:creationId xmlns:a16="http://schemas.microsoft.com/office/drawing/2014/main" id="{83946DD2-C973-C554-F5C4-3BC7A7500627}"/>
              </a:ext>
            </a:extLst>
          </p:cNvPr>
          <p:cNvSpPr txBox="1"/>
          <p:nvPr/>
        </p:nvSpPr>
        <p:spPr>
          <a:xfrm>
            <a:off x="7739743" y="1570670"/>
            <a:ext cx="3995057" cy="1477328"/>
          </a:xfrm>
          <a:prstGeom prst="rect">
            <a:avLst/>
          </a:prstGeom>
          <a:noFill/>
        </p:spPr>
        <p:txBody>
          <a:bodyPr wrap="square" rtlCol="0">
            <a:spAutoFit/>
          </a:bodyPr>
          <a:lstStyle/>
          <a:p>
            <a:r>
              <a:rPr lang="en-US" b="1" dirty="0"/>
              <a:t>Conclusion :</a:t>
            </a:r>
            <a:r>
              <a:rPr lang="en-US" dirty="0"/>
              <a:t> Sales revenue shows a consistent upward trend from month 2 to month 7, peaking at 28.4K. However, there is a slight decline in month 8 to 24.1K.</a:t>
            </a:r>
            <a:endParaRPr lang="en-IN" dirty="0"/>
          </a:p>
        </p:txBody>
      </p:sp>
    </p:spTree>
    <p:extLst>
      <p:ext uri="{BB962C8B-B14F-4D97-AF65-F5344CB8AC3E}">
        <p14:creationId xmlns:p14="http://schemas.microsoft.com/office/powerpoint/2010/main" val="613021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C5282-B831-6C81-ECD3-D729FD677692}"/>
              </a:ext>
            </a:extLst>
          </p:cNvPr>
          <p:cNvSpPr>
            <a:spLocks noGrp="1"/>
          </p:cNvSpPr>
          <p:nvPr>
            <p:ph type="title"/>
          </p:nvPr>
        </p:nvSpPr>
        <p:spPr/>
        <p:txBody>
          <a:bodyPr>
            <a:normAutofit fontScale="90000"/>
          </a:bodyPr>
          <a:lstStyle/>
          <a:p>
            <a:pPr algn="ctr"/>
            <a:r>
              <a:rPr lang="en-IN" sz="4900" dirty="0">
                <a:solidFill>
                  <a:schemeClr val="tx1"/>
                </a:solidFill>
                <a:highlight>
                  <a:srgbClr val="00FFFF"/>
                </a:highlight>
              </a:rPr>
              <a:t>2. What is the distribution of sales by payment method?</a:t>
            </a:r>
            <a:br>
              <a:rPr lang="en-IN" dirty="0"/>
            </a:br>
            <a:endParaRPr lang="en-IN" dirty="0"/>
          </a:p>
        </p:txBody>
      </p:sp>
      <p:pic>
        <p:nvPicPr>
          <p:cNvPr id="5" name="Picture 4">
            <a:extLst>
              <a:ext uri="{FF2B5EF4-FFF2-40B4-BE49-F238E27FC236}">
                <a16:creationId xmlns:a16="http://schemas.microsoft.com/office/drawing/2014/main" id="{93F1A601-0730-3AC4-1371-C801246F6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4" y="1823707"/>
            <a:ext cx="6353176" cy="4734586"/>
          </a:xfrm>
          <a:prstGeom prst="rect">
            <a:avLst/>
          </a:prstGeom>
        </p:spPr>
      </p:pic>
      <p:sp>
        <p:nvSpPr>
          <p:cNvPr id="6" name="TextBox 5">
            <a:extLst>
              <a:ext uri="{FF2B5EF4-FFF2-40B4-BE49-F238E27FC236}">
                <a16:creationId xmlns:a16="http://schemas.microsoft.com/office/drawing/2014/main" id="{0DE67A3F-27D0-E0B8-A69D-4C7BC59D305D}"/>
              </a:ext>
            </a:extLst>
          </p:cNvPr>
          <p:cNvSpPr txBox="1"/>
          <p:nvPr/>
        </p:nvSpPr>
        <p:spPr>
          <a:xfrm>
            <a:off x="7260771" y="1823707"/>
            <a:ext cx="4274005" cy="2339102"/>
          </a:xfrm>
          <a:prstGeom prst="rect">
            <a:avLst/>
          </a:prstGeom>
          <a:noFill/>
        </p:spPr>
        <p:txBody>
          <a:bodyPr wrap="square" rtlCol="0">
            <a:spAutoFit/>
          </a:bodyPr>
          <a:lstStyle/>
          <a:p>
            <a:r>
              <a:rPr lang="en-US" b="1" dirty="0"/>
              <a:t>Conclusion:</a:t>
            </a:r>
            <a:endParaRPr lang="en-US" dirty="0"/>
          </a:p>
          <a:p>
            <a:br>
              <a:rPr lang="en-US" dirty="0"/>
            </a:br>
            <a:endParaRPr lang="en-US" dirty="0"/>
          </a:p>
          <a:p>
            <a:r>
              <a:rPr lang="en-US" dirty="0"/>
              <a:t>Sales are almost evenly distributed between the two payment methods, with staff ID 2 accounting for 50.33% and staff ID 1 for 49.67% of total sales.</a:t>
            </a:r>
          </a:p>
          <a:p>
            <a:endParaRPr lang="en-IN" dirty="0"/>
          </a:p>
        </p:txBody>
      </p:sp>
    </p:spTree>
    <p:extLst>
      <p:ext uri="{BB962C8B-B14F-4D97-AF65-F5344CB8AC3E}">
        <p14:creationId xmlns:p14="http://schemas.microsoft.com/office/powerpoint/2010/main" val="3871522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6111C-E521-6E72-3F1F-D4D180EE09FC}"/>
              </a:ext>
            </a:extLst>
          </p:cNvPr>
          <p:cNvSpPr>
            <a:spLocks noGrp="1"/>
          </p:cNvSpPr>
          <p:nvPr>
            <p:ph type="title"/>
          </p:nvPr>
        </p:nvSpPr>
        <p:spPr/>
        <p:txBody>
          <a:bodyPr>
            <a:normAutofit fontScale="90000"/>
          </a:bodyPr>
          <a:lstStyle/>
          <a:p>
            <a:pPr algn="ctr"/>
            <a:r>
              <a:rPr lang="en-IN" sz="4900" dirty="0">
                <a:solidFill>
                  <a:schemeClr val="tx1"/>
                </a:solidFill>
                <a:highlight>
                  <a:srgbClr val="00FFFF"/>
                </a:highlight>
              </a:rPr>
              <a:t>3. Which customer segments generate the highest sales?</a:t>
            </a:r>
            <a:br>
              <a:rPr lang="en-IN" dirty="0"/>
            </a:br>
            <a:endParaRPr lang="en-IN" dirty="0"/>
          </a:p>
        </p:txBody>
      </p:sp>
      <p:pic>
        <p:nvPicPr>
          <p:cNvPr id="5" name="Picture 4">
            <a:extLst>
              <a:ext uri="{FF2B5EF4-FFF2-40B4-BE49-F238E27FC236}">
                <a16:creationId xmlns:a16="http://schemas.microsoft.com/office/drawing/2014/main" id="{E74CC65A-91FE-EF76-9212-64558AD04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224" y="1621971"/>
            <a:ext cx="6712405" cy="4936616"/>
          </a:xfrm>
          <a:prstGeom prst="rect">
            <a:avLst/>
          </a:prstGeom>
        </p:spPr>
      </p:pic>
      <p:sp>
        <p:nvSpPr>
          <p:cNvPr id="6" name="TextBox 5">
            <a:extLst>
              <a:ext uri="{FF2B5EF4-FFF2-40B4-BE49-F238E27FC236}">
                <a16:creationId xmlns:a16="http://schemas.microsoft.com/office/drawing/2014/main" id="{C19185BC-EB41-6572-3ECD-69F2885DF3E0}"/>
              </a:ext>
            </a:extLst>
          </p:cNvPr>
          <p:cNvSpPr txBox="1"/>
          <p:nvPr/>
        </p:nvSpPr>
        <p:spPr>
          <a:xfrm>
            <a:off x="7761514" y="1621971"/>
            <a:ext cx="3995057" cy="2339102"/>
          </a:xfrm>
          <a:prstGeom prst="rect">
            <a:avLst/>
          </a:prstGeom>
          <a:noFill/>
        </p:spPr>
        <p:txBody>
          <a:bodyPr wrap="square" rtlCol="0">
            <a:spAutoFit/>
          </a:bodyPr>
          <a:lstStyle/>
          <a:p>
            <a:r>
              <a:rPr lang="en-US" b="1" dirty="0"/>
              <a:t>Conclusion:</a:t>
            </a:r>
            <a:endParaRPr lang="en-US" dirty="0"/>
          </a:p>
          <a:p>
            <a:br>
              <a:rPr lang="en-US" dirty="0"/>
            </a:br>
            <a:endParaRPr lang="en-US" dirty="0"/>
          </a:p>
          <a:p>
            <a:r>
              <a:rPr lang="en-US" dirty="0"/>
              <a:t>Customer segment associated with store ID 1 generates the highest sales, totaling 37.0K, compared to 30.4K from store ID 2.</a:t>
            </a:r>
          </a:p>
          <a:p>
            <a:endParaRPr lang="en-IN" dirty="0"/>
          </a:p>
        </p:txBody>
      </p:sp>
    </p:spTree>
    <p:extLst>
      <p:ext uri="{BB962C8B-B14F-4D97-AF65-F5344CB8AC3E}">
        <p14:creationId xmlns:p14="http://schemas.microsoft.com/office/powerpoint/2010/main" val="1055501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34B1A-BF2D-B135-8DC0-C84F423AAFA5}"/>
              </a:ext>
            </a:extLst>
          </p:cNvPr>
          <p:cNvSpPr>
            <a:spLocks noGrp="1"/>
          </p:cNvSpPr>
          <p:nvPr>
            <p:ph type="title"/>
          </p:nvPr>
        </p:nvSpPr>
        <p:spPr>
          <a:xfrm>
            <a:off x="657224" y="116488"/>
            <a:ext cx="10772775" cy="1429283"/>
          </a:xfrm>
        </p:spPr>
        <p:txBody>
          <a:bodyPr>
            <a:normAutofit/>
          </a:bodyPr>
          <a:lstStyle/>
          <a:p>
            <a:pPr algn="ctr"/>
            <a:r>
              <a:rPr lang="en-IN" sz="4000" dirty="0">
                <a:solidFill>
                  <a:schemeClr val="tx1"/>
                </a:solidFill>
                <a:highlight>
                  <a:srgbClr val="00FFFF"/>
                </a:highlight>
              </a:rPr>
              <a:t>4. What is the distribution of films by rental duration?</a:t>
            </a:r>
            <a:br>
              <a:rPr lang="en-IN" dirty="0"/>
            </a:br>
            <a:endParaRPr lang="en-IN" dirty="0"/>
          </a:p>
        </p:txBody>
      </p:sp>
      <p:pic>
        <p:nvPicPr>
          <p:cNvPr id="5" name="Picture 4">
            <a:extLst>
              <a:ext uri="{FF2B5EF4-FFF2-40B4-BE49-F238E27FC236}">
                <a16:creationId xmlns:a16="http://schemas.microsoft.com/office/drawing/2014/main" id="{851D3A98-42C3-FE61-DC9F-47872B91C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43" y="1088155"/>
            <a:ext cx="7771100" cy="2874659"/>
          </a:xfrm>
          <a:prstGeom prst="rect">
            <a:avLst/>
          </a:prstGeom>
        </p:spPr>
      </p:pic>
      <p:sp>
        <p:nvSpPr>
          <p:cNvPr id="6" name="TextBox 5">
            <a:extLst>
              <a:ext uri="{FF2B5EF4-FFF2-40B4-BE49-F238E27FC236}">
                <a16:creationId xmlns:a16="http://schemas.microsoft.com/office/drawing/2014/main" id="{F2B6B5BD-8CDA-B980-5573-AD5C9B3CE99A}"/>
              </a:ext>
            </a:extLst>
          </p:cNvPr>
          <p:cNvSpPr txBox="1"/>
          <p:nvPr/>
        </p:nvSpPr>
        <p:spPr>
          <a:xfrm>
            <a:off x="8882743" y="1708227"/>
            <a:ext cx="3058886" cy="3693319"/>
          </a:xfrm>
          <a:prstGeom prst="rect">
            <a:avLst/>
          </a:prstGeom>
          <a:noFill/>
        </p:spPr>
        <p:txBody>
          <a:bodyPr wrap="square" rtlCol="0">
            <a:spAutoFit/>
          </a:bodyPr>
          <a:lstStyle/>
          <a:p>
            <a:r>
              <a:rPr lang="en-US" b="1" dirty="0"/>
              <a:t>Conclusion:</a:t>
            </a:r>
            <a:endParaRPr lang="en-US" dirty="0"/>
          </a:p>
          <a:p>
            <a:br>
              <a:rPr lang="en-US" dirty="0"/>
            </a:br>
            <a:endParaRPr lang="en-US" dirty="0"/>
          </a:p>
          <a:p>
            <a:r>
              <a:rPr lang="en-US" dirty="0"/>
              <a:t>Rental duration varies across films, with "RIDGEMONT SUBMARINE" having the highest rental duration at 186. Most films have rental durations between 150 and 180, indicating a relatively consistent level of customer engagement.</a:t>
            </a:r>
          </a:p>
          <a:p>
            <a:endParaRPr lang="en-IN" dirty="0"/>
          </a:p>
        </p:txBody>
      </p:sp>
      <p:pic>
        <p:nvPicPr>
          <p:cNvPr id="4" name="Picture 3">
            <a:extLst>
              <a:ext uri="{FF2B5EF4-FFF2-40B4-BE49-F238E27FC236}">
                <a16:creationId xmlns:a16="http://schemas.microsoft.com/office/drawing/2014/main" id="{89E18319-13C1-C35D-2B9F-0F0AE0269A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643" y="4071258"/>
            <a:ext cx="7771100" cy="2408997"/>
          </a:xfrm>
          <a:prstGeom prst="rect">
            <a:avLst/>
          </a:prstGeom>
        </p:spPr>
      </p:pic>
    </p:spTree>
    <p:extLst>
      <p:ext uri="{BB962C8B-B14F-4D97-AF65-F5344CB8AC3E}">
        <p14:creationId xmlns:p14="http://schemas.microsoft.com/office/powerpoint/2010/main" val="2064454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BEBC3-B938-410D-8B7E-EC9B0454CDA6}"/>
              </a:ext>
            </a:extLst>
          </p:cNvPr>
          <p:cNvSpPr>
            <a:spLocks noGrp="1"/>
          </p:cNvSpPr>
          <p:nvPr>
            <p:ph type="title"/>
          </p:nvPr>
        </p:nvSpPr>
        <p:spPr>
          <a:xfrm>
            <a:off x="657224" y="499533"/>
            <a:ext cx="10772775" cy="1077174"/>
          </a:xfrm>
        </p:spPr>
        <p:txBody>
          <a:bodyPr>
            <a:normAutofit fontScale="90000"/>
          </a:bodyPr>
          <a:lstStyle/>
          <a:p>
            <a:pPr algn="ctr"/>
            <a:r>
              <a:rPr lang="en-IN" sz="4900" dirty="0">
                <a:solidFill>
                  <a:schemeClr val="tx1"/>
                </a:solidFill>
                <a:highlight>
                  <a:srgbClr val="00FFFF"/>
                </a:highlight>
              </a:rPr>
              <a:t>5. How does the inventory vary by film rating?</a:t>
            </a:r>
            <a:br>
              <a:rPr lang="en-IN" dirty="0"/>
            </a:br>
            <a:endParaRPr lang="en-IN" dirty="0"/>
          </a:p>
        </p:txBody>
      </p:sp>
      <p:pic>
        <p:nvPicPr>
          <p:cNvPr id="5" name="Picture 4">
            <a:extLst>
              <a:ext uri="{FF2B5EF4-FFF2-40B4-BE49-F238E27FC236}">
                <a16:creationId xmlns:a16="http://schemas.microsoft.com/office/drawing/2014/main" id="{E1E50501-F16C-18BA-6E42-E7381E1C9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58" y="1358992"/>
            <a:ext cx="8092771" cy="5163271"/>
          </a:xfrm>
          <a:prstGeom prst="rect">
            <a:avLst/>
          </a:prstGeom>
        </p:spPr>
      </p:pic>
      <p:sp>
        <p:nvSpPr>
          <p:cNvPr id="6" name="TextBox 5">
            <a:extLst>
              <a:ext uri="{FF2B5EF4-FFF2-40B4-BE49-F238E27FC236}">
                <a16:creationId xmlns:a16="http://schemas.microsoft.com/office/drawing/2014/main" id="{CF3E9A3E-CC1F-9A50-3C42-803A25EA7C7A}"/>
              </a:ext>
            </a:extLst>
          </p:cNvPr>
          <p:cNvSpPr txBox="1"/>
          <p:nvPr/>
        </p:nvSpPr>
        <p:spPr>
          <a:xfrm>
            <a:off x="8708571" y="1447800"/>
            <a:ext cx="3233058" cy="2585323"/>
          </a:xfrm>
          <a:prstGeom prst="rect">
            <a:avLst/>
          </a:prstGeom>
          <a:noFill/>
        </p:spPr>
        <p:txBody>
          <a:bodyPr wrap="square" rtlCol="0">
            <a:spAutoFit/>
          </a:bodyPr>
          <a:lstStyle/>
          <a:p>
            <a:r>
              <a:rPr lang="en-US" b="1" dirty="0"/>
              <a:t>Conclusion:</a:t>
            </a:r>
            <a:br>
              <a:rPr lang="en-US" dirty="0"/>
            </a:br>
            <a:r>
              <a:rPr lang="en-US" dirty="0"/>
              <a:t>Inventory levels vary by film rating, with PG-13 films having the highest inventory (2.49M), followed by PG, R, and NC-17 films. G-rated films have the lowest inventory at 1.59M, indicating a stronger focus on PG-13 content</a:t>
            </a:r>
            <a:endParaRPr lang="en-IN" dirty="0"/>
          </a:p>
        </p:txBody>
      </p:sp>
    </p:spTree>
    <p:extLst>
      <p:ext uri="{BB962C8B-B14F-4D97-AF65-F5344CB8AC3E}">
        <p14:creationId xmlns:p14="http://schemas.microsoft.com/office/powerpoint/2010/main" val="428603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5DC7-7B4D-5A34-FA5E-5F307B658B13}"/>
              </a:ext>
            </a:extLst>
          </p:cNvPr>
          <p:cNvSpPr>
            <a:spLocks noGrp="1"/>
          </p:cNvSpPr>
          <p:nvPr>
            <p:ph type="title"/>
          </p:nvPr>
        </p:nvSpPr>
        <p:spPr>
          <a:xfrm>
            <a:off x="657224" y="499533"/>
            <a:ext cx="10772775" cy="1307496"/>
          </a:xfrm>
        </p:spPr>
        <p:txBody>
          <a:bodyPr>
            <a:normAutofit fontScale="90000"/>
          </a:bodyPr>
          <a:lstStyle/>
          <a:p>
            <a:pPr algn="ctr"/>
            <a:r>
              <a:rPr lang="en-IN" sz="4900" dirty="0">
                <a:solidFill>
                  <a:schemeClr val="tx1"/>
                </a:solidFill>
                <a:highlight>
                  <a:srgbClr val="00FFFF"/>
                </a:highlight>
              </a:rPr>
              <a:t>6. What is the breakdown of film categories in the inventory?</a:t>
            </a:r>
            <a:br>
              <a:rPr lang="en-IN" dirty="0">
                <a:highlight>
                  <a:srgbClr val="00FFFF"/>
                </a:highlight>
              </a:rPr>
            </a:br>
            <a:endParaRPr lang="en-IN" dirty="0">
              <a:highlight>
                <a:srgbClr val="00FFFF"/>
              </a:highlight>
            </a:endParaRPr>
          </a:p>
        </p:txBody>
      </p:sp>
      <p:pic>
        <p:nvPicPr>
          <p:cNvPr id="5" name="Picture 4">
            <a:extLst>
              <a:ext uri="{FF2B5EF4-FFF2-40B4-BE49-F238E27FC236}">
                <a16:creationId xmlns:a16="http://schemas.microsoft.com/office/drawing/2014/main" id="{2295073E-C9CB-12A1-8437-535F612FB8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297" y="1566549"/>
            <a:ext cx="5713960" cy="5149937"/>
          </a:xfrm>
          <a:prstGeom prst="rect">
            <a:avLst/>
          </a:prstGeom>
        </p:spPr>
      </p:pic>
      <p:sp>
        <p:nvSpPr>
          <p:cNvPr id="6" name="TextBox 5">
            <a:extLst>
              <a:ext uri="{FF2B5EF4-FFF2-40B4-BE49-F238E27FC236}">
                <a16:creationId xmlns:a16="http://schemas.microsoft.com/office/drawing/2014/main" id="{6271831B-7385-1758-D5FD-7EC788647A10}"/>
              </a:ext>
            </a:extLst>
          </p:cNvPr>
          <p:cNvSpPr txBox="1"/>
          <p:nvPr/>
        </p:nvSpPr>
        <p:spPr>
          <a:xfrm>
            <a:off x="6553200" y="1566549"/>
            <a:ext cx="5271726" cy="2585323"/>
          </a:xfrm>
          <a:prstGeom prst="rect">
            <a:avLst/>
          </a:prstGeom>
          <a:noFill/>
        </p:spPr>
        <p:txBody>
          <a:bodyPr wrap="square" rtlCol="0">
            <a:spAutoFit/>
          </a:bodyPr>
          <a:lstStyle/>
          <a:p>
            <a:r>
              <a:rPr lang="en-US" b="1" dirty="0"/>
              <a:t>Conclusion:</a:t>
            </a:r>
            <a:br>
              <a:rPr lang="en-US" dirty="0"/>
            </a:br>
            <a:r>
              <a:rPr lang="en-US" dirty="0"/>
              <a:t>The inventory is distributed across various film categories, with </a:t>
            </a:r>
            <a:r>
              <a:rPr lang="en-US" b="1" dirty="0"/>
              <a:t>Sports, Animation, and Action</a:t>
            </a:r>
            <a:r>
              <a:rPr lang="en-US" dirty="0"/>
              <a:t> being the most stocked categories. </a:t>
            </a:r>
            <a:r>
              <a:rPr lang="en-US" b="1" dirty="0"/>
              <a:t>Sports</a:t>
            </a:r>
            <a:r>
              <a:rPr lang="en-US" dirty="0"/>
              <a:t> leads with the highest count (344), followed closely by </a:t>
            </a:r>
            <a:r>
              <a:rPr lang="en-US" b="1" dirty="0"/>
              <a:t>Animation (335)</a:t>
            </a:r>
            <a:r>
              <a:rPr lang="en-US" dirty="0"/>
              <a:t> and </a:t>
            </a:r>
            <a:r>
              <a:rPr lang="en-US" b="1" dirty="0"/>
              <a:t>Action (312)</a:t>
            </a:r>
            <a:r>
              <a:rPr lang="en-US" dirty="0"/>
              <a:t>. </a:t>
            </a:r>
            <a:r>
              <a:rPr lang="en-US" b="1" dirty="0"/>
              <a:t>Music and Travel</a:t>
            </a:r>
            <a:r>
              <a:rPr lang="en-US" dirty="0"/>
              <a:t> categories have the lowest inventory counts, indicating lower representation.</a:t>
            </a:r>
            <a:endParaRPr lang="en-IN" dirty="0"/>
          </a:p>
          <a:p>
            <a:endParaRPr lang="en-IN" dirty="0"/>
          </a:p>
        </p:txBody>
      </p:sp>
    </p:spTree>
    <p:extLst>
      <p:ext uri="{BB962C8B-B14F-4D97-AF65-F5344CB8AC3E}">
        <p14:creationId xmlns:p14="http://schemas.microsoft.com/office/powerpoint/2010/main" val="206684724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2129</TotalTime>
  <Words>4168</Words>
  <Application>Microsoft Office PowerPoint</Application>
  <PresentationFormat>Widescreen</PresentationFormat>
  <Paragraphs>215</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 Light</vt:lpstr>
      <vt:lpstr>Metropolitan</vt:lpstr>
      <vt:lpstr>Capstone Project : Movie Rental Analysis</vt:lpstr>
      <vt:lpstr>PowerPoint Presentation</vt:lpstr>
      <vt:lpstr>Power BI Questions</vt:lpstr>
      <vt:lpstr>1. How does the sales revenue vary by month? </vt:lpstr>
      <vt:lpstr>2. What is the distribution of sales by payment method? </vt:lpstr>
      <vt:lpstr>3. Which customer segments generate the highest sales? </vt:lpstr>
      <vt:lpstr>4. What is the distribution of films by rental duration? </vt:lpstr>
      <vt:lpstr>5. How does the inventory vary by film rating? </vt:lpstr>
      <vt:lpstr>6. What is the breakdown of film categories in the inventory? </vt:lpstr>
      <vt:lpstr>7. What is the distribution of staff by employment duration? </vt:lpstr>
      <vt:lpstr>9. What is the average rental duration by staff member? </vt:lpstr>
      <vt:lpstr>10. What is the distribution of customers across different cities? </vt:lpstr>
      <vt:lpstr>11. How does the rental revenue vary by country? </vt:lpstr>
      <vt:lpstr>12. Which locations have the highest and lowest customer ratings? </vt:lpstr>
      <vt:lpstr>13. What is the distribution of films by language? </vt:lpstr>
      <vt:lpstr>14. Which film categories have the highest rental rates? </vt:lpstr>
      <vt:lpstr>15. How does the average rental duration vary by film category? </vt:lpstr>
      <vt:lpstr>EDA Questions</vt:lpstr>
      <vt:lpstr>1. What are the purchasing patterns of new customers versus repeat customers?</vt:lpstr>
      <vt:lpstr>2. Which films have the highest rental rates and are most in demand? </vt:lpstr>
      <vt:lpstr>3. Are there correlations between staff performance and customer satisfaction? </vt:lpstr>
      <vt:lpstr>4. Are there seasonal trends in customer behaviour across different locations? </vt:lpstr>
      <vt:lpstr>5. Are certain language films more popular among specific customer segments?</vt:lpstr>
      <vt:lpstr>6. How does customer loyalty impact sales revenue over time? </vt:lpstr>
      <vt:lpstr>7. Are certain film categories more popular in specific locations? </vt:lpstr>
      <vt:lpstr>8. How does the availability and knowledge of staff affect customer ratings? </vt:lpstr>
      <vt:lpstr>9. How does the proximity of stores to customers impact rental frequency? </vt:lpstr>
      <vt:lpstr>10. Do specific film categories attract different age groups of customers? </vt:lpstr>
      <vt:lpstr>11. What are the demographics and preferences of the highest-spending customers?</vt:lpstr>
      <vt:lpstr>12. How does the availability of inventory impact customer satisfaction and repeat business?</vt:lpstr>
      <vt:lpstr>13.What are the busiest hours or days for each store location, and how does it impact staffing requirements?</vt:lpstr>
      <vt:lpstr>14.  What are the cultural or demographic factors that influence customer preferences in different locations?</vt:lpstr>
      <vt:lpstr>15. How does the availability of films in different languages impact customer satisfaction and rental frequency?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dc:creator>
  <cp:lastModifiedBy>Office</cp:lastModifiedBy>
  <cp:revision>5</cp:revision>
  <dcterms:created xsi:type="dcterms:W3CDTF">2025-07-27T06:13:53Z</dcterms:created>
  <dcterms:modified xsi:type="dcterms:W3CDTF">2025-07-31T02:28:55Z</dcterms:modified>
</cp:coreProperties>
</file>