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1" r:id="rId1"/>
  </p:sldMasterIdLst>
  <p:sldIdLst>
    <p:sldId id="256" r:id="rId2"/>
    <p:sldId id="265" r:id="rId3"/>
    <p:sldId id="267" r:id="rId4"/>
    <p:sldId id="269" r:id="rId5"/>
    <p:sldId id="259" r:id="rId6"/>
    <p:sldId id="270" r:id="rId7"/>
    <p:sldId id="260" r:id="rId8"/>
    <p:sldId id="272" r:id="rId9"/>
    <p:sldId id="271" r:id="rId10"/>
    <p:sldId id="261" r:id="rId11"/>
    <p:sldId id="266" r:id="rId12"/>
    <p:sldId id="262" r:id="rId13"/>
    <p:sldId id="263" r:id="rId14"/>
    <p:sldId id="268"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5FE462-93AA-A591-AD19-F62D4991173C}" v="13" dt="2023-12-13T16:36:27.421"/>
    <p1510:client id="{441C0563-1584-464F-AD9E-9607DDC9256A}" v="1" dt="2023-12-13T03:33:57.274"/>
    <p1510:client id="{EC48F094-5D2E-4E3F-C2BB-526FB687D8C2}" v="55" dt="2023-12-13T20:41:39.240"/>
    <p1510:client id="{EFC6B581-DC29-C920-E5E5-6883CA4FA6D4}" v="473" dt="2023-12-13T20:00:12.0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0.png"/><Relationship Id="rId7" Type="http://schemas.openxmlformats.org/officeDocument/2006/relationships/image" Target="../media/image31.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0.png"/><Relationship Id="rId7" Type="http://schemas.openxmlformats.org/officeDocument/2006/relationships/image" Target="../media/image31.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7E85DF-024E-4430-91AA-AE93B7B0E1F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B08A603-C90C-4FC6-A9FA-AAE2BDBDD961}">
      <dgm:prSet/>
      <dgm:spPr/>
      <dgm:t>
        <a:bodyPr/>
        <a:lstStyle/>
        <a:p>
          <a:pPr>
            <a:lnSpc>
              <a:spcPct val="100000"/>
            </a:lnSpc>
          </a:pPr>
          <a:r>
            <a:rPr lang="en-US"/>
            <a:t>Uploading dataset to Snowflake as per the required Schema</a:t>
          </a:r>
        </a:p>
      </dgm:t>
    </dgm:pt>
    <dgm:pt modelId="{A877D3D5-C660-4591-AA45-8746D912236A}" type="parTrans" cxnId="{1FE430F6-DA83-44D5-9FE4-87554BC89F37}">
      <dgm:prSet/>
      <dgm:spPr/>
      <dgm:t>
        <a:bodyPr/>
        <a:lstStyle/>
        <a:p>
          <a:endParaRPr lang="en-US"/>
        </a:p>
      </dgm:t>
    </dgm:pt>
    <dgm:pt modelId="{7F7656A9-EC81-421F-B4EF-66308FBCEB2B}" type="sibTrans" cxnId="{1FE430F6-DA83-44D5-9FE4-87554BC89F37}">
      <dgm:prSet/>
      <dgm:spPr/>
      <dgm:t>
        <a:bodyPr/>
        <a:lstStyle/>
        <a:p>
          <a:endParaRPr lang="en-US"/>
        </a:p>
      </dgm:t>
    </dgm:pt>
    <dgm:pt modelId="{F84C8712-DD35-40B1-9D26-2C9F2BA87605}">
      <dgm:prSet/>
      <dgm:spPr/>
      <dgm:t>
        <a:bodyPr/>
        <a:lstStyle/>
        <a:p>
          <a:pPr>
            <a:lnSpc>
              <a:spcPct val="100000"/>
            </a:lnSpc>
          </a:pPr>
          <a:r>
            <a:rPr lang="en-US"/>
            <a:t>Providing the right Access to users for ease of access with regards to data fetching and schema creation</a:t>
          </a:r>
        </a:p>
      </dgm:t>
    </dgm:pt>
    <dgm:pt modelId="{0D775946-84A6-4E48-9162-58BCB012024C}" type="parTrans" cxnId="{5F9AFE0D-F8F4-4302-A7FA-73623D4BFF0A}">
      <dgm:prSet/>
      <dgm:spPr/>
      <dgm:t>
        <a:bodyPr/>
        <a:lstStyle/>
        <a:p>
          <a:endParaRPr lang="en-US"/>
        </a:p>
      </dgm:t>
    </dgm:pt>
    <dgm:pt modelId="{D5B7849C-2B9E-4FCF-816C-6DC0231A1368}" type="sibTrans" cxnId="{5F9AFE0D-F8F4-4302-A7FA-73623D4BFF0A}">
      <dgm:prSet/>
      <dgm:spPr/>
      <dgm:t>
        <a:bodyPr/>
        <a:lstStyle/>
        <a:p>
          <a:endParaRPr lang="en-US"/>
        </a:p>
      </dgm:t>
    </dgm:pt>
    <dgm:pt modelId="{A9CAA7F5-12DF-4125-8EDF-39BC536FFB30}">
      <dgm:prSet/>
      <dgm:spPr/>
      <dgm:t>
        <a:bodyPr/>
        <a:lstStyle/>
        <a:p>
          <a:pPr rtl="0">
            <a:lnSpc>
              <a:spcPct val="100000"/>
            </a:lnSpc>
          </a:pPr>
          <a:r>
            <a:rPr lang="en-US"/>
            <a:t>In Snowflake, the process of establishing a new database involves utilizing the "Create New Schema" option within the Snowflake platform. This functionality </a:t>
          </a:r>
          <a:r>
            <a:rPr lang="en-US">
              <a:latin typeface="Century Gothic" panose="020B0502020202020204"/>
            </a:rPr>
            <a:t>enabled to</a:t>
          </a:r>
          <a:r>
            <a:rPr lang="en-US"/>
            <a:t> define and designate a database, with the chosen nomenclature for this instance being "DATABRICK."</a:t>
          </a:r>
        </a:p>
      </dgm:t>
    </dgm:pt>
    <dgm:pt modelId="{D97EE6D7-7141-4C6F-B553-A6B113D57E12}" type="parTrans" cxnId="{E7FB5C66-4D0B-4A64-8F83-8D722C245A80}">
      <dgm:prSet/>
      <dgm:spPr/>
      <dgm:t>
        <a:bodyPr/>
        <a:lstStyle/>
        <a:p>
          <a:endParaRPr lang="en-US"/>
        </a:p>
      </dgm:t>
    </dgm:pt>
    <dgm:pt modelId="{2C998F48-B9ED-43F4-970B-84B03A6C3406}" type="sibTrans" cxnId="{E7FB5C66-4D0B-4A64-8F83-8D722C245A80}">
      <dgm:prSet/>
      <dgm:spPr/>
      <dgm:t>
        <a:bodyPr/>
        <a:lstStyle/>
        <a:p>
          <a:endParaRPr lang="en-US"/>
        </a:p>
      </dgm:t>
    </dgm:pt>
    <dgm:pt modelId="{9A8B0D45-6C00-4D60-A3A1-39903F8F3A97}" type="pres">
      <dgm:prSet presAssocID="{107E85DF-024E-4430-91AA-AE93B7B0E1F2}" presName="root" presStyleCnt="0">
        <dgm:presLayoutVars>
          <dgm:dir/>
          <dgm:resizeHandles val="exact"/>
        </dgm:presLayoutVars>
      </dgm:prSet>
      <dgm:spPr/>
    </dgm:pt>
    <dgm:pt modelId="{87DB2C35-8AD3-433B-96D2-FD7B21FB92A0}" type="pres">
      <dgm:prSet presAssocID="{5B08A603-C90C-4FC6-A9FA-AAE2BDBDD961}" presName="compNode" presStyleCnt="0"/>
      <dgm:spPr/>
    </dgm:pt>
    <dgm:pt modelId="{4CD1CF6D-17B7-47AA-8F43-A3CE2C484B70}" type="pres">
      <dgm:prSet presAssocID="{5B08A603-C90C-4FC6-A9FA-AAE2BDBDD9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a:ext>
      </dgm:extLst>
    </dgm:pt>
    <dgm:pt modelId="{AB48895A-BBBA-44CF-8274-E660C43A31CC}" type="pres">
      <dgm:prSet presAssocID="{5B08A603-C90C-4FC6-A9FA-AAE2BDBDD961}" presName="spaceRect" presStyleCnt="0"/>
      <dgm:spPr/>
    </dgm:pt>
    <dgm:pt modelId="{8C6CFFF7-B1F1-4283-BCDB-65C174BA8024}" type="pres">
      <dgm:prSet presAssocID="{5B08A603-C90C-4FC6-A9FA-AAE2BDBDD961}" presName="textRect" presStyleLbl="revTx" presStyleIdx="0" presStyleCnt="3">
        <dgm:presLayoutVars>
          <dgm:chMax val="1"/>
          <dgm:chPref val="1"/>
        </dgm:presLayoutVars>
      </dgm:prSet>
      <dgm:spPr/>
    </dgm:pt>
    <dgm:pt modelId="{A38D64DC-B06D-4F65-8C09-6543D22E9EF6}" type="pres">
      <dgm:prSet presAssocID="{7F7656A9-EC81-421F-B4EF-66308FBCEB2B}" presName="sibTrans" presStyleCnt="0"/>
      <dgm:spPr/>
    </dgm:pt>
    <dgm:pt modelId="{700B5111-56DD-4B38-A40E-6DD2B3F612C6}" type="pres">
      <dgm:prSet presAssocID="{F84C8712-DD35-40B1-9D26-2C9F2BA87605}" presName="compNode" presStyleCnt="0"/>
      <dgm:spPr/>
    </dgm:pt>
    <dgm:pt modelId="{2A124010-34B3-4D30-B7BC-DF3511E2A51F}" type="pres">
      <dgm:prSet presAssocID="{F84C8712-DD35-40B1-9D26-2C9F2BA876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30CECF0-AB47-4298-A7D6-71A840C4D385}" type="pres">
      <dgm:prSet presAssocID="{F84C8712-DD35-40B1-9D26-2C9F2BA87605}" presName="spaceRect" presStyleCnt="0"/>
      <dgm:spPr/>
    </dgm:pt>
    <dgm:pt modelId="{A72F2364-6734-4806-A979-032CD77B383A}" type="pres">
      <dgm:prSet presAssocID="{F84C8712-DD35-40B1-9D26-2C9F2BA87605}" presName="textRect" presStyleLbl="revTx" presStyleIdx="1" presStyleCnt="3">
        <dgm:presLayoutVars>
          <dgm:chMax val="1"/>
          <dgm:chPref val="1"/>
        </dgm:presLayoutVars>
      </dgm:prSet>
      <dgm:spPr/>
    </dgm:pt>
    <dgm:pt modelId="{19C5BB64-97E8-418B-BBE8-DAD50DA9EB8A}" type="pres">
      <dgm:prSet presAssocID="{D5B7849C-2B9E-4FCF-816C-6DC0231A1368}" presName="sibTrans" presStyleCnt="0"/>
      <dgm:spPr/>
    </dgm:pt>
    <dgm:pt modelId="{4A913626-FE22-493B-8CD2-3FB57F776EE1}" type="pres">
      <dgm:prSet presAssocID="{A9CAA7F5-12DF-4125-8EDF-39BC536FFB30}" presName="compNode" presStyleCnt="0"/>
      <dgm:spPr/>
    </dgm:pt>
    <dgm:pt modelId="{7AECD587-A026-4BA5-BBB9-7BAC3694E8E8}" type="pres">
      <dgm:prSet presAssocID="{A9CAA7F5-12DF-4125-8EDF-39BC536FFB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nowflake"/>
        </a:ext>
      </dgm:extLst>
    </dgm:pt>
    <dgm:pt modelId="{69249267-345F-4FE6-AD3E-1DE6346FA7E1}" type="pres">
      <dgm:prSet presAssocID="{A9CAA7F5-12DF-4125-8EDF-39BC536FFB30}" presName="spaceRect" presStyleCnt="0"/>
      <dgm:spPr/>
    </dgm:pt>
    <dgm:pt modelId="{80C973D6-405F-49AB-BEE5-B7BD9EEE6926}" type="pres">
      <dgm:prSet presAssocID="{A9CAA7F5-12DF-4125-8EDF-39BC536FFB30}" presName="textRect" presStyleLbl="revTx" presStyleIdx="2" presStyleCnt="3">
        <dgm:presLayoutVars>
          <dgm:chMax val="1"/>
          <dgm:chPref val="1"/>
        </dgm:presLayoutVars>
      </dgm:prSet>
      <dgm:spPr/>
    </dgm:pt>
  </dgm:ptLst>
  <dgm:cxnLst>
    <dgm:cxn modelId="{5F9AFE0D-F8F4-4302-A7FA-73623D4BFF0A}" srcId="{107E85DF-024E-4430-91AA-AE93B7B0E1F2}" destId="{F84C8712-DD35-40B1-9D26-2C9F2BA87605}" srcOrd="1" destOrd="0" parTransId="{0D775946-84A6-4E48-9162-58BCB012024C}" sibTransId="{D5B7849C-2B9E-4FCF-816C-6DC0231A1368}"/>
    <dgm:cxn modelId="{2AEAC860-1017-41FC-BA72-8C8C4222D7E9}" type="presOf" srcId="{107E85DF-024E-4430-91AA-AE93B7B0E1F2}" destId="{9A8B0D45-6C00-4D60-A3A1-39903F8F3A97}" srcOrd="0" destOrd="0" presId="urn:microsoft.com/office/officeart/2018/2/layout/IconLabelList"/>
    <dgm:cxn modelId="{E7FB5C66-4D0B-4A64-8F83-8D722C245A80}" srcId="{107E85DF-024E-4430-91AA-AE93B7B0E1F2}" destId="{A9CAA7F5-12DF-4125-8EDF-39BC536FFB30}" srcOrd="2" destOrd="0" parTransId="{D97EE6D7-7141-4C6F-B553-A6B113D57E12}" sibTransId="{2C998F48-B9ED-43F4-970B-84B03A6C3406}"/>
    <dgm:cxn modelId="{E1D25E75-9C72-4B49-BC48-C267369D362B}" type="presOf" srcId="{5B08A603-C90C-4FC6-A9FA-AAE2BDBDD961}" destId="{8C6CFFF7-B1F1-4283-BCDB-65C174BA8024}" srcOrd="0" destOrd="0" presId="urn:microsoft.com/office/officeart/2018/2/layout/IconLabelList"/>
    <dgm:cxn modelId="{20F46BCA-387A-42D1-A371-2690296BD713}" type="presOf" srcId="{A9CAA7F5-12DF-4125-8EDF-39BC536FFB30}" destId="{80C973D6-405F-49AB-BEE5-B7BD9EEE6926}" srcOrd="0" destOrd="0" presId="urn:microsoft.com/office/officeart/2018/2/layout/IconLabelList"/>
    <dgm:cxn modelId="{1FE430F6-DA83-44D5-9FE4-87554BC89F37}" srcId="{107E85DF-024E-4430-91AA-AE93B7B0E1F2}" destId="{5B08A603-C90C-4FC6-A9FA-AAE2BDBDD961}" srcOrd="0" destOrd="0" parTransId="{A877D3D5-C660-4591-AA45-8746D912236A}" sibTransId="{7F7656A9-EC81-421F-B4EF-66308FBCEB2B}"/>
    <dgm:cxn modelId="{5A7DAFF8-04A1-4FCD-BF49-D15B4A216BA4}" type="presOf" srcId="{F84C8712-DD35-40B1-9D26-2C9F2BA87605}" destId="{A72F2364-6734-4806-A979-032CD77B383A}" srcOrd="0" destOrd="0" presId="urn:microsoft.com/office/officeart/2018/2/layout/IconLabelList"/>
    <dgm:cxn modelId="{A01B1243-A8C4-4B39-BA0B-EFEE3C8EFDF4}" type="presParOf" srcId="{9A8B0D45-6C00-4D60-A3A1-39903F8F3A97}" destId="{87DB2C35-8AD3-433B-96D2-FD7B21FB92A0}" srcOrd="0" destOrd="0" presId="urn:microsoft.com/office/officeart/2018/2/layout/IconLabelList"/>
    <dgm:cxn modelId="{D194E7A4-231C-4315-9FF6-A7787A683648}" type="presParOf" srcId="{87DB2C35-8AD3-433B-96D2-FD7B21FB92A0}" destId="{4CD1CF6D-17B7-47AA-8F43-A3CE2C484B70}" srcOrd="0" destOrd="0" presId="urn:microsoft.com/office/officeart/2018/2/layout/IconLabelList"/>
    <dgm:cxn modelId="{13A916D7-E236-4F69-8F88-406A6DAA7C6D}" type="presParOf" srcId="{87DB2C35-8AD3-433B-96D2-FD7B21FB92A0}" destId="{AB48895A-BBBA-44CF-8274-E660C43A31CC}" srcOrd="1" destOrd="0" presId="urn:microsoft.com/office/officeart/2018/2/layout/IconLabelList"/>
    <dgm:cxn modelId="{8C7FFF92-6BBA-45F8-9D1A-AE7A79A8229A}" type="presParOf" srcId="{87DB2C35-8AD3-433B-96D2-FD7B21FB92A0}" destId="{8C6CFFF7-B1F1-4283-BCDB-65C174BA8024}" srcOrd="2" destOrd="0" presId="urn:microsoft.com/office/officeart/2018/2/layout/IconLabelList"/>
    <dgm:cxn modelId="{53E2A2C3-ED9B-4C1B-9A39-6D3FCDBDEF8D}" type="presParOf" srcId="{9A8B0D45-6C00-4D60-A3A1-39903F8F3A97}" destId="{A38D64DC-B06D-4F65-8C09-6543D22E9EF6}" srcOrd="1" destOrd="0" presId="urn:microsoft.com/office/officeart/2018/2/layout/IconLabelList"/>
    <dgm:cxn modelId="{F50F26BF-C407-4955-B976-F63D55CEF642}" type="presParOf" srcId="{9A8B0D45-6C00-4D60-A3A1-39903F8F3A97}" destId="{700B5111-56DD-4B38-A40E-6DD2B3F612C6}" srcOrd="2" destOrd="0" presId="urn:microsoft.com/office/officeart/2018/2/layout/IconLabelList"/>
    <dgm:cxn modelId="{649908CF-1353-4D62-92A1-8BB96210F0C6}" type="presParOf" srcId="{700B5111-56DD-4B38-A40E-6DD2B3F612C6}" destId="{2A124010-34B3-4D30-B7BC-DF3511E2A51F}" srcOrd="0" destOrd="0" presId="urn:microsoft.com/office/officeart/2018/2/layout/IconLabelList"/>
    <dgm:cxn modelId="{A18A8257-65F1-4FEE-9CA2-70CFAB841646}" type="presParOf" srcId="{700B5111-56DD-4B38-A40E-6DD2B3F612C6}" destId="{130CECF0-AB47-4298-A7D6-71A840C4D385}" srcOrd="1" destOrd="0" presId="urn:microsoft.com/office/officeart/2018/2/layout/IconLabelList"/>
    <dgm:cxn modelId="{5D2ADE3B-F57D-4C4F-AD0D-A487E5747135}" type="presParOf" srcId="{700B5111-56DD-4B38-A40E-6DD2B3F612C6}" destId="{A72F2364-6734-4806-A979-032CD77B383A}" srcOrd="2" destOrd="0" presId="urn:microsoft.com/office/officeart/2018/2/layout/IconLabelList"/>
    <dgm:cxn modelId="{385063A3-C8B4-4EC5-AA39-1227334B888E}" type="presParOf" srcId="{9A8B0D45-6C00-4D60-A3A1-39903F8F3A97}" destId="{19C5BB64-97E8-418B-BBE8-DAD50DA9EB8A}" srcOrd="3" destOrd="0" presId="urn:microsoft.com/office/officeart/2018/2/layout/IconLabelList"/>
    <dgm:cxn modelId="{C5F23BF5-B28C-4CD8-AB0A-3A4591FABE66}" type="presParOf" srcId="{9A8B0D45-6C00-4D60-A3A1-39903F8F3A97}" destId="{4A913626-FE22-493B-8CD2-3FB57F776EE1}" srcOrd="4" destOrd="0" presId="urn:microsoft.com/office/officeart/2018/2/layout/IconLabelList"/>
    <dgm:cxn modelId="{DB17FABE-CB2C-437B-8CB9-45752F142915}" type="presParOf" srcId="{4A913626-FE22-493B-8CD2-3FB57F776EE1}" destId="{7AECD587-A026-4BA5-BBB9-7BAC3694E8E8}" srcOrd="0" destOrd="0" presId="urn:microsoft.com/office/officeart/2018/2/layout/IconLabelList"/>
    <dgm:cxn modelId="{8C15379E-4B08-42EA-92A0-FF9FBF6219E0}" type="presParOf" srcId="{4A913626-FE22-493B-8CD2-3FB57F776EE1}" destId="{69249267-345F-4FE6-AD3E-1DE6346FA7E1}" srcOrd="1" destOrd="0" presId="urn:microsoft.com/office/officeart/2018/2/layout/IconLabelList"/>
    <dgm:cxn modelId="{A3B21DB0-5489-437F-9E21-93C1D0BF2561}" type="presParOf" srcId="{4A913626-FE22-493B-8CD2-3FB57F776EE1}" destId="{80C973D6-405F-49AB-BEE5-B7BD9EEE692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B0DB1A-9F02-43C4-9B8C-BEFB7CE24F9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24ED76D-0D21-4E2A-80FC-F3D7CAC8D042}">
      <dgm:prSet/>
      <dgm:spPr/>
      <dgm:t>
        <a:bodyPr/>
        <a:lstStyle/>
        <a:p>
          <a:r>
            <a:rPr lang="en-US" b="1" i="0"/>
            <a:t>Securely connected to Snowflake database &amp; warehouse.</a:t>
          </a:r>
          <a:endParaRPr lang="en-US"/>
        </a:p>
      </dgm:t>
    </dgm:pt>
    <dgm:pt modelId="{70CA0972-F2FA-43D9-996A-479ADA27A7A1}" type="parTrans" cxnId="{EA4A6A30-B739-4186-90FF-7EC125C07701}">
      <dgm:prSet/>
      <dgm:spPr/>
      <dgm:t>
        <a:bodyPr/>
        <a:lstStyle/>
        <a:p>
          <a:endParaRPr lang="en-US"/>
        </a:p>
      </dgm:t>
    </dgm:pt>
    <dgm:pt modelId="{5D7A00EF-A61E-48E6-B59E-E96C6D487558}" type="sibTrans" cxnId="{EA4A6A30-B739-4186-90FF-7EC125C07701}">
      <dgm:prSet/>
      <dgm:spPr/>
      <dgm:t>
        <a:bodyPr/>
        <a:lstStyle/>
        <a:p>
          <a:endParaRPr lang="en-US"/>
        </a:p>
      </dgm:t>
    </dgm:pt>
    <dgm:pt modelId="{D2076576-A2A0-4F57-8443-D44055F0B7E8}">
      <dgm:prSet/>
      <dgm:spPr/>
      <dgm:t>
        <a:bodyPr/>
        <a:lstStyle/>
        <a:p>
          <a:pPr rtl="0"/>
          <a:r>
            <a:rPr lang="en-US" b="1" i="0"/>
            <a:t>Read data</a:t>
          </a:r>
          <a:r>
            <a:rPr lang="en-US" b="1" i="0">
              <a:latin typeface="Century Gothic" panose="020B0502020202020204"/>
            </a:rPr>
            <a:t> from snowflake tables </a:t>
          </a:r>
          <a:r>
            <a:rPr lang="en-US" b="1" i="0"/>
            <a:t> into Spark DataFrame</a:t>
          </a:r>
          <a:r>
            <a:rPr lang="en-US" b="1" i="0">
              <a:latin typeface="Century Gothic" panose="020B0502020202020204"/>
            </a:rPr>
            <a:t>.</a:t>
          </a:r>
          <a:endParaRPr lang="en-US" b="1"/>
        </a:p>
      </dgm:t>
    </dgm:pt>
    <dgm:pt modelId="{699652FB-DA30-43EE-AF5F-3533784B38D1}" type="parTrans" cxnId="{8DE88513-3815-4B77-92FD-438B69010960}">
      <dgm:prSet/>
      <dgm:spPr/>
      <dgm:t>
        <a:bodyPr/>
        <a:lstStyle/>
        <a:p>
          <a:endParaRPr lang="en-US"/>
        </a:p>
      </dgm:t>
    </dgm:pt>
    <dgm:pt modelId="{16547CD2-25D0-48BB-9C4F-B4353BDB1F0D}" type="sibTrans" cxnId="{8DE88513-3815-4B77-92FD-438B69010960}">
      <dgm:prSet/>
      <dgm:spPr/>
      <dgm:t>
        <a:bodyPr/>
        <a:lstStyle/>
        <a:p>
          <a:endParaRPr lang="en-US"/>
        </a:p>
      </dgm:t>
    </dgm:pt>
    <dgm:pt modelId="{3DD84F18-365E-4388-8656-732C925316B2}">
      <dgm:prSet/>
      <dgm:spPr/>
      <dgm:t>
        <a:bodyPr/>
        <a:lstStyle/>
        <a:p>
          <a:r>
            <a:rPr lang="en-US" b="1" i="0"/>
            <a:t>Extracted essential info: TCONST, AVERAGE RATING, NUMVOTES.</a:t>
          </a:r>
          <a:endParaRPr lang="en-US"/>
        </a:p>
      </dgm:t>
    </dgm:pt>
    <dgm:pt modelId="{954BE5F6-A7D6-41DE-BA2B-08C67D30BCF7}" type="parTrans" cxnId="{001E05BB-9C08-44E3-A4EF-E49797F09D14}">
      <dgm:prSet/>
      <dgm:spPr/>
      <dgm:t>
        <a:bodyPr/>
        <a:lstStyle/>
        <a:p>
          <a:endParaRPr lang="en-US"/>
        </a:p>
      </dgm:t>
    </dgm:pt>
    <dgm:pt modelId="{51C3CB7B-EBCB-44FD-AD3B-35075C343880}" type="sibTrans" cxnId="{001E05BB-9C08-44E3-A4EF-E49797F09D14}">
      <dgm:prSet/>
      <dgm:spPr/>
      <dgm:t>
        <a:bodyPr/>
        <a:lstStyle/>
        <a:p>
          <a:endParaRPr lang="en-US"/>
        </a:p>
      </dgm:t>
    </dgm:pt>
    <dgm:pt modelId="{7EB3AC3F-709A-4521-9030-8907E61E8F3A}">
      <dgm:prSet/>
      <dgm:spPr/>
      <dgm:t>
        <a:bodyPr/>
        <a:lstStyle/>
        <a:p>
          <a:r>
            <a:rPr lang="en-US" b="1" i="0"/>
            <a:t>Acquired TITLE &amp; TITLE ID using "</a:t>
          </a:r>
          <a:r>
            <a:rPr lang="en-US" b="1" i="0" err="1"/>
            <a:t>spark.read</a:t>
          </a:r>
          <a:r>
            <a:rPr lang="en-US" b="1" i="0"/>
            <a:t>".</a:t>
          </a:r>
          <a:endParaRPr lang="en-US"/>
        </a:p>
      </dgm:t>
    </dgm:pt>
    <dgm:pt modelId="{AEEDAFC9-67BE-4CF6-92E2-05DCD35C280E}" type="parTrans" cxnId="{370059F3-B9B2-45D4-97F3-4A55F1218FA9}">
      <dgm:prSet/>
      <dgm:spPr/>
      <dgm:t>
        <a:bodyPr/>
        <a:lstStyle/>
        <a:p>
          <a:endParaRPr lang="en-US"/>
        </a:p>
      </dgm:t>
    </dgm:pt>
    <dgm:pt modelId="{CB76E642-4C93-4B12-8C40-F5A1F3E32E73}" type="sibTrans" cxnId="{370059F3-B9B2-45D4-97F3-4A55F1218FA9}">
      <dgm:prSet/>
      <dgm:spPr/>
      <dgm:t>
        <a:bodyPr/>
        <a:lstStyle/>
        <a:p>
          <a:endParaRPr lang="en-US"/>
        </a:p>
      </dgm:t>
    </dgm:pt>
    <dgm:pt modelId="{2E3D17E4-9810-4E37-8EB2-C4406A38E7FF}">
      <dgm:prSet/>
      <dgm:spPr/>
      <dgm:t>
        <a:bodyPr/>
        <a:lstStyle/>
        <a:p>
          <a:r>
            <a:rPr lang="en-US" b="1" i="0"/>
            <a:t>Enriched data by joining tables on matching IDs.</a:t>
          </a:r>
          <a:endParaRPr lang="en-US"/>
        </a:p>
      </dgm:t>
    </dgm:pt>
    <dgm:pt modelId="{D290876C-5702-4177-8227-644BFD674748}" type="parTrans" cxnId="{0BD1B3CC-537F-4148-83CC-E236EBB21EFB}">
      <dgm:prSet/>
      <dgm:spPr/>
      <dgm:t>
        <a:bodyPr/>
        <a:lstStyle/>
        <a:p>
          <a:endParaRPr lang="en-US"/>
        </a:p>
      </dgm:t>
    </dgm:pt>
    <dgm:pt modelId="{4EDB474D-D561-438D-A7B2-AAD57B79124C}" type="sibTrans" cxnId="{0BD1B3CC-537F-4148-83CC-E236EBB21EFB}">
      <dgm:prSet/>
      <dgm:spPr/>
      <dgm:t>
        <a:bodyPr/>
        <a:lstStyle/>
        <a:p>
          <a:endParaRPr lang="en-US"/>
        </a:p>
      </dgm:t>
    </dgm:pt>
    <dgm:pt modelId="{7B7ECB81-1C92-4B96-B55C-7DEB011E4E61}">
      <dgm:prSet/>
      <dgm:spPr/>
      <dgm:t>
        <a:bodyPr/>
        <a:lstStyle/>
        <a:p>
          <a:r>
            <a:rPr lang="en-US" b="1" i="0"/>
            <a:t>Consolidated data into "</a:t>
          </a:r>
          <a:r>
            <a:rPr lang="en-US" b="1" i="0" err="1"/>
            <a:t>Final_Dataset</a:t>
          </a:r>
          <a:r>
            <a:rPr lang="en-US" b="1" i="0"/>
            <a:t>" on Snowflake.</a:t>
          </a:r>
          <a:endParaRPr lang="en-US"/>
        </a:p>
      </dgm:t>
    </dgm:pt>
    <dgm:pt modelId="{00824AC9-7276-4971-A436-237124251B6E}" type="parTrans" cxnId="{56028688-C374-4EC9-B731-684ACFF68F4D}">
      <dgm:prSet/>
      <dgm:spPr/>
      <dgm:t>
        <a:bodyPr/>
        <a:lstStyle/>
        <a:p>
          <a:endParaRPr lang="en-US"/>
        </a:p>
      </dgm:t>
    </dgm:pt>
    <dgm:pt modelId="{91F68A15-B164-429E-A3C1-A6D03613D8B1}" type="sibTrans" cxnId="{56028688-C374-4EC9-B731-684ACFF68F4D}">
      <dgm:prSet/>
      <dgm:spPr/>
      <dgm:t>
        <a:bodyPr/>
        <a:lstStyle/>
        <a:p>
          <a:endParaRPr lang="en-US"/>
        </a:p>
      </dgm:t>
    </dgm:pt>
    <dgm:pt modelId="{5E348F22-E864-4774-A7A9-17566602AFCA}">
      <dgm:prSet phldr="0"/>
      <dgm:spPr/>
      <dgm:t>
        <a:bodyPr/>
        <a:lstStyle/>
        <a:p>
          <a:pPr rtl="0"/>
          <a:r>
            <a:rPr lang="en-US" b="1" i="0">
              <a:solidFill>
                <a:srgbClr val="000000"/>
              </a:solidFill>
              <a:latin typeface="Century Gothic"/>
              <a:cs typeface="Calibri"/>
            </a:rPr>
            <a:t>Cleaned &amp; prepped data for further analysis.</a:t>
          </a:r>
          <a:endParaRPr lang="en-US" b="1" i="0">
            <a:latin typeface="Century Gothic" panose="020B0502020202020204"/>
          </a:endParaRPr>
        </a:p>
      </dgm:t>
    </dgm:pt>
    <dgm:pt modelId="{7A60805B-C420-42BD-9780-B2C38B60ED09}" type="parTrans" cxnId="{C112C1AD-0198-40E9-8C93-7493119FFA08}">
      <dgm:prSet/>
      <dgm:spPr/>
    </dgm:pt>
    <dgm:pt modelId="{9D2CB747-55BB-46C1-BC9E-0FF001FC0713}" type="sibTrans" cxnId="{C112C1AD-0198-40E9-8C93-7493119FFA08}">
      <dgm:prSet/>
      <dgm:spPr/>
    </dgm:pt>
    <dgm:pt modelId="{63439BD1-C35D-4454-82CB-9A3FA24BD8D5}" type="pres">
      <dgm:prSet presAssocID="{44B0DB1A-9F02-43C4-9B8C-BEFB7CE24F9E}" presName="diagram" presStyleCnt="0">
        <dgm:presLayoutVars>
          <dgm:dir/>
          <dgm:resizeHandles val="exact"/>
        </dgm:presLayoutVars>
      </dgm:prSet>
      <dgm:spPr/>
    </dgm:pt>
    <dgm:pt modelId="{38671651-3227-4093-B0D3-540E9047BB8A}" type="pres">
      <dgm:prSet presAssocID="{224ED76D-0D21-4E2A-80FC-F3D7CAC8D042}" presName="node" presStyleLbl="node1" presStyleIdx="0" presStyleCnt="7">
        <dgm:presLayoutVars>
          <dgm:bulletEnabled val="1"/>
        </dgm:presLayoutVars>
      </dgm:prSet>
      <dgm:spPr/>
    </dgm:pt>
    <dgm:pt modelId="{01EE9062-F82A-476C-B4D5-542EAB1409A7}" type="pres">
      <dgm:prSet presAssocID="{5D7A00EF-A61E-48E6-B59E-E96C6D487558}" presName="sibTrans" presStyleCnt="0"/>
      <dgm:spPr/>
    </dgm:pt>
    <dgm:pt modelId="{27C2F8EA-3BD3-49D0-AE0C-F65B6052E567}" type="pres">
      <dgm:prSet presAssocID="{D2076576-A2A0-4F57-8443-D44055F0B7E8}" presName="node" presStyleLbl="node1" presStyleIdx="1" presStyleCnt="7">
        <dgm:presLayoutVars>
          <dgm:bulletEnabled val="1"/>
        </dgm:presLayoutVars>
      </dgm:prSet>
      <dgm:spPr/>
    </dgm:pt>
    <dgm:pt modelId="{FA793588-DC1E-44C4-A162-3BA5A443DA14}" type="pres">
      <dgm:prSet presAssocID="{16547CD2-25D0-48BB-9C4F-B4353BDB1F0D}" presName="sibTrans" presStyleCnt="0"/>
      <dgm:spPr/>
    </dgm:pt>
    <dgm:pt modelId="{13C67E3F-FA87-41FE-BEB6-830B4B23A3E2}" type="pres">
      <dgm:prSet presAssocID="{3DD84F18-365E-4388-8656-732C925316B2}" presName="node" presStyleLbl="node1" presStyleIdx="2" presStyleCnt="7">
        <dgm:presLayoutVars>
          <dgm:bulletEnabled val="1"/>
        </dgm:presLayoutVars>
      </dgm:prSet>
      <dgm:spPr/>
    </dgm:pt>
    <dgm:pt modelId="{FBBBC89B-772C-4DF4-96D3-8C09E5C0FB54}" type="pres">
      <dgm:prSet presAssocID="{51C3CB7B-EBCB-44FD-AD3B-35075C343880}" presName="sibTrans" presStyleCnt="0"/>
      <dgm:spPr/>
    </dgm:pt>
    <dgm:pt modelId="{6F387614-E160-4111-AA26-29D9CFC780F5}" type="pres">
      <dgm:prSet presAssocID="{7EB3AC3F-709A-4521-9030-8907E61E8F3A}" presName="node" presStyleLbl="node1" presStyleIdx="3" presStyleCnt="7">
        <dgm:presLayoutVars>
          <dgm:bulletEnabled val="1"/>
        </dgm:presLayoutVars>
      </dgm:prSet>
      <dgm:spPr/>
    </dgm:pt>
    <dgm:pt modelId="{3A8FBC12-17B0-4E4A-85FB-57A02B61D572}" type="pres">
      <dgm:prSet presAssocID="{CB76E642-4C93-4B12-8C40-F5A1F3E32E73}" presName="sibTrans" presStyleCnt="0"/>
      <dgm:spPr/>
    </dgm:pt>
    <dgm:pt modelId="{07111153-558E-42D0-ADC8-4B720CD4BF8F}" type="pres">
      <dgm:prSet presAssocID="{5E348F22-E864-4774-A7A9-17566602AFCA}" presName="node" presStyleLbl="node1" presStyleIdx="4" presStyleCnt="7">
        <dgm:presLayoutVars>
          <dgm:bulletEnabled val="1"/>
        </dgm:presLayoutVars>
      </dgm:prSet>
      <dgm:spPr/>
    </dgm:pt>
    <dgm:pt modelId="{8791B7EF-88DC-4888-A3E3-5890DC65449A}" type="pres">
      <dgm:prSet presAssocID="{9D2CB747-55BB-46C1-BC9E-0FF001FC0713}" presName="sibTrans" presStyleCnt="0"/>
      <dgm:spPr/>
    </dgm:pt>
    <dgm:pt modelId="{4320881A-B7E9-4485-B2DF-4BE142BDEBA7}" type="pres">
      <dgm:prSet presAssocID="{2E3D17E4-9810-4E37-8EB2-C4406A38E7FF}" presName="node" presStyleLbl="node1" presStyleIdx="5" presStyleCnt="7">
        <dgm:presLayoutVars>
          <dgm:bulletEnabled val="1"/>
        </dgm:presLayoutVars>
      </dgm:prSet>
      <dgm:spPr/>
    </dgm:pt>
    <dgm:pt modelId="{E97F2E30-101F-4936-A2C6-51AFD58D9C14}" type="pres">
      <dgm:prSet presAssocID="{4EDB474D-D561-438D-A7B2-AAD57B79124C}" presName="sibTrans" presStyleCnt="0"/>
      <dgm:spPr/>
    </dgm:pt>
    <dgm:pt modelId="{3083E9B4-98EB-4B7C-A385-2ACD5ACBE4D6}" type="pres">
      <dgm:prSet presAssocID="{7B7ECB81-1C92-4B96-B55C-7DEB011E4E61}" presName="node" presStyleLbl="node1" presStyleIdx="6" presStyleCnt="7">
        <dgm:presLayoutVars>
          <dgm:bulletEnabled val="1"/>
        </dgm:presLayoutVars>
      </dgm:prSet>
      <dgm:spPr/>
    </dgm:pt>
  </dgm:ptLst>
  <dgm:cxnLst>
    <dgm:cxn modelId="{E0FC5004-67B9-4802-AE06-52716BF34D9E}" type="presOf" srcId="{224ED76D-0D21-4E2A-80FC-F3D7CAC8D042}" destId="{38671651-3227-4093-B0D3-540E9047BB8A}" srcOrd="0" destOrd="0" presId="urn:microsoft.com/office/officeart/2005/8/layout/default"/>
    <dgm:cxn modelId="{A07CC50B-22BB-4ADE-8FEA-204ED00F4B8A}" type="presOf" srcId="{7EB3AC3F-709A-4521-9030-8907E61E8F3A}" destId="{6F387614-E160-4111-AA26-29D9CFC780F5}" srcOrd="0" destOrd="0" presId="urn:microsoft.com/office/officeart/2005/8/layout/default"/>
    <dgm:cxn modelId="{8DE88513-3815-4B77-92FD-438B69010960}" srcId="{44B0DB1A-9F02-43C4-9B8C-BEFB7CE24F9E}" destId="{D2076576-A2A0-4F57-8443-D44055F0B7E8}" srcOrd="1" destOrd="0" parTransId="{699652FB-DA30-43EE-AF5F-3533784B38D1}" sibTransId="{16547CD2-25D0-48BB-9C4F-B4353BDB1F0D}"/>
    <dgm:cxn modelId="{EA4A6A30-B739-4186-90FF-7EC125C07701}" srcId="{44B0DB1A-9F02-43C4-9B8C-BEFB7CE24F9E}" destId="{224ED76D-0D21-4E2A-80FC-F3D7CAC8D042}" srcOrd="0" destOrd="0" parTransId="{70CA0972-F2FA-43D9-996A-479ADA27A7A1}" sibTransId="{5D7A00EF-A61E-48E6-B59E-E96C6D487558}"/>
    <dgm:cxn modelId="{8350C337-7269-4A16-ABDF-6DF034A86927}" type="presOf" srcId="{D2076576-A2A0-4F57-8443-D44055F0B7E8}" destId="{27C2F8EA-3BD3-49D0-AE0C-F65B6052E567}" srcOrd="0" destOrd="0" presId="urn:microsoft.com/office/officeart/2005/8/layout/default"/>
    <dgm:cxn modelId="{5F722B45-17DD-4B2A-A638-26D8D91D944B}" type="presOf" srcId="{5E348F22-E864-4774-A7A9-17566602AFCA}" destId="{07111153-558E-42D0-ADC8-4B720CD4BF8F}" srcOrd="0" destOrd="0" presId="urn:microsoft.com/office/officeart/2005/8/layout/default"/>
    <dgm:cxn modelId="{86CAE649-C4B4-4651-BBF3-3E04FDAE5DFF}" type="presOf" srcId="{2E3D17E4-9810-4E37-8EB2-C4406A38E7FF}" destId="{4320881A-B7E9-4485-B2DF-4BE142BDEBA7}" srcOrd="0" destOrd="0" presId="urn:microsoft.com/office/officeart/2005/8/layout/default"/>
    <dgm:cxn modelId="{56028688-C374-4EC9-B731-684ACFF68F4D}" srcId="{44B0DB1A-9F02-43C4-9B8C-BEFB7CE24F9E}" destId="{7B7ECB81-1C92-4B96-B55C-7DEB011E4E61}" srcOrd="6" destOrd="0" parTransId="{00824AC9-7276-4971-A436-237124251B6E}" sibTransId="{91F68A15-B164-429E-A3C1-A6D03613D8B1}"/>
    <dgm:cxn modelId="{9F483CA2-225E-4722-94B2-5572A21B0826}" type="presOf" srcId="{3DD84F18-365E-4388-8656-732C925316B2}" destId="{13C67E3F-FA87-41FE-BEB6-830B4B23A3E2}" srcOrd="0" destOrd="0" presId="urn:microsoft.com/office/officeart/2005/8/layout/default"/>
    <dgm:cxn modelId="{C112C1AD-0198-40E9-8C93-7493119FFA08}" srcId="{44B0DB1A-9F02-43C4-9B8C-BEFB7CE24F9E}" destId="{5E348F22-E864-4774-A7A9-17566602AFCA}" srcOrd="4" destOrd="0" parTransId="{7A60805B-C420-42BD-9780-B2C38B60ED09}" sibTransId="{9D2CB747-55BB-46C1-BC9E-0FF001FC0713}"/>
    <dgm:cxn modelId="{001E05BB-9C08-44E3-A4EF-E49797F09D14}" srcId="{44B0DB1A-9F02-43C4-9B8C-BEFB7CE24F9E}" destId="{3DD84F18-365E-4388-8656-732C925316B2}" srcOrd="2" destOrd="0" parTransId="{954BE5F6-A7D6-41DE-BA2B-08C67D30BCF7}" sibTransId="{51C3CB7B-EBCB-44FD-AD3B-35075C343880}"/>
    <dgm:cxn modelId="{06D139BC-05C6-41A9-8E46-F0B98EBAC500}" type="presOf" srcId="{7B7ECB81-1C92-4B96-B55C-7DEB011E4E61}" destId="{3083E9B4-98EB-4B7C-A385-2ACD5ACBE4D6}" srcOrd="0" destOrd="0" presId="urn:microsoft.com/office/officeart/2005/8/layout/default"/>
    <dgm:cxn modelId="{20DAA9BE-3B38-4BC3-8CAB-6E958AD13922}" type="presOf" srcId="{44B0DB1A-9F02-43C4-9B8C-BEFB7CE24F9E}" destId="{63439BD1-C35D-4454-82CB-9A3FA24BD8D5}" srcOrd="0" destOrd="0" presId="urn:microsoft.com/office/officeart/2005/8/layout/default"/>
    <dgm:cxn modelId="{0BD1B3CC-537F-4148-83CC-E236EBB21EFB}" srcId="{44B0DB1A-9F02-43C4-9B8C-BEFB7CE24F9E}" destId="{2E3D17E4-9810-4E37-8EB2-C4406A38E7FF}" srcOrd="5" destOrd="0" parTransId="{D290876C-5702-4177-8227-644BFD674748}" sibTransId="{4EDB474D-D561-438D-A7B2-AAD57B79124C}"/>
    <dgm:cxn modelId="{370059F3-B9B2-45D4-97F3-4A55F1218FA9}" srcId="{44B0DB1A-9F02-43C4-9B8C-BEFB7CE24F9E}" destId="{7EB3AC3F-709A-4521-9030-8907E61E8F3A}" srcOrd="3" destOrd="0" parTransId="{AEEDAFC9-67BE-4CF6-92E2-05DCD35C280E}" sibTransId="{CB76E642-4C93-4B12-8C40-F5A1F3E32E73}"/>
    <dgm:cxn modelId="{8F48CF60-B645-4D3B-84FF-6F00419DCD5C}" type="presParOf" srcId="{63439BD1-C35D-4454-82CB-9A3FA24BD8D5}" destId="{38671651-3227-4093-B0D3-540E9047BB8A}" srcOrd="0" destOrd="0" presId="urn:microsoft.com/office/officeart/2005/8/layout/default"/>
    <dgm:cxn modelId="{3F52EAA8-B11F-455A-9D84-ACEADC7CDC10}" type="presParOf" srcId="{63439BD1-C35D-4454-82CB-9A3FA24BD8D5}" destId="{01EE9062-F82A-476C-B4D5-542EAB1409A7}" srcOrd="1" destOrd="0" presId="urn:microsoft.com/office/officeart/2005/8/layout/default"/>
    <dgm:cxn modelId="{5FA78F7F-DA76-42AC-9303-12C55539E103}" type="presParOf" srcId="{63439BD1-C35D-4454-82CB-9A3FA24BD8D5}" destId="{27C2F8EA-3BD3-49D0-AE0C-F65B6052E567}" srcOrd="2" destOrd="0" presId="urn:microsoft.com/office/officeart/2005/8/layout/default"/>
    <dgm:cxn modelId="{26EF6C0F-4DA1-43D0-84C5-183C8888C8B0}" type="presParOf" srcId="{63439BD1-C35D-4454-82CB-9A3FA24BD8D5}" destId="{FA793588-DC1E-44C4-A162-3BA5A443DA14}" srcOrd="3" destOrd="0" presId="urn:microsoft.com/office/officeart/2005/8/layout/default"/>
    <dgm:cxn modelId="{F366235A-F04D-43C3-B0F1-26761523FF97}" type="presParOf" srcId="{63439BD1-C35D-4454-82CB-9A3FA24BD8D5}" destId="{13C67E3F-FA87-41FE-BEB6-830B4B23A3E2}" srcOrd="4" destOrd="0" presId="urn:microsoft.com/office/officeart/2005/8/layout/default"/>
    <dgm:cxn modelId="{5875002B-B579-463F-A342-25C1A8746359}" type="presParOf" srcId="{63439BD1-C35D-4454-82CB-9A3FA24BD8D5}" destId="{FBBBC89B-772C-4DF4-96D3-8C09E5C0FB54}" srcOrd="5" destOrd="0" presId="urn:microsoft.com/office/officeart/2005/8/layout/default"/>
    <dgm:cxn modelId="{948B0F74-3B54-49DE-B9FF-54593999F706}" type="presParOf" srcId="{63439BD1-C35D-4454-82CB-9A3FA24BD8D5}" destId="{6F387614-E160-4111-AA26-29D9CFC780F5}" srcOrd="6" destOrd="0" presId="urn:microsoft.com/office/officeart/2005/8/layout/default"/>
    <dgm:cxn modelId="{15301866-6A13-4CA9-B89F-3E48F0910F25}" type="presParOf" srcId="{63439BD1-C35D-4454-82CB-9A3FA24BD8D5}" destId="{3A8FBC12-17B0-4E4A-85FB-57A02B61D572}" srcOrd="7" destOrd="0" presId="urn:microsoft.com/office/officeart/2005/8/layout/default"/>
    <dgm:cxn modelId="{7AA998EE-AB35-471B-BC20-843FB33D31FE}" type="presParOf" srcId="{63439BD1-C35D-4454-82CB-9A3FA24BD8D5}" destId="{07111153-558E-42D0-ADC8-4B720CD4BF8F}" srcOrd="8" destOrd="0" presId="urn:microsoft.com/office/officeart/2005/8/layout/default"/>
    <dgm:cxn modelId="{9B824873-41AC-4ED8-A60A-736A449DA9CA}" type="presParOf" srcId="{63439BD1-C35D-4454-82CB-9A3FA24BD8D5}" destId="{8791B7EF-88DC-4888-A3E3-5890DC65449A}" srcOrd="9" destOrd="0" presId="urn:microsoft.com/office/officeart/2005/8/layout/default"/>
    <dgm:cxn modelId="{45698920-10B3-4109-B091-9829108A0A60}" type="presParOf" srcId="{63439BD1-C35D-4454-82CB-9A3FA24BD8D5}" destId="{4320881A-B7E9-4485-B2DF-4BE142BDEBA7}" srcOrd="10" destOrd="0" presId="urn:microsoft.com/office/officeart/2005/8/layout/default"/>
    <dgm:cxn modelId="{9909E305-733B-4CDA-8896-8CDB5702B637}" type="presParOf" srcId="{63439BD1-C35D-4454-82CB-9A3FA24BD8D5}" destId="{E97F2E30-101F-4936-A2C6-51AFD58D9C14}" srcOrd="11" destOrd="0" presId="urn:microsoft.com/office/officeart/2005/8/layout/default"/>
    <dgm:cxn modelId="{8CCB04DC-B9B3-4CAB-B680-8DB49FF4554A}" type="presParOf" srcId="{63439BD1-C35D-4454-82CB-9A3FA24BD8D5}" destId="{3083E9B4-98EB-4B7C-A385-2ACD5ACBE4D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B0DB1A-9F02-43C4-9B8C-BEFB7CE24F9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24ED76D-0D21-4E2A-80FC-F3D7CAC8D042}">
      <dgm:prSet/>
      <dgm:spPr/>
      <dgm:t>
        <a:bodyPr/>
        <a:lstStyle/>
        <a:p>
          <a:r>
            <a:rPr lang="en-US" b="1" i="0"/>
            <a:t>Securely connected to Snowflake database &amp; warehouse.</a:t>
          </a:r>
          <a:endParaRPr lang="en-US"/>
        </a:p>
      </dgm:t>
    </dgm:pt>
    <dgm:pt modelId="{70CA0972-F2FA-43D9-996A-479ADA27A7A1}" type="parTrans" cxnId="{EA4A6A30-B739-4186-90FF-7EC125C07701}">
      <dgm:prSet/>
      <dgm:spPr/>
      <dgm:t>
        <a:bodyPr/>
        <a:lstStyle/>
        <a:p>
          <a:endParaRPr lang="en-US"/>
        </a:p>
      </dgm:t>
    </dgm:pt>
    <dgm:pt modelId="{5D7A00EF-A61E-48E6-B59E-E96C6D487558}" type="sibTrans" cxnId="{EA4A6A30-B739-4186-90FF-7EC125C07701}">
      <dgm:prSet/>
      <dgm:spPr/>
      <dgm:t>
        <a:bodyPr/>
        <a:lstStyle/>
        <a:p>
          <a:endParaRPr lang="en-US"/>
        </a:p>
      </dgm:t>
    </dgm:pt>
    <dgm:pt modelId="{D2076576-A2A0-4F57-8443-D44055F0B7E8}">
      <dgm:prSet/>
      <dgm:spPr/>
      <dgm:t>
        <a:bodyPr/>
        <a:lstStyle/>
        <a:p>
          <a:pPr rtl="0"/>
          <a:r>
            <a:rPr lang="en-US" b="1" i="0"/>
            <a:t>Read data</a:t>
          </a:r>
          <a:r>
            <a:rPr lang="en-US" b="1" i="0">
              <a:latin typeface="Century Gothic" panose="020B0502020202020204"/>
            </a:rPr>
            <a:t> from snowflake tables </a:t>
          </a:r>
          <a:r>
            <a:rPr lang="en-US" b="1" i="0"/>
            <a:t> into Spark DataFrame</a:t>
          </a:r>
          <a:r>
            <a:rPr lang="en-US" b="1" i="0">
              <a:latin typeface="Century Gothic" panose="020B0502020202020204"/>
            </a:rPr>
            <a:t>.</a:t>
          </a:r>
          <a:endParaRPr lang="en-US" b="1"/>
        </a:p>
      </dgm:t>
    </dgm:pt>
    <dgm:pt modelId="{699652FB-DA30-43EE-AF5F-3533784B38D1}" type="parTrans" cxnId="{8DE88513-3815-4B77-92FD-438B69010960}">
      <dgm:prSet/>
      <dgm:spPr/>
      <dgm:t>
        <a:bodyPr/>
        <a:lstStyle/>
        <a:p>
          <a:endParaRPr lang="en-US"/>
        </a:p>
      </dgm:t>
    </dgm:pt>
    <dgm:pt modelId="{16547CD2-25D0-48BB-9C4F-B4353BDB1F0D}" type="sibTrans" cxnId="{8DE88513-3815-4B77-92FD-438B69010960}">
      <dgm:prSet/>
      <dgm:spPr/>
      <dgm:t>
        <a:bodyPr/>
        <a:lstStyle/>
        <a:p>
          <a:endParaRPr lang="en-US"/>
        </a:p>
      </dgm:t>
    </dgm:pt>
    <dgm:pt modelId="{3DD84F18-365E-4388-8656-732C925316B2}">
      <dgm:prSet/>
      <dgm:spPr/>
      <dgm:t>
        <a:bodyPr/>
        <a:lstStyle/>
        <a:p>
          <a:r>
            <a:rPr lang="en-US" b="1" i="0"/>
            <a:t>Extracted essential info: TCONST, AVERAGE RATING, NUMVOTES.</a:t>
          </a:r>
          <a:endParaRPr lang="en-US"/>
        </a:p>
      </dgm:t>
    </dgm:pt>
    <dgm:pt modelId="{954BE5F6-A7D6-41DE-BA2B-08C67D30BCF7}" type="parTrans" cxnId="{001E05BB-9C08-44E3-A4EF-E49797F09D14}">
      <dgm:prSet/>
      <dgm:spPr/>
      <dgm:t>
        <a:bodyPr/>
        <a:lstStyle/>
        <a:p>
          <a:endParaRPr lang="en-US"/>
        </a:p>
      </dgm:t>
    </dgm:pt>
    <dgm:pt modelId="{51C3CB7B-EBCB-44FD-AD3B-35075C343880}" type="sibTrans" cxnId="{001E05BB-9C08-44E3-A4EF-E49797F09D14}">
      <dgm:prSet/>
      <dgm:spPr/>
      <dgm:t>
        <a:bodyPr/>
        <a:lstStyle/>
        <a:p>
          <a:endParaRPr lang="en-US"/>
        </a:p>
      </dgm:t>
    </dgm:pt>
    <dgm:pt modelId="{7EB3AC3F-709A-4521-9030-8907E61E8F3A}">
      <dgm:prSet/>
      <dgm:spPr/>
      <dgm:t>
        <a:bodyPr/>
        <a:lstStyle/>
        <a:p>
          <a:r>
            <a:rPr lang="en-US" b="1" i="0"/>
            <a:t>Acquired TITLE &amp; TITLE ID using "</a:t>
          </a:r>
          <a:r>
            <a:rPr lang="en-US" b="1" i="0" err="1"/>
            <a:t>spark.read</a:t>
          </a:r>
          <a:r>
            <a:rPr lang="en-US" b="1" i="0"/>
            <a:t>".</a:t>
          </a:r>
          <a:endParaRPr lang="en-US"/>
        </a:p>
      </dgm:t>
    </dgm:pt>
    <dgm:pt modelId="{AEEDAFC9-67BE-4CF6-92E2-05DCD35C280E}" type="parTrans" cxnId="{370059F3-B9B2-45D4-97F3-4A55F1218FA9}">
      <dgm:prSet/>
      <dgm:spPr/>
      <dgm:t>
        <a:bodyPr/>
        <a:lstStyle/>
        <a:p>
          <a:endParaRPr lang="en-US"/>
        </a:p>
      </dgm:t>
    </dgm:pt>
    <dgm:pt modelId="{CB76E642-4C93-4B12-8C40-F5A1F3E32E73}" type="sibTrans" cxnId="{370059F3-B9B2-45D4-97F3-4A55F1218FA9}">
      <dgm:prSet/>
      <dgm:spPr/>
      <dgm:t>
        <a:bodyPr/>
        <a:lstStyle/>
        <a:p>
          <a:endParaRPr lang="en-US"/>
        </a:p>
      </dgm:t>
    </dgm:pt>
    <dgm:pt modelId="{2E3D17E4-9810-4E37-8EB2-C4406A38E7FF}">
      <dgm:prSet/>
      <dgm:spPr/>
      <dgm:t>
        <a:bodyPr/>
        <a:lstStyle/>
        <a:p>
          <a:r>
            <a:rPr lang="en-US" b="1" i="0"/>
            <a:t>Enriched data by joining tables on matching IDs.</a:t>
          </a:r>
          <a:endParaRPr lang="en-US"/>
        </a:p>
      </dgm:t>
    </dgm:pt>
    <dgm:pt modelId="{D290876C-5702-4177-8227-644BFD674748}" type="parTrans" cxnId="{0BD1B3CC-537F-4148-83CC-E236EBB21EFB}">
      <dgm:prSet/>
      <dgm:spPr/>
      <dgm:t>
        <a:bodyPr/>
        <a:lstStyle/>
        <a:p>
          <a:endParaRPr lang="en-US"/>
        </a:p>
      </dgm:t>
    </dgm:pt>
    <dgm:pt modelId="{4EDB474D-D561-438D-A7B2-AAD57B79124C}" type="sibTrans" cxnId="{0BD1B3CC-537F-4148-83CC-E236EBB21EFB}">
      <dgm:prSet/>
      <dgm:spPr/>
      <dgm:t>
        <a:bodyPr/>
        <a:lstStyle/>
        <a:p>
          <a:endParaRPr lang="en-US"/>
        </a:p>
      </dgm:t>
    </dgm:pt>
    <dgm:pt modelId="{7B7ECB81-1C92-4B96-B55C-7DEB011E4E61}">
      <dgm:prSet/>
      <dgm:spPr/>
      <dgm:t>
        <a:bodyPr/>
        <a:lstStyle/>
        <a:p>
          <a:r>
            <a:rPr lang="en-US" b="1" i="0"/>
            <a:t>Consolidated data into "</a:t>
          </a:r>
          <a:r>
            <a:rPr lang="en-US" b="1" i="0" err="1"/>
            <a:t>Final_Dataset</a:t>
          </a:r>
          <a:r>
            <a:rPr lang="en-US" b="1" i="0"/>
            <a:t>" on Snowflake.</a:t>
          </a:r>
          <a:endParaRPr lang="en-US"/>
        </a:p>
      </dgm:t>
    </dgm:pt>
    <dgm:pt modelId="{00824AC9-7276-4971-A436-237124251B6E}" type="parTrans" cxnId="{56028688-C374-4EC9-B731-684ACFF68F4D}">
      <dgm:prSet/>
      <dgm:spPr/>
      <dgm:t>
        <a:bodyPr/>
        <a:lstStyle/>
        <a:p>
          <a:endParaRPr lang="en-US"/>
        </a:p>
      </dgm:t>
    </dgm:pt>
    <dgm:pt modelId="{91F68A15-B164-429E-A3C1-A6D03613D8B1}" type="sibTrans" cxnId="{56028688-C374-4EC9-B731-684ACFF68F4D}">
      <dgm:prSet/>
      <dgm:spPr/>
      <dgm:t>
        <a:bodyPr/>
        <a:lstStyle/>
        <a:p>
          <a:endParaRPr lang="en-US"/>
        </a:p>
      </dgm:t>
    </dgm:pt>
    <dgm:pt modelId="{5E348F22-E864-4774-A7A9-17566602AFCA}">
      <dgm:prSet phldr="0"/>
      <dgm:spPr/>
      <dgm:t>
        <a:bodyPr/>
        <a:lstStyle/>
        <a:p>
          <a:pPr rtl="0"/>
          <a:r>
            <a:rPr lang="en-US" b="1" i="0">
              <a:solidFill>
                <a:srgbClr val="000000"/>
              </a:solidFill>
              <a:latin typeface="Century Gothic"/>
              <a:cs typeface="Calibri"/>
            </a:rPr>
            <a:t>Cleaned &amp; prepped data for further analysis.</a:t>
          </a:r>
          <a:endParaRPr lang="en-US" b="1" i="0">
            <a:latin typeface="Century Gothic" panose="020B0502020202020204"/>
          </a:endParaRPr>
        </a:p>
      </dgm:t>
    </dgm:pt>
    <dgm:pt modelId="{7A60805B-C420-42BD-9780-B2C38B60ED09}" type="parTrans" cxnId="{C112C1AD-0198-40E9-8C93-7493119FFA08}">
      <dgm:prSet/>
      <dgm:spPr/>
    </dgm:pt>
    <dgm:pt modelId="{9D2CB747-55BB-46C1-BC9E-0FF001FC0713}" type="sibTrans" cxnId="{C112C1AD-0198-40E9-8C93-7493119FFA08}">
      <dgm:prSet/>
      <dgm:spPr/>
    </dgm:pt>
    <dgm:pt modelId="{63439BD1-C35D-4454-82CB-9A3FA24BD8D5}" type="pres">
      <dgm:prSet presAssocID="{44B0DB1A-9F02-43C4-9B8C-BEFB7CE24F9E}" presName="diagram" presStyleCnt="0">
        <dgm:presLayoutVars>
          <dgm:dir/>
          <dgm:resizeHandles val="exact"/>
        </dgm:presLayoutVars>
      </dgm:prSet>
      <dgm:spPr/>
    </dgm:pt>
    <dgm:pt modelId="{38671651-3227-4093-B0D3-540E9047BB8A}" type="pres">
      <dgm:prSet presAssocID="{224ED76D-0D21-4E2A-80FC-F3D7CAC8D042}" presName="node" presStyleLbl="node1" presStyleIdx="0" presStyleCnt="7">
        <dgm:presLayoutVars>
          <dgm:bulletEnabled val="1"/>
        </dgm:presLayoutVars>
      </dgm:prSet>
      <dgm:spPr/>
    </dgm:pt>
    <dgm:pt modelId="{01EE9062-F82A-476C-B4D5-542EAB1409A7}" type="pres">
      <dgm:prSet presAssocID="{5D7A00EF-A61E-48E6-B59E-E96C6D487558}" presName="sibTrans" presStyleCnt="0"/>
      <dgm:spPr/>
    </dgm:pt>
    <dgm:pt modelId="{27C2F8EA-3BD3-49D0-AE0C-F65B6052E567}" type="pres">
      <dgm:prSet presAssocID="{D2076576-A2A0-4F57-8443-D44055F0B7E8}" presName="node" presStyleLbl="node1" presStyleIdx="1" presStyleCnt="7">
        <dgm:presLayoutVars>
          <dgm:bulletEnabled val="1"/>
        </dgm:presLayoutVars>
      </dgm:prSet>
      <dgm:spPr/>
    </dgm:pt>
    <dgm:pt modelId="{FA793588-DC1E-44C4-A162-3BA5A443DA14}" type="pres">
      <dgm:prSet presAssocID="{16547CD2-25D0-48BB-9C4F-B4353BDB1F0D}" presName="sibTrans" presStyleCnt="0"/>
      <dgm:spPr/>
    </dgm:pt>
    <dgm:pt modelId="{13C67E3F-FA87-41FE-BEB6-830B4B23A3E2}" type="pres">
      <dgm:prSet presAssocID="{3DD84F18-365E-4388-8656-732C925316B2}" presName="node" presStyleLbl="node1" presStyleIdx="2" presStyleCnt="7">
        <dgm:presLayoutVars>
          <dgm:bulletEnabled val="1"/>
        </dgm:presLayoutVars>
      </dgm:prSet>
      <dgm:spPr/>
    </dgm:pt>
    <dgm:pt modelId="{FBBBC89B-772C-4DF4-96D3-8C09E5C0FB54}" type="pres">
      <dgm:prSet presAssocID="{51C3CB7B-EBCB-44FD-AD3B-35075C343880}" presName="sibTrans" presStyleCnt="0"/>
      <dgm:spPr/>
    </dgm:pt>
    <dgm:pt modelId="{6F387614-E160-4111-AA26-29D9CFC780F5}" type="pres">
      <dgm:prSet presAssocID="{7EB3AC3F-709A-4521-9030-8907E61E8F3A}" presName="node" presStyleLbl="node1" presStyleIdx="3" presStyleCnt="7">
        <dgm:presLayoutVars>
          <dgm:bulletEnabled val="1"/>
        </dgm:presLayoutVars>
      </dgm:prSet>
      <dgm:spPr/>
    </dgm:pt>
    <dgm:pt modelId="{3A8FBC12-17B0-4E4A-85FB-57A02B61D572}" type="pres">
      <dgm:prSet presAssocID="{CB76E642-4C93-4B12-8C40-F5A1F3E32E73}" presName="sibTrans" presStyleCnt="0"/>
      <dgm:spPr/>
    </dgm:pt>
    <dgm:pt modelId="{07111153-558E-42D0-ADC8-4B720CD4BF8F}" type="pres">
      <dgm:prSet presAssocID="{5E348F22-E864-4774-A7A9-17566602AFCA}" presName="node" presStyleLbl="node1" presStyleIdx="4" presStyleCnt="7">
        <dgm:presLayoutVars>
          <dgm:bulletEnabled val="1"/>
        </dgm:presLayoutVars>
      </dgm:prSet>
      <dgm:spPr/>
    </dgm:pt>
    <dgm:pt modelId="{8791B7EF-88DC-4888-A3E3-5890DC65449A}" type="pres">
      <dgm:prSet presAssocID="{9D2CB747-55BB-46C1-BC9E-0FF001FC0713}" presName="sibTrans" presStyleCnt="0"/>
      <dgm:spPr/>
    </dgm:pt>
    <dgm:pt modelId="{4320881A-B7E9-4485-B2DF-4BE142BDEBA7}" type="pres">
      <dgm:prSet presAssocID="{2E3D17E4-9810-4E37-8EB2-C4406A38E7FF}" presName="node" presStyleLbl="node1" presStyleIdx="5" presStyleCnt="7">
        <dgm:presLayoutVars>
          <dgm:bulletEnabled val="1"/>
        </dgm:presLayoutVars>
      </dgm:prSet>
      <dgm:spPr/>
    </dgm:pt>
    <dgm:pt modelId="{E97F2E30-101F-4936-A2C6-51AFD58D9C14}" type="pres">
      <dgm:prSet presAssocID="{4EDB474D-D561-438D-A7B2-AAD57B79124C}" presName="sibTrans" presStyleCnt="0"/>
      <dgm:spPr/>
    </dgm:pt>
    <dgm:pt modelId="{3083E9B4-98EB-4B7C-A385-2ACD5ACBE4D6}" type="pres">
      <dgm:prSet presAssocID="{7B7ECB81-1C92-4B96-B55C-7DEB011E4E61}" presName="node" presStyleLbl="node1" presStyleIdx="6" presStyleCnt="7">
        <dgm:presLayoutVars>
          <dgm:bulletEnabled val="1"/>
        </dgm:presLayoutVars>
      </dgm:prSet>
      <dgm:spPr/>
    </dgm:pt>
  </dgm:ptLst>
  <dgm:cxnLst>
    <dgm:cxn modelId="{E0FC5004-67B9-4802-AE06-52716BF34D9E}" type="presOf" srcId="{224ED76D-0D21-4E2A-80FC-F3D7CAC8D042}" destId="{38671651-3227-4093-B0D3-540E9047BB8A}" srcOrd="0" destOrd="0" presId="urn:microsoft.com/office/officeart/2005/8/layout/default"/>
    <dgm:cxn modelId="{A07CC50B-22BB-4ADE-8FEA-204ED00F4B8A}" type="presOf" srcId="{7EB3AC3F-709A-4521-9030-8907E61E8F3A}" destId="{6F387614-E160-4111-AA26-29D9CFC780F5}" srcOrd="0" destOrd="0" presId="urn:microsoft.com/office/officeart/2005/8/layout/default"/>
    <dgm:cxn modelId="{8DE88513-3815-4B77-92FD-438B69010960}" srcId="{44B0DB1A-9F02-43C4-9B8C-BEFB7CE24F9E}" destId="{D2076576-A2A0-4F57-8443-D44055F0B7E8}" srcOrd="1" destOrd="0" parTransId="{699652FB-DA30-43EE-AF5F-3533784B38D1}" sibTransId="{16547CD2-25D0-48BB-9C4F-B4353BDB1F0D}"/>
    <dgm:cxn modelId="{EA4A6A30-B739-4186-90FF-7EC125C07701}" srcId="{44B0DB1A-9F02-43C4-9B8C-BEFB7CE24F9E}" destId="{224ED76D-0D21-4E2A-80FC-F3D7CAC8D042}" srcOrd="0" destOrd="0" parTransId="{70CA0972-F2FA-43D9-996A-479ADA27A7A1}" sibTransId="{5D7A00EF-A61E-48E6-B59E-E96C6D487558}"/>
    <dgm:cxn modelId="{8350C337-7269-4A16-ABDF-6DF034A86927}" type="presOf" srcId="{D2076576-A2A0-4F57-8443-D44055F0B7E8}" destId="{27C2F8EA-3BD3-49D0-AE0C-F65B6052E567}" srcOrd="0" destOrd="0" presId="urn:microsoft.com/office/officeart/2005/8/layout/default"/>
    <dgm:cxn modelId="{5F722B45-17DD-4B2A-A638-26D8D91D944B}" type="presOf" srcId="{5E348F22-E864-4774-A7A9-17566602AFCA}" destId="{07111153-558E-42D0-ADC8-4B720CD4BF8F}" srcOrd="0" destOrd="0" presId="urn:microsoft.com/office/officeart/2005/8/layout/default"/>
    <dgm:cxn modelId="{86CAE649-C4B4-4651-BBF3-3E04FDAE5DFF}" type="presOf" srcId="{2E3D17E4-9810-4E37-8EB2-C4406A38E7FF}" destId="{4320881A-B7E9-4485-B2DF-4BE142BDEBA7}" srcOrd="0" destOrd="0" presId="urn:microsoft.com/office/officeart/2005/8/layout/default"/>
    <dgm:cxn modelId="{56028688-C374-4EC9-B731-684ACFF68F4D}" srcId="{44B0DB1A-9F02-43C4-9B8C-BEFB7CE24F9E}" destId="{7B7ECB81-1C92-4B96-B55C-7DEB011E4E61}" srcOrd="6" destOrd="0" parTransId="{00824AC9-7276-4971-A436-237124251B6E}" sibTransId="{91F68A15-B164-429E-A3C1-A6D03613D8B1}"/>
    <dgm:cxn modelId="{9F483CA2-225E-4722-94B2-5572A21B0826}" type="presOf" srcId="{3DD84F18-365E-4388-8656-732C925316B2}" destId="{13C67E3F-FA87-41FE-BEB6-830B4B23A3E2}" srcOrd="0" destOrd="0" presId="urn:microsoft.com/office/officeart/2005/8/layout/default"/>
    <dgm:cxn modelId="{C112C1AD-0198-40E9-8C93-7493119FFA08}" srcId="{44B0DB1A-9F02-43C4-9B8C-BEFB7CE24F9E}" destId="{5E348F22-E864-4774-A7A9-17566602AFCA}" srcOrd="4" destOrd="0" parTransId="{7A60805B-C420-42BD-9780-B2C38B60ED09}" sibTransId="{9D2CB747-55BB-46C1-BC9E-0FF001FC0713}"/>
    <dgm:cxn modelId="{001E05BB-9C08-44E3-A4EF-E49797F09D14}" srcId="{44B0DB1A-9F02-43C4-9B8C-BEFB7CE24F9E}" destId="{3DD84F18-365E-4388-8656-732C925316B2}" srcOrd="2" destOrd="0" parTransId="{954BE5F6-A7D6-41DE-BA2B-08C67D30BCF7}" sibTransId="{51C3CB7B-EBCB-44FD-AD3B-35075C343880}"/>
    <dgm:cxn modelId="{06D139BC-05C6-41A9-8E46-F0B98EBAC500}" type="presOf" srcId="{7B7ECB81-1C92-4B96-B55C-7DEB011E4E61}" destId="{3083E9B4-98EB-4B7C-A385-2ACD5ACBE4D6}" srcOrd="0" destOrd="0" presId="urn:microsoft.com/office/officeart/2005/8/layout/default"/>
    <dgm:cxn modelId="{20DAA9BE-3B38-4BC3-8CAB-6E958AD13922}" type="presOf" srcId="{44B0DB1A-9F02-43C4-9B8C-BEFB7CE24F9E}" destId="{63439BD1-C35D-4454-82CB-9A3FA24BD8D5}" srcOrd="0" destOrd="0" presId="urn:microsoft.com/office/officeart/2005/8/layout/default"/>
    <dgm:cxn modelId="{0BD1B3CC-537F-4148-83CC-E236EBB21EFB}" srcId="{44B0DB1A-9F02-43C4-9B8C-BEFB7CE24F9E}" destId="{2E3D17E4-9810-4E37-8EB2-C4406A38E7FF}" srcOrd="5" destOrd="0" parTransId="{D290876C-5702-4177-8227-644BFD674748}" sibTransId="{4EDB474D-D561-438D-A7B2-AAD57B79124C}"/>
    <dgm:cxn modelId="{370059F3-B9B2-45D4-97F3-4A55F1218FA9}" srcId="{44B0DB1A-9F02-43C4-9B8C-BEFB7CE24F9E}" destId="{7EB3AC3F-709A-4521-9030-8907E61E8F3A}" srcOrd="3" destOrd="0" parTransId="{AEEDAFC9-67BE-4CF6-92E2-05DCD35C280E}" sibTransId="{CB76E642-4C93-4B12-8C40-F5A1F3E32E73}"/>
    <dgm:cxn modelId="{8F48CF60-B645-4D3B-84FF-6F00419DCD5C}" type="presParOf" srcId="{63439BD1-C35D-4454-82CB-9A3FA24BD8D5}" destId="{38671651-3227-4093-B0D3-540E9047BB8A}" srcOrd="0" destOrd="0" presId="urn:microsoft.com/office/officeart/2005/8/layout/default"/>
    <dgm:cxn modelId="{3F52EAA8-B11F-455A-9D84-ACEADC7CDC10}" type="presParOf" srcId="{63439BD1-C35D-4454-82CB-9A3FA24BD8D5}" destId="{01EE9062-F82A-476C-B4D5-542EAB1409A7}" srcOrd="1" destOrd="0" presId="urn:microsoft.com/office/officeart/2005/8/layout/default"/>
    <dgm:cxn modelId="{5FA78F7F-DA76-42AC-9303-12C55539E103}" type="presParOf" srcId="{63439BD1-C35D-4454-82CB-9A3FA24BD8D5}" destId="{27C2F8EA-3BD3-49D0-AE0C-F65B6052E567}" srcOrd="2" destOrd="0" presId="urn:microsoft.com/office/officeart/2005/8/layout/default"/>
    <dgm:cxn modelId="{26EF6C0F-4DA1-43D0-84C5-183C8888C8B0}" type="presParOf" srcId="{63439BD1-C35D-4454-82CB-9A3FA24BD8D5}" destId="{FA793588-DC1E-44C4-A162-3BA5A443DA14}" srcOrd="3" destOrd="0" presId="urn:microsoft.com/office/officeart/2005/8/layout/default"/>
    <dgm:cxn modelId="{F366235A-F04D-43C3-B0F1-26761523FF97}" type="presParOf" srcId="{63439BD1-C35D-4454-82CB-9A3FA24BD8D5}" destId="{13C67E3F-FA87-41FE-BEB6-830B4B23A3E2}" srcOrd="4" destOrd="0" presId="urn:microsoft.com/office/officeart/2005/8/layout/default"/>
    <dgm:cxn modelId="{5875002B-B579-463F-A342-25C1A8746359}" type="presParOf" srcId="{63439BD1-C35D-4454-82CB-9A3FA24BD8D5}" destId="{FBBBC89B-772C-4DF4-96D3-8C09E5C0FB54}" srcOrd="5" destOrd="0" presId="urn:microsoft.com/office/officeart/2005/8/layout/default"/>
    <dgm:cxn modelId="{948B0F74-3B54-49DE-B9FF-54593999F706}" type="presParOf" srcId="{63439BD1-C35D-4454-82CB-9A3FA24BD8D5}" destId="{6F387614-E160-4111-AA26-29D9CFC780F5}" srcOrd="6" destOrd="0" presId="urn:microsoft.com/office/officeart/2005/8/layout/default"/>
    <dgm:cxn modelId="{15301866-6A13-4CA9-B89F-3E48F0910F25}" type="presParOf" srcId="{63439BD1-C35D-4454-82CB-9A3FA24BD8D5}" destId="{3A8FBC12-17B0-4E4A-85FB-57A02B61D572}" srcOrd="7" destOrd="0" presId="urn:microsoft.com/office/officeart/2005/8/layout/default"/>
    <dgm:cxn modelId="{7AA998EE-AB35-471B-BC20-843FB33D31FE}" type="presParOf" srcId="{63439BD1-C35D-4454-82CB-9A3FA24BD8D5}" destId="{07111153-558E-42D0-ADC8-4B720CD4BF8F}" srcOrd="8" destOrd="0" presId="urn:microsoft.com/office/officeart/2005/8/layout/default"/>
    <dgm:cxn modelId="{9B824873-41AC-4ED8-A60A-736A449DA9CA}" type="presParOf" srcId="{63439BD1-C35D-4454-82CB-9A3FA24BD8D5}" destId="{8791B7EF-88DC-4888-A3E3-5890DC65449A}" srcOrd="9" destOrd="0" presId="urn:microsoft.com/office/officeart/2005/8/layout/default"/>
    <dgm:cxn modelId="{45698920-10B3-4109-B091-9829108A0A60}" type="presParOf" srcId="{63439BD1-C35D-4454-82CB-9A3FA24BD8D5}" destId="{4320881A-B7E9-4485-B2DF-4BE142BDEBA7}" srcOrd="10" destOrd="0" presId="urn:microsoft.com/office/officeart/2005/8/layout/default"/>
    <dgm:cxn modelId="{9909E305-733B-4CDA-8896-8CDB5702B637}" type="presParOf" srcId="{63439BD1-C35D-4454-82CB-9A3FA24BD8D5}" destId="{E97F2E30-101F-4936-A2C6-51AFD58D9C14}" srcOrd="11" destOrd="0" presId="urn:microsoft.com/office/officeart/2005/8/layout/default"/>
    <dgm:cxn modelId="{8CCB04DC-B9B3-4CAB-B680-8DB49FF4554A}" type="presParOf" srcId="{63439BD1-C35D-4454-82CB-9A3FA24BD8D5}" destId="{3083E9B4-98EB-4B7C-A385-2ACD5ACBE4D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158185-7402-4A75-920D-91A9FD0041A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B12A345-4E6B-4831-9972-A2B85A18BEA4}">
      <dgm:prSet/>
      <dgm:spPr/>
      <dgm:t>
        <a:bodyPr/>
        <a:lstStyle/>
        <a:p>
          <a:r>
            <a:rPr lang="en-US" b="1" i="0"/>
            <a:t>Vastness of Content: Over 84,000 movies in 83 languages listed on IMDb!</a:t>
          </a:r>
          <a:endParaRPr lang="en-US"/>
        </a:p>
      </dgm:t>
    </dgm:pt>
    <dgm:pt modelId="{1C9010F6-7B89-407C-90FA-DFC57B9DD379}" type="parTrans" cxnId="{01C0EC63-9B10-4C36-9865-A2DF2C97EA45}">
      <dgm:prSet/>
      <dgm:spPr/>
      <dgm:t>
        <a:bodyPr/>
        <a:lstStyle/>
        <a:p>
          <a:endParaRPr lang="en-US"/>
        </a:p>
      </dgm:t>
    </dgm:pt>
    <dgm:pt modelId="{E1AFEB36-AA3A-4DBC-846E-CD5B90464B11}" type="sibTrans" cxnId="{01C0EC63-9B10-4C36-9865-A2DF2C97EA45}">
      <dgm:prSet/>
      <dgm:spPr/>
      <dgm:t>
        <a:bodyPr/>
        <a:lstStyle/>
        <a:p>
          <a:endParaRPr lang="en-US"/>
        </a:p>
      </dgm:t>
    </dgm:pt>
    <dgm:pt modelId="{D705D8C4-6353-48F0-96F9-D54E0E0E35A8}">
      <dgm:prSet/>
      <dgm:spPr/>
      <dgm:t>
        <a:bodyPr/>
        <a:lstStyle/>
        <a:p>
          <a:r>
            <a:rPr lang="en-US" b="1" i="0"/>
            <a:t>Regional Dominance: US leads the pack with 9.74% of movies, followed by Canada (4.14%) and France (4.62%).</a:t>
          </a:r>
          <a:endParaRPr lang="en-US"/>
        </a:p>
      </dgm:t>
    </dgm:pt>
    <dgm:pt modelId="{AEF0CFFC-F330-438A-A853-ACA256FD1867}" type="parTrans" cxnId="{3DF2F29B-2DB6-4DBD-8191-53D835AD8C29}">
      <dgm:prSet/>
      <dgm:spPr/>
      <dgm:t>
        <a:bodyPr/>
        <a:lstStyle/>
        <a:p>
          <a:endParaRPr lang="en-US"/>
        </a:p>
      </dgm:t>
    </dgm:pt>
    <dgm:pt modelId="{74A64A6E-160F-4987-A65D-B6480DB27F65}" type="sibTrans" cxnId="{3DF2F29B-2DB6-4DBD-8191-53D835AD8C29}">
      <dgm:prSet/>
      <dgm:spPr/>
      <dgm:t>
        <a:bodyPr/>
        <a:lstStyle/>
        <a:p>
          <a:endParaRPr lang="en-US"/>
        </a:p>
      </dgm:t>
    </dgm:pt>
    <dgm:pt modelId="{22C05F4A-AB3B-4C5E-8D62-99AFEC8E6588}">
      <dgm:prSet/>
      <dgm:spPr/>
      <dgm:t>
        <a:bodyPr/>
        <a:lstStyle/>
        <a:p>
          <a:r>
            <a:rPr lang="en-US" b="1" i="0"/>
            <a:t>Rating Variations: See how average ratings and vote counts differ across regions. Click a country to explore its specifics (e.g., US highlighted).</a:t>
          </a:r>
          <a:endParaRPr lang="en-US"/>
        </a:p>
      </dgm:t>
    </dgm:pt>
    <dgm:pt modelId="{71DBBEBC-2977-44BA-9C71-B4549F6C993F}" type="parTrans" cxnId="{4E7FD58A-DE3D-4BFE-AF46-87D183D037D6}">
      <dgm:prSet/>
      <dgm:spPr/>
      <dgm:t>
        <a:bodyPr/>
        <a:lstStyle/>
        <a:p>
          <a:endParaRPr lang="en-US"/>
        </a:p>
      </dgm:t>
    </dgm:pt>
    <dgm:pt modelId="{6E4E1392-72E1-4464-A236-91BEA074173A}" type="sibTrans" cxnId="{4E7FD58A-DE3D-4BFE-AF46-87D183D037D6}">
      <dgm:prSet/>
      <dgm:spPr/>
      <dgm:t>
        <a:bodyPr/>
        <a:lstStyle/>
        <a:p>
          <a:endParaRPr lang="en-US"/>
        </a:p>
      </dgm:t>
    </dgm:pt>
    <dgm:pt modelId="{6A18BBF3-E32C-4BD1-875E-1A3446E97313}">
      <dgm:prSet/>
      <dgm:spPr/>
      <dgm:t>
        <a:bodyPr/>
        <a:lstStyle/>
        <a:p>
          <a:r>
            <a:rPr lang="en-US" b="1" i="0"/>
            <a:t>Critical Acclaim: "Der doppelte Nikolaus" (1964) reigns supreme with a 9.7 rating and the most votes.</a:t>
          </a:r>
          <a:br>
            <a:rPr lang="en-US" b="1"/>
          </a:br>
          <a:endParaRPr lang="en-US"/>
        </a:p>
      </dgm:t>
    </dgm:pt>
    <dgm:pt modelId="{D57E3521-4A39-4510-8CB1-52AE79EA8791}" type="parTrans" cxnId="{EB9369CC-F1AC-4A28-B9E7-B985689B6756}">
      <dgm:prSet/>
      <dgm:spPr/>
      <dgm:t>
        <a:bodyPr/>
        <a:lstStyle/>
        <a:p>
          <a:endParaRPr lang="en-US"/>
        </a:p>
      </dgm:t>
    </dgm:pt>
    <dgm:pt modelId="{F58685EB-1181-4EA6-8646-6A7687BAB070}" type="sibTrans" cxnId="{EB9369CC-F1AC-4A28-B9E7-B985689B6756}">
      <dgm:prSet/>
      <dgm:spPr/>
      <dgm:t>
        <a:bodyPr/>
        <a:lstStyle/>
        <a:p>
          <a:endParaRPr lang="en-US"/>
        </a:p>
      </dgm:t>
    </dgm:pt>
    <dgm:pt modelId="{CC1BE4C8-93C5-4729-859F-A7B8990E3782}" type="pres">
      <dgm:prSet presAssocID="{51158185-7402-4A75-920D-91A9FD0041A2}" presName="hierChild1" presStyleCnt="0">
        <dgm:presLayoutVars>
          <dgm:chPref val="1"/>
          <dgm:dir/>
          <dgm:animOne val="branch"/>
          <dgm:animLvl val="lvl"/>
          <dgm:resizeHandles/>
        </dgm:presLayoutVars>
      </dgm:prSet>
      <dgm:spPr/>
    </dgm:pt>
    <dgm:pt modelId="{60C2CDC0-F4DA-4E65-B5A6-DBDF54FEB2D2}" type="pres">
      <dgm:prSet presAssocID="{EB12A345-4E6B-4831-9972-A2B85A18BEA4}" presName="hierRoot1" presStyleCnt="0"/>
      <dgm:spPr/>
    </dgm:pt>
    <dgm:pt modelId="{09F0C4E9-DA8E-44DA-8C1A-7C02B8157AFB}" type="pres">
      <dgm:prSet presAssocID="{EB12A345-4E6B-4831-9972-A2B85A18BEA4}" presName="composite" presStyleCnt="0"/>
      <dgm:spPr/>
    </dgm:pt>
    <dgm:pt modelId="{67024112-9740-48FE-A68F-C0559314AA1E}" type="pres">
      <dgm:prSet presAssocID="{EB12A345-4E6B-4831-9972-A2B85A18BEA4}" presName="background" presStyleLbl="node0" presStyleIdx="0" presStyleCnt="4"/>
      <dgm:spPr/>
    </dgm:pt>
    <dgm:pt modelId="{8D62B9C1-D662-4512-AF1B-CA616F5F7715}" type="pres">
      <dgm:prSet presAssocID="{EB12A345-4E6B-4831-9972-A2B85A18BEA4}" presName="text" presStyleLbl="fgAcc0" presStyleIdx="0" presStyleCnt="4">
        <dgm:presLayoutVars>
          <dgm:chPref val="3"/>
        </dgm:presLayoutVars>
      </dgm:prSet>
      <dgm:spPr/>
    </dgm:pt>
    <dgm:pt modelId="{EC8048B4-6BB8-464F-8038-E43613FBD5F0}" type="pres">
      <dgm:prSet presAssocID="{EB12A345-4E6B-4831-9972-A2B85A18BEA4}" presName="hierChild2" presStyleCnt="0"/>
      <dgm:spPr/>
    </dgm:pt>
    <dgm:pt modelId="{41BF0A3E-7CE1-4425-B9B0-AE5A337659FA}" type="pres">
      <dgm:prSet presAssocID="{D705D8C4-6353-48F0-96F9-D54E0E0E35A8}" presName="hierRoot1" presStyleCnt="0"/>
      <dgm:spPr/>
    </dgm:pt>
    <dgm:pt modelId="{16573C93-96D3-46F6-9336-310E8721B37B}" type="pres">
      <dgm:prSet presAssocID="{D705D8C4-6353-48F0-96F9-D54E0E0E35A8}" presName="composite" presStyleCnt="0"/>
      <dgm:spPr/>
    </dgm:pt>
    <dgm:pt modelId="{0A3F9238-8E31-4CA9-862A-ED516E941B87}" type="pres">
      <dgm:prSet presAssocID="{D705D8C4-6353-48F0-96F9-D54E0E0E35A8}" presName="background" presStyleLbl="node0" presStyleIdx="1" presStyleCnt="4"/>
      <dgm:spPr/>
    </dgm:pt>
    <dgm:pt modelId="{976FA493-E47C-4E46-94CB-B0A1A68FDFB8}" type="pres">
      <dgm:prSet presAssocID="{D705D8C4-6353-48F0-96F9-D54E0E0E35A8}" presName="text" presStyleLbl="fgAcc0" presStyleIdx="1" presStyleCnt="4">
        <dgm:presLayoutVars>
          <dgm:chPref val="3"/>
        </dgm:presLayoutVars>
      </dgm:prSet>
      <dgm:spPr/>
    </dgm:pt>
    <dgm:pt modelId="{6E1F12BF-ED07-4390-B126-47623777D0AE}" type="pres">
      <dgm:prSet presAssocID="{D705D8C4-6353-48F0-96F9-D54E0E0E35A8}" presName="hierChild2" presStyleCnt="0"/>
      <dgm:spPr/>
    </dgm:pt>
    <dgm:pt modelId="{2A65172E-7FBB-4328-BCBA-731601FBB4E6}" type="pres">
      <dgm:prSet presAssocID="{22C05F4A-AB3B-4C5E-8D62-99AFEC8E6588}" presName="hierRoot1" presStyleCnt="0"/>
      <dgm:spPr/>
    </dgm:pt>
    <dgm:pt modelId="{1D878D7C-52C2-4711-BC5F-E6FF5761853D}" type="pres">
      <dgm:prSet presAssocID="{22C05F4A-AB3B-4C5E-8D62-99AFEC8E6588}" presName="composite" presStyleCnt="0"/>
      <dgm:spPr/>
    </dgm:pt>
    <dgm:pt modelId="{FE8CAA09-DF25-4D0E-A366-9070712CFABE}" type="pres">
      <dgm:prSet presAssocID="{22C05F4A-AB3B-4C5E-8D62-99AFEC8E6588}" presName="background" presStyleLbl="node0" presStyleIdx="2" presStyleCnt="4"/>
      <dgm:spPr/>
    </dgm:pt>
    <dgm:pt modelId="{D1D1F17C-AC7A-41BF-BD57-5639D65F4986}" type="pres">
      <dgm:prSet presAssocID="{22C05F4A-AB3B-4C5E-8D62-99AFEC8E6588}" presName="text" presStyleLbl="fgAcc0" presStyleIdx="2" presStyleCnt="4">
        <dgm:presLayoutVars>
          <dgm:chPref val="3"/>
        </dgm:presLayoutVars>
      </dgm:prSet>
      <dgm:spPr/>
    </dgm:pt>
    <dgm:pt modelId="{DC95CCA1-252E-4A34-B728-85A8AF0A7F15}" type="pres">
      <dgm:prSet presAssocID="{22C05F4A-AB3B-4C5E-8D62-99AFEC8E6588}" presName="hierChild2" presStyleCnt="0"/>
      <dgm:spPr/>
    </dgm:pt>
    <dgm:pt modelId="{F76A533A-4F1D-46B6-A666-EABEB612338D}" type="pres">
      <dgm:prSet presAssocID="{6A18BBF3-E32C-4BD1-875E-1A3446E97313}" presName="hierRoot1" presStyleCnt="0"/>
      <dgm:spPr/>
    </dgm:pt>
    <dgm:pt modelId="{3423830E-212A-456E-B4B4-C47FB685D399}" type="pres">
      <dgm:prSet presAssocID="{6A18BBF3-E32C-4BD1-875E-1A3446E97313}" presName="composite" presStyleCnt="0"/>
      <dgm:spPr/>
    </dgm:pt>
    <dgm:pt modelId="{D6F2163E-E473-4630-8DB5-6AF87181F290}" type="pres">
      <dgm:prSet presAssocID="{6A18BBF3-E32C-4BD1-875E-1A3446E97313}" presName="background" presStyleLbl="node0" presStyleIdx="3" presStyleCnt="4"/>
      <dgm:spPr/>
    </dgm:pt>
    <dgm:pt modelId="{095F45C0-0AE1-449D-918D-C8ED2C0A8C02}" type="pres">
      <dgm:prSet presAssocID="{6A18BBF3-E32C-4BD1-875E-1A3446E97313}" presName="text" presStyleLbl="fgAcc0" presStyleIdx="3" presStyleCnt="4">
        <dgm:presLayoutVars>
          <dgm:chPref val="3"/>
        </dgm:presLayoutVars>
      </dgm:prSet>
      <dgm:spPr/>
    </dgm:pt>
    <dgm:pt modelId="{7CE018F0-D2D7-48B2-8D93-388716ECC711}" type="pres">
      <dgm:prSet presAssocID="{6A18BBF3-E32C-4BD1-875E-1A3446E97313}" presName="hierChild2" presStyleCnt="0"/>
      <dgm:spPr/>
    </dgm:pt>
  </dgm:ptLst>
  <dgm:cxnLst>
    <dgm:cxn modelId="{36E7E117-97A2-4D9B-9BA4-DF216F68E7A8}" type="presOf" srcId="{D705D8C4-6353-48F0-96F9-D54E0E0E35A8}" destId="{976FA493-E47C-4E46-94CB-B0A1A68FDFB8}" srcOrd="0" destOrd="0" presId="urn:microsoft.com/office/officeart/2005/8/layout/hierarchy1"/>
    <dgm:cxn modelId="{3EF4453E-3EAC-41B8-B00A-1ED487712C5B}" type="presOf" srcId="{EB12A345-4E6B-4831-9972-A2B85A18BEA4}" destId="{8D62B9C1-D662-4512-AF1B-CA616F5F7715}" srcOrd="0" destOrd="0" presId="urn:microsoft.com/office/officeart/2005/8/layout/hierarchy1"/>
    <dgm:cxn modelId="{01C0EC63-9B10-4C36-9865-A2DF2C97EA45}" srcId="{51158185-7402-4A75-920D-91A9FD0041A2}" destId="{EB12A345-4E6B-4831-9972-A2B85A18BEA4}" srcOrd="0" destOrd="0" parTransId="{1C9010F6-7B89-407C-90FA-DFC57B9DD379}" sibTransId="{E1AFEB36-AA3A-4DBC-846E-CD5B90464B11}"/>
    <dgm:cxn modelId="{2024DF7E-006D-429B-9B99-86C7D8EF1A86}" type="presOf" srcId="{51158185-7402-4A75-920D-91A9FD0041A2}" destId="{CC1BE4C8-93C5-4729-859F-A7B8990E3782}" srcOrd="0" destOrd="0" presId="urn:microsoft.com/office/officeart/2005/8/layout/hierarchy1"/>
    <dgm:cxn modelId="{4E7FD58A-DE3D-4BFE-AF46-87D183D037D6}" srcId="{51158185-7402-4A75-920D-91A9FD0041A2}" destId="{22C05F4A-AB3B-4C5E-8D62-99AFEC8E6588}" srcOrd="2" destOrd="0" parTransId="{71DBBEBC-2977-44BA-9C71-B4549F6C993F}" sibTransId="{6E4E1392-72E1-4464-A236-91BEA074173A}"/>
    <dgm:cxn modelId="{3DF2F29B-2DB6-4DBD-8191-53D835AD8C29}" srcId="{51158185-7402-4A75-920D-91A9FD0041A2}" destId="{D705D8C4-6353-48F0-96F9-D54E0E0E35A8}" srcOrd="1" destOrd="0" parTransId="{AEF0CFFC-F330-438A-A853-ACA256FD1867}" sibTransId="{74A64A6E-160F-4987-A65D-B6480DB27F65}"/>
    <dgm:cxn modelId="{EB9369CC-F1AC-4A28-B9E7-B985689B6756}" srcId="{51158185-7402-4A75-920D-91A9FD0041A2}" destId="{6A18BBF3-E32C-4BD1-875E-1A3446E97313}" srcOrd="3" destOrd="0" parTransId="{D57E3521-4A39-4510-8CB1-52AE79EA8791}" sibTransId="{F58685EB-1181-4EA6-8646-6A7687BAB070}"/>
    <dgm:cxn modelId="{0B252DDA-0658-42DE-A980-54B61CDAA72F}" type="presOf" srcId="{6A18BBF3-E32C-4BD1-875E-1A3446E97313}" destId="{095F45C0-0AE1-449D-918D-C8ED2C0A8C02}" srcOrd="0" destOrd="0" presId="urn:microsoft.com/office/officeart/2005/8/layout/hierarchy1"/>
    <dgm:cxn modelId="{66E254DC-DAE6-4CA7-B177-1EBBD21E7DEE}" type="presOf" srcId="{22C05F4A-AB3B-4C5E-8D62-99AFEC8E6588}" destId="{D1D1F17C-AC7A-41BF-BD57-5639D65F4986}" srcOrd="0" destOrd="0" presId="urn:microsoft.com/office/officeart/2005/8/layout/hierarchy1"/>
    <dgm:cxn modelId="{5EB10F1A-68B5-44A0-B405-944C01E5D462}" type="presParOf" srcId="{CC1BE4C8-93C5-4729-859F-A7B8990E3782}" destId="{60C2CDC0-F4DA-4E65-B5A6-DBDF54FEB2D2}" srcOrd="0" destOrd="0" presId="urn:microsoft.com/office/officeart/2005/8/layout/hierarchy1"/>
    <dgm:cxn modelId="{844040C0-DD61-4B9B-9F67-3AC1C4286BB4}" type="presParOf" srcId="{60C2CDC0-F4DA-4E65-B5A6-DBDF54FEB2D2}" destId="{09F0C4E9-DA8E-44DA-8C1A-7C02B8157AFB}" srcOrd="0" destOrd="0" presId="urn:microsoft.com/office/officeart/2005/8/layout/hierarchy1"/>
    <dgm:cxn modelId="{D2D66E4B-EC60-4377-8866-23F8DBECC392}" type="presParOf" srcId="{09F0C4E9-DA8E-44DA-8C1A-7C02B8157AFB}" destId="{67024112-9740-48FE-A68F-C0559314AA1E}" srcOrd="0" destOrd="0" presId="urn:microsoft.com/office/officeart/2005/8/layout/hierarchy1"/>
    <dgm:cxn modelId="{A37E3E5C-9A68-4A85-A844-2BAFF0CBA9A5}" type="presParOf" srcId="{09F0C4E9-DA8E-44DA-8C1A-7C02B8157AFB}" destId="{8D62B9C1-D662-4512-AF1B-CA616F5F7715}" srcOrd="1" destOrd="0" presId="urn:microsoft.com/office/officeart/2005/8/layout/hierarchy1"/>
    <dgm:cxn modelId="{AA1C825C-3115-4742-8B1B-4E6CBEB6E5D3}" type="presParOf" srcId="{60C2CDC0-F4DA-4E65-B5A6-DBDF54FEB2D2}" destId="{EC8048B4-6BB8-464F-8038-E43613FBD5F0}" srcOrd="1" destOrd="0" presId="urn:microsoft.com/office/officeart/2005/8/layout/hierarchy1"/>
    <dgm:cxn modelId="{5EF18AAA-459E-4A42-BE58-E6554E20B9E1}" type="presParOf" srcId="{CC1BE4C8-93C5-4729-859F-A7B8990E3782}" destId="{41BF0A3E-7CE1-4425-B9B0-AE5A337659FA}" srcOrd="1" destOrd="0" presId="urn:microsoft.com/office/officeart/2005/8/layout/hierarchy1"/>
    <dgm:cxn modelId="{2C2F23EB-6102-4C50-8185-02022AA57D07}" type="presParOf" srcId="{41BF0A3E-7CE1-4425-B9B0-AE5A337659FA}" destId="{16573C93-96D3-46F6-9336-310E8721B37B}" srcOrd="0" destOrd="0" presId="urn:microsoft.com/office/officeart/2005/8/layout/hierarchy1"/>
    <dgm:cxn modelId="{EAF4ED39-4626-4345-820E-3871881B51F9}" type="presParOf" srcId="{16573C93-96D3-46F6-9336-310E8721B37B}" destId="{0A3F9238-8E31-4CA9-862A-ED516E941B87}" srcOrd="0" destOrd="0" presId="urn:microsoft.com/office/officeart/2005/8/layout/hierarchy1"/>
    <dgm:cxn modelId="{86ABA339-8F22-47F6-9DEF-265071C04E72}" type="presParOf" srcId="{16573C93-96D3-46F6-9336-310E8721B37B}" destId="{976FA493-E47C-4E46-94CB-B0A1A68FDFB8}" srcOrd="1" destOrd="0" presId="urn:microsoft.com/office/officeart/2005/8/layout/hierarchy1"/>
    <dgm:cxn modelId="{F0758C08-E27D-4841-B968-A0CEE1D42EDE}" type="presParOf" srcId="{41BF0A3E-7CE1-4425-B9B0-AE5A337659FA}" destId="{6E1F12BF-ED07-4390-B126-47623777D0AE}" srcOrd="1" destOrd="0" presId="urn:microsoft.com/office/officeart/2005/8/layout/hierarchy1"/>
    <dgm:cxn modelId="{553DC365-CE39-42B9-8A04-35EA8CF73E6E}" type="presParOf" srcId="{CC1BE4C8-93C5-4729-859F-A7B8990E3782}" destId="{2A65172E-7FBB-4328-BCBA-731601FBB4E6}" srcOrd="2" destOrd="0" presId="urn:microsoft.com/office/officeart/2005/8/layout/hierarchy1"/>
    <dgm:cxn modelId="{BE0D4FA6-0A54-40DF-BCB5-86A8998D73EC}" type="presParOf" srcId="{2A65172E-7FBB-4328-BCBA-731601FBB4E6}" destId="{1D878D7C-52C2-4711-BC5F-E6FF5761853D}" srcOrd="0" destOrd="0" presId="urn:microsoft.com/office/officeart/2005/8/layout/hierarchy1"/>
    <dgm:cxn modelId="{8DBF5CB6-3049-417E-A433-A8CC8FE2FF86}" type="presParOf" srcId="{1D878D7C-52C2-4711-BC5F-E6FF5761853D}" destId="{FE8CAA09-DF25-4D0E-A366-9070712CFABE}" srcOrd="0" destOrd="0" presId="urn:microsoft.com/office/officeart/2005/8/layout/hierarchy1"/>
    <dgm:cxn modelId="{100F8052-4640-4D3E-A407-D393956586DD}" type="presParOf" srcId="{1D878D7C-52C2-4711-BC5F-E6FF5761853D}" destId="{D1D1F17C-AC7A-41BF-BD57-5639D65F4986}" srcOrd="1" destOrd="0" presId="urn:microsoft.com/office/officeart/2005/8/layout/hierarchy1"/>
    <dgm:cxn modelId="{BBE292CD-88AC-48B4-A0B2-A1ABA30FB424}" type="presParOf" srcId="{2A65172E-7FBB-4328-BCBA-731601FBB4E6}" destId="{DC95CCA1-252E-4A34-B728-85A8AF0A7F15}" srcOrd="1" destOrd="0" presId="urn:microsoft.com/office/officeart/2005/8/layout/hierarchy1"/>
    <dgm:cxn modelId="{E14FD528-B7C8-4964-81CC-441AA090E0E5}" type="presParOf" srcId="{CC1BE4C8-93C5-4729-859F-A7B8990E3782}" destId="{F76A533A-4F1D-46B6-A666-EABEB612338D}" srcOrd="3" destOrd="0" presId="urn:microsoft.com/office/officeart/2005/8/layout/hierarchy1"/>
    <dgm:cxn modelId="{EA4749EC-287A-4F82-8155-D4D57176DF8B}" type="presParOf" srcId="{F76A533A-4F1D-46B6-A666-EABEB612338D}" destId="{3423830E-212A-456E-B4B4-C47FB685D399}" srcOrd="0" destOrd="0" presId="urn:microsoft.com/office/officeart/2005/8/layout/hierarchy1"/>
    <dgm:cxn modelId="{7F295B55-E26C-4612-9869-13267FB6A5FC}" type="presParOf" srcId="{3423830E-212A-456E-B4B4-C47FB685D399}" destId="{D6F2163E-E473-4630-8DB5-6AF87181F290}" srcOrd="0" destOrd="0" presId="urn:microsoft.com/office/officeart/2005/8/layout/hierarchy1"/>
    <dgm:cxn modelId="{B3E06907-4BF4-429C-9D95-ECEAA7AF17B0}" type="presParOf" srcId="{3423830E-212A-456E-B4B4-C47FB685D399}" destId="{095F45C0-0AE1-449D-918D-C8ED2C0A8C02}" srcOrd="1" destOrd="0" presId="urn:microsoft.com/office/officeart/2005/8/layout/hierarchy1"/>
    <dgm:cxn modelId="{F521E3CE-8310-4F35-8DBA-DE3B0113A15D}" type="presParOf" srcId="{F76A533A-4F1D-46B6-A666-EABEB612338D}" destId="{7CE018F0-D2D7-48B2-8D93-388716ECC71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54637F-ABEF-412A-91FD-424DFA23AE84}"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6A54FC94-238A-4053-98A1-669F8E7016FB}">
      <dgm:prSet/>
      <dgm:spPr/>
      <dgm:t>
        <a:bodyPr/>
        <a:lstStyle/>
        <a:p>
          <a:pPr>
            <a:lnSpc>
              <a:spcPct val="100000"/>
            </a:lnSpc>
          </a:pPr>
          <a:r>
            <a:rPr lang="en-US"/>
            <a:t>Pros: Efficient data processing with PySpark, secure data storage in Snowflake, interactive visualization with Power BI.</a:t>
          </a:r>
        </a:p>
      </dgm:t>
    </dgm:pt>
    <dgm:pt modelId="{0F431DB0-59B9-470F-B7DA-5E2D486CFDA6}" type="parTrans" cxnId="{E6CE03EF-08B6-47C7-96C7-E195E71FB6AC}">
      <dgm:prSet/>
      <dgm:spPr/>
      <dgm:t>
        <a:bodyPr/>
        <a:lstStyle/>
        <a:p>
          <a:endParaRPr lang="en-US"/>
        </a:p>
      </dgm:t>
    </dgm:pt>
    <dgm:pt modelId="{57E80D48-7F45-4C04-881A-2C4AB2C66E19}" type="sibTrans" cxnId="{E6CE03EF-08B6-47C7-96C7-E195E71FB6AC}">
      <dgm:prSet/>
      <dgm:spPr/>
      <dgm:t>
        <a:bodyPr/>
        <a:lstStyle/>
        <a:p>
          <a:endParaRPr lang="en-US"/>
        </a:p>
      </dgm:t>
    </dgm:pt>
    <dgm:pt modelId="{7E0038E4-FC08-4810-A03B-323A5857983F}">
      <dgm:prSet/>
      <dgm:spPr/>
      <dgm:t>
        <a:bodyPr/>
        <a:lstStyle/>
        <a:p>
          <a:pPr>
            <a:lnSpc>
              <a:spcPct val="100000"/>
            </a:lnSpc>
          </a:pPr>
          <a:r>
            <a:rPr lang="en-US"/>
            <a:t>Cons: Initial setup complexity, potential data quality issues, learning curve for new tools.</a:t>
          </a:r>
        </a:p>
      </dgm:t>
    </dgm:pt>
    <dgm:pt modelId="{D636AF35-105B-4105-A1E6-0A40FF11DC3B}" type="parTrans" cxnId="{8D579FA7-1F40-4A52-B9EB-B8A0D0800C7A}">
      <dgm:prSet/>
      <dgm:spPr/>
      <dgm:t>
        <a:bodyPr/>
        <a:lstStyle/>
        <a:p>
          <a:endParaRPr lang="en-US"/>
        </a:p>
      </dgm:t>
    </dgm:pt>
    <dgm:pt modelId="{24FF1E21-60C2-462C-960B-C1288C692C3C}" type="sibTrans" cxnId="{8D579FA7-1F40-4A52-B9EB-B8A0D0800C7A}">
      <dgm:prSet/>
      <dgm:spPr/>
      <dgm:t>
        <a:bodyPr/>
        <a:lstStyle/>
        <a:p>
          <a:endParaRPr lang="en-US"/>
        </a:p>
      </dgm:t>
    </dgm:pt>
    <dgm:pt modelId="{7A126686-AFC2-46AD-94C5-9121B8AC0A97}">
      <dgm:prSet/>
      <dgm:spPr/>
      <dgm:t>
        <a:bodyPr/>
        <a:lstStyle/>
        <a:p>
          <a:pPr>
            <a:lnSpc>
              <a:spcPct val="100000"/>
            </a:lnSpc>
          </a:pPr>
          <a:r>
            <a:rPr lang="en-US"/>
            <a:t>Challenges: Handling large datasets, ensuring data accuracy, designing effective visualizations.</a:t>
          </a:r>
        </a:p>
      </dgm:t>
    </dgm:pt>
    <dgm:pt modelId="{0AE2F600-160D-46EC-B07E-37B40D0AF4A3}" type="parTrans" cxnId="{650AD269-6A84-46E9-AA5E-C9C9901EE122}">
      <dgm:prSet/>
      <dgm:spPr/>
      <dgm:t>
        <a:bodyPr/>
        <a:lstStyle/>
        <a:p>
          <a:endParaRPr lang="en-US"/>
        </a:p>
      </dgm:t>
    </dgm:pt>
    <dgm:pt modelId="{1D5FA9EE-263A-4B42-BEE7-4900E7AE41BC}" type="sibTrans" cxnId="{650AD269-6A84-46E9-AA5E-C9C9901EE122}">
      <dgm:prSet/>
      <dgm:spPr/>
      <dgm:t>
        <a:bodyPr/>
        <a:lstStyle/>
        <a:p>
          <a:endParaRPr lang="en-US"/>
        </a:p>
      </dgm:t>
    </dgm:pt>
    <dgm:pt modelId="{3A709B8B-80C0-4977-B5A9-D325B496C1CD}" type="pres">
      <dgm:prSet presAssocID="{6954637F-ABEF-412A-91FD-424DFA23AE84}" presName="root" presStyleCnt="0">
        <dgm:presLayoutVars>
          <dgm:dir/>
          <dgm:resizeHandles val="exact"/>
        </dgm:presLayoutVars>
      </dgm:prSet>
      <dgm:spPr/>
    </dgm:pt>
    <dgm:pt modelId="{AD69526D-D05B-43D6-9F88-1F02BF6C7E4F}" type="pres">
      <dgm:prSet presAssocID="{6A54FC94-238A-4053-98A1-669F8E7016FB}" presName="compNode" presStyleCnt="0"/>
      <dgm:spPr/>
    </dgm:pt>
    <dgm:pt modelId="{6D588C97-3438-4A62-8AE5-185B10B3C8C3}" type="pres">
      <dgm:prSet presAssocID="{6A54FC94-238A-4053-98A1-669F8E7016FB}" presName="bgRect" presStyleLbl="bgShp" presStyleIdx="0" presStyleCnt="3"/>
      <dgm:spPr/>
    </dgm:pt>
    <dgm:pt modelId="{568BF85F-C211-4CB3-9448-CC66B767D36D}" type="pres">
      <dgm:prSet presAssocID="{6A54FC94-238A-4053-98A1-669F8E7016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owflake"/>
        </a:ext>
      </dgm:extLst>
    </dgm:pt>
    <dgm:pt modelId="{F6C4C04E-DB82-4CD5-960B-C86FBBDEA5F2}" type="pres">
      <dgm:prSet presAssocID="{6A54FC94-238A-4053-98A1-669F8E7016FB}" presName="spaceRect" presStyleCnt="0"/>
      <dgm:spPr/>
    </dgm:pt>
    <dgm:pt modelId="{F48F5434-2554-4D73-92B2-ADA1623EE06F}" type="pres">
      <dgm:prSet presAssocID="{6A54FC94-238A-4053-98A1-669F8E7016FB}" presName="parTx" presStyleLbl="revTx" presStyleIdx="0" presStyleCnt="3">
        <dgm:presLayoutVars>
          <dgm:chMax val="0"/>
          <dgm:chPref val="0"/>
        </dgm:presLayoutVars>
      </dgm:prSet>
      <dgm:spPr/>
    </dgm:pt>
    <dgm:pt modelId="{7C3D55AD-1633-4996-8C64-9899B43EB560}" type="pres">
      <dgm:prSet presAssocID="{57E80D48-7F45-4C04-881A-2C4AB2C66E19}" presName="sibTrans" presStyleCnt="0"/>
      <dgm:spPr/>
    </dgm:pt>
    <dgm:pt modelId="{BD8C0E0B-B0A2-41FB-9F37-A2A23E873599}" type="pres">
      <dgm:prSet presAssocID="{7E0038E4-FC08-4810-A03B-323A5857983F}" presName="compNode" presStyleCnt="0"/>
      <dgm:spPr/>
    </dgm:pt>
    <dgm:pt modelId="{798202FA-905F-4F12-A8D3-3E496F26FE42}" type="pres">
      <dgm:prSet presAssocID="{7E0038E4-FC08-4810-A03B-323A5857983F}" presName="bgRect" presStyleLbl="bgShp" presStyleIdx="1" presStyleCnt="3"/>
      <dgm:spPr/>
    </dgm:pt>
    <dgm:pt modelId="{4D409757-BE54-45F7-9C3D-921B97433A7E}" type="pres">
      <dgm:prSet presAssocID="{7E0038E4-FC08-4810-A03B-323A585798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BA1C7D9C-20AA-420D-B670-9ED822EADA3E}" type="pres">
      <dgm:prSet presAssocID="{7E0038E4-FC08-4810-A03B-323A5857983F}" presName="spaceRect" presStyleCnt="0"/>
      <dgm:spPr/>
    </dgm:pt>
    <dgm:pt modelId="{F642261E-A853-4CA3-93F8-F71B711DC02E}" type="pres">
      <dgm:prSet presAssocID="{7E0038E4-FC08-4810-A03B-323A5857983F}" presName="parTx" presStyleLbl="revTx" presStyleIdx="1" presStyleCnt="3">
        <dgm:presLayoutVars>
          <dgm:chMax val="0"/>
          <dgm:chPref val="0"/>
        </dgm:presLayoutVars>
      </dgm:prSet>
      <dgm:spPr/>
    </dgm:pt>
    <dgm:pt modelId="{0B4DF44D-BD8C-47A1-A5E2-E418F2DDFE2B}" type="pres">
      <dgm:prSet presAssocID="{24FF1E21-60C2-462C-960B-C1288C692C3C}" presName="sibTrans" presStyleCnt="0"/>
      <dgm:spPr/>
    </dgm:pt>
    <dgm:pt modelId="{859FD19C-1FA8-4B28-8F7E-0672D6C29A79}" type="pres">
      <dgm:prSet presAssocID="{7A126686-AFC2-46AD-94C5-9121B8AC0A97}" presName="compNode" presStyleCnt="0"/>
      <dgm:spPr/>
    </dgm:pt>
    <dgm:pt modelId="{F3FE3B7A-0473-484F-8B31-8C979B330F5D}" type="pres">
      <dgm:prSet presAssocID="{7A126686-AFC2-46AD-94C5-9121B8AC0A97}" presName="bgRect" presStyleLbl="bgShp" presStyleIdx="2" presStyleCnt="3"/>
      <dgm:spPr/>
    </dgm:pt>
    <dgm:pt modelId="{4379F2DE-90D5-4A5A-A21C-8A347EB4327A}" type="pres">
      <dgm:prSet presAssocID="{7A126686-AFC2-46AD-94C5-9121B8AC0A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3BA1EE3-F06C-4D1F-A264-C208356CECB9}" type="pres">
      <dgm:prSet presAssocID="{7A126686-AFC2-46AD-94C5-9121B8AC0A97}" presName="spaceRect" presStyleCnt="0"/>
      <dgm:spPr/>
    </dgm:pt>
    <dgm:pt modelId="{AD9CB6C8-1C3A-41FF-91D3-2EC552980CDF}" type="pres">
      <dgm:prSet presAssocID="{7A126686-AFC2-46AD-94C5-9121B8AC0A97}" presName="parTx" presStyleLbl="revTx" presStyleIdx="2" presStyleCnt="3">
        <dgm:presLayoutVars>
          <dgm:chMax val="0"/>
          <dgm:chPref val="0"/>
        </dgm:presLayoutVars>
      </dgm:prSet>
      <dgm:spPr/>
    </dgm:pt>
  </dgm:ptLst>
  <dgm:cxnLst>
    <dgm:cxn modelId="{D5C89A2B-481C-B14C-805B-2FBD53070FCF}" type="presOf" srcId="{6954637F-ABEF-412A-91FD-424DFA23AE84}" destId="{3A709B8B-80C0-4977-B5A9-D325B496C1CD}" srcOrd="0" destOrd="0" presId="urn:microsoft.com/office/officeart/2018/2/layout/IconVerticalSolidList"/>
    <dgm:cxn modelId="{650AD269-6A84-46E9-AA5E-C9C9901EE122}" srcId="{6954637F-ABEF-412A-91FD-424DFA23AE84}" destId="{7A126686-AFC2-46AD-94C5-9121B8AC0A97}" srcOrd="2" destOrd="0" parTransId="{0AE2F600-160D-46EC-B07E-37B40D0AF4A3}" sibTransId="{1D5FA9EE-263A-4B42-BEE7-4900E7AE41BC}"/>
    <dgm:cxn modelId="{A3E780A4-4EC4-594E-9F2D-99BC52421151}" type="presOf" srcId="{7A126686-AFC2-46AD-94C5-9121B8AC0A97}" destId="{AD9CB6C8-1C3A-41FF-91D3-2EC552980CDF}" srcOrd="0" destOrd="0" presId="urn:microsoft.com/office/officeart/2018/2/layout/IconVerticalSolidList"/>
    <dgm:cxn modelId="{8D579FA7-1F40-4A52-B9EB-B8A0D0800C7A}" srcId="{6954637F-ABEF-412A-91FD-424DFA23AE84}" destId="{7E0038E4-FC08-4810-A03B-323A5857983F}" srcOrd="1" destOrd="0" parTransId="{D636AF35-105B-4105-A1E6-0A40FF11DC3B}" sibTransId="{24FF1E21-60C2-462C-960B-C1288C692C3C}"/>
    <dgm:cxn modelId="{69A842ED-6CF9-1E45-B711-0AE1C6CB896E}" type="presOf" srcId="{7E0038E4-FC08-4810-A03B-323A5857983F}" destId="{F642261E-A853-4CA3-93F8-F71B711DC02E}" srcOrd="0" destOrd="0" presId="urn:microsoft.com/office/officeart/2018/2/layout/IconVerticalSolidList"/>
    <dgm:cxn modelId="{D08C71EE-9494-6947-B5D0-50EBF32F880B}" type="presOf" srcId="{6A54FC94-238A-4053-98A1-669F8E7016FB}" destId="{F48F5434-2554-4D73-92B2-ADA1623EE06F}" srcOrd="0" destOrd="0" presId="urn:microsoft.com/office/officeart/2018/2/layout/IconVerticalSolidList"/>
    <dgm:cxn modelId="{E6CE03EF-08B6-47C7-96C7-E195E71FB6AC}" srcId="{6954637F-ABEF-412A-91FD-424DFA23AE84}" destId="{6A54FC94-238A-4053-98A1-669F8E7016FB}" srcOrd="0" destOrd="0" parTransId="{0F431DB0-59B9-470F-B7DA-5E2D486CFDA6}" sibTransId="{57E80D48-7F45-4C04-881A-2C4AB2C66E19}"/>
    <dgm:cxn modelId="{57AAF436-6EEA-FC41-A8B5-E69ACE3D46E5}" type="presParOf" srcId="{3A709B8B-80C0-4977-B5A9-D325B496C1CD}" destId="{AD69526D-D05B-43D6-9F88-1F02BF6C7E4F}" srcOrd="0" destOrd="0" presId="urn:microsoft.com/office/officeart/2018/2/layout/IconVerticalSolidList"/>
    <dgm:cxn modelId="{D6AF097E-9EFA-AF48-9284-D2AD7BEF0CDD}" type="presParOf" srcId="{AD69526D-D05B-43D6-9F88-1F02BF6C7E4F}" destId="{6D588C97-3438-4A62-8AE5-185B10B3C8C3}" srcOrd="0" destOrd="0" presId="urn:microsoft.com/office/officeart/2018/2/layout/IconVerticalSolidList"/>
    <dgm:cxn modelId="{2776614B-FB7E-8844-AD2D-2242FDBE1B83}" type="presParOf" srcId="{AD69526D-D05B-43D6-9F88-1F02BF6C7E4F}" destId="{568BF85F-C211-4CB3-9448-CC66B767D36D}" srcOrd="1" destOrd="0" presId="urn:microsoft.com/office/officeart/2018/2/layout/IconVerticalSolidList"/>
    <dgm:cxn modelId="{6328718C-BDFC-2745-B0E2-2891489927CB}" type="presParOf" srcId="{AD69526D-D05B-43D6-9F88-1F02BF6C7E4F}" destId="{F6C4C04E-DB82-4CD5-960B-C86FBBDEA5F2}" srcOrd="2" destOrd="0" presId="urn:microsoft.com/office/officeart/2018/2/layout/IconVerticalSolidList"/>
    <dgm:cxn modelId="{FC4C4E0B-0513-9047-90C3-8BF9289BA159}" type="presParOf" srcId="{AD69526D-D05B-43D6-9F88-1F02BF6C7E4F}" destId="{F48F5434-2554-4D73-92B2-ADA1623EE06F}" srcOrd="3" destOrd="0" presId="urn:microsoft.com/office/officeart/2018/2/layout/IconVerticalSolidList"/>
    <dgm:cxn modelId="{EACB6150-BFBE-7C4E-9978-7D5E8A0CFFD6}" type="presParOf" srcId="{3A709B8B-80C0-4977-B5A9-D325B496C1CD}" destId="{7C3D55AD-1633-4996-8C64-9899B43EB560}" srcOrd="1" destOrd="0" presId="urn:microsoft.com/office/officeart/2018/2/layout/IconVerticalSolidList"/>
    <dgm:cxn modelId="{1169043A-A853-564B-92A6-B9296B2FFAD9}" type="presParOf" srcId="{3A709B8B-80C0-4977-B5A9-D325B496C1CD}" destId="{BD8C0E0B-B0A2-41FB-9F37-A2A23E873599}" srcOrd="2" destOrd="0" presId="urn:microsoft.com/office/officeart/2018/2/layout/IconVerticalSolidList"/>
    <dgm:cxn modelId="{3A504E6B-EF61-2044-8067-69B20EDF12C6}" type="presParOf" srcId="{BD8C0E0B-B0A2-41FB-9F37-A2A23E873599}" destId="{798202FA-905F-4F12-A8D3-3E496F26FE42}" srcOrd="0" destOrd="0" presId="urn:microsoft.com/office/officeart/2018/2/layout/IconVerticalSolidList"/>
    <dgm:cxn modelId="{D70E28E0-6E67-8544-B4C3-9B5C96BA9C0C}" type="presParOf" srcId="{BD8C0E0B-B0A2-41FB-9F37-A2A23E873599}" destId="{4D409757-BE54-45F7-9C3D-921B97433A7E}" srcOrd="1" destOrd="0" presId="urn:microsoft.com/office/officeart/2018/2/layout/IconVerticalSolidList"/>
    <dgm:cxn modelId="{92A79804-A93A-0043-A0BC-0E0647896A3B}" type="presParOf" srcId="{BD8C0E0B-B0A2-41FB-9F37-A2A23E873599}" destId="{BA1C7D9C-20AA-420D-B670-9ED822EADA3E}" srcOrd="2" destOrd="0" presId="urn:microsoft.com/office/officeart/2018/2/layout/IconVerticalSolidList"/>
    <dgm:cxn modelId="{320209B6-B3FA-AB45-B82E-ACC68F1726BB}" type="presParOf" srcId="{BD8C0E0B-B0A2-41FB-9F37-A2A23E873599}" destId="{F642261E-A853-4CA3-93F8-F71B711DC02E}" srcOrd="3" destOrd="0" presId="urn:microsoft.com/office/officeart/2018/2/layout/IconVerticalSolidList"/>
    <dgm:cxn modelId="{B6A7892F-60E2-3B4A-AEEE-20F3997ED193}" type="presParOf" srcId="{3A709B8B-80C0-4977-B5A9-D325B496C1CD}" destId="{0B4DF44D-BD8C-47A1-A5E2-E418F2DDFE2B}" srcOrd="3" destOrd="0" presId="urn:microsoft.com/office/officeart/2018/2/layout/IconVerticalSolidList"/>
    <dgm:cxn modelId="{F8E7541E-11F1-0C43-BF26-5FD453DB320E}" type="presParOf" srcId="{3A709B8B-80C0-4977-B5A9-D325B496C1CD}" destId="{859FD19C-1FA8-4B28-8F7E-0672D6C29A79}" srcOrd="4" destOrd="0" presId="urn:microsoft.com/office/officeart/2018/2/layout/IconVerticalSolidList"/>
    <dgm:cxn modelId="{A085E4F2-2ABC-804C-B525-4E1D95738E8F}" type="presParOf" srcId="{859FD19C-1FA8-4B28-8F7E-0672D6C29A79}" destId="{F3FE3B7A-0473-484F-8B31-8C979B330F5D}" srcOrd="0" destOrd="0" presId="urn:microsoft.com/office/officeart/2018/2/layout/IconVerticalSolidList"/>
    <dgm:cxn modelId="{2E67AEFD-39D5-BE45-9A5D-80740D44F3CC}" type="presParOf" srcId="{859FD19C-1FA8-4B28-8F7E-0672D6C29A79}" destId="{4379F2DE-90D5-4A5A-A21C-8A347EB4327A}" srcOrd="1" destOrd="0" presId="urn:microsoft.com/office/officeart/2018/2/layout/IconVerticalSolidList"/>
    <dgm:cxn modelId="{794D4188-7769-1541-B95A-2FD16015D31B}" type="presParOf" srcId="{859FD19C-1FA8-4B28-8F7E-0672D6C29A79}" destId="{33BA1EE3-F06C-4D1F-A264-C208356CECB9}" srcOrd="2" destOrd="0" presId="urn:microsoft.com/office/officeart/2018/2/layout/IconVerticalSolidList"/>
    <dgm:cxn modelId="{9FA1B0E1-BB39-DF48-8DD6-59E3641BE97E}" type="presParOf" srcId="{859FD19C-1FA8-4B28-8F7E-0672D6C29A79}" destId="{AD9CB6C8-1C3A-41FF-91D3-2EC552980CD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9F01F1-6598-4D79-A9D0-94872329AC5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7D60B5B-D132-4947-9F29-CB1A986D56DE}">
      <dgm:prSet/>
      <dgm:spPr/>
      <dgm:t>
        <a:bodyPr/>
        <a:lstStyle/>
        <a:p>
          <a:pPr>
            <a:lnSpc>
              <a:spcPct val="100000"/>
            </a:lnSpc>
          </a:pPr>
          <a:r>
            <a:rPr lang="en-US" b="1"/>
            <a:t>Big Data research exposes significant insights from massive datasets like IMDb.</a:t>
          </a:r>
          <a:endParaRPr lang="en-US"/>
        </a:p>
      </dgm:t>
    </dgm:pt>
    <dgm:pt modelId="{02347E84-7273-4982-AA4A-0C969C81066A}" type="parTrans" cxnId="{51C13C3E-A28C-41CA-9145-A710669D98AE}">
      <dgm:prSet/>
      <dgm:spPr/>
      <dgm:t>
        <a:bodyPr/>
        <a:lstStyle/>
        <a:p>
          <a:endParaRPr lang="en-US"/>
        </a:p>
      </dgm:t>
    </dgm:pt>
    <dgm:pt modelId="{C91D8B4C-D08E-4AB6-8CE4-6F9B304D8739}" type="sibTrans" cxnId="{51C13C3E-A28C-41CA-9145-A710669D98AE}">
      <dgm:prSet/>
      <dgm:spPr/>
      <dgm:t>
        <a:bodyPr/>
        <a:lstStyle/>
        <a:p>
          <a:endParaRPr lang="en-US"/>
        </a:p>
      </dgm:t>
    </dgm:pt>
    <dgm:pt modelId="{AF4BDC87-961C-4B3A-90D7-9E0508E9FCF4}">
      <dgm:prSet/>
      <dgm:spPr/>
      <dgm:t>
        <a:bodyPr/>
        <a:lstStyle/>
        <a:p>
          <a:pPr>
            <a:lnSpc>
              <a:spcPct val="100000"/>
            </a:lnSpc>
          </a:pPr>
          <a:r>
            <a:rPr lang="en-US" b="1"/>
            <a:t>Databricks and Snowflake provide a strong and scalable data processing platform.</a:t>
          </a:r>
          <a:endParaRPr lang="en-US"/>
        </a:p>
      </dgm:t>
    </dgm:pt>
    <dgm:pt modelId="{62B1C87F-3C93-43A2-9462-1920C6B3EE1D}" type="parTrans" cxnId="{853D8FA9-404E-4E58-AF27-B9DF45F401EC}">
      <dgm:prSet/>
      <dgm:spPr/>
      <dgm:t>
        <a:bodyPr/>
        <a:lstStyle/>
        <a:p>
          <a:endParaRPr lang="en-US"/>
        </a:p>
      </dgm:t>
    </dgm:pt>
    <dgm:pt modelId="{894A42DB-F653-42D6-8CE5-52E529D2205D}" type="sibTrans" cxnId="{853D8FA9-404E-4E58-AF27-B9DF45F401EC}">
      <dgm:prSet/>
      <dgm:spPr/>
      <dgm:t>
        <a:bodyPr/>
        <a:lstStyle/>
        <a:p>
          <a:endParaRPr lang="en-US"/>
        </a:p>
      </dgm:t>
    </dgm:pt>
    <dgm:pt modelId="{FBE80264-81D6-4E35-8D8F-B263BD7D3137}">
      <dgm:prSet/>
      <dgm:spPr/>
      <dgm:t>
        <a:bodyPr/>
        <a:lstStyle/>
        <a:p>
          <a:pPr>
            <a:lnSpc>
              <a:spcPct val="100000"/>
            </a:lnSpc>
          </a:pPr>
          <a:r>
            <a:rPr lang="en-US" b="1"/>
            <a:t>Power BI offers better insight communication through interactive dashboards.</a:t>
          </a:r>
          <a:endParaRPr lang="en-US"/>
        </a:p>
      </dgm:t>
    </dgm:pt>
    <dgm:pt modelId="{4315F155-B8EF-42D2-A40B-4F5AFE510B51}" type="parTrans" cxnId="{1BCEDDDC-C904-43BA-A69A-139EB6D5EF14}">
      <dgm:prSet/>
      <dgm:spPr/>
      <dgm:t>
        <a:bodyPr/>
        <a:lstStyle/>
        <a:p>
          <a:endParaRPr lang="en-US"/>
        </a:p>
      </dgm:t>
    </dgm:pt>
    <dgm:pt modelId="{BC53004C-8AFA-4FD4-8A17-4091522DBEAF}" type="sibTrans" cxnId="{1BCEDDDC-C904-43BA-A69A-139EB6D5EF14}">
      <dgm:prSet/>
      <dgm:spPr/>
      <dgm:t>
        <a:bodyPr/>
        <a:lstStyle/>
        <a:p>
          <a:endParaRPr lang="en-US"/>
        </a:p>
      </dgm:t>
    </dgm:pt>
    <dgm:pt modelId="{4376C21C-554F-4A0F-8E07-363BCAE7346E}">
      <dgm:prSet/>
      <dgm:spPr/>
      <dgm:t>
        <a:bodyPr/>
        <a:lstStyle/>
        <a:p>
          <a:pPr>
            <a:lnSpc>
              <a:spcPct val="100000"/>
            </a:lnSpc>
          </a:pPr>
          <a:r>
            <a:rPr lang="en-US" b="1"/>
            <a:t>This study highlights</a:t>
          </a:r>
          <a:r>
            <a:rPr lang="en-US" b="1">
              <a:latin typeface="Century Gothic" panose="020B0502020202020204"/>
            </a:rPr>
            <a:t> Databricks and Snowflakes connectivity and </a:t>
          </a:r>
          <a:r>
            <a:rPr lang="en-US" b="1"/>
            <a:t> potential for boosting decision-making in the film business.</a:t>
          </a:r>
          <a:endParaRPr lang="en-US" b="0">
            <a:latin typeface="Century Gothic" panose="020B0502020202020204"/>
          </a:endParaRPr>
        </a:p>
      </dgm:t>
    </dgm:pt>
    <dgm:pt modelId="{3BA3F9A4-6980-46AF-B4E0-BF31B4E91DBB}" type="parTrans" cxnId="{33A64528-2ED3-408A-8112-E4B08C7EFA70}">
      <dgm:prSet/>
      <dgm:spPr/>
      <dgm:t>
        <a:bodyPr/>
        <a:lstStyle/>
        <a:p>
          <a:endParaRPr lang="en-US"/>
        </a:p>
      </dgm:t>
    </dgm:pt>
    <dgm:pt modelId="{47F37782-19EB-4132-9A8C-82DFD60D5AB2}" type="sibTrans" cxnId="{33A64528-2ED3-408A-8112-E4B08C7EFA70}">
      <dgm:prSet/>
      <dgm:spPr/>
      <dgm:t>
        <a:bodyPr/>
        <a:lstStyle/>
        <a:p>
          <a:endParaRPr lang="en-US"/>
        </a:p>
      </dgm:t>
    </dgm:pt>
    <dgm:pt modelId="{8882AC95-E052-42FF-A42A-A8EA0B104850}" type="pres">
      <dgm:prSet presAssocID="{5C9F01F1-6598-4D79-A9D0-94872329AC5D}" presName="root" presStyleCnt="0">
        <dgm:presLayoutVars>
          <dgm:dir/>
          <dgm:resizeHandles val="exact"/>
        </dgm:presLayoutVars>
      </dgm:prSet>
      <dgm:spPr/>
    </dgm:pt>
    <dgm:pt modelId="{C0598464-F020-444F-85AF-461635E5B264}" type="pres">
      <dgm:prSet presAssocID="{37D60B5B-D132-4947-9F29-CB1A986D56DE}" presName="compNode" presStyleCnt="0"/>
      <dgm:spPr/>
    </dgm:pt>
    <dgm:pt modelId="{1621A261-CF61-4FD5-83D3-4DCDCCEABB7C}" type="pres">
      <dgm:prSet presAssocID="{37D60B5B-D132-4947-9F29-CB1A986D56D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F2FB6318-A490-4449-A7CD-D3863D46B1C4}" type="pres">
      <dgm:prSet presAssocID="{37D60B5B-D132-4947-9F29-CB1A986D56DE}" presName="spaceRect" presStyleCnt="0"/>
      <dgm:spPr/>
    </dgm:pt>
    <dgm:pt modelId="{F97542DB-12AC-4B97-A2CF-5327F2C1F21D}" type="pres">
      <dgm:prSet presAssocID="{37D60B5B-D132-4947-9F29-CB1A986D56DE}" presName="textRect" presStyleLbl="revTx" presStyleIdx="0" presStyleCnt="4">
        <dgm:presLayoutVars>
          <dgm:chMax val="1"/>
          <dgm:chPref val="1"/>
        </dgm:presLayoutVars>
      </dgm:prSet>
      <dgm:spPr/>
    </dgm:pt>
    <dgm:pt modelId="{578C0B4E-938F-421F-89E0-625731E52767}" type="pres">
      <dgm:prSet presAssocID="{C91D8B4C-D08E-4AB6-8CE4-6F9B304D8739}" presName="sibTrans" presStyleCnt="0"/>
      <dgm:spPr/>
    </dgm:pt>
    <dgm:pt modelId="{0C1E5E90-6365-4C33-B7CD-A919CD550A4A}" type="pres">
      <dgm:prSet presAssocID="{AF4BDC87-961C-4B3A-90D7-9E0508E9FCF4}" presName="compNode" presStyleCnt="0"/>
      <dgm:spPr/>
    </dgm:pt>
    <dgm:pt modelId="{E7964AD8-EEB7-4194-84A0-AE0FA5A86ECA}" type="pres">
      <dgm:prSet presAssocID="{AF4BDC87-961C-4B3A-90D7-9E0508E9FC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nowflake"/>
        </a:ext>
      </dgm:extLst>
    </dgm:pt>
    <dgm:pt modelId="{0EA3A96A-1901-44AD-9DE1-45DEBFD58C62}" type="pres">
      <dgm:prSet presAssocID="{AF4BDC87-961C-4B3A-90D7-9E0508E9FCF4}" presName="spaceRect" presStyleCnt="0"/>
      <dgm:spPr/>
    </dgm:pt>
    <dgm:pt modelId="{00B5B978-30F2-4971-A3FF-3AA3E8207403}" type="pres">
      <dgm:prSet presAssocID="{AF4BDC87-961C-4B3A-90D7-9E0508E9FCF4}" presName="textRect" presStyleLbl="revTx" presStyleIdx="1" presStyleCnt="4">
        <dgm:presLayoutVars>
          <dgm:chMax val="1"/>
          <dgm:chPref val="1"/>
        </dgm:presLayoutVars>
      </dgm:prSet>
      <dgm:spPr/>
    </dgm:pt>
    <dgm:pt modelId="{CCE0FEEF-785D-4A0B-BA9B-4D7787411A33}" type="pres">
      <dgm:prSet presAssocID="{894A42DB-F653-42D6-8CE5-52E529D2205D}" presName="sibTrans" presStyleCnt="0"/>
      <dgm:spPr/>
    </dgm:pt>
    <dgm:pt modelId="{31548470-1FD0-45A3-A687-327451E7163A}" type="pres">
      <dgm:prSet presAssocID="{FBE80264-81D6-4E35-8D8F-B263BD7D3137}" presName="compNode" presStyleCnt="0"/>
      <dgm:spPr/>
    </dgm:pt>
    <dgm:pt modelId="{0879C742-8ECB-46C1-88E0-B08600AF238F}" type="pres">
      <dgm:prSet presAssocID="{FBE80264-81D6-4E35-8D8F-B263BD7D31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54CCDF20-0464-4E53-9D20-98AEF3EEC3DB}" type="pres">
      <dgm:prSet presAssocID="{FBE80264-81D6-4E35-8D8F-B263BD7D3137}" presName="spaceRect" presStyleCnt="0"/>
      <dgm:spPr/>
    </dgm:pt>
    <dgm:pt modelId="{0FEE0FAB-30BC-433E-9E7D-3E8B95091D72}" type="pres">
      <dgm:prSet presAssocID="{FBE80264-81D6-4E35-8D8F-B263BD7D3137}" presName="textRect" presStyleLbl="revTx" presStyleIdx="2" presStyleCnt="4">
        <dgm:presLayoutVars>
          <dgm:chMax val="1"/>
          <dgm:chPref val="1"/>
        </dgm:presLayoutVars>
      </dgm:prSet>
      <dgm:spPr/>
    </dgm:pt>
    <dgm:pt modelId="{DB92D3E3-0287-42DB-A8DC-40EB4DAC94C1}" type="pres">
      <dgm:prSet presAssocID="{BC53004C-8AFA-4FD4-8A17-4091522DBEAF}" presName="sibTrans" presStyleCnt="0"/>
      <dgm:spPr/>
    </dgm:pt>
    <dgm:pt modelId="{FA228909-1887-4A1E-91FC-F24A3F404759}" type="pres">
      <dgm:prSet presAssocID="{4376C21C-554F-4A0F-8E07-363BCAE7346E}" presName="compNode" presStyleCnt="0"/>
      <dgm:spPr/>
    </dgm:pt>
    <dgm:pt modelId="{7BC7CE0A-D73C-4163-8026-59ADA5C1764C}" type="pres">
      <dgm:prSet presAssocID="{4376C21C-554F-4A0F-8E07-363BCAE734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ideo camera"/>
        </a:ext>
      </dgm:extLst>
    </dgm:pt>
    <dgm:pt modelId="{F65FDD8D-F410-4826-85FF-B3BC240712E2}" type="pres">
      <dgm:prSet presAssocID="{4376C21C-554F-4A0F-8E07-363BCAE7346E}" presName="spaceRect" presStyleCnt="0"/>
      <dgm:spPr/>
    </dgm:pt>
    <dgm:pt modelId="{ADB68ACC-71B2-464A-8313-D162B7EBB3FF}" type="pres">
      <dgm:prSet presAssocID="{4376C21C-554F-4A0F-8E07-363BCAE7346E}" presName="textRect" presStyleLbl="revTx" presStyleIdx="3" presStyleCnt="4">
        <dgm:presLayoutVars>
          <dgm:chMax val="1"/>
          <dgm:chPref val="1"/>
        </dgm:presLayoutVars>
      </dgm:prSet>
      <dgm:spPr/>
    </dgm:pt>
  </dgm:ptLst>
  <dgm:cxnLst>
    <dgm:cxn modelId="{33A64528-2ED3-408A-8112-E4B08C7EFA70}" srcId="{5C9F01F1-6598-4D79-A9D0-94872329AC5D}" destId="{4376C21C-554F-4A0F-8E07-363BCAE7346E}" srcOrd="3" destOrd="0" parTransId="{3BA3F9A4-6980-46AF-B4E0-BF31B4E91DBB}" sibTransId="{47F37782-19EB-4132-9A8C-82DFD60D5AB2}"/>
    <dgm:cxn modelId="{F03F302A-0BF2-4FF0-84C5-EABD6B348E2D}" type="presOf" srcId="{FBE80264-81D6-4E35-8D8F-B263BD7D3137}" destId="{0FEE0FAB-30BC-433E-9E7D-3E8B95091D72}" srcOrd="0" destOrd="0" presId="urn:microsoft.com/office/officeart/2018/2/layout/IconLabelList"/>
    <dgm:cxn modelId="{51C13C3E-A28C-41CA-9145-A710669D98AE}" srcId="{5C9F01F1-6598-4D79-A9D0-94872329AC5D}" destId="{37D60B5B-D132-4947-9F29-CB1A986D56DE}" srcOrd="0" destOrd="0" parTransId="{02347E84-7273-4982-AA4A-0C969C81066A}" sibTransId="{C91D8B4C-D08E-4AB6-8CE4-6F9B304D8739}"/>
    <dgm:cxn modelId="{25F9175C-2D0D-49CF-8B66-12FA6B65FBD8}" type="presOf" srcId="{AF4BDC87-961C-4B3A-90D7-9E0508E9FCF4}" destId="{00B5B978-30F2-4971-A3FF-3AA3E8207403}" srcOrd="0" destOrd="0" presId="urn:microsoft.com/office/officeart/2018/2/layout/IconLabelList"/>
    <dgm:cxn modelId="{56EB2D43-E82F-4A57-9A68-240926D684B9}" type="presOf" srcId="{37D60B5B-D132-4947-9F29-CB1A986D56DE}" destId="{F97542DB-12AC-4B97-A2CF-5327F2C1F21D}" srcOrd="0" destOrd="0" presId="urn:microsoft.com/office/officeart/2018/2/layout/IconLabelList"/>
    <dgm:cxn modelId="{9B36E74E-8B46-4D7D-8176-05B38EE9EDDC}" type="presOf" srcId="{5C9F01F1-6598-4D79-A9D0-94872329AC5D}" destId="{8882AC95-E052-42FF-A42A-A8EA0B104850}" srcOrd="0" destOrd="0" presId="urn:microsoft.com/office/officeart/2018/2/layout/IconLabelList"/>
    <dgm:cxn modelId="{0D75A480-9186-437C-B099-69351020F083}" type="presOf" srcId="{4376C21C-554F-4A0F-8E07-363BCAE7346E}" destId="{ADB68ACC-71B2-464A-8313-D162B7EBB3FF}" srcOrd="0" destOrd="0" presId="urn:microsoft.com/office/officeart/2018/2/layout/IconLabelList"/>
    <dgm:cxn modelId="{853D8FA9-404E-4E58-AF27-B9DF45F401EC}" srcId="{5C9F01F1-6598-4D79-A9D0-94872329AC5D}" destId="{AF4BDC87-961C-4B3A-90D7-9E0508E9FCF4}" srcOrd="1" destOrd="0" parTransId="{62B1C87F-3C93-43A2-9462-1920C6B3EE1D}" sibTransId="{894A42DB-F653-42D6-8CE5-52E529D2205D}"/>
    <dgm:cxn modelId="{1BCEDDDC-C904-43BA-A69A-139EB6D5EF14}" srcId="{5C9F01F1-6598-4D79-A9D0-94872329AC5D}" destId="{FBE80264-81D6-4E35-8D8F-B263BD7D3137}" srcOrd="2" destOrd="0" parTransId="{4315F155-B8EF-42D2-A40B-4F5AFE510B51}" sibTransId="{BC53004C-8AFA-4FD4-8A17-4091522DBEAF}"/>
    <dgm:cxn modelId="{6754A02C-5BE1-407E-A1B7-7A4C02C0F26D}" type="presParOf" srcId="{8882AC95-E052-42FF-A42A-A8EA0B104850}" destId="{C0598464-F020-444F-85AF-461635E5B264}" srcOrd="0" destOrd="0" presId="urn:microsoft.com/office/officeart/2018/2/layout/IconLabelList"/>
    <dgm:cxn modelId="{67149466-3D9D-4099-A0FB-82FFAD2CE045}" type="presParOf" srcId="{C0598464-F020-444F-85AF-461635E5B264}" destId="{1621A261-CF61-4FD5-83D3-4DCDCCEABB7C}" srcOrd="0" destOrd="0" presId="urn:microsoft.com/office/officeart/2018/2/layout/IconLabelList"/>
    <dgm:cxn modelId="{1874E562-4471-4B76-827B-87297B4DB9E6}" type="presParOf" srcId="{C0598464-F020-444F-85AF-461635E5B264}" destId="{F2FB6318-A490-4449-A7CD-D3863D46B1C4}" srcOrd="1" destOrd="0" presId="urn:microsoft.com/office/officeart/2018/2/layout/IconLabelList"/>
    <dgm:cxn modelId="{4C0A5975-24B9-4272-AF5F-3FD83446E5DF}" type="presParOf" srcId="{C0598464-F020-444F-85AF-461635E5B264}" destId="{F97542DB-12AC-4B97-A2CF-5327F2C1F21D}" srcOrd="2" destOrd="0" presId="urn:microsoft.com/office/officeart/2018/2/layout/IconLabelList"/>
    <dgm:cxn modelId="{72137057-CA7B-4382-A228-E4D501F87515}" type="presParOf" srcId="{8882AC95-E052-42FF-A42A-A8EA0B104850}" destId="{578C0B4E-938F-421F-89E0-625731E52767}" srcOrd="1" destOrd="0" presId="urn:microsoft.com/office/officeart/2018/2/layout/IconLabelList"/>
    <dgm:cxn modelId="{897D95CF-12A6-4E26-B7F9-07421518129E}" type="presParOf" srcId="{8882AC95-E052-42FF-A42A-A8EA0B104850}" destId="{0C1E5E90-6365-4C33-B7CD-A919CD550A4A}" srcOrd="2" destOrd="0" presId="urn:microsoft.com/office/officeart/2018/2/layout/IconLabelList"/>
    <dgm:cxn modelId="{99577489-82CC-43B9-9038-301417A6E946}" type="presParOf" srcId="{0C1E5E90-6365-4C33-B7CD-A919CD550A4A}" destId="{E7964AD8-EEB7-4194-84A0-AE0FA5A86ECA}" srcOrd="0" destOrd="0" presId="urn:microsoft.com/office/officeart/2018/2/layout/IconLabelList"/>
    <dgm:cxn modelId="{04DEAB36-7DB4-4005-AF7A-569FAE167E7F}" type="presParOf" srcId="{0C1E5E90-6365-4C33-B7CD-A919CD550A4A}" destId="{0EA3A96A-1901-44AD-9DE1-45DEBFD58C62}" srcOrd="1" destOrd="0" presId="urn:microsoft.com/office/officeart/2018/2/layout/IconLabelList"/>
    <dgm:cxn modelId="{CD69CB9F-8CAF-426A-AB9E-A3999D903038}" type="presParOf" srcId="{0C1E5E90-6365-4C33-B7CD-A919CD550A4A}" destId="{00B5B978-30F2-4971-A3FF-3AA3E8207403}" srcOrd="2" destOrd="0" presId="urn:microsoft.com/office/officeart/2018/2/layout/IconLabelList"/>
    <dgm:cxn modelId="{EABBD289-A519-4373-B476-AED453BAE8B3}" type="presParOf" srcId="{8882AC95-E052-42FF-A42A-A8EA0B104850}" destId="{CCE0FEEF-785D-4A0B-BA9B-4D7787411A33}" srcOrd="3" destOrd="0" presId="urn:microsoft.com/office/officeart/2018/2/layout/IconLabelList"/>
    <dgm:cxn modelId="{B0E72D2A-382C-419D-B313-BAF3540E545A}" type="presParOf" srcId="{8882AC95-E052-42FF-A42A-A8EA0B104850}" destId="{31548470-1FD0-45A3-A687-327451E7163A}" srcOrd="4" destOrd="0" presId="urn:microsoft.com/office/officeart/2018/2/layout/IconLabelList"/>
    <dgm:cxn modelId="{3AA0F448-1F42-482F-8B26-D21001801F0A}" type="presParOf" srcId="{31548470-1FD0-45A3-A687-327451E7163A}" destId="{0879C742-8ECB-46C1-88E0-B08600AF238F}" srcOrd="0" destOrd="0" presId="urn:microsoft.com/office/officeart/2018/2/layout/IconLabelList"/>
    <dgm:cxn modelId="{DE83DC3D-6483-4E31-8E4B-EE13E4735C95}" type="presParOf" srcId="{31548470-1FD0-45A3-A687-327451E7163A}" destId="{54CCDF20-0464-4E53-9D20-98AEF3EEC3DB}" srcOrd="1" destOrd="0" presId="urn:microsoft.com/office/officeart/2018/2/layout/IconLabelList"/>
    <dgm:cxn modelId="{DFF36CBA-4C45-4118-ABF7-9154B18DA769}" type="presParOf" srcId="{31548470-1FD0-45A3-A687-327451E7163A}" destId="{0FEE0FAB-30BC-433E-9E7D-3E8B95091D72}" srcOrd="2" destOrd="0" presId="urn:microsoft.com/office/officeart/2018/2/layout/IconLabelList"/>
    <dgm:cxn modelId="{F4F5390E-4870-41CD-8CBA-9CEBC5635FBB}" type="presParOf" srcId="{8882AC95-E052-42FF-A42A-A8EA0B104850}" destId="{DB92D3E3-0287-42DB-A8DC-40EB4DAC94C1}" srcOrd="5" destOrd="0" presId="urn:microsoft.com/office/officeart/2018/2/layout/IconLabelList"/>
    <dgm:cxn modelId="{6E492553-787B-45EC-90E9-7EBDAC1CCA12}" type="presParOf" srcId="{8882AC95-E052-42FF-A42A-A8EA0B104850}" destId="{FA228909-1887-4A1E-91FC-F24A3F404759}" srcOrd="6" destOrd="0" presId="urn:microsoft.com/office/officeart/2018/2/layout/IconLabelList"/>
    <dgm:cxn modelId="{C166FB24-FF80-4F64-A0BD-AECB4856AA53}" type="presParOf" srcId="{FA228909-1887-4A1E-91FC-F24A3F404759}" destId="{7BC7CE0A-D73C-4163-8026-59ADA5C1764C}" srcOrd="0" destOrd="0" presId="urn:microsoft.com/office/officeart/2018/2/layout/IconLabelList"/>
    <dgm:cxn modelId="{E85F36D8-79A1-411E-BD01-10CEFA6C6ED1}" type="presParOf" srcId="{FA228909-1887-4A1E-91FC-F24A3F404759}" destId="{F65FDD8D-F410-4826-85FF-B3BC240712E2}" srcOrd="1" destOrd="0" presId="urn:microsoft.com/office/officeart/2018/2/layout/IconLabelList"/>
    <dgm:cxn modelId="{1632E230-203D-4595-9D05-CE1FD44CC218}" type="presParOf" srcId="{FA228909-1887-4A1E-91FC-F24A3F404759}" destId="{ADB68ACC-71B2-464A-8313-D162B7EBB3F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1CF6D-17B7-47AA-8F43-A3CE2C484B70}">
      <dsp:nvSpPr>
        <dsp:cNvPr id="0" name=""/>
        <dsp:cNvSpPr/>
      </dsp:nvSpPr>
      <dsp:spPr>
        <a:xfrm>
          <a:off x="841523" y="73172"/>
          <a:ext cx="787851" cy="787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6CFFF7-B1F1-4283-BCDB-65C174BA8024}">
      <dsp:nvSpPr>
        <dsp:cNvPr id="0" name=""/>
        <dsp:cNvSpPr/>
      </dsp:nvSpPr>
      <dsp:spPr>
        <a:xfrm>
          <a:off x="360058" y="1348564"/>
          <a:ext cx="1750781" cy="1973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Uploading dataset to Snowflake as per the required Schema</a:t>
          </a:r>
        </a:p>
      </dsp:txBody>
      <dsp:txXfrm>
        <a:off x="360058" y="1348564"/>
        <a:ext cx="1750781" cy="1973732"/>
      </dsp:txXfrm>
    </dsp:sp>
    <dsp:sp modelId="{2A124010-34B3-4D30-B7BC-DF3511E2A51F}">
      <dsp:nvSpPr>
        <dsp:cNvPr id="0" name=""/>
        <dsp:cNvSpPr/>
      </dsp:nvSpPr>
      <dsp:spPr>
        <a:xfrm>
          <a:off x="2898691" y="73172"/>
          <a:ext cx="787851" cy="787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F2364-6734-4806-A979-032CD77B383A}">
      <dsp:nvSpPr>
        <dsp:cNvPr id="0" name=""/>
        <dsp:cNvSpPr/>
      </dsp:nvSpPr>
      <dsp:spPr>
        <a:xfrm>
          <a:off x="2417226" y="1348564"/>
          <a:ext cx="1750781" cy="1973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Providing the right Access to users for ease of access with regards to data fetching and schema creation</a:t>
          </a:r>
        </a:p>
      </dsp:txBody>
      <dsp:txXfrm>
        <a:off x="2417226" y="1348564"/>
        <a:ext cx="1750781" cy="1973732"/>
      </dsp:txXfrm>
    </dsp:sp>
    <dsp:sp modelId="{7AECD587-A026-4BA5-BBB9-7BAC3694E8E8}">
      <dsp:nvSpPr>
        <dsp:cNvPr id="0" name=""/>
        <dsp:cNvSpPr/>
      </dsp:nvSpPr>
      <dsp:spPr>
        <a:xfrm>
          <a:off x="4955859" y="73172"/>
          <a:ext cx="787851" cy="787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C973D6-405F-49AB-BEE5-B7BD9EEE6926}">
      <dsp:nvSpPr>
        <dsp:cNvPr id="0" name=""/>
        <dsp:cNvSpPr/>
      </dsp:nvSpPr>
      <dsp:spPr>
        <a:xfrm>
          <a:off x="4474394" y="1348564"/>
          <a:ext cx="1750781" cy="1973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US" sz="1100" kern="1200"/>
            <a:t>In Snowflake, the process of establishing a new database involves utilizing the "Create New Schema" option within the Snowflake platform. This functionality </a:t>
          </a:r>
          <a:r>
            <a:rPr lang="en-US" sz="1100" kern="1200">
              <a:latin typeface="Century Gothic" panose="020B0502020202020204"/>
            </a:rPr>
            <a:t>enabled to</a:t>
          </a:r>
          <a:r>
            <a:rPr lang="en-US" sz="1100" kern="1200"/>
            <a:t> define and designate a database, with the chosen nomenclature for this instance being "DATABRICK."</a:t>
          </a:r>
        </a:p>
      </dsp:txBody>
      <dsp:txXfrm>
        <a:off x="4474394" y="1348564"/>
        <a:ext cx="1750781" cy="1973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71651-3227-4093-B0D3-540E9047BB8A}">
      <dsp:nvSpPr>
        <dsp:cNvPr id="0" name=""/>
        <dsp:cNvSpPr/>
      </dsp:nvSpPr>
      <dsp:spPr>
        <a:xfrm>
          <a:off x="313417" y="2443"/>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Securely connected to Snowflake database &amp; warehouse.</a:t>
          </a:r>
          <a:endParaRPr lang="en-US" sz="1300" kern="1200"/>
        </a:p>
      </dsp:txBody>
      <dsp:txXfrm>
        <a:off x="313417" y="2443"/>
        <a:ext cx="1705814" cy="1023488"/>
      </dsp:txXfrm>
    </dsp:sp>
    <dsp:sp modelId="{27C2F8EA-3BD3-49D0-AE0C-F65B6052E567}">
      <dsp:nvSpPr>
        <dsp:cNvPr id="0" name=""/>
        <dsp:cNvSpPr/>
      </dsp:nvSpPr>
      <dsp:spPr>
        <a:xfrm>
          <a:off x="2189814" y="2443"/>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i="0" kern="1200"/>
            <a:t>Read data</a:t>
          </a:r>
          <a:r>
            <a:rPr lang="en-US" sz="1300" b="1" i="0" kern="1200">
              <a:latin typeface="Century Gothic" panose="020B0502020202020204"/>
            </a:rPr>
            <a:t> from snowflake tables </a:t>
          </a:r>
          <a:r>
            <a:rPr lang="en-US" sz="1300" b="1" i="0" kern="1200"/>
            <a:t> into Spark DataFrame</a:t>
          </a:r>
          <a:r>
            <a:rPr lang="en-US" sz="1300" b="1" i="0" kern="1200">
              <a:latin typeface="Century Gothic" panose="020B0502020202020204"/>
            </a:rPr>
            <a:t>.</a:t>
          </a:r>
          <a:endParaRPr lang="en-US" sz="1300" b="1" kern="1200"/>
        </a:p>
      </dsp:txBody>
      <dsp:txXfrm>
        <a:off x="2189814" y="2443"/>
        <a:ext cx="1705814" cy="1023488"/>
      </dsp:txXfrm>
    </dsp:sp>
    <dsp:sp modelId="{13C67E3F-FA87-41FE-BEB6-830B4B23A3E2}">
      <dsp:nvSpPr>
        <dsp:cNvPr id="0" name=""/>
        <dsp:cNvSpPr/>
      </dsp:nvSpPr>
      <dsp:spPr>
        <a:xfrm>
          <a:off x="313417" y="1196513"/>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Extracted essential info: TCONST, AVERAGE RATING, NUMVOTES.</a:t>
          </a:r>
          <a:endParaRPr lang="en-US" sz="1300" kern="1200"/>
        </a:p>
      </dsp:txBody>
      <dsp:txXfrm>
        <a:off x="313417" y="1196513"/>
        <a:ext cx="1705814" cy="1023488"/>
      </dsp:txXfrm>
    </dsp:sp>
    <dsp:sp modelId="{6F387614-E160-4111-AA26-29D9CFC780F5}">
      <dsp:nvSpPr>
        <dsp:cNvPr id="0" name=""/>
        <dsp:cNvSpPr/>
      </dsp:nvSpPr>
      <dsp:spPr>
        <a:xfrm>
          <a:off x="2189814" y="1196513"/>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Acquired TITLE &amp; TITLE ID using "</a:t>
          </a:r>
          <a:r>
            <a:rPr lang="en-US" sz="1300" b="1" i="0" kern="1200" err="1"/>
            <a:t>spark.read</a:t>
          </a:r>
          <a:r>
            <a:rPr lang="en-US" sz="1300" b="1" i="0" kern="1200"/>
            <a:t>".</a:t>
          </a:r>
          <a:endParaRPr lang="en-US" sz="1300" kern="1200"/>
        </a:p>
      </dsp:txBody>
      <dsp:txXfrm>
        <a:off x="2189814" y="1196513"/>
        <a:ext cx="1705814" cy="1023488"/>
      </dsp:txXfrm>
    </dsp:sp>
    <dsp:sp modelId="{07111153-558E-42D0-ADC8-4B720CD4BF8F}">
      <dsp:nvSpPr>
        <dsp:cNvPr id="0" name=""/>
        <dsp:cNvSpPr/>
      </dsp:nvSpPr>
      <dsp:spPr>
        <a:xfrm>
          <a:off x="313417" y="2390584"/>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i="0" kern="1200">
              <a:solidFill>
                <a:srgbClr val="000000"/>
              </a:solidFill>
              <a:latin typeface="Century Gothic"/>
              <a:cs typeface="Calibri"/>
            </a:rPr>
            <a:t>Cleaned &amp; prepped data for further analysis.</a:t>
          </a:r>
          <a:endParaRPr lang="en-US" sz="1300" b="1" i="0" kern="1200">
            <a:latin typeface="Century Gothic" panose="020B0502020202020204"/>
          </a:endParaRPr>
        </a:p>
      </dsp:txBody>
      <dsp:txXfrm>
        <a:off x="313417" y="2390584"/>
        <a:ext cx="1705814" cy="1023488"/>
      </dsp:txXfrm>
    </dsp:sp>
    <dsp:sp modelId="{4320881A-B7E9-4485-B2DF-4BE142BDEBA7}">
      <dsp:nvSpPr>
        <dsp:cNvPr id="0" name=""/>
        <dsp:cNvSpPr/>
      </dsp:nvSpPr>
      <dsp:spPr>
        <a:xfrm>
          <a:off x="2189814" y="2390584"/>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Enriched data by joining tables on matching IDs.</a:t>
          </a:r>
          <a:endParaRPr lang="en-US" sz="1300" kern="1200"/>
        </a:p>
      </dsp:txBody>
      <dsp:txXfrm>
        <a:off x="2189814" y="2390584"/>
        <a:ext cx="1705814" cy="1023488"/>
      </dsp:txXfrm>
    </dsp:sp>
    <dsp:sp modelId="{3083E9B4-98EB-4B7C-A385-2ACD5ACBE4D6}">
      <dsp:nvSpPr>
        <dsp:cNvPr id="0" name=""/>
        <dsp:cNvSpPr/>
      </dsp:nvSpPr>
      <dsp:spPr>
        <a:xfrm>
          <a:off x="1251616" y="3584654"/>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Consolidated data into "</a:t>
          </a:r>
          <a:r>
            <a:rPr lang="en-US" sz="1300" b="1" i="0" kern="1200" err="1"/>
            <a:t>Final_Dataset</a:t>
          </a:r>
          <a:r>
            <a:rPr lang="en-US" sz="1300" b="1" i="0" kern="1200"/>
            <a:t>" on Snowflake.</a:t>
          </a:r>
          <a:endParaRPr lang="en-US" sz="1300" kern="1200"/>
        </a:p>
      </dsp:txBody>
      <dsp:txXfrm>
        <a:off x="1251616" y="3584654"/>
        <a:ext cx="1705814" cy="1023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71651-3227-4093-B0D3-540E9047BB8A}">
      <dsp:nvSpPr>
        <dsp:cNvPr id="0" name=""/>
        <dsp:cNvSpPr/>
      </dsp:nvSpPr>
      <dsp:spPr>
        <a:xfrm>
          <a:off x="313417" y="2443"/>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Securely connected to Snowflake database &amp; warehouse.</a:t>
          </a:r>
          <a:endParaRPr lang="en-US" sz="1300" kern="1200"/>
        </a:p>
      </dsp:txBody>
      <dsp:txXfrm>
        <a:off x="313417" y="2443"/>
        <a:ext cx="1705814" cy="1023488"/>
      </dsp:txXfrm>
    </dsp:sp>
    <dsp:sp modelId="{27C2F8EA-3BD3-49D0-AE0C-F65B6052E567}">
      <dsp:nvSpPr>
        <dsp:cNvPr id="0" name=""/>
        <dsp:cNvSpPr/>
      </dsp:nvSpPr>
      <dsp:spPr>
        <a:xfrm>
          <a:off x="2189814" y="2443"/>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i="0" kern="1200"/>
            <a:t>Read data</a:t>
          </a:r>
          <a:r>
            <a:rPr lang="en-US" sz="1300" b="1" i="0" kern="1200">
              <a:latin typeface="Century Gothic" panose="020B0502020202020204"/>
            </a:rPr>
            <a:t> from snowflake tables </a:t>
          </a:r>
          <a:r>
            <a:rPr lang="en-US" sz="1300" b="1" i="0" kern="1200"/>
            <a:t> into Spark DataFrame</a:t>
          </a:r>
          <a:r>
            <a:rPr lang="en-US" sz="1300" b="1" i="0" kern="1200">
              <a:latin typeface="Century Gothic" panose="020B0502020202020204"/>
            </a:rPr>
            <a:t>.</a:t>
          </a:r>
          <a:endParaRPr lang="en-US" sz="1300" b="1" kern="1200"/>
        </a:p>
      </dsp:txBody>
      <dsp:txXfrm>
        <a:off x="2189814" y="2443"/>
        <a:ext cx="1705814" cy="1023488"/>
      </dsp:txXfrm>
    </dsp:sp>
    <dsp:sp modelId="{13C67E3F-FA87-41FE-BEB6-830B4B23A3E2}">
      <dsp:nvSpPr>
        <dsp:cNvPr id="0" name=""/>
        <dsp:cNvSpPr/>
      </dsp:nvSpPr>
      <dsp:spPr>
        <a:xfrm>
          <a:off x="313417" y="1196513"/>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Extracted essential info: TCONST, AVERAGE RATING, NUMVOTES.</a:t>
          </a:r>
          <a:endParaRPr lang="en-US" sz="1300" kern="1200"/>
        </a:p>
      </dsp:txBody>
      <dsp:txXfrm>
        <a:off x="313417" y="1196513"/>
        <a:ext cx="1705814" cy="1023488"/>
      </dsp:txXfrm>
    </dsp:sp>
    <dsp:sp modelId="{6F387614-E160-4111-AA26-29D9CFC780F5}">
      <dsp:nvSpPr>
        <dsp:cNvPr id="0" name=""/>
        <dsp:cNvSpPr/>
      </dsp:nvSpPr>
      <dsp:spPr>
        <a:xfrm>
          <a:off x="2189814" y="1196513"/>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Acquired TITLE &amp; TITLE ID using "</a:t>
          </a:r>
          <a:r>
            <a:rPr lang="en-US" sz="1300" b="1" i="0" kern="1200" err="1"/>
            <a:t>spark.read</a:t>
          </a:r>
          <a:r>
            <a:rPr lang="en-US" sz="1300" b="1" i="0" kern="1200"/>
            <a:t>".</a:t>
          </a:r>
          <a:endParaRPr lang="en-US" sz="1300" kern="1200"/>
        </a:p>
      </dsp:txBody>
      <dsp:txXfrm>
        <a:off x="2189814" y="1196513"/>
        <a:ext cx="1705814" cy="1023488"/>
      </dsp:txXfrm>
    </dsp:sp>
    <dsp:sp modelId="{07111153-558E-42D0-ADC8-4B720CD4BF8F}">
      <dsp:nvSpPr>
        <dsp:cNvPr id="0" name=""/>
        <dsp:cNvSpPr/>
      </dsp:nvSpPr>
      <dsp:spPr>
        <a:xfrm>
          <a:off x="313417" y="2390584"/>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i="0" kern="1200">
              <a:solidFill>
                <a:srgbClr val="000000"/>
              </a:solidFill>
              <a:latin typeface="Century Gothic"/>
              <a:cs typeface="Calibri"/>
            </a:rPr>
            <a:t>Cleaned &amp; prepped data for further analysis.</a:t>
          </a:r>
          <a:endParaRPr lang="en-US" sz="1300" b="1" i="0" kern="1200">
            <a:latin typeface="Century Gothic" panose="020B0502020202020204"/>
          </a:endParaRPr>
        </a:p>
      </dsp:txBody>
      <dsp:txXfrm>
        <a:off x="313417" y="2390584"/>
        <a:ext cx="1705814" cy="1023488"/>
      </dsp:txXfrm>
    </dsp:sp>
    <dsp:sp modelId="{4320881A-B7E9-4485-B2DF-4BE142BDEBA7}">
      <dsp:nvSpPr>
        <dsp:cNvPr id="0" name=""/>
        <dsp:cNvSpPr/>
      </dsp:nvSpPr>
      <dsp:spPr>
        <a:xfrm>
          <a:off x="2189814" y="2390584"/>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Enriched data by joining tables on matching IDs.</a:t>
          </a:r>
          <a:endParaRPr lang="en-US" sz="1300" kern="1200"/>
        </a:p>
      </dsp:txBody>
      <dsp:txXfrm>
        <a:off x="2189814" y="2390584"/>
        <a:ext cx="1705814" cy="1023488"/>
      </dsp:txXfrm>
    </dsp:sp>
    <dsp:sp modelId="{3083E9B4-98EB-4B7C-A385-2ACD5ACBE4D6}">
      <dsp:nvSpPr>
        <dsp:cNvPr id="0" name=""/>
        <dsp:cNvSpPr/>
      </dsp:nvSpPr>
      <dsp:spPr>
        <a:xfrm>
          <a:off x="1251616" y="3584654"/>
          <a:ext cx="1705814" cy="102348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Consolidated data into "</a:t>
          </a:r>
          <a:r>
            <a:rPr lang="en-US" sz="1300" b="1" i="0" kern="1200" err="1"/>
            <a:t>Final_Dataset</a:t>
          </a:r>
          <a:r>
            <a:rPr lang="en-US" sz="1300" b="1" i="0" kern="1200"/>
            <a:t>" on Snowflake.</a:t>
          </a:r>
          <a:endParaRPr lang="en-US" sz="1300" kern="1200"/>
        </a:p>
      </dsp:txBody>
      <dsp:txXfrm>
        <a:off x="1251616" y="3584654"/>
        <a:ext cx="1705814" cy="10234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24112-9740-48FE-A68F-C0559314AA1E}">
      <dsp:nvSpPr>
        <dsp:cNvPr id="0" name=""/>
        <dsp:cNvSpPr/>
      </dsp:nvSpPr>
      <dsp:spPr>
        <a:xfrm>
          <a:off x="3334" y="511470"/>
          <a:ext cx="2380809" cy="151181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2B9C1-D662-4512-AF1B-CA616F5F7715}">
      <dsp:nvSpPr>
        <dsp:cNvPr id="0" name=""/>
        <dsp:cNvSpPr/>
      </dsp:nvSpPr>
      <dsp:spPr>
        <a:xfrm>
          <a:off x="267868" y="762778"/>
          <a:ext cx="2380809" cy="151181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Vastness of Content: Over 84,000 movies in 83 languages listed on IMDb!</a:t>
          </a:r>
          <a:endParaRPr lang="en-US" sz="1400" kern="1200"/>
        </a:p>
      </dsp:txBody>
      <dsp:txXfrm>
        <a:off x="312148" y="807058"/>
        <a:ext cx="2292249" cy="1423254"/>
      </dsp:txXfrm>
    </dsp:sp>
    <dsp:sp modelId="{0A3F9238-8E31-4CA9-862A-ED516E941B87}">
      <dsp:nvSpPr>
        <dsp:cNvPr id="0" name=""/>
        <dsp:cNvSpPr/>
      </dsp:nvSpPr>
      <dsp:spPr>
        <a:xfrm>
          <a:off x="2913213" y="511470"/>
          <a:ext cx="2380809" cy="151181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6FA493-E47C-4E46-94CB-B0A1A68FDFB8}">
      <dsp:nvSpPr>
        <dsp:cNvPr id="0" name=""/>
        <dsp:cNvSpPr/>
      </dsp:nvSpPr>
      <dsp:spPr>
        <a:xfrm>
          <a:off x="3177747" y="762778"/>
          <a:ext cx="2380809" cy="151181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Regional Dominance: US leads the pack with 9.74% of movies, followed by Canada (4.14%) and France (4.62%).</a:t>
          </a:r>
          <a:endParaRPr lang="en-US" sz="1400" kern="1200"/>
        </a:p>
      </dsp:txBody>
      <dsp:txXfrm>
        <a:off x="3222027" y="807058"/>
        <a:ext cx="2292249" cy="1423254"/>
      </dsp:txXfrm>
    </dsp:sp>
    <dsp:sp modelId="{FE8CAA09-DF25-4D0E-A366-9070712CFABE}">
      <dsp:nvSpPr>
        <dsp:cNvPr id="0" name=""/>
        <dsp:cNvSpPr/>
      </dsp:nvSpPr>
      <dsp:spPr>
        <a:xfrm>
          <a:off x="5823091" y="511470"/>
          <a:ext cx="2380809" cy="151181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D1F17C-AC7A-41BF-BD57-5639D65F4986}">
      <dsp:nvSpPr>
        <dsp:cNvPr id="0" name=""/>
        <dsp:cNvSpPr/>
      </dsp:nvSpPr>
      <dsp:spPr>
        <a:xfrm>
          <a:off x="6087626" y="762778"/>
          <a:ext cx="2380809" cy="151181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Rating Variations: See how average ratings and vote counts differ across regions. Click a country to explore its specifics (e.g., US highlighted).</a:t>
          </a:r>
          <a:endParaRPr lang="en-US" sz="1400" kern="1200"/>
        </a:p>
      </dsp:txBody>
      <dsp:txXfrm>
        <a:off x="6131906" y="807058"/>
        <a:ext cx="2292249" cy="1423254"/>
      </dsp:txXfrm>
    </dsp:sp>
    <dsp:sp modelId="{D6F2163E-E473-4630-8DB5-6AF87181F290}">
      <dsp:nvSpPr>
        <dsp:cNvPr id="0" name=""/>
        <dsp:cNvSpPr/>
      </dsp:nvSpPr>
      <dsp:spPr>
        <a:xfrm>
          <a:off x="8732970" y="511470"/>
          <a:ext cx="2380809" cy="151181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5F45C0-0AE1-449D-918D-C8ED2C0A8C02}">
      <dsp:nvSpPr>
        <dsp:cNvPr id="0" name=""/>
        <dsp:cNvSpPr/>
      </dsp:nvSpPr>
      <dsp:spPr>
        <a:xfrm>
          <a:off x="8997504" y="762778"/>
          <a:ext cx="2380809" cy="151181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Critical Acclaim: "Der doppelte Nikolaus" (1964) reigns supreme with a 9.7 rating and the most votes.</a:t>
          </a:r>
          <a:br>
            <a:rPr lang="en-US" sz="1400" b="1" kern="1200"/>
          </a:br>
          <a:endParaRPr lang="en-US" sz="1400" kern="1200"/>
        </a:p>
      </dsp:txBody>
      <dsp:txXfrm>
        <a:off x="9041784" y="807058"/>
        <a:ext cx="2292249" cy="14232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88C97-3438-4A62-8AE5-185B10B3C8C3}">
      <dsp:nvSpPr>
        <dsp:cNvPr id="0" name=""/>
        <dsp:cNvSpPr/>
      </dsp:nvSpPr>
      <dsp:spPr>
        <a:xfrm>
          <a:off x="0" y="410"/>
          <a:ext cx="10553700" cy="961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8BF85F-C211-4CB3-9448-CC66B767D36D}">
      <dsp:nvSpPr>
        <dsp:cNvPr id="0" name=""/>
        <dsp:cNvSpPr/>
      </dsp:nvSpPr>
      <dsp:spPr>
        <a:xfrm>
          <a:off x="290738" y="216662"/>
          <a:ext cx="528615" cy="528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8F5434-2554-4D73-92B2-ADA1623EE06F}">
      <dsp:nvSpPr>
        <dsp:cNvPr id="0" name=""/>
        <dsp:cNvSpPr/>
      </dsp:nvSpPr>
      <dsp:spPr>
        <a:xfrm>
          <a:off x="1110093" y="410"/>
          <a:ext cx="9443606" cy="96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19" tIns="101719" rIns="101719" bIns="101719" numCol="1" spcCol="1270" anchor="ctr" anchorCtr="0">
          <a:noAutofit/>
        </a:bodyPr>
        <a:lstStyle/>
        <a:p>
          <a:pPr marL="0" lvl="0" indent="0" algn="l" defTabSz="1111250">
            <a:lnSpc>
              <a:spcPct val="100000"/>
            </a:lnSpc>
            <a:spcBef>
              <a:spcPct val="0"/>
            </a:spcBef>
            <a:spcAft>
              <a:spcPct val="35000"/>
            </a:spcAft>
            <a:buNone/>
          </a:pPr>
          <a:r>
            <a:rPr lang="en-US" sz="2500" kern="1200"/>
            <a:t>Pros: Efficient data processing with PySpark, secure data storage in Snowflake, interactive visualization with Power BI.</a:t>
          </a:r>
        </a:p>
      </dsp:txBody>
      <dsp:txXfrm>
        <a:off x="1110093" y="410"/>
        <a:ext cx="9443606" cy="961119"/>
      </dsp:txXfrm>
    </dsp:sp>
    <dsp:sp modelId="{798202FA-905F-4F12-A8D3-3E496F26FE42}">
      <dsp:nvSpPr>
        <dsp:cNvPr id="0" name=""/>
        <dsp:cNvSpPr/>
      </dsp:nvSpPr>
      <dsp:spPr>
        <a:xfrm>
          <a:off x="0" y="1201810"/>
          <a:ext cx="10553700" cy="961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409757-BE54-45F7-9C3D-921B97433A7E}">
      <dsp:nvSpPr>
        <dsp:cNvPr id="0" name=""/>
        <dsp:cNvSpPr/>
      </dsp:nvSpPr>
      <dsp:spPr>
        <a:xfrm>
          <a:off x="290738" y="1418062"/>
          <a:ext cx="528615" cy="528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42261E-A853-4CA3-93F8-F71B711DC02E}">
      <dsp:nvSpPr>
        <dsp:cNvPr id="0" name=""/>
        <dsp:cNvSpPr/>
      </dsp:nvSpPr>
      <dsp:spPr>
        <a:xfrm>
          <a:off x="1110093" y="1201810"/>
          <a:ext cx="9443606" cy="96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19" tIns="101719" rIns="101719" bIns="101719" numCol="1" spcCol="1270" anchor="ctr" anchorCtr="0">
          <a:noAutofit/>
        </a:bodyPr>
        <a:lstStyle/>
        <a:p>
          <a:pPr marL="0" lvl="0" indent="0" algn="l" defTabSz="1111250">
            <a:lnSpc>
              <a:spcPct val="100000"/>
            </a:lnSpc>
            <a:spcBef>
              <a:spcPct val="0"/>
            </a:spcBef>
            <a:spcAft>
              <a:spcPct val="35000"/>
            </a:spcAft>
            <a:buNone/>
          </a:pPr>
          <a:r>
            <a:rPr lang="en-US" sz="2500" kern="1200"/>
            <a:t>Cons: Initial setup complexity, potential data quality issues, learning curve for new tools.</a:t>
          </a:r>
        </a:p>
      </dsp:txBody>
      <dsp:txXfrm>
        <a:off x="1110093" y="1201810"/>
        <a:ext cx="9443606" cy="961119"/>
      </dsp:txXfrm>
    </dsp:sp>
    <dsp:sp modelId="{F3FE3B7A-0473-484F-8B31-8C979B330F5D}">
      <dsp:nvSpPr>
        <dsp:cNvPr id="0" name=""/>
        <dsp:cNvSpPr/>
      </dsp:nvSpPr>
      <dsp:spPr>
        <a:xfrm>
          <a:off x="0" y="2403210"/>
          <a:ext cx="10553700" cy="961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9F2DE-90D5-4A5A-A21C-8A347EB4327A}">
      <dsp:nvSpPr>
        <dsp:cNvPr id="0" name=""/>
        <dsp:cNvSpPr/>
      </dsp:nvSpPr>
      <dsp:spPr>
        <a:xfrm>
          <a:off x="290738" y="2619462"/>
          <a:ext cx="528615" cy="528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9CB6C8-1C3A-41FF-91D3-2EC552980CDF}">
      <dsp:nvSpPr>
        <dsp:cNvPr id="0" name=""/>
        <dsp:cNvSpPr/>
      </dsp:nvSpPr>
      <dsp:spPr>
        <a:xfrm>
          <a:off x="1110093" y="2403210"/>
          <a:ext cx="9443606" cy="96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19" tIns="101719" rIns="101719" bIns="101719" numCol="1" spcCol="1270" anchor="ctr" anchorCtr="0">
          <a:noAutofit/>
        </a:bodyPr>
        <a:lstStyle/>
        <a:p>
          <a:pPr marL="0" lvl="0" indent="0" algn="l" defTabSz="1111250">
            <a:lnSpc>
              <a:spcPct val="100000"/>
            </a:lnSpc>
            <a:spcBef>
              <a:spcPct val="0"/>
            </a:spcBef>
            <a:spcAft>
              <a:spcPct val="35000"/>
            </a:spcAft>
            <a:buNone/>
          </a:pPr>
          <a:r>
            <a:rPr lang="en-US" sz="2500" kern="1200"/>
            <a:t>Challenges: Handling large datasets, ensuring data accuracy, designing effective visualizations.</a:t>
          </a:r>
        </a:p>
      </dsp:txBody>
      <dsp:txXfrm>
        <a:off x="1110093" y="2403210"/>
        <a:ext cx="9443606" cy="9611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1A261-CF61-4FD5-83D3-4DCDCCEABB7C}">
      <dsp:nvSpPr>
        <dsp:cNvPr id="0" name=""/>
        <dsp:cNvSpPr/>
      </dsp:nvSpPr>
      <dsp:spPr>
        <a:xfrm>
          <a:off x="419430" y="772060"/>
          <a:ext cx="680273" cy="680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7542DB-12AC-4B97-A2CF-5327F2C1F21D}">
      <dsp:nvSpPr>
        <dsp:cNvPr id="0" name=""/>
        <dsp:cNvSpPr/>
      </dsp:nvSpPr>
      <dsp:spPr>
        <a:xfrm>
          <a:off x="3708" y="1725789"/>
          <a:ext cx="1511718" cy="869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Big Data research exposes significant insights from massive datasets like IMDb.</a:t>
          </a:r>
          <a:endParaRPr lang="en-US" sz="1100" kern="1200"/>
        </a:p>
      </dsp:txBody>
      <dsp:txXfrm>
        <a:off x="3708" y="1725789"/>
        <a:ext cx="1511718" cy="869238"/>
      </dsp:txXfrm>
    </dsp:sp>
    <dsp:sp modelId="{E7964AD8-EEB7-4194-84A0-AE0FA5A86ECA}">
      <dsp:nvSpPr>
        <dsp:cNvPr id="0" name=""/>
        <dsp:cNvSpPr/>
      </dsp:nvSpPr>
      <dsp:spPr>
        <a:xfrm>
          <a:off x="2195700" y="772060"/>
          <a:ext cx="680273" cy="680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B5B978-30F2-4971-A3FF-3AA3E8207403}">
      <dsp:nvSpPr>
        <dsp:cNvPr id="0" name=""/>
        <dsp:cNvSpPr/>
      </dsp:nvSpPr>
      <dsp:spPr>
        <a:xfrm>
          <a:off x="1779977" y="1725789"/>
          <a:ext cx="1511718" cy="869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Databricks and Snowflake provide a strong and scalable data processing platform.</a:t>
          </a:r>
          <a:endParaRPr lang="en-US" sz="1100" kern="1200"/>
        </a:p>
      </dsp:txBody>
      <dsp:txXfrm>
        <a:off x="1779977" y="1725789"/>
        <a:ext cx="1511718" cy="869238"/>
      </dsp:txXfrm>
    </dsp:sp>
    <dsp:sp modelId="{0879C742-8ECB-46C1-88E0-B08600AF238F}">
      <dsp:nvSpPr>
        <dsp:cNvPr id="0" name=""/>
        <dsp:cNvSpPr/>
      </dsp:nvSpPr>
      <dsp:spPr>
        <a:xfrm>
          <a:off x="3971970" y="772060"/>
          <a:ext cx="680273" cy="6802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EE0FAB-30BC-433E-9E7D-3E8B95091D72}">
      <dsp:nvSpPr>
        <dsp:cNvPr id="0" name=""/>
        <dsp:cNvSpPr/>
      </dsp:nvSpPr>
      <dsp:spPr>
        <a:xfrm>
          <a:off x="3556247" y="1725789"/>
          <a:ext cx="1511718" cy="869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Power BI offers better insight communication through interactive dashboards.</a:t>
          </a:r>
          <a:endParaRPr lang="en-US" sz="1100" kern="1200"/>
        </a:p>
      </dsp:txBody>
      <dsp:txXfrm>
        <a:off x="3556247" y="1725789"/>
        <a:ext cx="1511718" cy="869238"/>
      </dsp:txXfrm>
    </dsp:sp>
    <dsp:sp modelId="{7BC7CE0A-D73C-4163-8026-59ADA5C1764C}">
      <dsp:nvSpPr>
        <dsp:cNvPr id="0" name=""/>
        <dsp:cNvSpPr/>
      </dsp:nvSpPr>
      <dsp:spPr>
        <a:xfrm>
          <a:off x="5748239" y="772060"/>
          <a:ext cx="680273" cy="6802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68ACC-71B2-464A-8313-D162B7EBB3FF}">
      <dsp:nvSpPr>
        <dsp:cNvPr id="0" name=""/>
        <dsp:cNvSpPr/>
      </dsp:nvSpPr>
      <dsp:spPr>
        <a:xfrm>
          <a:off x="5332516" y="1725789"/>
          <a:ext cx="1511718" cy="869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This study highlights</a:t>
          </a:r>
          <a:r>
            <a:rPr lang="en-US" sz="1100" b="1" kern="1200">
              <a:latin typeface="Century Gothic" panose="020B0502020202020204"/>
            </a:rPr>
            <a:t> Databricks and Snowflakes connectivity and </a:t>
          </a:r>
          <a:r>
            <a:rPr lang="en-US" sz="1100" b="1" kern="1200"/>
            <a:t> potential for boosting decision-making in the film business.</a:t>
          </a:r>
          <a:endParaRPr lang="en-US" sz="1100" b="0" kern="1200">
            <a:latin typeface="Century Gothic" panose="020B0502020202020204"/>
          </a:endParaRPr>
        </a:p>
      </dsp:txBody>
      <dsp:txXfrm>
        <a:off x="5332516" y="1725789"/>
        <a:ext cx="1511718" cy="86923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F74D1C-A008-0147-AF7E-ED531444B027}"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145411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F74D1C-A008-0147-AF7E-ED531444B027}"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368981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4F74D1C-A008-0147-AF7E-ED531444B027}"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219954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4F74D1C-A008-0147-AF7E-ED531444B027}"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3276234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F74D1C-A008-0147-AF7E-ED531444B027}"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4102416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F74D1C-A008-0147-AF7E-ED531444B027}"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160604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F74D1C-A008-0147-AF7E-ED531444B027}"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17367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F74D1C-A008-0147-AF7E-ED531444B027}"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280154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F74D1C-A008-0147-AF7E-ED531444B027}"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39835463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F74D1C-A008-0147-AF7E-ED531444B027}"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40049473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F74D1C-A008-0147-AF7E-ED531444B027}"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301445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74D1C-A008-0147-AF7E-ED531444B027}"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36319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F74D1C-A008-0147-AF7E-ED531444B027}"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30621936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4F74D1C-A008-0147-AF7E-ED531444B027}" type="datetimeFigureOut">
              <a:rPr lang="en-US" smtClean="0"/>
              <a:t>12/13/2023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2BE97DC9-A5BC-8C4F-9F0D-EBA2541CB647}" type="slidenum">
              <a:rPr lang="en-US" smtClean="0"/>
              <a:t>‹#›</a:t>
            </a:fld>
            <a:endParaRPr lang="en-US"/>
          </a:p>
        </p:txBody>
      </p:sp>
    </p:spTree>
    <p:extLst>
      <p:ext uri="{BB962C8B-B14F-4D97-AF65-F5344CB8AC3E}">
        <p14:creationId xmlns:p14="http://schemas.microsoft.com/office/powerpoint/2010/main" val="132626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4F74D1C-A008-0147-AF7E-ED531444B027}" type="datetimeFigureOut">
              <a:rPr lang="en-US" smtClean="0"/>
              <a:t>12/13/2023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BE97DC9-A5BC-8C4F-9F0D-EBA2541CB647}" type="slidenum">
              <a:rPr lang="en-US" smtClean="0"/>
              <a:t>‹#›</a:t>
            </a:fld>
            <a:endParaRPr lang="en-US"/>
          </a:p>
        </p:txBody>
      </p:sp>
    </p:spTree>
    <p:extLst>
      <p:ext uri="{BB962C8B-B14F-4D97-AF65-F5344CB8AC3E}">
        <p14:creationId xmlns:p14="http://schemas.microsoft.com/office/powerpoint/2010/main" val="2420506425"/>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IMDb"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3.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analyticssteps.com/blogs/big-data-media-and-entertainment-industry" TargetMode="External"/><Relationship Id="rId3" Type="http://schemas.openxmlformats.org/officeDocument/2006/relationships/hyperlink" Target="https://community.cloud.databricks.com/?o=7746998554581331#notebook/3182721693671259/command/3182721693671260" TargetMode="External"/><Relationship Id="rId7" Type="http://schemas.openxmlformats.org/officeDocument/2006/relationships/hyperlink" Target="https://magnimindacademy.com/blog/what-are-real-life-examples-of-the-application-of-big-data-analytics/" TargetMode="External"/><Relationship Id="rId2" Type="http://schemas.openxmlformats.org/officeDocument/2006/relationships/hyperlink" Target="https://datasets.imdbws.com/" TargetMode="External"/><Relationship Id="rId1" Type="http://schemas.openxmlformats.org/officeDocument/2006/relationships/slideLayout" Target="../slideLayouts/slideLayout2.xml"/><Relationship Id="rId6" Type="http://schemas.openxmlformats.org/officeDocument/2006/relationships/hyperlink" Target="https://intellipaat.com/blog/10-big-data-examples-application-of-big-data-in-real-life/" TargetMode="External"/><Relationship Id="rId5" Type="http://schemas.openxmlformats.org/officeDocument/2006/relationships/hyperlink" Target="https://www.snowflake.com/en/" TargetMode="External"/><Relationship Id="rId4" Type="http://schemas.openxmlformats.org/officeDocument/2006/relationships/hyperlink" Target="https://app.powerbi.com/groups/me/reports/83dececc-b9ec-4250-9321-afbb2dd2f095/ReportSection?experience=power-bi&amp;redirectedFromSignup=1" TargetMode="External"/><Relationship Id="rId9" Type="http://schemas.openxmlformats.org/officeDocument/2006/relationships/hyperlink" Target="https://seleritysas.com/2020/10/09/big-data-analytics-platforms-and-the-entertainment-industr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C894771-14A9-8218-7954-DA3766F6BB5A}"/>
              </a:ext>
            </a:extLst>
          </p:cNvPr>
          <p:cNvSpPr>
            <a:spLocks noGrp="1"/>
          </p:cNvSpPr>
          <p:nvPr>
            <p:ph type="ctrTitle"/>
          </p:nvPr>
        </p:nvSpPr>
        <p:spPr>
          <a:xfrm>
            <a:off x="810000" y="447188"/>
            <a:ext cx="10571998" cy="970450"/>
          </a:xfrm>
        </p:spPr>
        <p:txBody>
          <a:bodyPr vert="horz" lIns="91440" tIns="45720" rIns="91440" bIns="45720" rtlCol="0" anchor="b">
            <a:normAutofit/>
          </a:bodyPr>
          <a:lstStyle/>
          <a:p>
            <a:r>
              <a:rPr lang="en-US" sz="3700" dirty="0">
                <a:ea typeface="+mj-lt"/>
                <a:cs typeface="+mj-lt"/>
              </a:rPr>
              <a:t>A </a:t>
            </a:r>
            <a:r>
              <a:rPr lang="en-US" sz="3700" i="0" dirty="0">
                <a:effectLst/>
                <a:ea typeface="+mj-lt"/>
                <a:cs typeface="+mj-lt"/>
              </a:rPr>
              <a:t>Big Data </a:t>
            </a:r>
            <a:r>
              <a:rPr lang="en-US" sz="3700" dirty="0">
                <a:ea typeface="+mj-lt"/>
                <a:cs typeface="+mj-lt"/>
              </a:rPr>
              <a:t>Dive into the IMDb </a:t>
            </a:r>
            <a:r>
              <a:rPr lang="en-US" sz="3700" dirty="0" err="1">
                <a:ea typeface="+mj-lt"/>
                <a:cs typeface="+mj-lt"/>
              </a:rPr>
              <a:t>Flim</a:t>
            </a:r>
            <a:r>
              <a:rPr lang="en-US" sz="3700" dirty="0">
                <a:ea typeface="+mj-lt"/>
                <a:cs typeface="+mj-lt"/>
              </a:rPr>
              <a:t> Universe</a:t>
            </a:r>
            <a:endParaRPr lang="en-US" dirty="0"/>
          </a:p>
        </p:txBody>
      </p:sp>
      <p:sp>
        <p:nvSpPr>
          <p:cNvPr id="3" name="Subtitle 2">
            <a:extLst>
              <a:ext uri="{FF2B5EF4-FFF2-40B4-BE49-F238E27FC236}">
                <a16:creationId xmlns:a16="http://schemas.microsoft.com/office/drawing/2014/main" id="{56C98AD2-B3EF-18C1-DE44-D2F213BA40CA}"/>
              </a:ext>
            </a:extLst>
          </p:cNvPr>
          <p:cNvSpPr>
            <a:spLocks noGrp="1"/>
          </p:cNvSpPr>
          <p:nvPr>
            <p:ph type="subTitle" idx="1"/>
          </p:nvPr>
        </p:nvSpPr>
        <p:spPr>
          <a:xfrm>
            <a:off x="232926" y="1864826"/>
            <a:ext cx="6731485" cy="4545986"/>
          </a:xfrm>
        </p:spPr>
        <p:txBody>
          <a:bodyPr vert="horz" lIns="91440" tIns="45720" rIns="91440" bIns="45720" rtlCol="0" anchor="ctr">
            <a:normAutofit/>
          </a:bodyPr>
          <a:lstStyle/>
          <a:p>
            <a:r>
              <a:rPr lang="en-US" sz="1600" b="1" i="0">
                <a:effectLst/>
              </a:rPr>
              <a:t>GROUP DELTA MEMBERS:</a:t>
            </a:r>
          </a:p>
          <a:p>
            <a:pPr>
              <a:buFont typeface="Wingdings 2" charset="2"/>
              <a:buChar char=""/>
            </a:pPr>
            <a:r>
              <a:rPr lang="en-US" sz="1600" b="1" i="0">
                <a:effectLst/>
              </a:rPr>
              <a:t>RUSHIKESH SAWANT(sawant.ru@northeastern.edu)</a:t>
            </a:r>
          </a:p>
          <a:p>
            <a:pPr>
              <a:buFont typeface="Wingdings 2" charset="2"/>
              <a:buChar char=""/>
            </a:pPr>
            <a:r>
              <a:rPr lang="en-US" sz="1600" b="1" i="0">
                <a:effectLst/>
              </a:rPr>
              <a:t>MELIKE UZUN (uzun.me@northeastern.edu)</a:t>
            </a:r>
          </a:p>
          <a:p>
            <a:pPr>
              <a:buFont typeface="Wingdings 2" charset="2"/>
              <a:buChar char=""/>
            </a:pPr>
            <a:r>
              <a:rPr lang="en-US" sz="1600" b="1" i="0">
                <a:effectLst/>
              </a:rPr>
              <a:t>SNEHAL PAWAR (pawar.sne@northeastern.edu)</a:t>
            </a:r>
          </a:p>
          <a:p>
            <a:pPr>
              <a:buFont typeface="Wingdings 2" charset="2"/>
              <a:buChar char=""/>
            </a:pPr>
            <a:endParaRPr lang="en-US" sz="1600" b="1" i="0">
              <a:effectLst/>
            </a:endParaRPr>
          </a:p>
          <a:p>
            <a:pPr>
              <a:buFont typeface="Wingdings 2" charset="2"/>
              <a:buChar char=""/>
            </a:pPr>
            <a:endParaRPr lang="en-US" sz="1600" b="1" i="0">
              <a:effectLst/>
            </a:endParaRPr>
          </a:p>
          <a:p>
            <a:pPr>
              <a:buFont typeface="Wingdings 2" charset="2"/>
              <a:buChar char=""/>
            </a:pPr>
            <a:endParaRPr lang="en-US" sz="1600" b="1" i="0">
              <a:effectLst/>
            </a:endParaRPr>
          </a:p>
          <a:p>
            <a:pPr>
              <a:buFont typeface="Wingdings 2" charset="2"/>
              <a:buChar char=""/>
            </a:pPr>
            <a:endParaRPr lang="en-US" sz="1600" b="1" i="0">
              <a:effectLst/>
            </a:endParaRPr>
          </a:p>
          <a:p>
            <a:pPr>
              <a:spcBef>
                <a:spcPts val="20"/>
              </a:spcBef>
              <a:buFont typeface="Wingdings 2" charset="2"/>
              <a:buChar char=""/>
            </a:pPr>
            <a:endParaRPr lang="en-US" sz="1600" b="1">
              <a:ea typeface="+mn-lt"/>
              <a:cs typeface="+mn-lt"/>
            </a:endParaRPr>
          </a:p>
          <a:p>
            <a:pPr>
              <a:spcBef>
                <a:spcPts val="20"/>
              </a:spcBef>
            </a:pPr>
            <a:r>
              <a:rPr lang="en-US" sz="1600" b="1">
                <a:ea typeface="+mn-lt"/>
                <a:cs typeface="+mn-lt"/>
              </a:rPr>
              <a:t>Course Title:  ALY6110 – Big Data and Data Management</a:t>
            </a:r>
            <a:endParaRPr lang="en-US" sz="1600" b="1"/>
          </a:p>
          <a:p>
            <a:pPr>
              <a:spcBef>
                <a:spcPts val="20"/>
              </a:spcBef>
            </a:pPr>
            <a:r>
              <a:rPr lang="en-US" sz="1600" b="1">
                <a:ea typeface="+mn-lt"/>
                <a:cs typeface="+mn-lt"/>
              </a:rPr>
              <a:t>Course Number (CRN): 70362</a:t>
            </a:r>
            <a:endParaRPr lang="en-US"/>
          </a:p>
        </p:txBody>
      </p:sp>
      <p:pic>
        <p:nvPicPr>
          <p:cNvPr id="6" name="Picture 5" descr="A yellow sign with black letters&#10;&#10;Description automatically generated">
            <a:extLst>
              <a:ext uri="{FF2B5EF4-FFF2-40B4-BE49-F238E27FC236}">
                <a16:creationId xmlns:a16="http://schemas.microsoft.com/office/drawing/2014/main" id="{095C296F-FC1C-D238-B406-642BAAD3641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5576" r="4645" b="-1"/>
          <a:stretch/>
        </p:blipFill>
        <p:spPr>
          <a:xfrm>
            <a:off x="6872288" y="3429000"/>
            <a:ext cx="4965045" cy="2616200"/>
          </a:xfrm>
          <a:prstGeom prst="roundRect">
            <a:avLst>
              <a:gd name="adj" fmla="val 3876"/>
            </a:avLst>
          </a:prstGeom>
          <a:ln>
            <a:solidFill>
              <a:schemeClr val="accent1"/>
            </a:solidFill>
          </a:ln>
          <a:effectLst/>
        </p:spPr>
      </p:pic>
      <p:sp>
        <p:nvSpPr>
          <p:cNvPr id="7" name="TextBox 6">
            <a:extLst>
              <a:ext uri="{FF2B5EF4-FFF2-40B4-BE49-F238E27FC236}">
                <a16:creationId xmlns:a16="http://schemas.microsoft.com/office/drawing/2014/main" id="{586D7CF2-955D-549B-E0E3-996E3726E07E}"/>
              </a:ext>
            </a:extLst>
          </p:cNvPr>
          <p:cNvSpPr txBox="1"/>
          <p:nvPr/>
        </p:nvSpPr>
        <p:spPr>
          <a:xfrm>
            <a:off x="8698659" y="5836610"/>
            <a:ext cx="268054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en.wikipedia.org/wiki/IMDb">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0502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omputer screen&#10;&#10;Description automatically generated">
            <a:extLst>
              <a:ext uri="{FF2B5EF4-FFF2-40B4-BE49-F238E27FC236}">
                <a16:creationId xmlns:a16="http://schemas.microsoft.com/office/drawing/2014/main" id="{5C04044D-2D55-B093-1A88-6CB43889E1DB}"/>
              </a:ext>
            </a:extLst>
          </p:cNvPr>
          <p:cNvPicPr>
            <a:picLocks noChangeAspect="1"/>
          </p:cNvPicPr>
          <p:nvPr/>
        </p:nvPicPr>
        <p:blipFill>
          <a:blip r:embed="rId2"/>
          <a:stretch>
            <a:fillRect/>
          </a:stretch>
        </p:blipFill>
        <p:spPr>
          <a:xfrm>
            <a:off x="2930815" y="550656"/>
            <a:ext cx="6337010" cy="3578505"/>
          </a:xfrm>
          <a:prstGeom prst="rect">
            <a:avLst/>
          </a:prstGeom>
        </p:spPr>
      </p:pic>
      <p:graphicFrame>
        <p:nvGraphicFramePr>
          <p:cNvPr id="10" name="TextBox 7">
            <a:extLst>
              <a:ext uri="{FF2B5EF4-FFF2-40B4-BE49-F238E27FC236}">
                <a16:creationId xmlns:a16="http://schemas.microsoft.com/office/drawing/2014/main" id="{59DA315B-139E-DFFD-FC0F-08BF38F99B5B}"/>
              </a:ext>
            </a:extLst>
          </p:cNvPr>
          <p:cNvGraphicFramePr/>
          <p:nvPr/>
        </p:nvGraphicFramePr>
        <p:xfrm>
          <a:off x="520990" y="3829049"/>
          <a:ext cx="11381649" cy="2786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 name="TextBox 45">
            <a:extLst>
              <a:ext uri="{FF2B5EF4-FFF2-40B4-BE49-F238E27FC236}">
                <a16:creationId xmlns:a16="http://schemas.microsoft.com/office/drawing/2014/main" id="{786204D2-48A4-05AE-C60F-AE86C2043246}"/>
              </a:ext>
            </a:extLst>
          </p:cNvPr>
          <p:cNvSpPr txBox="1"/>
          <p:nvPr/>
        </p:nvSpPr>
        <p:spPr>
          <a:xfrm>
            <a:off x="523875" y="142875"/>
            <a:ext cx="113823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KEY FINDINGS FROM DATA VISUALIZATION USING POWER BI</a:t>
            </a:r>
          </a:p>
        </p:txBody>
      </p:sp>
    </p:spTree>
    <p:extLst>
      <p:ext uri="{BB962C8B-B14F-4D97-AF65-F5344CB8AC3E}">
        <p14:creationId xmlns:p14="http://schemas.microsoft.com/office/powerpoint/2010/main" val="39403678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172A-B5E1-B024-F735-3E1CCB0D42BB}"/>
              </a:ext>
            </a:extLst>
          </p:cNvPr>
          <p:cNvSpPr>
            <a:spLocks noGrp="1"/>
          </p:cNvSpPr>
          <p:nvPr>
            <p:ph type="title"/>
          </p:nvPr>
        </p:nvSpPr>
        <p:spPr>
          <a:xfrm>
            <a:off x="810000" y="447188"/>
            <a:ext cx="10571998" cy="970450"/>
          </a:xfrm>
        </p:spPr>
        <p:txBody>
          <a:bodyPr>
            <a:normAutofit/>
          </a:bodyPr>
          <a:lstStyle/>
          <a:p>
            <a:r>
              <a:rPr lang="en-US"/>
              <a:t>COMMENTS </a:t>
            </a:r>
          </a:p>
        </p:txBody>
      </p:sp>
      <p:graphicFrame>
        <p:nvGraphicFramePr>
          <p:cNvPr id="5" name="Content Placeholder 2">
            <a:extLst>
              <a:ext uri="{FF2B5EF4-FFF2-40B4-BE49-F238E27FC236}">
                <a16:creationId xmlns:a16="http://schemas.microsoft.com/office/drawing/2014/main" id="{2F07DA1C-8AEA-34AD-B914-1E4F8251B957}"/>
              </a:ext>
            </a:extLst>
          </p:cNvPr>
          <p:cNvGraphicFramePr>
            <a:graphicFrameLocks noGrp="1"/>
          </p:cNvGraphicFramePr>
          <p:nvPr>
            <p:ph idx="1"/>
            <p:extLst>
              <p:ext uri="{D42A27DB-BD31-4B8C-83A1-F6EECF244321}">
                <p14:modId xmlns:p14="http://schemas.microsoft.com/office/powerpoint/2010/main" val="1141178521"/>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431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8473-322D-8FF8-8808-36E3A0D6EE6A}"/>
              </a:ext>
            </a:extLst>
          </p:cNvPr>
          <p:cNvSpPr>
            <a:spLocks noGrp="1"/>
          </p:cNvSpPr>
          <p:nvPr>
            <p:ph type="title"/>
          </p:nvPr>
        </p:nvSpPr>
        <p:spPr>
          <a:xfrm>
            <a:off x="4659520" y="624110"/>
            <a:ext cx="6845092" cy="1280890"/>
          </a:xfrm>
        </p:spPr>
        <p:txBody>
          <a:bodyPr>
            <a:normAutofit/>
          </a:bodyPr>
          <a:lstStyle/>
          <a:p>
            <a:r>
              <a:rPr lang="en-US" b="1">
                <a:latin typeface="Abadi" panose="020B0604020104020204" pitchFamily="34" charset="0"/>
              </a:rPr>
              <a:t>Conclusion</a:t>
            </a:r>
          </a:p>
        </p:txBody>
      </p:sp>
      <p:graphicFrame>
        <p:nvGraphicFramePr>
          <p:cNvPr id="43" name="Content Placeholder 2">
            <a:extLst>
              <a:ext uri="{FF2B5EF4-FFF2-40B4-BE49-F238E27FC236}">
                <a16:creationId xmlns:a16="http://schemas.microsoft.com/office/drawing/2014/main" id="{B8253E7C-D52E-2472-1F85-FFA3B65C2F53}"/>
              </a:ext>
            </a:extLst>
          </p:cNvPr>
          <p:cNvGraphicFramePr>
            <a:graphicFrameLocks noGrp="1"/>
          </p:cNvGraphicFramePr>
          <p:nvPr>
            <p:ph idx="1"/>
          </p:nvPr>
        </p:nvGraphicFramePr>
        <p:xfrm>
          <a:off x="4453218" y="1303013"/>
          <a:ext cx="6847944" cy="336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Digital financial graph">
            <a:extLst>
              <a:ext uri="{FF2B5EF4-FFF2-40B4-BE49-F238E27FC236}">
                <a16:creationId xmlns:a16="http://schemas.microsoft.com/office/drawing/2014/main" id="{A5A6A1E4-0A58-CB10-9CA5-0BA0E7BA50EF}"/>
              </a:ext>
            </a:extLst>
          </p:cNvPr>
          <p:cNvPicPr>
            <a:picLocks noChangeAspect="1"/>
          </p:cNvPicPr>
          <p:nvPr/>
        </p:nvPicPr>
        <p:blipFill rotWithShape="1">
          <a:blip r:embed="rId7"/>
          <a:srcRect l="46486" r="31200"/>
          <a:stretch/>
        </p:blipFill>
        <p:spPr>
          <a:xfrm>
            <a:off x="20" y="1730"/>
            <a:ext cx="2720524" cy="6858000"/>
          </a:xfrm>
          <a:prstGeom prst="rect">
            <a:avLst/>
          </a:prstGeom>
        </p:spPr>
      </p:pic>
      <p:sp>
        <p:nvSpPr>
          <p:cNvPr id="4" name="TextBox 3">
            <a:extLst>
              <a:ext uri="{FF2B5EF4-FFF2-40B4-BE49-F238E27FC236}">
                <a16:creationId xmlns:a16="http://schemas.microsoft.com/office/drawing/2014/main" id="{3DD816CC-A9CF-578B-611B-D1F6CDCEBB8A}"/>
              </a:ext>
            </a:extLst>
          </p:cNvPr>
          <p:cNvSpPr txBox="1"/>
          <p:nvPr/>
        </p:nvSpPr>
        <p:spPr>
          <a:xfrm>
            <a:off x="2886075" y="4274097"/>
            <a:ext cx="9172575" cy="1815882"/>
          </a:xfrm>
          <a:prstGeom prst="rect">
            <a:avLst/>
          </a:prstGeom>
          <a:noFill/>
        </p:spPr>
        <p:txBody>
          <a:bodyPr wrap="square" rtlCol="0">
            <a:spAutoFit/>
          </a:bodyPr>
          <a:lstStyle/>
          <a:p>
            <a:pPr algn="l"/>
            <a:r>
              <a:rPr lang="en-US" sz="2800" b="1" i="0">
                <a:solidFill>
                  <a:srgbClr val="1F1F1F"/>
                </a:solidFill>
                <a:effectLst/>
                <a:latin typeface="Google Sans"/>
              </a:rPr>
              <a:t>Future Directions:</a:t>
            </a:r>
            <a:endParaRPr lang="en-US" sz="2800" b="0" i="0">
              <a:solidFill>
                <a:srgbClr val="1F1F1F"/>
              </a:solidFill>
              <a:effectLst/>
              <a:latin typeface="Google Sans"/>
            </a:endParaRPr>
          </a:p>
          <a:p>
            <a:pPr algn="l">
              <a:buFont typeface="Arial" panose="020B0604020202020204" pitchFamily="34" charset="0"/>
              <a:buChar char="•"/>
            </a:pPr>
            <a:r>
              <a:rPr lang="en-US" sz="2800" b="0" i="0">
                <a:solidFill>
                  <a:srgbClr val="1F1F1F"/>
                </a:solidFill>
                <a:effectLst/>
                <a:latin typeface="Google Sans"/>
              </a:rPr>
              <a:t>Integrate additional data sources for richer insights.</a:t>
            </a:r>
          </a:p>
          <a:p>
            <a:pPr algn="l">
              <a:buFont typeface="Arial" panose="020B0604020202020204" pitchFamily="34" charset="0"/>
              <a:buChar char="•"/>
            </a:pPr>
            <a:r>
              <a:rPr lang="en-US" sz="2800" b="0" i="0">
                <a:solidFill>
                  <a:srgbClr val="1F1F1F"/>
                </a:solidFill>
                <a:effectLst/>
                <a:latin typeface="Google Sans"/>
              </a:rPr>
              <a:t>Develop predictive models for movie success and audience preferences.</a:t>
            </a:r>
          </a:p>
        </p:txBody>
      </p:sp>
    </p:spTree>
    <p:extLst>
      <p:ext uri="{BB962C8B-B14F-4D97-AF65-F5344CB8AC3E}">
        <p14:creationId xmlns:p14="http://schemas.microsoft.com/office/powerpoint/2010/main" val="149961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3" name="Rectangle 12">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Question marks in a line and one question mark is lit">
            <a:extLst>
              <a:ext uri="{FF2B5EF4-FFF2-40B4-BE49-F238E27FC236}">
                <a16:creationId xmlns:a16="http://schemas.microsoft.com/office/drawing/2014/main" id="{BC9049FD-596B-CBE1-71C7-FB4ABEDFE1BC}"/>
              </a:ext>
            </a:extLst>
          </p:cNvPr>
          <p:cNvPicPr>
            <a:picLocks noChangeAspect="1"/>
          </p:cNvPicPr>
          <p:nvPr/>
        </p:nvPicPr>
        <p:blipFill rotWithShape="1">
          <a:blip r:embed="rId2">
            <a:duotone>
              <a:schemeClr val="bg2">
                <a:shade val="45000"/>
                <a:satMod val="135000"/>
              </a:schemeClr>
              <a:prstClr val="white"/>
            </a:duotone>
            <a:alphaModFix amt="40000"/>
          </a:blip>
          <a:srcRect t="2056" b="13674"/>
          <a:stretch/>
        </p:blipFill>
        <p:spPr>
          <a:xfrm>
            <a:off x="20" y="10"/>
            <a:ext cx="12191980" cy="6857990"/>
          </a:xfrm>
          <a:prstGeom prst="rect">
            <a:avLst/>
          </a:prstGeom>
        </p:spPr>
      </p:pic>
      <p:sp>
        <p:nvSpPr>
          <p:cNvPr id="2" name="Title 1">
            <a:extLst>
              <a:ext uri="{FF2B5EF4-FFF2-40B4-BE49-F238E27FC236}">
                <a16:creationId xmlns:a16="http://schemas.microsoft.com/office/drawing/2014/main" id="{CA724CE3-18F5-693D-35C1-F85C5C880D60}"/>
              </a:ext>
            </a:extLst>
          </p:cNvPr>
          <p:cNvSpPr>
            <a:spLocks noGrp="1"/>
          </p:cNvSpPr>
          <p:nvPr>
            <p:ph type="title"/>
          </p:nvPr>
        </p:nvSpPr>
        <p:spPr>
          <a:xfrm>
            <a:off x="810001" y="1449147"/>
            <a:ext cx="10572000" cy="3732453"/>
          </a:xfrm>
        </p:spPr>
        <p:txBody>
          <a:bodyPr vert="horz" lIns="91440" tIns="45720" rIns="91440" bIns="45720" rtlCol="0" anchor="b">
            <a:normAutofit/>
          </a:bodyPr>
          <a:lstStyle/>
          <a:p>
            <a:r>
              <a:rPr lang="en-US" sz="5400"/>
              <a:t>Questions Please </a:t>
            </a:r>
          </a:p>
        </p:txBody>
      </p:sp>
    </p:spTree>
    <p:extLst>
      <p:ext uri="{BB962C8B-B14F-4D97-AF65-F5344CB8AC3E}">
        <p14:creationId xmlns:p14="http://schemas.microsoft.com/office/powerpoint/2010/main" val="3363632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C9EDBEA-D994-AD4B-D8D4-D6BC09288112}"/>
              </a:ext>
            </a:extLst>
          </p:cNvPr>
          <p:cNvSpPr>
            <a:spLocks noGrp="1"/>
          </p:cNvSpPr>
          <p:nvPr>
            <p:ph type="title"/>
          </p:nvPr>
        </p:nvSpPr>
        <p:spPr>
          <a:xfrm>
            <a:off x="451515" y="1734857"/>
            <a:ext cx="3765483" cy="3388287"/>
          </a:xfrm>
        </p:spPr>
        <p:txBody>
          <a:bodyPr anchor="ctr">
            <a:normAutofit/>
          </a:bodyPr>
          <a:lstStyle/>
          <a:p>
            <a:br>
              <a:rPr lang="en-US" kern="100">
                <a:effectLst/>
                <a:latin typeface="Calibri" panose="020F0502020204030204" pitchFamily="34" charset="0"/>
                <a:ea typeface="Calibri" panose="020F0502020204030204" pitchFamily="34" charset="0"/>
                <a:cs typeface="Times New Roman" panose="02020603050405020304" pitchFamily="18" charset="0"/>
              </a:rPr>
            </a:br>
            <a:r>
              <a:rPr lang="en-US" kern="100">
                <a:effectLst/>
                <a:latin typeface="Calibri" panose="020F0502020204030204" pitchFamily="34" charset="0"/>
                <a:ea typeface="Calibri" panose="020F0502020204030204" pitchFamily="34" charset="0"/>
                <a:cs typeface="Times New Roman" panose="02020603050405020304" pitchFamily="18" charset="0"/>
              </a:rPr>
              <a:t>Reference:</a:t>
            </a:r>
            <a:endParaRPr lang="en-US"/>
          </a:p>
        </p:txBody>
      </p:sp>
      <p:sp>
        <p:nvSpPr>
          <p:cNvPr id="3" name="Content Placeholder 2">
            <a:extLst>
              <a:ext uri="{FF2B5EF4-FFF2-40B4-BE49-F238E27FC236}">
                <a16:creationId xmlns:a16="http://schemas.microsoft.com/office/drawing/2014/main" id="{164B6402-673C-3DA1-BB3C-5756F34E1036}"/>
              </a:ext>
            </a:extLst>
          </p:cNvPr>
          <p:cNvSpPr>
            <a:spLocks noGrp="1"/>
          </p:cNvSpPr>
          <p:nvPr>
            <p:ph idx="1"/>
          </p:nvPr>
        </p:nvSpPr>
        <p:spPr>
          <a:xfrm>
            <a:off x="6008068" y="978993"/>
            <a:ext cx="5365218" cy="4900014"/>
          </a:xfrm>
          <a:effectLst/>
        </p:spPr>
        <p:txBody>
          <a:bodyPr>
            <a:normAutofit/>
          </a:bodyPr>
          <a:lstStyle/>
          <a:p>
            <a:pPr marL="0" marR="0" indent="0">
              <a:lnSpc>
                <a:spcPct val="90000"/>
              </a:lnSpc>
              <a:spcBef>
                <a:spcPts val="0"/>
              </a:spcBef>
              <a:spcAft>
                <a:spcPts val="0"/>
              </a:spcAft>
              <a:buNone/>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0"/>
              </a:spcAft>
              <a:buNone/>
            </a:pPr>
            <a:r>
              <a:rPr lang="en-US" sz="1100" kern="100">
                <a:effectLst/>
                <a:latin typeface="Calibri" panose="020F0502020204030204" pitchFamily="34" charset="0"/>
                <a:ea typeface="Calibri" panose="020F0502020204030204" pitchFamily="34" charset="0"/>
                <a:cs typeface="Times New Roman" panose="02020603050405020304" pitchFamily="18" charset="0"/>
              </a:rPr>
              <a:t>IMDb Datasets. (n.d.). Retrieved from </a:t>
            </a:r>
            <a:r>
              <a:rPr lang="en-US" sz="1100" u="sng" kern="100">
                <a:effectLst/>
                <a:latin typeface="Calibri" panose="020F0502020204030204" pitchFamily="34" charset="0"/>
                <a:ea typeface="Calibri" panose="020F0502020204030204" pitchFamily="34" charset="0"/>
                <a:cs typeface="Times New Roman" panose="02020603050405020304" pitchFamily="18" charset="0"/>
                <a:hlinkClick r:id="rId2"/>
              </a:rPr>
              <a:t>https://datasets.imdbws.com/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0"/>
              </a:spcAft>
              <a:buNone/>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90000"/>
              </a:lnSpc>
              <a:spcBef>
                <a:spcPts val="0"/>
              </a:spcBef>
              <a:spcAft>
                <a:spcPts val="0"/>
              </a:spcAft>
              <a:buNone/>
            </a:pPr>
            <a:r>
              <a:rPr lang="en-US" sz="1100" kern="100">
                <a:effectLst/>
                <a:latin typeface="Calibri" panose="020F0502020204030204" pitchFamily="34" charset="0"/>
                <a:ea typeface="Calibri" panose="020F0502020204030204" pitchFamily="34" charset="0"/>
                <a:cs typeface="Times New Roman" panose="02020603050405020304" pitchFamily="18" charset="0"/>
              </a:rPr>
              <a:t>Databricks Community. (n.d.). Notebook: [Big-Data-Final-Project-Group-Delta]. Retrieved from </a:t>
            </a:r>
            <a:r>
              <a:rPr lang="en-US" sz="1100" u="sng" kern="100">
                <a:effectLst/>
                <a:latin typeface="Calibri" panose="020F0502020204030204" pitchFamily="34" charset="0"/>
                <a:ea typeface="Calibri" panose="020F0502020204030204" pitchFamily="34" charset="0"/>
                <a:cs typeface="Times New Roman" panose="02020603050405020304" pitchFamily="18" charset="0"/>
                <a:hlinkClick r:id="rId3"/>
              </a:rPr>
              <a:t>https://community.cloud.databricks.com/?o=7746998554581331#notebook/3182721693671259/command/3182721693671260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0"/>
              </a:spcAft>
              <a:buNone/>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90000"/>
              </a:lnSpc>
              <a:spcBef>
                <a:spcPts val="0"/>
              </a:spcBef>
              <a:spcAft>
                <a:spcPts val="0"/>
              </a:spcAft>
              <a:buNone/>
            </a:pPr>
            <a:r>
              <a:rPr lang="en-US" sz="1100" kern="100">
                <a:effectLst/>
                <a:latin typeface="Calibri" panose="020F0502020204030204" pitchFamily="34" charset="0"/>
                <a:ea typeface="Calibri" panose="020F0502020204030204" pitchFamily="34" charset="0"/>
                <a:cs typeface="Times New Roman" panose="02020603050405020304" pitchFamily="18" charset="0"/>
              </a:rPr>
              <a:t>Power BI. (n.d.). Report: [Big-Data-Final-Project]. Retrieved from </a:t>
            </a:r>
            <a:r>
              <a:rPr lang="en-US" sz="1100" u="sng" kern="100">
                <a:effectLst/>
                <a:latin typeface="Calibri" panose="020F0502020204030204" pitchFamily="34" charset="0"/>
                <a:ea typeface="Calibri" panose="020F0502020204030204" pitchFamily="34" charset="0"/>
                <a:cs typeface="Times New Roman" panose="02020603050405020304" pitchFamily="18" charset="0"/>
                <a:hlinkClick r:id="rId4"/>
              </a:rPr>
              <a:t>https://app.powerbi.com/groups/me/reports/83dececc-b9ec-4250-9321-afbb2dd2f095/ReportSection?experience=power-bi&amp;redirectedFromSignup=1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0"/>
              </a:spcAft>
              <a:buNone/>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90000"/>
              </a:lnSpc>
              <a:spcBef>
                <a:spcPts val="0"/>
              </a:spcBef>
              <a:spcAft>
                <a:spcPts val="0"/>
              </a:spcAft>
              <a:buNone/>
            </a:pPr>
            <a:r>
              <a:rPr lang="en-US" sz="1100" kern="100">
                <a:effectLst/>
                <a:latin typeface="Calibri" panose="020F0502020204030204" pitchFamily="34" charset="0"/>
                <a:ea typeface="Calibri" panose="020F0502020204030204" pitchFamily="34" charset="0"/>
                <a:cs typeface="Times New Roman" panose="02020603050405020304" pitchFamily="18" charset="0"/>
              </a:rPr>
              <a:t>Snowflake. (n.d.). Snowflake | Data Warehouse Built for the Cloud. Retrieved from </a:t>
            </a:r>
            <a:r>
              <a:rPr lang="en-US" sz="1100" u="sng" kern="100">
                <a:effectLst/>
                <a:latin typeface="Calibri" panose="020F0502020204030204" pitchFamily="34" charset="0"/>
                <a:ea typeface="Calibri" panose="020F0502020204030204" pitchFamily="34" charset="0"/>
                <a:cs typeface="Times New Roman" panose="02020603050405020304" pitchFamily="18" charset="0"/>
                <a:hlinkClick r:id="rId5"/>
              </a:rPr>
              <a:t>https://www.snowflake.com/en/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0"/>
              </a:spcAft>
              <a:buNone/>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90000"/>
              </a:lnSpc>
              <a:spcBef>
                <a:spcPts val="0"/>
              </a:spcBef>
              <a:spcAft>
                <a:spcPts val="0"/>
              </a:spcAft>
              <a:buNone/>
            </a:pPr>
            <a:r>
              <a:rPr lang="en-US" sz="1100" kern="100" err="1">
                <a:effectLst/>
                <a:latin typeface="Calibri" panose="020F0502020204030204" pitchFamily="34" charset="0"/>
                <a:ea typeface="Calibri" panose="020F0502020204030204" pitchFamily="34" charset="0"/>
                <a:cs typeface="Times New Roman" panose="02020603050405020304" pitchFamily="18" charset="0"/>
              </a:rPr>
              <a:t>Intellipaat</a:t>
            </a:r>
            <a:r>
              <a:rPr lang="en-US" sz="1100" kern="100">
                <a:effectLst/>
                <a:latin typeface="Calibri" panose="020F0502020204030204" pitchFamily="34" charset="0"/>
                <a:ea typeface="Calibri" panose="020F0502020204030204" pitchFamily="34" charset="0"/>
                <a:cs typeface="Times New Roman" panose="02020603050405020304" pitchFamily="18" charset="0"/>
              </a:rPr>
              <a:t>. (n.d.). 10 Big Data Examples: Application of Big Data in Real Life. Retrieved from </a:t>
            </a:r>
            <a:r>
              <a:rPr lang="en-US" sz="1100" u="sng" kern="100">
                <a:effectLst/>
                <a:latin typeface="Calibri" panose="020F0502020204030204" pitchFamily="34" charset="0"/>
                <a:ea typeface="Calibri" panose="020F0502020204030204" pitchFamily="34" charset="0"/>
                <a:cs typeface="Times New Roman" panose="02020603050405020304" pitchFamily="18" charset="0"/>
                <a:hlinkClick r:id="rId6"/>
              </a:rPr>
              <a:t>https://intellipaat.com/blog/10-big-data-examples-application-of-big-data-in-real-life/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0"/>
              </a:spcAft>
              <a:buNone/>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90000"/>
              </a:lnSpc>
              <a:spcBef>
                <a:spcPts val="0"/>
              </a:spcBef>
              <a:spcAft>
                <a:spcPts val="0"/>
              </a:spcAft>
              <a:buNone/>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90000"/>
              </a:lnSpc>
              <a:spcBef>
                <a:spcPts val="0"/>
              </a:spcBef>
              <a:spcAft>
                <a:spcPts val="0"/>
              </a:spcAft>
              <a:buNone/>
            </a:pPr>
            <a:r>
              <a:rPr lang="en-US" sz="1100" kern="100" err="1">
                <a:effectLst/>
                <a:latin typeface="Calibri" panose="020F0502020204030204" pitchFamily="34" charset="0"/>
                <a:ea typeface="Calibri" panose="020F0502020204030204" pitchFamily="34" charset="0"/>
                <a:cs typeface="Times New Roman" panose="02020603050405020304" pitchFamily="18" charset="0"/>
              </a:rPr>
              <a:t>Adminran</a:t>
            </a:r>
            <a:r>
              <a:rPr lang="en-US" sz="1100" kern="100">
                <a:effectLst/>
                <a:latin typeface="Calibri" panose="020F0502020204030204" pitchFamily="34" charset="0"/>
                <a:ea typeface="Calibri" panose="020F0502020204030204" pitchFamily="34" charset="0"/>
                <a:cs typeface="Times New Roman" panose="02020603050405020304" pitchFamily="18" charset="0"/>
              </a:rPr>
              <a:t>, &amp; </a:t>
            </a:r>
            <a:r>
              <a:rPr lang="en-US" sz="1100" kern="100" err="1">
                <a:effectLst/>
                <a:latin typeface="Calibri" panose="020F0502020204030204" pitchFamily="34" charset="0"/>
                <a:ea typeface="Calibri" panose="020F0502020204030204" pitchFamily="34" charset="0"/>
                <a:cs typeface="Times New Roman" panose="02020603050405020304" pitchFamily="18" charset="0"/>
              </a:rPr>
              <a:t>Adminran</a:t>
            </a:r>
            <a:r>
              <a:rPr lang="en-US" sz="1100" kern="100">
                <a:effectLst/>
                <a:latin typeface="Calibri" panose="020F0502020204030204" pitchFamily="34" charset="0"/>
                <a:ea typeface="Calibri" panose="020F0502020204030204" pitchFamily="34" charset="0"/>
                <a:cs typeface="Times New Roman" panose="02020603050405020304" pitchFamily="18" charset="0"/>
              </a:rPr>
              <a:t>. (2023, April 17). What are real-life examples of the application of big data analytics? - </a:t>
            </a:r>
            <a:r>
              <a:rPr lang="en-US" sz="1100" kern="100" err="1">
                <a:effectLst/>
                <a:latin typeface="Calibri" panose="020F0502020204030204" pitchFamily="34" charset="0"/>
                <a:ea typeface="Calibri" panose="020F0502020204030204" pitchFamily="34" charset="0"/>
                <a:cs typeface="Times New Roman" panose="02020603050405020304" pitchFamily="18" charset="0"/>
              </a:rPr>
              <a:t>Magnimind</a:t>
            </a:r>
            <a:r>
              <a:rPr lang="en-US" sz="1100" kern="100">
                <a:effectLst/>
                <a:latin typeface="Calibri" panose="020F0502020204030204" pitchFamily="34" charset="0"/>
                <a:ea typeface="Calibri" panose="020F0502020204030204" pitchFamily="34" charset="0"/>
                <a:cs typeface="Times New Roman" panose="02020603050405020304" pitchFamily="18" charset="0"/>
              </a:rPr>
              <a:t> Academy. </a:t>
            </a:r>
            <a:r>
              <a:rPr lang="en-US" sz="1100" kern="100" err="1">
                <a:effectLst/>
                <a:latin typeface="Calibri" panose="020F0502020204030204" pitchFamily="34" charset="0"/>
                <a:ea typeface="Calibri" panose="020F0502020204030204" pitchFamily="34" charset="0"/>
                <a:cs typeface="Times New Roman" panose="02020603050405020304" pitchFamily="18" charset="0"/>
              </a:rPr>
              <a:t>Magnimind</a:t>
            </a:r>
            <a:r>
              <a:rPr lang="en-US" sz="1100" kern="100">
                <a:effectLst/>
                <a:latin typeface="Calibri" panose="020F0502020204030204" pitchFamily="34" charset="0"/>
                <a:ea typeface="Calibri" panose="020F0502020204030204" pitchFamily="34" charset="0"/>
                <a:cs typeface="Times New Roman" panose="02020603050405020304" pitchFamily="18" charset="0"/>
              </a:rPr>
              <a:t> Academy - Launch a new career with our programs. </a:t>
            </a:r>
            <a:r>
              <a:rPr lang="en-US" sz="1100" u="sng" kern="100">
                <a:effectLst/>
                <a:latin typeface="Calibri" panose="020F0502020204030204" pitchFamily="34" charset="0"/>
                <a:ea typeface="Calibri" panose="020F0502020204030204" pitchFamily="34" charset="0"/>
                <a:cs typeface="Times New Roman" panose="02020603050405020304" pitchFamily="18" charset="0"/>
                <a:hlinkClick r:id="rId7"/>
              </a:rPr>
              <a:t>https://magnimindacademy.com/blog/what-are-real-life-examples-of-the-application-of-big-data-analytics/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0"/>
              </a:spcAft>
              <a:buNone/>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90000"/>
              </a:lnSpc>
              <a:spcBef>
                <a:spcPts val="0"/>
              </a:spcBef>
              <a:spcAft>
                <a:spcPts val="0"/>
              </a:spcAft>
              <a:buNone/>
            </a:pPr>
            <a:r>
              <a:rPr lang="en-US" sz="1100" kern="100" err="1">
                <a:effectLst/>
                <a:latin typeface="Calibri" panose="020F0502020204030204" pitchFamily="34" charset="0"/>
                <a:ea typeface="Calibri" panose="020F0502020204030204" pitchFamily="34" charset="0"/>
                <a:cs typeface="Times New Roman" panose="02020603050405020304" pitchFamily="18" charset="0"/>
              </a:rPr>
              <a:t>Muskan</a:t>
            </a:r>
            <a:r>
              <a:rPr lang="en-US" sz="1100" kern="100">
                <a:effectLst/>
                <a:latin typeface="Calibri" panose="020F0502020204030204" pitchFamily="34" charset="0"/>
                <a:ea typeface="Calibri" panose="020F0502020204030204" pitchFamily="34" charset="0"/>
                <a:cs typeface="Times New Roman" panose="02020603050405020304" pitchFamily="18" charset="0"/>
              </a:rPr>
              <a:t>. (n.d.). Big data in media and entertainment industry | Analytics Steps. </a:t>
            </a:r>
            <a:r>
              <a:rPr lang="en-US" sz="1100" u="sng" kern="100">
                <a:effectLst/>
                <a:latin typeface="Calibri" panose="020F0502020204030204" pitchFamily="34" charset="0"/>
                <a:ea typeface="Calibri" panose="020F0502020204030204" pitchFamily="34" charset="0"/>
                <a:cs typeface="Times New Roman" panose="02020603050405020304" pitchFamily="18" charset="0"/>
                <a:hlinkClick r:id="rId8"/>
              </a:rPr>
              <a:t>https://www.analyticssteps.com/blogs/big-data-media-and-entertainment-industry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0"/>
              </a:spcAft>
              <a:buNone/>
            </a:pP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90000"/>
              </a:lnSpc>
              <a:spcBef>
                <a:spcPts val="0"/>
              </a:spcBef>
              <a:spcAft>
                <a:spcPts val="0"/>
              </a:spcAft>
              <a:buNone/>
            </a:pPr>
            <a:r>
              <a:rPr lang="en-US" sz="1100" kern="100" err="1">
                <a:effectLst/>
                <a:latin typeface="Calibri" panose="020F0502020204030204" pitchFamily="34" charset="0"/>
                <a:ea typeface="Calibri" panose="020F0502020204030204" pitchFamily="34" charset="0"/>
                <a:cs typeface="Times New Roman" panose="02020603050405020304" pitchFamily="18" charset="0"/>
              </a:rPr>
              <a:t>Selerity</a:t>
            </a:r>
            <a:r>
              <a:rPr lang="en-US" sz="1100" kern="100">
                <a:effectLst/>
                <a:latin typeface="Calibri" panose="020F0502020204030204" pitchFamily="34" charset="0"/>
                <a:ea typeface="Calibri" panose="020F0502020204030204" pitchFamily="34" charset="0"/>
                <a:cs typeface="Times New Roman" panose="02020603050405020304" pitchFamily="18" charset="0"/>
              </a:rPr>
              <a:t>. (2023, November 7). Big data analytics platforms and the entertainment industry. </a:t>
            </a:r>
            <a:r>
              <a:rPr lang="en-US" sz="1100" kern="100" err="1">
                <a:effectLst/>
                <a:latin typeface="Calibri" panose="020F0502020204030204" pitchFamily="34" charset="0"/>
                <a:ea typeface="Calibri" panose="020F0502020204030204" pitchFamily="34" charset="0"/>
                <a:cs typeface="Times New Roman" panose="02020603050405020304" pitchFamily="18" charset="0"/>
              </a:rPr>
              <a:t>Selerity</a:t>
            </a:r>
            <a:r>
              <a:rPr lang="en-US" sz="1100" kern="100">
                <a:effectLst/>
                <a:latin typeface="Calibri" panose="020F0502020204030204" pitchFamily="34" charset="0"/>
                <a:ea typeface="Calibri" panose="020F0502020204030204" pitchFamily="34" charset="0"/>
                <a:cs typeface="Times New Roman" panose="02020603050405020304" pitchFamily="18" charset="0"/>
              </a:rPr>
              <a:t>. </a:t>
            </a:r>
            <a:r>
              <a:rPr lang="en-US" sz="1100" u="sng" kern="100">
                <a:effectLst/>
                <a:latin typeface="Calibri" panose="020F0502020204030204" pitchFamily="34" charset="0"/>
                <a:ea typeface="Calibri" panose="020F0502020204030204" pitchFamily="34" charset="0"/>
                <a:cs typeface="Times New Roman" panose="02020603050405020304" pitchFamily="18" charset="0"/>
                <a:hlinkClick r:id="rId9"/>
              </a:rPr>
              <a:t>https://seleritysas.com/2020/10/09/big-data-analytics-platforms-and-the-entertainment-industry/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1100"/>
          </a:p>
        </p:txBody>
      </p:sp>
    </p:spTree>
    <p:extLst>
      <p:ext uri="{BB962C8B-B14F-4D97-AF65-F5344CB8AC3E}">
        <p14:creationId xmlns:p14="http://schemas.microsoft.com/office/powerpoint/2010/main" val="1108515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051F-7BFC-028A-C76C-37FB74EA156A}"/>
              </a:ext>
            </a:extLst>
          </p:cNvPr>
          <p:cNvSpPr>
            <a:spLocks noGrp="1"/>
          </p:cNvSpPr>
          <p:nvPr>
            <p:ph type="title"/>
          </p:nvPr>
        </p:nvSpPr>
        <p:spPr>
          <a:xfrm>
            <a:off x="838200" y="2766218"/>
            <a:ext cx="10515600" cy="1325563"/>
          </a:xfrm>
        </p:spPr>
        <p:txBody>
          <a:bodyPr>
            <a:normAutofit/>
          </a:bodyPr>
          <a:lstStyle/>
          <a:p>
            <a:pPr algn="ctr"/>
            <a:r>
              <a:rPr lang="en-US">
                <a:latin typeface="Abadi" panose="020B0604020104020204" pitchFamily="34" charset="0"/>
              </a:rPr>
              <a:t>Thank You …</a:t>
            </a:r>
          </a:p>
        </p:txBody>
      </p:sp>
    </p:spTree>
    <p:extLst>
      <p:ext uri="{BB962C8B-B14F-4D97-AF65-F5344CB8AC3E}">
        <p14:creationId xmlns:p14="http://schemas.microsoft.com/office/powerpoint/2010/main" val="67156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58011A3-7E63-8DAE-2B11-48B2754EF88E}"/>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34A81A9-2A1E-B531-1F3F-55187EA006AB}"/>
              </a:ext>
            </a:extLst>
          </p:cNvPr>
          <p:cNvSpPr>
            <a:spLocks noGrp="1"/>
          </p:cNvSpPr>
          <p:nvPr>
            <p:ph type="title"/>
          </p:nvPr>
        </p:nvSpPr>
        <p:spPr>
          <a:xfrm>
            <a:off x="810000" y="447188"/>
            <a:ext cx="10571998" cy="970450"/>
          </a:xfrm>
        </p:spPr>
        <p:txBody>
          <a:bodyPr>
            <a:normAutofit/>
          </a:bodyPr>
          <a:lstStyle/>
          <a:p>
            <a:r>
              <a:rPr lang="en-US"/>
              <a:t>SUMMARY</a:t>
            </a:r>
          </a:p>
        </p:txBody>
      </p:sp>
      <p:sp>
        <p:nvSpPr>
          <p:cNvPr id="3" name="Content Placeholder 2">
            <a:extLst>
              <a:ext uri="{FF2B5EF4-FFF2-40B4-BE49-F238E27FC236}">
                <a16:creationId xmlns:a16="http://schemas.microsoft.com/office/drawing/2014/main" id="{E3514B45-4081-1AA0-F238-622BB5ECBB15}"/>
              </a:ext>
            </a:extLst>
          </p:cNvPr>
          <p:cNvSpPr>
            <a:spLocks noGrp="1"/>
          </p:cNvSpPr>
          <p:nvPr>
            <p:ph idx="1"/>
          </p:nvPr>
        </p:nvSpPr>
        <p:spPr>
          <a:xfrm>
            <a:off x="818712" y="1417639"/>
            <a:ext cx="10554574" cy="4441160"/>
          </a:xfrm>
        </p:spPr>
        <p:txBody>
          <a:bodyPr>
            <a:normAutofit fontScale="85000" lnSpcReduction="10000"/>
          </a:bodyPr>
          <a:lstStyle/>
          <a:p>
            <a:pPr marL="0" indent="0">
              <a:buClr>
                <a:srgbClr val="11C7E1"/>
              </a:buClr>
              <a:buNone/>
            </a:pPr>
            <a:endParaRPr lang="en-US" sz="2000" b="1"/>
          </a:p>
          <a:p>
            <a:pPr marL="0" indent="0">
              <a:buClr>
                <a:srgbClr val="11C7E1"/>
              </a:buClr>
              <a:buNone/>
            </a:pPr>
            <a:endParaRPr lang="en-US" sz="2000" b="1"/>
          </a:p>
          <a:p>
            <a:pPr marL="0" indent="0">
              <a:buNone/>
            </a:pPr>
            <a:r>
              <a:rPr lang="en-US" sz="2000" b="1">
                <a:latin typeface="Century Gothic"/>
                <a:cs typeface="Times New Roman"/>
              </a:rPr>
              <a:t>In this project, we embark on a data exploration of a vast IMDb dataset comprising a million records, aiming to extract valuable insights for a movie production team which wants to identify which genres , languages and other necessary factors will yeild high profiablity for a new movie. </a:t>
            </a:r>
            <a:r>
              <a:rPr lang="en-US" sz="2000" b="1"/>
              <a:t>This project explores a massive IMDb dataset using Big Data technologies like Databricks and Snowflake. We extract valuable insights  through data cleaning, data merging, and visualization. The outcome is an interactive Power BI dashboard showcasing key findings like movie trends, audience preferences, and filmmaker contributions.</a:t>
            </a:r>
            <a:endParaRPr lang="en-US"/>
          </a:p>
          <a:p>
            <a:pPr>
              <a:buClr>
                <a:srgbClr val="11C7E1"/>
              </a:buClr>
            </a:pPr>
            <a:endParaRPr lang="en-US" sz="2000" b="1"/>
          </a:p>
          <a:p>
            <a:pPr marL="0" indent="0">
              <a:buClr>
                <a:srgbClr val="11C7E1"/>
              </a:buClr>
              <a:buNone/>
            </a:pPr>
            <a:r>
              <a:rPr lang="en-US" sz="2000" b="1"/>
              <a:t>List the technologies used:</a:t>
            </a:r>
          </a:p>
          <a:p>
            <a:pPr>
              <a:buClr>
                <a:srgbClr val="11C7E1"/>
              </a:buClr>
            </a:pPr>
            <a:r>
              <a:rPr lang="en-US" sz="2000" b="1"/>
              <a:t>Databricks with </a:t>
            </a:r>
            <a:r>
              <a:rPr lang="en-US" sz="2000" b="1" err="1"/>
              <a:t>PySpark</a:t>
            </a:r>
            <a:r>
              <a:rPr lang="en-US" sz="2000" b="1"/>
              <a:t>: For data fetching, cleaning, and preprocessing</a:t>
            </a:r>
          </a:p>
          <a:p>
            <a:pPr>
              <a:buClr>
                <a:srgbClr val="11C7E1"/>
              </a:buClr>
            </a:pPr>
            <a:r>
              <a:rPr lang="en-US" sz="2000" b="1"/>
              <a:t>Snowflake: As a data lake for data storage </a:t>
            </a:r>
          </a:p>
          <a:p>
            <a:pPr>
              <a:buClr>
                <a:srgbClr val="11C7E1"/>
              </a:buClr>
            </a:pPr>
            <a:r>
              <a:rPr lang="en-US" sz="2000" b="1"/>
              <a:t>Power BI: For creating an interactive dashboard</a:t>
            </a:r>
          </a:p>
          <a:p>
            <a:pPr>
              <a:buClr>
                <a:srgbClr val="11C7E1"/>
              </a:buClr>
            </a:pPr>
            <a:endParaRPr lang="en-US" sz="2000" b="1"/>
          </a:p>
          <a:p>
            <a:pPr>
              <a:buClr>
                <a:srgbClr val="11C7E1"/>
              </a:buClr>
            </a:pPr>
            <a:endParaRPr lang="en-US" sz="2000" b="1"/>
          </a:p>
          <a:p>
            <a:pPr>
              <a:buClr>
                <a:srgbClr val="11C7E1"/>
              </a:buClr>
            </a:pPr>
            <a:endParaRPr lang="en-US" sz="2000"/>
          </a:p>
        </p:txBody>
      </p:sp>
    </p:spTree>
    <p:extLst>
      <p:ext uri="{BB962C8B-B14F-4D97-AF65-F5344CB8AC3E}">
        <p14:creationId xmlns:p14="http://schemas.microsoft.com/office/powerpoint/2010/main" val="321137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725-BAEA-C645-5092-48428318320F}"/>
              </a:ext>
            </a:extLst>
          </p:cNvPr>
          <p:cNvSpPr>
            <a:spLocks noGrp="1"/>
          </p:cNvSpPr>
          <p:nvPr>
            <p:ph type="title"/>
          </p:nvPr>
        </p:nvSpPr>
        <p:spPr>
          <a:xfrm>
            <a:off x="4477131" y="448181"/>
            <a:ext cx="2309432" cy="566231"/>
          </a:xfrm>
        </p:spPr>
        <p:txBody>
          <a:bodyPr anchor="b">
            <a:normAutofit/>
          </a:bodyPr>
          <a:lstStyle/>
          <a:p>
            <a:r>
              <a:rPr lang="en-US" sz="2800"/>
              <a:t>Content</a:t>
            </a:r>
          </a:p>
        </p:txBody>
      </p:sp>
      <p:sp>
        <p:nvSpPr>
          <p:cNvPr id="3" name="Content Placeholder 2">
            <a:extLst>
              <a:ext uri="{FF2B5EF4-FFF2-40B4-BE49-F238E27FC236}">
                <a16:creationId xmlns:a16="http://schemas.microsoft.com/office/drawing/2014/main" id="{204A7FB1-F061-E89F-ADBA-78497DB0A7F2}"/>
              </a:ext>
            </a:extLst>
          </p:cNvPr>
          <p:cNvSpPr>
            <a:spLocks noGrp="1"/>
          </p:cNvSpPr>
          <p:nvPr>
            <p:ph idx="1"/>
          </p:nvPr>
        </p:nvSpPr>
        <p:spPr>
          <a:xfrm>
            <a:off x="4643438" y="1014412"/>
            <a:ext cx="6983390" cy="5040833"/>
          </a:xfrm>
        </p:spPr>
        <p:txBody>
          <a:bodyPr>
            <a:normAutofit/>
          </a:bodyPr>
          <a:lstStyle/>
          <a:p>
            <a:pPr marL="0" indent="0">
              <a:lnSpc>
                <a:spcPct val="90000"/>
              </a:lnSpc>
              <a:buNone/>
            </a:pPr>
            <a:endParaRPr lang="en-US" sz="1400" b="1" i="0">
              <a:effectLst/>
              <a:latin typeface="Google Sans"/>
            </a:endParaRPr>
          </a:p>
          <a:p>
            <a:pPr marL="0" indent="0">
              <a:lnSpc>
                <a:spcPct val="90000"/>
              </a:lnSpc>
              <a:buNone/>
            </a:pPr>
            <a:r>
              <a:rPr lang="en-US" sz="1600" b="1" i="0">
                <a:effectLst/>
                <a:latin typeface="Google Sans"/>
              </a:rPr>
              <a:t>Process:</a:t>
            </a:r>
          </a:p>
          <a:p>
            <a:pPr marL="742950" lvl="1" indent="-285750">
              <a:lnSpc>
                <a:spcPct val="90000"/>
              </a:lnSpc>
              <a:buFont typeface="Arial" panose="020B0604020202020204" pitchFamily="34" charset="0"/>
              <a:buChar char="•"/>
            </a:pPr>
            <a:r>
              <a:rPr lang="en-US" b="1" i="0">
                <a:effectLst/>
                <a:latin typeface="Google Sans"/>
              </a:rPr>
              <a:t>Data Acquisition: Secure connection to Snowflake, extract data from source, import into Databricks</a:t>
            </a:r>
          </a:p>
          <a:p>
            <a:pPr marL="742950" lvl="1" indent="-285750">
              <a:lnSpc>
                <a:spcPct val="90000"/>
              </a:lnSpc>
              <a:buFont typeface="Arial" panose="020B0604020202020204" pitchFamily="34" charset="0"/>
              <a:buChar char="•"/>
            </a:pPr>
            <a:r>
              <a:rPr lang="en-US" b="1" i="0">
                <a:effectLst/>
                <a:latin typeface="Google Sans"/>
              </a:rPr>
              <a:t>Data Cleaning: Address missing values, formatting issues, ensure data quality</a:t>
            </a:r>
          </a:p>
          <a:p>
            <a:pPr marL="742950" lvl="1" indent="-285750">
              <a:lnSpc>
                <a:spcPct val="90000"/>
              </a:lnSpc>
              <a:buFont typeface="Arial" panose="020B0604020202020204" pitchFamily="34" charset="0"/>
              <a:buChar char="•"/>
            </a:pPr>
            <a:r>
              <a:rPr lang="en-US" b="1" i="0">
                <a:effectLst/>
                <a:latin typeface="Google Sans"/>
              </a:rPr>
              <a:t>Data Merging: Join relevant tables based on business requirements</a:t>
            </a:r>
          </a:p>
          <a:p>
            <a:pPr marL="742950" lvl="1" indent="-285750">
              <a:lnSpc>
                <a:spcPct val="90000"/>
              </a:lnSpc>
              <a:buFont typeface="Arial" panose="020B0604020202020204" pitchFamily="34" charset="0"/>
              <a:buChar char="•"/>
            </a:pPr>
            <a:r>
              <a:rPr lang="en-US" b="1" i="0">
                <a:effectLst/>
                <a:latin typeface="Google Sans"/>
              </a:rPr>
              <a:t>Data Export/Table Creation: Send processed data back to Snowflake for storage</a:t>
            </a:r>
          </a:p>
          <a:p>
            <a:pPr marL="0" indent="0">
              <a:lnSpc>
                <a:spcPct val="90000"/>
              </a:lnSpc>
              <a:buNone/>
            </a:pPr>
            <a:r>
              <a:rPr lang="en-US" sz="1600" b="1" i="0">
                <a:effectLst/>
                <a:latin typeface="Google Sans"/>
              </a:rPr>
              <a:t>Visualization: Power BI dashboard displaying key insights like:</a:t>
            </a:r>
          </a:p>
          <a:p>
            <a:pPr marL="742950" lvl="1" indent="-285750">
              <a:lnSpc>
                <a:spcPct val="90000"/>
              </a:lnSpc>
              <a:buFont typeface="Arial" panose="020B0604020202020204" pitchFamily="34" charset="0"/>
              <a:buChar char="•"/>
            </a:pPr>
            <a:r>
              <a:rPr lang="en-US" b="1" i="0">
                <a:effectLst/>
                <a:latin typeface="Google Sans"/>
              </a:rPr>
              <a:t>Number of viewers, movies, and languages</a:t>
            </a:r>
          </a:p>
          <a:p>
            <a:pPr marL="742950" lvl="1" indent="-285750">
              <a:lnSpc>
                <a:spcPct val="90000"/>
              </a:lnSpc>
              <a:buFont typeface="Arial" panose="020B0604020202020204" pitchFamily="34" charset="0"/>
              <a:buChar char="•"/>
            </a:pPr>
            <a:r>
              <a:rPr lang="en-US" b="1" i="0">
                <a:effectLst/>
                <a:latin typeface="Google Sans"/>
              </a:rPr>
              <a:t>Movie distribution by region</a:t>
            </a:r>
          </a:p>
          <a:p>
            <a:pPr marL="742950" lvl="1" indent="-285750">
              <a:lnSpc>
                <a:spcPct val="90000"/>
              </a:lnSpc>
              <a:buFont typeface="Arial" panose="020B0604020202020204" pitchFamily="34" charset="0"/>
              <a:buChar char="•"/>
            </a:pPr>
            <a:r>
              <a:rPr lang="en-US" b="1" i="0">
                <a:effectLst/>
                <a:latin typeface="Google Sans"/>
              </a:rPr>
              <a:t>Average rating and vote totals by region</a:t>
            </a:r>
          </a:p>
          <a:p>
            <a:pPr marL="742950" lvl="1" indent="-285750">
              <a:lnSpc>
                <a:spcPct val="90000"/>
              </a:lnSpc>
              <a:buFont typeface="Arial" panose="020B0604020202020204" pitchFamily="34" charset="0"/>
              <a:buChar char="•"/>
            </a:pPr>
            <a:r>
              <a:rPr lang="en-US" b="1" i="0">
                <a:effectLst/>
                <a:latin typeface="Google Sans"/>
              </a:rPr>
              <a:t>Film with the highest rating and votes</a:t>
            </a:r>
          </a:p>
          <a:p>
            <a:pPr>
              <a:lnSpc>
                <a:spcPct val="90000"/>
              </a:lnSpc>
            </a:pPr>
            <a:endParaRPr lang="en-US" sz="700" b="1"/>
          </a:p>
        </p:txBody>
      </p:sp>
      <p:pic>
        <p:nvPicPr>
          <p:cNvPr id="5" name="Picture 4" descr="Magnifying glass showing decling performance">
            <a:extLst>
              <a:ext uri="{FF2B5EF4-FFF2-40B4-BE49-F238E27FC236}">
                <a16:creationId xmlns:a16="http://schemas.microsoft.com/office/drawing/2014/main" id="{0B75B633-8E9D-0C2F-4327-7BBC9B0E9434}"/>
              </a:ext>
            </a:extLst>
          </p:cNvPr>
          <p:cNvPicPr>
            <a:picLocks noChangeAspect="1"/>
          </p:cNvPicPr>
          <p:nvPr/>
        </p:nvPicPr>
        <p:blipFill rotWithShape="1">
          <a:blip r:embed="rId2"/>
          <a:srcRect l="11986" r="42549" b="-2"/>
          <a:stretch/>
        </p:blipFill>
        <p:spPr>
          <a:xfrm>
            <a:off x="743788" y="855691"/>
            <a:ext cx="3502715" cy="5142655"/>
          </a:xfrm>
          <a:prstGeom prst="rect">
            <a:avLst/>
          </a:prstGeom>
        </p:spPr>
      </p:pic>
    </p:spTree>
    <p:extLst>
      <p:ext uri="{BB962C8B-B14F-4D97-AF65-F5344CB8AC3E}">
        <p14:creationId xmlns:p14="http://schemas.microsoft.com/office/powerpoint/2010/main" val="103557397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0B7A-8D2A-CB17-EA7E-17D21079AD80}"/>
              </a:ext>
            </a:extLst>
          </p:cNvPr>
          <p:cNvSpPr>
            <a:spLocks noGrp="1"/>
          </p:cNvSpPr>
          <p:nvPr>
            <p:ph type="title"/>
          </p:nvPr>
        </p:nvSpPr>
        <p:spPr/>
        <p:txBody>
          <a:bodyPr/>
          <a:lstStyle/>
          <a:p>
            <a:pPr algn="ctr"/>
            <a:r>
              <a:rPr lang="en-US"/>
              <a:t>Introduction to Dataset</a:t>
            </a:r>
          </a:p>
        </p:txBody>
      </p:sp>
      <p:sp>
        <p:nvSpPr>
          <p:cNvPr id="3" name="Content Placeholder 2">
            <a:extLst>
              <a:ext uri="{FF2B5EF4-FFF2-40B4-BE49-F238E27FC236}">
                <a16:creationId xmlns:a16="http://schemas.microsoft.com/office/drawing/2014/main" id="{02BDB116-6686-A681-18C4-570816E2C87D}"/>
              </a:ext>
            </a:extLst>
          </p:cNvPr>
          <p:cNvSpPr>
            <a:spLocks noGrp="1"/>
          </p:cNvSpPr>
          <p:nvPr>
            <p:ph idx="1"/>
          </p:nvPr>
        </p:nvSpPr>
        <p:spPr>
          <a:xfrm>
            <a:off x="809187" y="2222287"/>
            <a:ext cx="6487399" cy="3636511"/>
          </a:xfrm>
        </p:spPr>
        <p:txBody>
          <a:bodyPr>
            <a:normAutofit lnSpcReduction="10000"/>
          </a:bodyPr>
          <a:lstStyle/>
          <a:p>
            <a:r>
              <a:rPr lang="en-US">
                <a:latin typeface="Century Gothic"/>
                <a:cs typeface="Times New Roman"/>
              </a:rPr>
              <a:t>The IMDb Non-Commercial Datasets offer a valuable resource for Film enthusiasts and researchers, providing subsets of IMDb data for investigation and drawing insights from the films data. The dataset Consists of 1,048,576 rows compromised in various tables.</a:t>
            </a:r>
          </a:p>
          <a:p>
            <a:r>
              <a:rPr lang="en-US">
                <a:latin typeface="Century Gothic"/>
                <a:cs typeface="Times New Roman"/>
              </a:rPr>
              <a:t>In leveraging the IMDb Non-Commercial Datasets, research is conducted to draw insights from the vast film-related information contained within the datasets. Film enthusiasts and researchers can explore trends, correlations, and patterns by analyzing key datasets such as '</a:t>
            </a:r>
            <a:r>
              <a:rPr lang="en-US" err="1">
                <a:latin typeface="Century Gothic" panose="020B0502020202020204"/>
                <a:cs typeface="Times New Roman"/>
              </a:rPr>
              <a:t>title.basics</a:t>
            </a:r>
            <a:r>
              <a:rPr lang="en-US">
                <a:latin typeface="Century Gothic" panose="020B0502020202020204"/>
                <a:cs typeface="Times New Roman"/>
              </a:rPr>
              <a:t>,' '</a:t>
            </a:r>
            <a:r>
              <a:rPr lang="en-US" err="1">
                <a:latin typeface="Century Gothic" panose="020B0502020202020204"/>
                <a:cs typeface="Times New Roman"/>
              </a:rPr>
              <a:t>title.ratings</a:t>
            </a:r>
            <a:r>
              <a:rPr lang="en-US">
                <a:latin typeface="Century Gothic" panose="020B0502020202020204"/>
                <a:cs typeface="Times New Roman"/>
              </a:rPr>
              <a:t>,' and '</a:t>
            </a:r>
            <a:r>
              <a:rPr lang="en-US" err="1">
                <a:latin typeface="Century Gothic" panose="020B0502020202020204"/>
                <a:cs typeface="Times New Roman"/>
              </a:rPr>
              <a:t>title.principals</a:t>
            </a:r>
            <a:r>
              <a:rPr lang="en-US">
                <a:latin typeface="Century Gothic" panose="020B0502020202020204"/>
                <a:cs typeface="Times New Roman"/>
              </a:rPr>
              <a:t>.' </a:t>
            </a:r>
            <a:endParaRPr lang="en-US">
              <a:latin typeface="Century Gothic" panose="020B0502020202020204"/>
            </a:endParaRPr>
          </a:p>
        </p:txBody>
      </p:sp>
      <p:pic>
        <p:nvPicPr>
          <p:cNvPr id="4" name="Picture 3" descr="A computer screen shot of a black background&#10;&#10;Description automatically generated">
            <a:extLst>
              <a:ext uri="{FF2B5EF4-FFF2-40B4-BE49-F238E27FC236}">
                <a16:creationId xmlns:a16="http://schemas.microsoft.com/office/drawing/2014/main" id="{261566B6-F72C-2506-9FE8-D2A1A1D75D51}"/>
              </a:ext>
            </a:extLst>
          </p:cNvPr>
          <p:cNvPicPr>
            <a:picLocks noChangeAspect="1"/>
          </p:cNvPicPr>
          <p:nvPr/>
        </p:nvPicPr>
        <p:blipFill>
          <a:blip r:embed="rId2"/>
          <a:stretch>
            <a:fillRect/>
          </a:stretch>
        </p:blipFill>
        <p:spPr>
          <a:xfrm>
            <a:off x="7296150" y="2226961"/>
            <a:ext cx="4810125" cy="2908903"/>
          </a:xfrm>
          <a:prstGeom prst="rect">
            <a:avLst/>
          </a:prstGeom>
        </p:spPr>
      </p:pic>
    </p:spTree>
    <p:extLst>
      <p:ext uri="{BB962C8B-B14F-4D97-AF65-F5344CB8AC3E}">
        <p14:creationId xmlns:p14="http://schemas.microsoft.com/office/powerpoint/2010/main" val="21259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A70386-2E96-C086-5CDB-AAB41DBD9241}"/>
              </a:ext>
            </a:extLst>
          </p:cNvPr>
          <p:cNvSpPr>
            <a:spLocks noGrp="1"/>
          </p:cNvSpPr>
          <p:nvPr>
            <p:ph type="title"/>
          </p:nvPr>
        </p:nvSpPr>
        <p:spPr>
          <a:xfrm>
            <a:off x="283871" y="2219326"/>
            <a:ext cx="11265243" cy="4124324"/>
          </a:xfrm>
        </p:spPr>
        <p:txBody>
          <a:bodyPr vert="horz" lIns="91440" tIns="45720" rIns="91440" bIns="45720" rtlCol="0" anchor="t">
            <a:noAutofit/>
          </a:bodyPr>
          <a:lstStyle/>
          <a:p>
            <a:pPr>
              <a:spcBef>
                <a:spcPts val="0"/>
              </a:spcBef>
            </a:pPr>
            <a:r>
              <a:rPr lang="en-US" sz="2400" kern="100">
                <a:effectLst/>
                <a:latin typeface="Calibri"/>
                <a:ea typeface="Calibri" panose="020F0502020204030204" pitchFamily="34" charset="0"/>
                <a:cs typeface="Times New Roman"/>
              </a:rPr>
              <a:t>The workflow of data fetching, cleaning, and preprocessing in the project using Databricks and </a:t>
            </a:r>
            <a:r>
              <a:rPr lang="en-US" sz="2400" kern="100" err="1">
                <a:effectLst/>
                <a:latin typeface="Calibri"/>
                <a:ea typeface="Calibri" panose="020F0502020204030204" pitchFamily="34" charset="0"/>
                <a:cs typeface="Times New Roman"/>
              </a:rPr>
              <a:t>PySpark</a:t>
            </a:r>
            <a:r>
              <a:rPr lang="en-US" sz="2400" kern="100">
                <a:effectLst/>
                <a:latin typeface="Calibri"/>
                <a:ea typeface="Calibri" panose="020F0502020204030204" pitchFamily="34" charset="0"/>
                <a:cs typeface="Times New Roman"/>
              </a:rPr>
              <a:t> involves several key steps:</a:t>
            </a:r>
            <a:br>
              <a:rPr lang="en-US" sz="1400" kern="100">
                <a:effectLst/>
                <a:latin typeface="Calibri" panose="020F0502020204030204" pitchFamily="34" charset="0"/>
                <a:ea typeface="Calibri" panose="020F0502020204030204" pitchFamily="34" charset="0"/>
                <a:cs typeface="Times New Roman" panose="02020603050405020304" pitchFamily="18" charset="0"/>
              </a:rPr>
            </a:br>
            <a:br>
              <a:rPr lang="en-US" sz="1400" kern="100">
                <a:effectLst/>
                <a:latin typeface="Calibri" panose="020F0502020204030204" pitchFamily="34" charset="0"/>
                <a:ea typeface="Calibri" panose="020F0502020204030204" pitchFamily="34" charset="0"/>
                <a:cs typeface="Times New Roman" panose="02020603050405020304" pitchFamily="18" charset="0"/>
              </a:rPr>
            </a:br>
            <a:r>
              <a:rPr lang="en-US" sz="2000" b="0" kern="100">
                <a:latin typeface="Century Gothic"/>
                <a:ea typeface="Calibri" panose="020F0502020204030204" pitchFamily="34" charset="0"/>
                <a:cs typeface="Times New Roman"/>
              </a:rPr>
              <a:t>1.Utilizing Snowflake as Data Lake</a:t>
            </a:r>
          </a:p>
          <a:p>
            <a:pPr>
              <a:spcBef>
                <a:spcPts val="0"/>
              </a:spcBef>
            </a:pPr>
            <a:r>
              <a:rPr lang="en-US" sz="2000" b="0" kern="100">
                <a:latin typeface="Century Gothic"/>
                <a:ea typeface="Calibri" panose="020F0502020204030204" pitchFamily="34" charset="0"/>
                <a:cs typeface="Calibri"/>
              </a:rPr>
              <a:t>2.Establish connection with Snowflake Database</a:t>
            </a:r>
            <a:endParaRPr lang="en-US" sz="2000" b="0">
              <a:latin typeface="Century Gothic"/>
            </a:endParaRPr>
          </a:p>
          <a:p>
            <a:pPr>
              <a:spcBef>
                <a:spcPts val="0"/>
              </a:spcBef>
            </a:pPr>
            <a:r>
              <a:rPr lang="en-US" sz="2000" b="0" kern="100">
                <a:latin typeface="Century Gothic"/>
                <a:ea typeface="Calibri" panose="020F0502020204030204" pitchFamily="34" charset="0"/>
                <a:cs typeface="Calibri"/>
              </a:rPr>
              <a:t>3.Import </a:t>
            </a:r>
            <a:r>
              <a:rPr lang="en-US" sz="2000" b="0" kern="100">
                <a:effectLst/>
                <a:latin typeface="Century Gothic"/>
                <a:ea typeface="Calibri" panose="020F0502020204030204" pitchFamily="34" charset="0"/>
                <a:cs typeface="Calibri"/>
              </a:rPr>
              <a:t>Data </a:t>
            </a:r>
            <a:r>
              <a:rPr lang="en-US" sz="2000" b="0" kern="100">
                <a:latin typeface="Century Gothic"/>
                <a:ea typeface="Calibri" panose="020F0502020204030204" pitchFamily="34" charset="0"/>
                <a:cs typeface="Calibri"/>
              </a:rPr>
              <a:t>into Databricks</a:t>
            </a:r>
            <a:endParaRPr lang="en-US" sz="2000" b="0">
              <a:latin typeface="Century Gothic"/>
              <a:ea typeface="Calibri" panose="020F0502020204030204" pitchFamily="34" charset="0"/>
              <a:cs typeface="Calibri"/>
            </a:endParaRPr>
          </a:p>
          <a:p>
            <a:pPr>
              <a:spcBef>
                <a:spcPts val="0"/>
              </a:spcBef>
            </a:pPr>
            <a:r>
              <a:rPr lang="en-US" sz="2000" b="0" kern="100">
                <a:latin typeface="Century Gothic"/>
                <a:ea typeface="Calibri" panose="020F0502020204030204" pitchFamily="34" charset="0"/>
                <a:cs typeface="Calibri"/>
              </a:rPr>
              <a:t>4.</a:t>
            </a:r>
            <a:r>
              <a:rPr lang="en-US" sz="2000" b="0" kern="100">
                <a:effectLst/>
                <a:latin typeface="Century Gothic"/>
                <a:ea typeface="Calibri" panose="020F0502020204030204" pitchFamily="34" charset="0"/>
                <a:cs typeface="Calibri"/>
              </a:rPr>
              <a:t>Data Cleaning</a:t>
            </a:r>
            <a:endParaRPr lang="en-US" sz="2000" b="0">
              <a:latin typeface="Century Gothic"/>
              <a:cs typeface="Calibri"/>
            </a:endParaRPr>
          </a:p>
          <a:p>
            <a:pPr>
              <a:spcBef>
                <a:spcPts val="0"/>
              </a:spcBef>
            </a:pPr>
            <a:r>
              <a:rPr lang="en-US" sz="2000" b="0" kern="100">
                <a:latin typeface="Century Gothic"/>
                <a:ea typeface="Calibri" panose="020F0502020204030204" pitchFamily="34" charset="0"/>
                <a:cs typeface="Calibri"/>
              </a:rPr>
              <a:t>5.Merge Tables as per Requirement</a:t>
            </a:r>
            <a:endParaRPr lang="en-US" sz="2000" b="0">
              <a:latin typeface="Century Gothic"/>
            </a:endParaRPr>
          </a:p>
          <a:p>
            <a:pPr>
              <a:spcBef>
                <a:spcPts val="0"/>
              </a:spcBef>
            </a:pPr>
            <a:r>
              <a:rPr lang="en-US" sz="2000" b="0" kern="100">
                <a:latin typeface="Century Gothic"/>
                <a:ea typeface="Calibri" panose="020F0502020204030204" pitchFamily="34" charset="0"/>
                <a:cs typeface="Calibri"/>
              </a:rPr>
              <a:t>6.Export / Create a New Table within Snowflake</a:t>
            </a:r>
            <a:br>
              <a:rPr lang="en-US" sz="2000" b="0" kern="100">
                <a:effectLst/>
                <a:latin typeface="Century Gothic"/>
                <a:ea typeface="Calibri" panose="020F0502020204030204" pitchFamily="34" charset="0"/>
                <a:cs typeface="Times New Roman" panose="02020603050405020304" pitchFamily="18" charset="0"/>
              </a:rPr>
            </a:br>
            <a:r>
              <a:rPr lang="en-US" sz="2000" b="0" kern="100">
                <a:latin typeface="Century Gothic"/>
                <a:ea typeface="Calibri" panose="020F0502020204030204" pitchFamily="34" charset="0"/>
                <a:cs typeface="Times New Roman"/>
              </a:rPr>
              <a:t>7.</a:t>
            </a:r>
            <a:r>
              <a:rPr lang="en-US" sz="2000" b="0" kern="100">
                <a:effectLst/>
                <a:latin typeface="Century Gothic"/>
                <a:ea typeface="Calibri" panose="020F0502020204030204" pitchFamily="34" charset="0"/>
                <a:cs typeface="Times New Roman"/>
              </a:rPr>
              <a:t>Final Connection</a:t>
            </a:r>
            <a:r>
              <a:rPr lang="en-US" sz="2000" b="0" kern="100">
                <a:latin typeface="Century Gothic"/>
                <a:ea typeface="Calibri" panose="020F0502020204030204" pitchFamily="34" charset="0"/>
                <a:cs typeface="Times New Roman"/>
              </a:rPr>
              <a:t> of Snowflake to </a:t>
            </a:r>
            <a:r>
              <a:rPr lang="en-US" sz="2000" b="0" kern="100">
                <a:effectLst/>
                <a:latin typeface="Century Gothic"/>
                <a:ea typeface="Calibri" panose="020F0502020204030204" pitchFamily="34" charset="0"/>
                <a:cs typeface="Times New Roman"/>
              </a:rPr>
              <a:t>Power BI</a:t>
            </a:r>
            <a:br>
              <a:rPr lang="en-US" sz="2000" kern="100">
                <a:effectLst/>
                <a:latin typeface="Century Gothic"/>
                <a:ea typeface="Calibri" panose="020F0502020204030204" pitchFamily="34" charset="0"/>
                <a:cs typeface="Times New Roman" panose="02020603050405020304" pitchFamily="18" charset="0"/>
              </a:rPr>
            </a:br>
            <a:br>
              <a:rPr lang="en-US" sz="1400" kern="100">
                <a:effectLst/>
                <a:latin typeface="Calibri" panose="020F0502020204030204" pitchFamily="34" charset="0"/>
                <a:ea typeface="Calibri" panose="020F0502020204030204" pitchFamily="34" charset="0"/>
                <a:cs typeface="Times New Roman" panose="02020603050405020304" pitchFamily="18" charset="0"/>
              </a:rPr>
            </a:br>
            <a:endParaRPr lang="en-US" sz="1400"/>
          </a:p>
        </p:txBody>
      </p:sp>
      <p:sp>
        <p:nvSpPr>
          <p:cNvPr id="9" name="TextBox 8">
            <a:extLst>
              <a:ext uri="{FF2B5EF4-FFF2-40B4-BE49-F238E27FC236}">
                <a16:creationId xmlns:a16="http://schemas.microsoft.com/office/drawing/2014/main" id="{EA01534B-F7CD-BB71-F032-3B5FD5C0EC56}"/>
              </a:ext>
            </a:extLst>
          </p:cNvPr>
          <p:cNvSpPr txBox="1"/>
          <p:nvPr/>
        </p:nvSpPr>
        <p:spPr>
          <a:xfrm>
            <a:off x="217196" y="257175"/>
            <a:ext cx="11974804" cy="646331"/>
          </a:xfrm>
          <a:prstGeom prst="rect">
            <a:avLst/>
          </a:prstGeom>
          <a:noFill/>
        </p:spPr>
        <p:txBody>
          <a:bodyPr wrap="square" rtlCol="0">
            <a:spAutoFit/>
          </a:bodyPr>
          <a:lstStyle/>
          <a:p>
            <a:r>
              <a:rPr lang="en-US" sz="3600" b="1" dirty="0">
                <a:latin typeface="Abadi" panose="020B0604020104020204" pitchFamily="34" charset="0"/>
              </a:rPr>
              <a:t>Workflow of Data fetching, cleaning and preprocessing</a:t>
            </a:r>
          </a:p>
        </p:txBody>
      </p:sp>
    </p:spTree>
    <p:extLst>
      <p:ext uri="{BB962C8B-B14F-4D97-AF65-F5344CB8AC3E}">
        <p14:creationId xmlns:p14="http://schemas.microsoft.com/office/powerpoint/2010/main" val="336615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C97E01-8650-1D67-8475-27FD58D9EBFB}"/>
              </a:ext>
            </a:extLst>
          </p:cNvPr>
          <p:cNvSpPr>
            <a:spLocks noGrp="1"/>
          </p:cNvSpPr>
          <p:nvPr>
            <p:ph type="title"/>
          </p:nvPr>
        </p:nvSpPr>
        <p:spPr>
          <a:xfrm>
            <a:off x="451515" y="447188"/>
            <a:ext cx="3675318" cy="5468700"/>
          </a:xfrm>
        </p:spPr>
        <p:txBody>
          <a:bodyPr anchor="ctr">
            <a:normAutofit/>
          </a:bodyPr>
          <a:lstStyle/>
          <a:p>
            <a:r>
              <a:rPr lang="en-US" sz="3200"/>
              <a:t>Using Sowflake as a DataLake</a:t>
            </a:r>
          </a:p>
        </p:txBody>
      </p:sp>
      <p:graphicFrame>
        <p:nvGraphicFramePr>
          <p:cNvPr id="21" name="Content Placeholder 2">
            <a:extLst>
              <a:ext uri="{FF2B5EF4-FFF2-40B4-BE49-F238E27FC236}">
                <a16:creationId xmlns:a16="http://schemas.microsoft.com/office/drawing/2014/main" id="{5F14337A-FDB4-EA9A-3058-C7BAD080BEEA}"/>
              </a:ext>
            </a:extLst>
          </p:cNvPr>
          <p:cNvGraphicFramePr>
            <a:graphicFrameLocks noGrp="1"/>
          </p:cNvGraphicFramePr>
          <p:nvPr>
            <p:ph idx="1"/>
          </p:nvPr>
        </p:nvGraphicFramePr>
        <p:xfrm>
          <a:off x="4989143" y="447188"/>
          <a:ext cx="6585235" cy="3395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screenshot of a computer&#10;&#10;Description automatically generated">
            <a:extLst>
              <a:ext uri="{FF2B5EF4-FFF2-40B4-BE49-F238E27FC236}">
                <a16:creationId xmlns:a16="http://schemas.microsoft.com/office/drawing/2014/main" id="{4E612CE7-2ACA-4A33-B578-89BC14286742}"/>
              </a:ext>
            </a:extLst>
          </p:cNvPr>
          <p:cNvPicPr>
            <a:picLocks noChangeAspect="1"/>
          </p:cNvPicPr>
          <p:nvPr/>
        </p:nvPicPr>
        <p:blipFill>
          <a:blip r:embed="rId7"/>
          <a:stretch>
            <a:fillRect/>
          </a:stretch>
        </p:blipFill>
        <p:spPr>
          <a:xfrm>
            <a:off x="4760543" y="4031763"/>
            <a:ext cx="7172932" cy="22421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64679173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FC77-F49F-D4D0-7DC3-DA9967B36C91}"/>
              </a:ext>
            </a:extLst>
          </p:cNvPr>
          <p:cNvSpPr>
            <a:spLocks noGrp="1"/>
          </p:cNvSpPr>
          <p:nvPr>
            <p:ph type="title"/>
          </p:nvPr>
        </p:nvSpPr>
        <p:spPr>
          <a:xfrm>
            <a:off x="810000" y="447188"/>
            <a:ext cx="10571998" cy="970450"/>
          </a:xfrm>
        </p:spPr>
        <p:txBody>
          <a:bodyPr>
            <a:normAutofit fontScale="90000"/>
          </a:bodyPr>
          <a:lstStyle/>
          <a:p>
            <a:pPr algn="ctr">
              <a:lnSpc>
                <a:spcPct val="90000"/>
              </a:lnSpc>
            </a:pPr>
            <a:r>
              <a:rPr lang="en-US" sz="3400">
                <a:latin typeface="Abadi"/>
              </a:rPr>
              <a:t>Unlocking Insights from IMDb Dataset present in Snowflake</a:t>
            </a:r>
            <a:r>
              <a:rPr lang="en-US" sz="3400" dirty="0">
                <a:latin typeface="Abadi"/>
              </a:rPr>
              <a:t> - Part1</a:t>
            </a:r>
            <a:endParaRPr lang="en-US"/>
          </a:p>
        </p:txBody>
      </p:sp>
      <p:graphicFrame>
        <p:nvGraphicFramePr>
          <p:cNvPr id="13" name="Content Placeholder 2">
            <a:extLst>
              <a:ext uri="{FF2B5EF4-FFF2-40B4-BE49-F238E27FC236}">
                <a16:creationId xmlns:a16="http://schemas.microsoft.com/office/drawing/2014/main" id="{14A64AD8-688B-9A53-0F39-3DEB5430D744}"/>
              </a:ext>
            </a:extLst>
          </p:cNvPr>
          <p:cNvGraphicFramePr>
            <a:graphicFrameLocks noGrp="1"/>
          </p:cNvGraphicFramePr>
          <p:nvPr>
            <p:ph idx="1"/>
          </p:nvPr>
        </p:nvGraphicFramePr>
        <p:xfrm>
          <a:off x="214313" y="1800225"/>
          <a:ext cx="4209047" cy="4610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screenshot of a computer&#10;&#10;Description automatically generated">
            <a:extLst>
              <a:ext uri="{FF2B5EF4-FFF2-40B4-BE49-F238E27FC236}">
                <a16:creationId xmlns:a16="http://schemas.microsoft.com/office/drawing/2014/main" id="{61556FAF-BABC-E1F6-9C03-7E2604E484A8}"/>
              </a:ext>
            </a:extLst>
          </p:cNvPr>
          <p:cNvPicPr>
            <a:picLocks noChangeAspect="1"/>
          </p:cNvPicPr>
          <p:nvPr/>
        </p:nvPicPr>
        <p:blipFill>
          <a:blip r:embed="rId7"/>
          <a:stretch>
            <a:fillRect/>
          </a:stretch>
        </p:blipFill>
        <p:spPr>
          <a:xfrm>
            <a:off x="4476750" y="2178786"/>
            <a:ext cx="7562850" cy="14336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Picture 13" descr="A screenshot of a computer&#10;&#10;Description automatically generated">
            <a:extLst>
              <a:ext uri="{FF2B5EF4-FFF2-40B4-BE49-F238E27FC236}">
                <a16:creationId xmlns:a16="http://schemas.microsoft.com/office/drawing/2014/main" id="{552E196D-FA49-F6EB-59CE-A70CF91E9DC1}"/>
              </a:ext>
            </a:extLst>
          </p:cNvPr>
          <p:cNvPicPr>
            <a:picLocks noChangeAspect="1"/>
          </p:cNvPicPr>
          <p:nvPr/>
        </p:nvPicPr>
        <p:blipFill>
          <a:blip r:embed="rId8"/>
          <a:stretch>
            <a:fillRect/>
          </a:stretch>
        </p:blipFill>
        <p:spPr>
          <a:xfrm>
            <a:off x="5210175" y="3823371"/>
            <a:ext cx="5972175" cy="2926008"/>
          </a:xfrm>
          <a:prstGeom prst="rect">
            <a:avLst/>
          </a:prstGeom>
        </p:spPr>
      </p:pic>
    </p:spTree>
    <p:extLst>
      <p:ext uri="{BB962C8B-B14F-4D97-AF65-F5344CB8AC3E}">
        <p14:creationId xmlns:p14="http://schemas.microsoft.com/office/powerpoint/2010/main" val="340791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FC77-F49F-D4D0-7DC3-DA9967B36C91}"/>
              </a:ext>
            </a:extLst>
          </p:cNvPr>
          <p:cNvSpPr>
            <a:spLocks noGrp="1"/>
          </p:cNvSpPr>
          <p:nvPr>
            <p:ph type="title"/>
          </p:nvPr>
        </p:nvSpPr>
        <p:spPr>
          <a:xfrm>
            <a:off x="810000" y="447188"/>
            <a:ext cx="10571998" cy="970450"/>
          </a:xfrm>
        </p:spPr>
        <p:txBody>
          <a:bodyPr>
            <a:normAutofit fontScale="90000"/>
          </a:bodyPr>
          <a:lstStyle/>
          <a:p>
            <a:pPr algn="ctr">
              <a:lnSpc>
                <a:spcPct val="90000"/>
              </a:lnSpc>
            </a:pPr>
            <a:r>
              <a:rPr lang="en-US" sz="3400" dirty="0">
                <a:latin typeface="Abadi"/>
              </a:rPr>
              <a:t>Unlocking Insights from IMDb Dataset present in Snowflake - Part 2</a:t>
            </a:r>
          </a:p>
        </p:txBody>
      </p:sp>
      <p:graphicFrame>
        <p:nvGraphicFramePr>
          <p:cNvPr id="13" name="Content Placeholder 2">
            <a:extLst>
              <a:ext uri="{FF2B5EF4-FFF2-40B4-BE49-F238E27FC236}">
                <a16:creationId xmlns:a16="http://schemas.microsoft.com/office/drawing/2014/main" id="{14A64AD8-688B-9A53-0F39-3DEB5430D744}"/>
              </a:ext>
            </a:extLst>
          </p:cNvPr>
          <p:cNvGraphicFramePr>
            <a:graphicFrameLocks noGrp="1"/>
          </p:cNvGraphicFramePr>
          <p:nvPr>
            <p:ph idx="1"/>
          </p:nvPr>
        </p:nvGraphicFramePr>
        <p:xfrm>
          <a:off x="214313" y="1800225"/>
          <a:ext cx="4209047" cy="4610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descr="A screenshot of a computer&#10;&#10;Description automatically generated">
            <a:extLst>
              <a:ext uri="{FF2B5EF4-FFF2-40B4-BE49-F238E27FC236}">
                <a16:creationId xmlns:a16="http://schemas.microsoft.com/office/drawing/2014/main" id="{95894A31-3B94-DD6F-5B30-C4C91008AD60}"/>
              </a:ext>
            </a:extLst>
          </p:cNvPr>
          <p:cNvPicPr>
            <a:picLocks noChangeAspect="1"/>
          </p:cNvPicPr>
          <p:nvPr/>
        </p:nvPicPr>
        <p:blipFill>
          <a:blip r:embed="rId7"/>
          <a:stretch>
            <a:fillRect/>
          </a:stretch>
        </p:blipFill>
        <p:spPr>
          <a:xfrm>
            <a:off x="5695950" y="4880933"/>
            <a:ext cx="5657850" cy="1677658"/>
          </a:xfrm>
          <a:prstGeom prst="rect">
            <a:avLst/>
          </a:prstGeom>
        </p:spPr>
      </p:pic>
      <p:pic>
        <p:nvPicPr>
          <p:cNvPr id="16" name="Picture 15" descr="A screen shot of a computer program&#10;&#10;Description automatically generated">
            <a:extLst>
              <a:ext uri="{FF2B5EF4-FFF2-40B4-BE49-F238E27FC236}">
                <a16:creationId xmlns:a16="http://schemas.microsoft.com/office/drawing/2014/main" id="{22620F2B-B781-46F2-185E-1E2E4174063C}"/>
              </a:ext>
            </a:extLst>
          </p:cNvPr>
          <p:cNvPicPr>
            <a:picLocks noChangeAspect="1"/>
          </p:cNvPicPr>
          <p:nvPr/>
        </p:nvPicPr>
        <p:blipFill>
          <a:blip r:embed="rId8"/>
          <a:stretch>
            <a:fillRect/>
          </a:stretch>
        </p:blipFill>
        <p:spPr>
          <a:xfrm>
            <a:off x="5762625" y="2000602"/>
            <a:ext cx="3524250" cy="26472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6760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29E6-62FB-2A2D-11D6-E4F873A79E68}"/>
              </a:ext>
            </a:extLst>
          </p:cNvPr>
          <p:cNvSpPr>
            <a:spLocks noGrp="1"/>
          </p:cNvSpPr>
          <p:nvPr>
            <p:ph type="title"/>
          </p:nvPr>
        </p:nvSpPr>
        <p:spPr>
          <a:xfrm>
            <a:off x="810000" y="447188"/>
            <a:ext cx="5359921" cy="970450"/>
          </a:xfrm>
        </p:spPr>
        <p:txBody>
          <a:bodyPr vert="horz" lIns="91440" tIns="45720" rIns="91440" bIns="45720" rtlCol="0">
            <a:normAutofit/>
          </a:bodyPr>
          <a:lstStyle/>
          <a:p>
            <a:pPr>
              <a:lnSpc>
                <a:spcPct val="90000"/>
              </a:lnSpc>
            </a:pPr>
            <a:r>
              <a:rPr lang="en-US" sz="3100" dirty="0"/>
              <a:t>Connectivity between </a:t>
            </a:r>
            <a:r>
              <a:rPr lang="en-US" sz="3100" dirty="0" err="1"/>
              <a:t>PowerBI</a:t>
            </a:r>
            <a:r>
              <a:rPr lang="en-US" sz="3100" dirty="0"/>
              <a:t> and </a:t>
            </a:r>
            <a:r>
              <a:rPr lang="en-US" sz="3100" dirty="0" err="1"/>
              <a:t>SnowFlake</a:t>
            </a:r>
            <a:endParaRPr lang="en-US" sz="3100" dirty="0"/>
          </a:p>
        </p:txBody>
      </p:sp>
      <p:sp>
        <p:nvSpPr>
          <p:cNvPr id="3" name="Content Placeholder 2">
            <a:extLst>
              <a:ext uri="{FF2B5EF4-FFF2-40B4-BE49-F238E27FC236}">
                <a16:creationId xmlns:a16="http://schemas.microsoft.com/office/drawing/2014/main" id="{EFE27FC1-6F62-75FD-5B26-AA6FCE675059}"/>
              </a:ext>
            </a:extLst>
          </p:cNvPr>
          <p:cNvSpPr>
            <a:spLocks noGrp="1"/>
          </p:cNvSpPr>
          <p:nvPr>
            <p:ph idx="1"/>
          </p:nvPr>
        </p:nvSpPr>
        <p:spPr>
          <a:xfrm>
            <a:off x="818712" y="2222287"/>
            <a:ext cx="5351209" cy="3636511"/>
          </a:xfrm>
        </p:spPr>
        <p:txBody>
          <a:bodyPr>
            <a:normAutofit/>
          </a:bodyPr>
          <a:lstStyle/>
          <a:p>
            <a:r>
              <a:rPr lang="en-US" dirty="0">
                <a:ea typeface="+mn-lt"/>
                <a:cs typeface="+mn-lt"/>
              </a:rPr>
              <a:t>We establish a connection between </a:t>
            </a:r>
            <a:r>
              <a:rPr lang="en-US" dirty="0" err="1">
                <a:ea typeface="+mn-lt"/>
                <a:cs typeface="+mn-lt"/>
              </a:rPr>
              <a:t>powerBI</a:t>
            </a:r>
            <a:r>
              <a:rPr lang="en-US" dirty="0">
                <a:ea typeface="+mn-lt"/>
                <a:cs typeface="+mn-lt"/>
              </a:rPr>
              <a:t> and Snowflake using the connector present within the </a:t>
            </a:r>
            <a:r>
              <a:rPr lang="en-US" dirty="0" err="1">
                <a:ea typeface="+mn-lt"/>
                <a:cs typeface="+mn-lt"/>
              </a:rPr>
              <a:t>PowerBI</a:t>
            </a:r>
            <a:r>
              <a:rPr lang="en-US" dirty="0">
                <a:ea typeface="+mn-lt"/>
                <a:cs typeface="+mn-lt"/>
              </a:rPr>
              <a:t> AP.</a:t>
            </a:r>
            <a:endParaRPr lang="en-US" dirty="0"/>
          </a:p>
          <a:p>
            <a:r>
              <a:rPr lang="en-US" dirty="0">
                <a:ea typeface="+mn-lt"/>
                <a:cs typeface="+mn-lt"/>
              </a:rPr>
              <a:t>After successfully fetching the data from our </a:t>
            </a:r>
            <a:r>
              <a:rPr lang="en-US" dirty="0" err="1">
                <a:ea typeface="+mn-lt"/>
                <a:cs typeface="+mn-lt"/>
              </a:rPr>
              <a:t>dataLake</a:t>
            </a:r>
            <a:r>
              <a:rPr lang="en-US" dirty="0">
                <a:ea typeface="+mn-lt"/>
                <a:cs typeface="+mn-lt"/>
              </a:rPr>
              <a:t> which is snowflake we create a dashboard within </a:t>
            </a:r>
            <a:r>
              <a:rPr lang="en-US" dirty="0" err="1">
                <a:ea typeface="+mn-lt"/>
                <a:cs typeface="+mn-lt"/>
              </a:rPr>
              <a:t>powerBI</a:t>
            </a:r>
            <a:r>
              <a:rPr lang="en-US" dirty="0">
                <a:ea typeface="+mn-lt"/>
                <a:cs typeface="+mn-lt"/>
              </a:rPr>
              <a:t> to draw insights from the data.</a:t>
            </a:r>
            <a:endParaRPr lang="en-US" dirty="0"/>
          </a:p>
          <a:p>
            <a:endParaRPr lang="en-US" dirty="0"/>
          </a:p>
        </p:txBody>
      </p:sp>
      <p:sp>
        <p:nvSpPr>
          <p:cNvPr id="18" name="Rectangle 17">
            <a:extLst>
              <a:ext uri="{FF2B5EF4-FFF2-40B4-BE49-F238E27FC236}">
                <a16:creationId xmlns:a16="http://schemas.microsoft.com/office/drawing/2014/main" id="{7E208927-059F-4490-B5EF-CB5E5489C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7">
            <a:extLst>
              <a:ext uri="{FF2B5EF4-FFF2-40B4-BE49-F238E27FC236}">
                <a16:creationId xmlns:a16="http://schemas.microsoft.com/office/drawing/2014/main" id="{213B7486-DF7A-442F-A63D-381813E60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1EA9E65D-9AE4-96E7-FBC6-D24B2912CA77}"/>
              </a:ext>
            </a:extLst>
          </p:cNvPr>
          <p:cNvPicPr>
            <a:picLocks noChangeAspect="1"/>
          </p:cNvPicPr>
          <p:nvPr/>
        </p:nvPicPr>
        <p:blipFill rotWithShape="1">
          <a:blip r:embed="rId2"/>
          <a:srcRect t="7015" r="2" b="5509"/>
          <a:stretch/>
        </p:blipFill>
        <p:spPr>
          <a:xfrm>
            <a:off x="7449581" y="1268954"/>
            <a:ext cx="3778306" cy="207400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D620309-9F57-386D-97CD-06FE6BBCAD8A}"/>
              </a:ext>
            </a:extLst>
          </p:cNvPr>
          <p:cNvPicPr>
            <a:picLocks noChangeAspect="1"/>
          </p:cNvPicPr>
          <p:nvPr/>
        </p:nvPicPr>
        <p:blipFill rotWithShape="1">
          <a:blip r:embed="rId3"/>
          <a:srcRect l="32684" r="43728"/>
          <a:stretch/>
        </p:blipFill>
        <p:spPr>
          <a:xfrm>
            <a:off x="7449581" y="3507555"/>
            <a:ext cx="3778306" cy="2082294"/>
          </a:xfrm>
          <a:prstGeom prst="rect">
            <a:avLst/>
          </a:prstGeom>
        </p:spPr>
      </p:pic>
    </p:spTree>
    <p:extLst>
      <p:ext uri="{BB962C8B-B14F-4D97-AF65-F5344CB8AC3E}">
        <p14:creationId xmlns:p14="http://schemas.microsoft.com/office/powerpoint/2010/main" val="1826883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{FECD2987-0DA0-2548-9688-D3790C1BEC95}tf10001121_mac</Template>
  <TotalTime>5</TotalTime>
  <Words>1261</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Abadi</vt:lpstr>
      <vt:lpstr>Arial</vt:lpstr>
      <vt:lpstr>Calibri</vt:lpstr>
      <vt:lpstr>Century Gothic</vt:lpstr>
      <vt:lpstr>Google Sans</vt:lpstr>
      <vt:lpstr>Wingdings 2</vt:lpstr>
      <vt:lpstr>Quotable</vt:lpstr>
      <vt:lpstr>A Big Data Dive into the IMDb Flim Universe</vt:lpstr>
      <vt:lpstr>SUMMARY</vt:lpstr>
      <vt:lpstr>Content</vt:lpstr>
      <vt:lpstr>Introduction to Dataset</vt:lpstr>
      <vt:lpstr>The workflow of data fetching, cleaning, and preprocessing in the project using Databricks and PySpark involves several key steps:  1.Utilizing Snowflake as Data Lake 2.Establish connection with Snowflake Database 3.Import Data into Databricks 4.Data Cleaning 5.Merge Tables as per Requirement 6.Export / Create a New Table within Snowflake 7.Final Connection of Snowflake to Power BI  </vt:lpstr>
      <vt:lpstr>Using Sowflake as a DataLake</vt:lpstr>
      <vt:lpstr>Unlocking Insights from IMDb Dataset present in Snowflake - Part1</vt:lpstr>
      <vt:lpstr>Unlocking Insights from IMDb Dataset present in Snowflake - Part 2</vt:lpstr>
      <vt:lpstr>Connectivity between PowerBI and SnowFlake</vt:lpstr>
      <vt:lpstr>PowerPoint Presentation</vt:lpstr>
      <vt:lpstr>COMMENTS </vt:lpstr>
      <vt:lpstr>Conclusion</vt:lpstr>
      <vt:lpstr>Questions Please </vt:lpstr>
      <vt:lpstr> Reference: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and Data Management Final Report</dc:title>
  <dc:creator>Snehal Pawar</dc:creator>
  <cp:lastModifiedBy>Rushikesh Prakash Sawant</cp:lastModifiedBy>
  <cp:revision>35</cp:revision>
  <dcterms:created xsi:type="dcterms:W3CDTF">2023-12-12T21:59:16Z</dcterms:created>
  <dcterms:modified xsi:type="dcterms:W3CDTF">2023-12-13T20:51:36Z</dcterms:modified>
</cp:coreProperties>
</file>