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0" r:id="rId5"/>
    <p:sldId id="261" r:id="rId6"/>
    <p:sldId id="262" r:id="rId7"/>
    <p:sldId id="263" r:id="rId8"/>
    <p:sldId id="264" r:id="rId9"/>
    <p:sldId id="265"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20:58:30.561"/>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22:27:17.093"/>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04:19:41.936"/>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February 15,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629183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February 15,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8570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February 15,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8203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February 15,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6510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February 15,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18502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February 15,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404394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February 15,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0223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February 15,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847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February 15,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37527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February 15,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22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February 15,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4665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February 15,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89897179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usgs.gov/faqs/what-earthquake-and-what-causes-them-happen" TargetMode="External"/><Relationship Id="rId2" Type="http://schemas.openxmlformats.org/officeDocument/2006/relationships/hyperlink" Target="https://www.mtu.edu/geo/community/seismology/learn/earthquak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0FC98BD-2E56-6DA2-331A-4F94990F93C7}"/>
              </a:ext>
            </a:extLst>
          </p:cNvPr>
          <p:cNvPicPr>
            <a:picLocks noChangeAspect="1"/>
          </p:cNvPicPr>
          <p:nvPr/>
        </p:nvPicPr>
        <p:blipFill rotWithShape="1">
          <a:blip r:embed="rId2"/>
          <a:srcRect t="22651" b="14849"/>
          <a:stretch/>
        </p:blipFill>
        <p:spPr>
          <a:xfrm>
            <a:off x="21" y="1"/>
            <a:ext cx="12191979" cy="6857999"/>
          </a:xfrm>
          <a:prstGeom prst="rect">
            <a:avLst/>
          </a:prstGeom>
        </p:spPr>
      </p:pic>
      <p:sp>
        <p:nvSpPr>
          <p:cNvPr id="19" name="Rectangle 18">
            <a:extLst>
              <a:ext uri="{FF2B5EF4-FFF2-40B4-BE49-F238E27FC236}">
                <a16:creationId xmlns:a16="http://schemas.microsoft.com/office/drawing/2014/main" id="{63F3677B-A97D-4CAD-A971-B22755F56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4516342"/>
          </a:xfrm>
          <a:prstGeom prst="rect">
            <a:avLst/>
          </a:prstGeom>
          <a:gradFill>
            <a:gsLst>
              <a:gs pos="47000">
                <a:srgbClr val="000000">
                  <a:alpha val="22000"/>
                </a:srgbClr>
              </a:gs>
              <a:gs pos="0">
                <a:srgbClr val="000000">
                  <a:alpha val="0"/>
                </a:srgbClr>
              </a:gs>
              <a:gs pos="100000">
                <a:srgbClr val="000000">
                  <a:alpha val="43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E15B14-64D4-844F-890E-FE35FB6545D7}"/>
              </a:ext>
            </a:extLst>
          </p:cNvPr>
          <p:cNvSpPr>
            <a:spLocks noGrp="1"/>
          </p:cNvSpPr>
          <p:nvPr>
            <p:ph type="ctrTitle"/>
          </p:nvPr>
        </p:nvSpPr>
        <p:spPr>
          <a:xfrm>
            <a:off x="577122" y="477079"/>
            <a:ext cx="9887677" cy="1384378"/>
          </a:xfrm>
        </p:spPr>
        <p:txBody>
          <a:bodyPr>
            <a:normAutofit/>
          </a:bodyPr>
          <a:lstStyle/>
          <a:p>
            <a:pPr algn="l"/>
            <a:r>
              <a:rPr lang="en-US" sz="4800" b="1" dirty="0">
                <a:solidFill>
                  <a:schemeClr val="bg1"/>
                </a:solidFill>
                <a:highlight>
                  <a:srgbClr val="C0C0C0"/>
                </a:highlight>
              </a:rPr>
              <a:t>Earthquakes 1920 - 2020</a:t>
            </a:r>
            <a:endParaRPr lang="en-IN" sz="4800" b="1" dirty="0">
              <a:solidFill>
                <a:schemeClr val="bg1"/>
              </a:solidFill>
              <a:highlight>
                <a:srgbClr val="C0C0C0"/>
              </a:highlight>
            </a:endParaRPr>
          </a:p>
        </p:txBody>
      </p:sp>
      <p:sp>
        <p:nvSpPr>
          <p:cNvPr id="3" name="Subtitle 2">
            <a:extLst>
              <a:ext uri="{FF2B5EF4-FFF2-40B4-BE49-F238E27FC236}">
                <a16:creationId xmlns:a16="http://schemas.microsoft.com/office/drawing/2014/main" id="{CE8039E8-415F-2621-CDFE-18FD99F21C0C}"/>
              </a:ext>
            </a:extLst>
          </p:cNvPr>
          <p:cNvSpPr>
            <a:spLocks noGrp="1"/>
          </p:cNvSpPr>
          <p:nvPr>
            <p:ph type="subTitle" idx="1"/>
          </p:nvPr>
        </p:nvSpPr>
        <p:spPr>
          <a:xfrm>
            <a:off x="577122" y="5189695"/>
            <a:ext cx="6141493" cy="1308179"/>
          </a:xfrm>
        </p:spPr>
        <p:txBody>
          <a:bodyPr>
            <a:normAutofit/>
          </a:bodyPr>
          <a:lstStyle/>
          <a:p>
            <a:pPr algn="l"/>
            <a:r>
              <a:rPr lang="en-US" sz="3200" b="1" dirty="0">
                <a:solidFill>
                  <a:schemeClr val="bg1"/>
                </a:solidFill>
                <a:highlight>
                  <a:srgbClr val="C0C0C0"/>
                </a:highlight>
              </a:rPr>
              <a:t>Rushikesh Sawant</a:t>
            </a:r>
          </a:p>
          <a:p>
            <a:pPr algn="l"/>
            <a:r>
              <a:rPr lang="en-US" sz="3200" b="1" dirty="0">
                <a:solidFill>
                  <a:schemeClr val="bg1"/>
                </a:solidFill>
                <a:highlight>
                  <a:srgbClr val="C0C0C0"/>
                </a:highlight>
              </a:rPr>
              <a:t>ALY 6000</a:t>
            </a:r>
            <a:endParaRPr lang="en-IN" sz="3200" b="1" dirty="0">
              <a:solidFill>
                <a:schemeClr val="bg1"/>
              </a:solidFill>
              <a:highlight>
                <a:srgbClr val="C0C0C0"/>
              </a:highlight>
            </a:endParaRPr>
          </a:p>
        </p:txBody>
      </p:sp>
    </p:spTree>
    <p:extLst>
      <p:ext uri="{BB962C8B-B14F-4D97-AF65-F5344CB8AC3E}">
        <p14:creationId xmlns:p14="http://schemas.microsoft.com/office/powerpoint/2010/main" val="310417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04C6-5D6E-FDC8-D35C-0264FA46C6E5}"/>
              </a:ext>
            </a:extLst>
          </p:cNvPr>
          <p:cNvSpPr>
            <a:spLocks noGrp="1"/>
          </p:cNvSpPr>
          <p:nvPr>
            <p:ph type="title"/>
          </p:nvPr>
        </p:nvSpPr>
        <p:spPr>
          <a:xfrm>
            <a:off x="548640" y="236856"/>
            <a:ext cx="9810604" cy="454024"/>
          </a:xfrm>
        </p:spPr>
        <p:txBody>
          <a:bodyPr>
            <a:normAutofit fontScale="90000"/>
          </a:bodyPr>
          <a:lstStyle/>
          <a:p>
            <a:r>
              <a:rPr lang="en-US" dirty="0"/>
              <a:t>bibliography</a:t>
            </a:r>
            <a:endParaRPr lang="en-IN" dirty="0"/>
          </a:p>
        </p:txBody>
      </p:sp>
      <p:sp>
        <p:nvSpPr>
          <p:cNvPr id="3" name="TextBox 2">
            <a:extLst>
              <a:ext uri="{FF2B5EF4-FFF2-40B4-BE49-F238E27FC236}">
                <a16:creationId xmlns:a16="http://schemas.microsoft.com/office/drawing/2014/main" id="{8CD70214-590D-8575-9658-85457291CF21}"/>
              </a:ext>
            </a:extLst>
          </p:cNvPr>
          <p:cNvSpPr txBox="1"/>
          <p:nvPr/>
        </p:nvSpPr>
        <p:spPr>
          <a:xfrm>
            <a:off x="457200" y="599440"/>
            <a:ext cx="11094720" cy="6063198"/>
          </a:xfrm>
          <a:prstGeom prst="rect">
            <a:avLst/>
          </a:prstGeom>
          <a:noFill/>
        </p:spPr>
        <p:txBody>
          <a:bodyPr wrap="square" rtlCol="0">
            <a:spAutoFit/>
          </a:bodyPr>
          <a:lstStyle/>
          <a:p>
            <a:r>
              <a:rPr lang="en-US" b="1" dirty="0"/>
              <a:t>[</a:t>
            </a:r>
            <a:r>
              <a:rPr lang="en-US" sz="1600" b="1" dirty="0"/>
              <a:t>1] </a:t>
            </a:r>
            <a:r>
              <a:rPr lang="en-IN" sz="1600" b="1" dirty="0"/>
              <a:t>US Department of Commerce, N. O. and A. A. (2014, July 18). What is tectonic shift? NOAA's National Ocean Service. Retrieved February 14, 2023, from https://oceanservice.noaa.gov/facts/tectonics.html </a:t>
            </a:r>
          </a:p>
          <a:p>
            <a:endParaRPr lang="en-IN" sz="1600" b="1" dirty="0"/>
          </a:p>
          <a:p>
            <a:r>
              <a:rPr lang="en-IN" sz="1600" b="1" dirty="0"/>
              <a:t>[2] Michigan Technological University. (2021, October 4). Earthquake magnitude scale. Michigan Technological University. Retrieved February 14, 2023, from </a:t>
            </a:r>
            <a:r>
              <a:rPr lang="en-IN" sz="1600" b="1" dirty="0">
                <a:hlinkClick r:id="rId2"/>
              </a:rPr>
              <a:t>https://www.mtu.edu/geo/community/seismology/learn/earthquake-</a:t>
            </a:r>
            <a:endParaRPr lang="en-IN" sz="1600" b="1" dirty="0"/>
          </a:p>
          <a:p>
            <a:endParaRPr lang="en-IN" sz="1600" b="1" dirty="0"/>
          </a:p>
          <a:p>
            <a:r>
              <a:rPr lang="en-IN" sz="1600" b="1" dirty="0"/>
              <a:t>[3] Relative frequency. Math is Fun. (n.d.). Retrieved February 15, 2023, from https://www.mathsisfun.com/data/relative-frequency.html </a:t>
            </a:r>
          </a:p>
          <a:p>
            <a:endParaRPr lang="en-IN" sz="1600" b="1" dirty="0"/>
          </a:p>
          <a:p>
            <a:r>
              <a:rPr lang="en-IN" sz="1600" b="1" dirty="0"/>
              <a:t>[4] </a:t>
            </a:r>
            <a:r>
              <a:rPr lang="en-IN" sz="1600" b="1" dirty="0">
                <a:effectLst/>
              </a:rPr>
              <a:t>Kumar, G. S. (2022, June 11). </a:t>
            </a:r>
            <a:r>
              <a:rPr lang="en-IN" sz="1600" b="1" i="1" dirty="0">
                <a:effectLst/>
              </a:rPr>
              <a:t>How to delete rows in R? explained with examples</a:t>
            </a:r>
            <a:r>
              <a:rPr lang="en-IN" sz="1600" b="1" dirty="0">
                <a:effectLst/>
              </a:rPr>
              <a:t>. Spark By {Examples}. Retrieved February 15, 2023, from https://sparkbyexamples.com/r-programming/drop-dataframe-rows-in-r/ </a:t>
            </a:r>
          </a:p>
          <a:p>
            <a:endParaRPr lang="en-IN" sz="1600" b="1" dirty="0">
              <a:effectLst/>
            </a:endParaRPr>
          </a:p>
          <a:p>
            <a:r>
              <a:rPr lang="en-IN" sz="1600" b="1" dirty="0"/>
              <a:t>[5] </a:t>
            </a:r>
            <a:r>
              <a:rPr lang="en-IN" sz="1600" b="1" dirty="0">
                <a:effectLst/>
              </a:rPr>
              <a:t>Holtz, Y. (n.d.). </a:t>
            </a:r>
            <a:r>
              <a:rPr lang="en-IN" sz="1600" b="1" i="1" dirty="0">
                <a:effectLst/>
              </a:rPr>
              <a:t>Ggplot2 </a:t>
            </a:r>
            <a:r>
              <a:rPr lang="en-IN" sz="1600" b="1" i="1" dirty="0" err="1">
                <a:effectLst/>
              </a:rPr>
              <a:t>Piechart</a:t>
            </a:r>
            <a:r>
              <a:rPr lang="en-IN" sz="1600" b="1" dirty="0">
                <a:effectLst/>
              </a:rPr>
              <a:t>. – the R Graph Gallery. Retrieved February 15, 2023, from https://r-graph-gallery.com/piechart-ggplot2.html </a:t>
            </a:r>
          </a:p>
          <a:p>
            <a:endParaRPr lang="en-IN" sz="1600" b="1" dirty="0">
              <a:effectLst/>
            </a:endParaRPr>
          </a:p>
          <a:p>
            <a:r>
              <a:rPr lang="en-IN" sz="1600" b="1" dirty="0"/>
              <a:t>[6] Jim Lemon, B. B. (2021, September 8). </a:t>
            </a:r>
            <a:r>
              <a:rPr lang="en-IN" sz="1600" b="1" dirty="0" err="1"/>
              <a:t>Pyramid.plot</a:t>
            </a:r>
            <a:r>
              <a:rPr lang="en-IN" sz="1600" b="1" dirty="0"/>
              <a:t>: Pyramid plot in </a:t>
            </a:r>
            <a:r>
              <a:rPr lang="en-IN" sz="1600" b="1" dirty="0" err="1"/>
              <a:t>Plotrix</a:t>
            </a:r>
            <a:r>
              <a:rPr lang="en-IN" sz="1600" b="1" dirty="0"/>
              <a:t>: Various plotting functions. </a:t>
            </a:r>
            <a:r>
              <a:rPr lang="en-IN" sz="1600" b="1" dirty="0" err="1"/>
              <a:t>pyramid.plot</a:t>
            </a:r>
            <a:r>
              <a:rPr lang="en-IN" sz="1600" b="1" dirty="0"/>
              <a:t>. Retrieved February 15, 2023, from https://rdrr.io/cran/plotrix/man/pyramid.plot.html </a:t>
            </a:r>
          </a:p>
          <a:p>
            <a:endParaRPr lang="en-IN" sz="1600" b="1" dirty="0"/>
          </a:p>
          <a:p>
            <a:r>
              <a:rPr lang="en-IN" sz="1600" b="1" dirty="0"/>
              <a:t>[7] </a:t>
            </a:r>
            <a:r>
              <a:rPr lang="en-IN" sz="1600" b="1" i="1" dirty="0">
                <a:effectLst/>
              </a:rPr>
              <a:t>What is an earthquake and what causes them to happen?</a:t>
            </a:r>
            <a:r>
              <a:rPr lang="en-IN" sz="1600" b="1" dirty="0">
                <a:effectLst/>
              </a:rPr>
              <a:t> What is an earthquake and what causes them to happen? | U.S. Geological Survey. (n.d.). Retrieved February 15, 2023, from </a:t>
            </a:r>
            <a:r>
              <a:rPr lang="en-IN" sz="1600" b="1" dirty="0">
                <a:effectLst/>
                <a:hlinkClick r:id="rId3"/>
              </a:rPr>
              <a:t>https://www.usgs.gov/faqs/what-earthquake-and-what-causes-them-happen</a:t>
            </a:r>
            <a:endParaRPr lang="en-IN" sz="1600" b="1" dirty="0">
              <a:effectLst/>
            </a:endParaRPr>
          </a:p>
          <a:p>
            <a:endParaRPr lang="en-IN" sz="1600" b="1" dirty="0">
              <a:effectLst/>
            </a:endParaRPr>
          </a:p>
          <a:p>
            <a:r>
              <a:rPr lang="en-IN" sz="1600" b="1" dirty="0"/>
              <a:t>[8] </a:t>
            </a:r>
            <a:r>
              <a:rPr lang="en-IN" sz="1600" b="1" i="1" dirty="0">
                <a:effectLst/>
              </a:rPr>
              <a:t>The Science of Earthquakes</a:t>
            </a:r>
            <a:r>
              <a:rPr lang="en-IN" sz="1600" b="1" dirty="0">
                <a:effectLst/>
              </a:rPr>
              <a:t>. The Science of Earthquakes | U.S. Geological Survey. (n.d.). Retrieved February 15, 2023, from https://www.usgs.gov/programs/earthquake-hazards/science-earthquakes </a:t>
            </a:r>
          </a:p>
          <a:p>
            <a:endParaRPr lang="en-IN" dirty="0"/>
          </a:p>
        </p:txBody>
      </p:sp>
    </p:spTree>
    <p:extLst>
      <p:ext uri="{BB962C8B-B14F-4D97-AF65-F5344CB8AC3E}">
        <p14:creationId xmlns:p14="http://schemas.microsoft.com/office/powerpoint/2010/main" val="390209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04C6-5D6E-FDC8-D35C-0264FA46C6E5}"/>
              </a:ext>
            </a:extLst>
          </p:cNvPr>
          <p:cNvSpPr>
            <a:spLocks noGrp="1"/>
          </p:cNvSpPr>
          <p:nvPr>
            <p:ph type="title"/>
          </p:nvPr>
        </p:nvSpPr>
        <p:spPr/>
        <p:txBody>
          <a:bodyPr/>
          <a:lstStyle/>
          <a:p>
            <a:r>
              <a:rPr lang="en-US" b="1" dirty="0"/>
              <a:t>overview</a:t>
            </a:r>
            <a:endParaRPr lang="en-IN" b="1" dirty="0"/>
          </a:p>
        </p:txBody>
      </p:sp>
      <p:sp>
        <p:nvSpPr>
          <p:cNvPr id="3" name="TextBox 2">
            <a:extLst>
              <a:ext uri="{FF2B5EF4-FFF2-40B4-BE49-F238E27FC236}">
                <a16:creationId xmlns:a16="http://schemas.microsoft.com/office/drawing/2014/main" id="{ADAC5910-A83E-0F2E-9582-1E26F2005E22}"/>
              </a:ext>
            </a:extLst>
          </p:cNvPr>
          <p:cNvSpPr txBox="1"/>
          <p:nvPr/>
        </p:nvSpPr>
        <p:spPr>
          <a:xfrm>
            <a:off x="934720" y="2174240"/>
            <a:ext cx="9692640" cy="2862322"/>
          </a:xfrm>
          <a:prstGeom prst="rect">
            <a:avLst/>
          </a:prstGeom>
          <a:noFill/>
        </p:spPr>
        <p:txBody>
          <a:bodyPr wrap="square" rtlCol="0">
            <a:spAutoFit/>
          </a:bodyPr>
          <a:lstStyle/>
          <a:p>
            <a:r>
              <a:rPr lang="en-IN" b="0" i="0" dirty="0">
                <a:effectLst/>
                <a:latin typeface="Arial" panose="020B0604020202020204" pitchFamily="34" charset="0"/>
              </a:rPr>
              <a:t>The dataset is of Significant Earthquakes for 100 years (1921-2020) which can give us an idea of the overall destruction and harm to life in different countries and over time and </a:t>
            </a:r>
            <a:r>
              <a:rPr lang="en-IN" dirty="0">
                <a:latin typeface="Arial" panose="020B0604020202020204" pitchFamily="34" charset="0"/>
              </a:rPr>
              <a:t>different </a:t>
            </a:r>
            <a:r>
              <a:rPr lang="en-IN" b="0" i="0" dirty="0">
                <a:effectLst/>
                <a:latin typeface="Arial" panose="020B0604020202020204" pitchFamily="34" charset="0"/>
              </a:rPr>
              <a:t>magnitude whether the total </a:t>
            </a:r>
            <a:r>
              <a:rPr lang="en-IN" dirty="0">
                <a:latin typeface="Arial" panose="020B0604020202020204" pitchFamily="34" charset="0"/>
              </a:rPr>
              <a:t>deaths and destruction</a:t>
            </a:r>
            <a:r>
              <a:rPr lang="en-IN" b="0" i="0" dirty="0">
                <a:effectLst/>
                <a:latin typeface="Arial" panose="020B0604020202020204" pitchFamily="34" charset="0"/>
              </a:rPr>
              <a:t> increased or decreased.</a:t>
            </a:r>
          </a:p>
          <a:p>
            <a:endParaRPr lang="en-IN" dirty="0">
              <a:latin typeface="Arial" panose="020B0604020202020204" pitchFamily="34" charset="0"/>
            </a:endParaRPr>
          </a:p>
          <a:p>
            <a:r>
              <a:rPr lang="en-IN" b="0" i="0" dirty="0">
                <a:effectLst/>
                <a:latin typeface="Arial" panose="020B0604020202020204" pitchFamily="34" charset="0"/>
              </a:rPr>
              <a:t>Further, the analysis can tell us about the different types of destruction caused by earthquakes, and based on that we can answer a few questions:</a:t>
            </a:r>
          </a:p>
          <a:p>
            <a:endParaRPr lang="en-IN" b="0" i="0" dirty="0">
              <a:effectLst/>
              <a:latin typeface="Arial" panose="020B0604020202020204" pitchFamily="34" charset="0"/>
            </a:endParaRPr>
          </a:p>
          <a:p>
            <a:r>
              <a:rPr lang="en-IN" b="0" i="0" dirty="0">
                <a:effectLst/>
                <a:latin typeface="Arial" panose="020B0604020202020204" pitchFamily="34" charset="0"/>
              </a:rPr>
              <a:t>• </a:t>
            </a:r>
            <a:r>
              <a:rPr lang="en-IN" dirty="0">
                <a:latin typeface="Arial" panose="020B0604020202020204" pitchFamily="34" charset="0"/>
              </a:rPr>
              <a:t>Are regions close to the tectonic plate edges most affected by Earthquakes?</a:t>
            </a:r>
            <a:r>
              <a:rPr lang="en-IN" b="0" i="0" dirty="0">
                <a:effectLst/>
                <a:latin typeface="Arial" panose="020B0604020202020204" pitchFamily="34" charset="0"/>
              </a:rPr>
              <a:t> </a:t>
            </a:r>
            <a:br>
              <a:rPr lang="en-IN" dirty="0"/>
            </a:br>
            <a:r>
              <a:rPr lang="en-IN" b="0" i="0" dirty="0">
                <a:effectLst/>
                <a:latin typeface="Arial" panose="020B0604020202020204" pitchFamily="34" charset="0"/>
              </a:rPr>
              <a:t>• What is the </a:t>
            </a:r>
            <a:r>
              <a:rPr lang="en-IN" dirty="0">
                <a:latin typeface="Arial" panose="020B0604020202020204" pitchFamily="34" charset="0"/>
              </a:rPr>
              <a:t>corelation between magnitude and total death /Total Damage</a:t>
            </a:r>
            <a:r>
              <a:rPr lang="en-IN" b="0" i="0" dirty="0">
                <a:effectLst/>
                <a:latin typeface="Arial" panose="020B0604020202020204" pitchFamily="34" charset="0"/>
              </a:rPr>
              <a:t>?</a:t>
            </a:r>
            <a:br>
              <a:rPr lang="en-IN" dirty="0"/>
            </a:br>
            <a:r>
              <a:rPr lang="en-IN" b="0" i="0" dirty="0">
                <a:effectLst/>
                <a:latin typeface="Arial" panose="020B0604020202020204" pitchFamily="34" charset="0"/>
              </a:rPr>
              <a:t>• </a:t>
            </a:r>
            <a:r>
              <a:rPr lang="en-IN" dirty="0">
                <a:latin typeface="Arial" panose="020B0604020202020204" pitchFamily="34" charset="0"/>
              </a:rPr>
              <a:t>Over the past decade, which countries are the most affected by earthquakes</a:t>
            </a:r>
            <a:r>
              <a:rPr lang="en-IN" b="0" i="0" dirty="0">
                <a:effectLst/>
                <a:latin typeface="Arial" panose="020B0604020202020204" pitchFamily="34" charset="0"/>
              </a:rPr>
              <a:t>?</a:t>
            </a:r>
            <a:endParaRPr lang="en-IN" dirty="0"/>
          </a:p>
        </p:txBody>
      </p:sp>
    </p:spTree>
    <p:extLst>
      <p:ext uri="{BB962C8B-B14F-4D97-AF65-F5344CB8AC3E}">
        <p14:creationId xmlns:p14="http://schemas.microsoft.com/office/powerpoint/2010/main" val="2582850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1"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2" name="Rectangle 1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40F904C6-5D6E-FDC8-D35C-0264FA46C6E5}"/>
              </a:ext>
            </a:extLst>
          </p:cNvPr>
          <p:cNvSpPr>
            <a:spLocks noGrp="1"/>
          </p:cNvSpPr>
          <p:nvPr>
            <p:ph type="title"/>
          </p:nvPr>
        </p:nvSpPr>
        <p:spPr>
          <a:xfrm>
            <a:off x="723901" y="190985"/>
            <a:ext cx="7649239" cy="742951"/>
          </a:xfrm>
        </p:spPr>
        <p:txBody>
          <a:bodyPr vert="horz" lIns="91440" tIns="45720" rIns="91440" bIns="45720" rtlCol="0" anchor="ctr">
            <a:normAutofit/>
          </a:bodyPr>
          <a:lstStyle/>
          <a:p>
            <a:r>
              <a:rPr lang="en-US" b="1" dirty="0"/>
              <a:t>Data Summary</a:t>
            </a:r>
          </a:p>
        </p:txBody>
      </p:sp>
      <p:sp>
        <p:nvSpPr>
          <p:cNvPr id="24" name="Freeform: Shape 1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8A2A41D-02B2-BCAE-82A5-1484E0DD8EA4}"/>
              </a:ext>
            </a:extLst>
          </p:cNvPr>
          <p:cNvSpPr txBox="1"/>
          <p:nvPr/>
        </p:nvSpPr>
        <p:spPr>
          <a:xfrm>
            <a:off x="723901" y="5189687"/>
            <a:ext cx="10831464" cy="1200329"/>
          </a:xfrm>
          <a:prstGeom prst="rect">
            <a:avLst/>
          </a:prstGeom>
          <a:noFill/>
        </p:spPr>
        <p:txBody>
          <a:bodyPr wrap="square" rtlCol="0">
            <a:spAutoFit/>
          </a:bodyPr>
          <a:lstStyle/>
          <a:p>
            <a:r>
              <a:rPr lang="en-IN" b="1" i="0" dirty="0">
                <a:effectLst/>
                <a:latin typeface="Arial" panose="020B0604020202020204" pitchFamily="34" charset="0"/>
              </a:rPr>
              <a:t>Data Summary</a:t>
            </a:r>
            <a:br>
              <a:rPr lang="en-IN" dirty="0"/>
            </a:br>
            <a:r>
              <a:rPr lang="en-IN" b="0" i="0" dirty="0">
                <a:effectLst/>
                <a:latin typeface="Arial" panose="020B0604020202020204" pitchFamily="34" charset="0"/>
              </a:rPr>
              <a:t>The Summary of the dataset gives an idea about the total attributes i.e. </a:t>
            </a:r>
            <a:r>
              <a:rPr lang="en-IN" dirty="0">
                <a:latin typeface="Arial" panose="020B0604020202020204" pitchFamily="34" charset="0"/>
              </a:rPr>
              <a:t>30</a:t>
            </a:r>
            <a:r>
              <a:rPr lang="en-IN" b="0" i="0" dirty="0">
                <a:effectLst/>
                <a:latin typeface="Arial" panose="020B0604020202020204" pitchFamily="34" charset="0"/>
              </a:rPr>
              <a:t>. It shows the mean of </a:t>
            </a:r>
            <a:br>
              <a:rPr lang="en-IN" dirty="0"/>
            </a:br>
            <a:r>
              <a:rPr lang="en-IN" b="0" i="0" dirty="0">
                <a:effectLst/>
                <a:latin typeface="Arial" panose="020B0604020202020204" pitchFamily="34" charset="0"/>
              </a:rPr>
              <a:t>Magnitude and duration from different earthquakes. From the summary it can be inferred the average Magnitude is of 5.8 on </a:t>
            </a:r>
            <a:r>
              <a:rPr lang="en-IN" b="0" i="0" dirty="0" err="1">
                <a:effectLst/>
                <a:latin typeface="Arial" panose="020B0604020202020204" pitchFamily="34" charset="0"/>
              </a:rPr>
              <a:t>richter</a:t>
            </a:r>
            <a:r>
              <a:rPr lang="en-IN" b="0" i="0" dirty="0">
                <a:effectLst/>
                <a:latin typeface="Arial" panose="020B0604020202020204" pitchFamily="34" charset="0"/>
              </a:rPr>
              <a:t> sca</a:t>
            </a:r>
            <a:r>
              <a:rPr lang="en-IN" dirty="0">
                <a:latin typeface="Arial" panose="020B0604020202020204" pitchFamily="34" charset="0"/>
              </a:rPr>
              <a:t>le and an average damage of 262 million dollars.</a:t>
            </a:r>
            <a:endParaRPr lang="en-IN" dirty="0"/>
          </a:p>
        </p:txBody>
      </p:sp>
      <p:pic>
        <p:nvPicPr>
          <p:cNvPr id="13" name="Picture 12">
            <a:extLst>
              <a:ext uri="{FF2B5EF4-FFF2-40B4-BE49-F238E27FC236}">
                <a16:creationId xmlns:a16="http://schemas.microsoft.com/office/drawing/2014/main" id="{39DBF19C-2D31-8270-1D9E-0B0E01E17ABC}"/>
              </a:ext>
            </a:extLst>
          </p:cNvPr>
          <p:cNvPicPr>
            <a:picLocks noChangeAspect="1"/>
          </p:cNvPicPr>
          <p:nvPr/>
        </p:nvPicPr>
        <p:blipFill>
          <a:blip r:embed="rId5"/>
          <a:stretch>
            <a:fillRect/>
          </a:stretch>
        </p:blipFill>
        <p:spPr>
          <a:xfrm>
            <a:off x="731511" y="933936"/>
            <a:ext cx="10823854" cy="4242548"/>
          </a:xfrm>
          <a:prstGeom prst="rect">
            <a:avLst/>
          </a:prstGeom>
        </p:spPr>
      </p:pic>
    </p:spTree>
    <p:extLst>
      <p:ext uri="{BB962C8B-B14F-4D97-AF65-F5344CB8AC3E}">
        <p14:creationId xmlns:p14="http://schemas.microsoft.com/office/powerpoint/2010/main" val="2556482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5" name="Ink 24">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7" name="Rectangle 26">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FCBE7D6-20FD-E60F-3710-DC1A578CCFF7}"/>
              </a:ext>
            </a:extLst>
          </p:cNvPr>
          <p:cNvPicPr>
            <a:picLocks noChangeAspect="1"/>
          </p:cNvPicPr>
          <p:nvPr/>
        </p:nvPicPr>
        <p:blipFill rotWithShape="1">
          <a:blip r:embed="rId5"/>
          <a:srcRect t="2681" b="13050"/>
          <a:stretch/>
        </p:blipFill>
        <p:spPr>
          <a:xfrm>
            <a:off x="-1" y="-61818"/>
            <a:ext cx="12191979" cy="6857989"/>
          </a:xfrm>
          <a:prstGeom prst="rect">
            <a:avLst/>
          </a:prstGeom>
        </p:spPr>
      </p:pic>
      <p:sp>
        <p:nvSpPr>
          <p:cNvPr id="29" name="Rectangle 28">
            <a:extLst>
              <a:ext uri="{FF2B5EF4-FFF2-40B4-BE49-F238E27FC236}">
                <a16:creationId xmlns:a16="http://schemas.microsoft.com/office/drawing/2014/main" id="{C792EE87-4150-454F-8312-283882EFB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2"/>
            <a:ext cx="12191999" cy="4934490"/>
          </a:xfrm>
          <a:prstGeom prst="rect">
            <a:avLst/>
          </a:prstGeom>
          <a:gradFill flip="none" rotWithShape="1">
            <a:gsLst>
              <a:gs pos="50000">
                <a:srgbClr val="000000">
                  <a:alpha val="40784"/>
                </a:srgbClr>
              </a:gs>
              <a:gs pos="80000">
                <a:srgbClr val="000000">
                  <a:alpha val="28000"/>
                </a:srgbClr>
              </a:gs>
              <a:gs pos="0">
                <a:srgbClr val="000000">
                  <a:alpha val="0"/>
                </a:srgbClr>
              </a:gs>
              <a:gs pos="20000">
                <a:srgbClr val="000000">
                  <a:alpha val="2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A2BD8-0B66-20F4-BA93-610E8560E2D5}"/>
              </a:ext>
            </a:extLst>
          </p:cNvPr>
          <p:cNvSpPr>
            <a:spLocks noGrp="1"/>
          </p:cNvSpPr>
          <p:nvPr>
            <p:ph type="title"/>
          </p:nvPr>
        </p:nvSpPr>
        <p:spPr>
          <a:xfrm>
            <a:off x="1940560" y="2671367"/>
            <a:ext cx="7977394" cy="1391617"/>
          </a:xfrm>
        </p:spPr>
        <p:txBody>
          <a:bodyPr vert="horz" lIns="91440" tIns="45720" rIns="91440" bIns="45720" rtlCol="0" anchor="b">
            <a:normAutofit fontScale="90000"/>
          </a:bodyPr>
          <a:lstStyle/>
          <a:p>
            <a:pPr algn="ctr"/>
            <a:r>
              <a:rPr lang="en-US" b="1" dirty="0">
                <a:solidFill>
                  <a:schemeClr val="tx1"/>
                </a:solidFill>
                <a:highlight>
                  <a:srgbClr val="C0C0C0"/>
                </a:highlight>
              </a:rPr>
              <a:t>Are regions close to the tectonic plate edges most affected by Earthquakes? </a:t>
            </a:r>
          </a:p>
        </p:txBody>
      </p:sp>
      <p:sp useBgFill="1">
        <p:nvSpPr>
          <p:cNvPr id="31" name="Freeform: Shape 30">
            <a:extLst>
              <a:ext uri="{FF2B5EF4-FFF2-40B4-BE49-F238E27FC236}">
                <a16:creationId xmlns:a16="http://schemas.microsoft.com/office/drawing/2014/main" id="{EA21D066-7EC1-44B4-8CF9-85511FDFC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D6C2F2D6-F636-46AD-BCD9-994702A0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Freeform: Shape 34">
            <a:extLst>
              <a:ext uri="{FF2B5EF4-FFF2-40B4-BE49-F238E27FC236}">
                <a16:creationId xmlns:a16="http://schemas.microsoft.com/office/drawing/2014/main" id="{EF693875-948C-4D9B-AE6F-8F6894277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199"/>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D8CF630E-BC57-4786-8B1F-C22C04E8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200"/>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82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B8EE110-97B8-CE64-B279-5FA1A6353DD7}"/>
              </a:ext>
            </a:extLst>
          </p:cNvPr>
          <p:cNvPicPr>
            <a:picLocks noChangeAspect="1"/>
          </p:cNvPicPr>
          <p:nvPr/>
        </p:nvPicPr>
        <p:blipFill>
          <a:blip r:embed="rId2"/>
          <a:stretch>
            <a:fillRect/>
          </a:stretch>
        </p:blipFill>
        <p:spPr>
          <a:xfrm>
            <a:off x="7223761" y="1835437"/>
            <a:ext cx="4815840" cy="3187126"/>
          </a:xfrm>
          <a:prstGeom prst="rect">
            <a:avLst/>
          </a:prstGeom>
        </p:spPr>
      </p:pic>
      <p:sp>
        <p:nvSpPr>
          <p:cNvPr id="3" name="TextBox 2">
            <a:extLst>
              <a:ext uri="{FF2B5EF4-FFF2-40B4-BE49-F238E27FC236}">
                <a16:creationId xmlns:a16="http://schemas.microsoft.com/office/drawing/2014/main" id="{DA63E83C-0A98-C62C-C273-6C20C4E1F57D}"/>
              </a:ext>
            </a:extLst>
          </p:cNvPr>
          <p:cNvSpPr txBox="1"/>
          <p:nvPr/>
        </p:nvSpPr>
        <p:spPr>
          <a:xfrm>
            <a:off x="264160" y="982176"/>
            <a:ext cx="6959601" cy="4893647"/>
          </a:xfrm>
          <a:prstGeom prst="rect">
            <a:avLst/>
          </a:prstGeom>
          <a:noFill/>
        </p:spPr>
        <p:txBody>
          <a:bodyPr wrap="square" rtlCol="0">
            <a:spAutoFit/>
          </a:bodyPr>
          <a:lstStyle/>
          <a:p>
            <a:r>
              <a:rPr lang="en-IN" sz="2400" dirty="0"/>
              <a:t>Are regions close to the tectonic plate edges most affected by Earthquakes? </a:t>
            </a:r>
            <a:r>
              <a:rPr lang="en-US" sz="2400" dirty="0"/>
              <a:t>Majority of the earthquakes are inferred to be cased around the edges of the tectonic plates.</a:t>
            </a:r>
          </a:p>
          <a:p>
            <a:r>
              <a:rPr lang="en-US" sz="2400" dirty="0"/>
              <a:t>Considering the complete data set as the population size , will be considering the data associated with USA in the dataset as a significant sample to confirm the understanding.</a:t>
            </a:r>
          </a:p>
          <a:p>
            <a:endParaRPr lang="en-US" sz="2400" dirty="0"/>
          </a:p>
          <a:p>
            <a:pPr marL="342900" indent="-342900">
              <a:buFont typeface="Wingdings" panose="05000000000000000000" pitchFamily="2" charset="2"/>
              <a:buChar char="Ø"/>
            </a:pPr>
            <a:r>
              <a:rPr lang="en-US" sz="2400" b="1" dirty="0"/>
              <a:t>The West coast of United states observes the highest number of earthquakes.</a:t>
            </a:r>
          </a:p>
          <a:p>
            <a:pPr marL="342900" indent="-342900">
              <a:buFont typeface="Wingdings" panose="05000000000000000000" pitchFamily="2" charset="2"/>
              <a:buChar char="Ø"/>
            </a:pPr>
            <a:r>
              <a:rPr lang="en-IN" sz="2400" b="1" dirty="0"/>
              <a:t>The states of California and Alaska observe the greatest number of earthquakes of any states.</a:t>
            </a:r>
          </a:p>
        </p:txBody>
      </p:sp>
    </p:spTree>
    <p:extLst>
      <p:ext uri="{BB962C8B-B14F-4D97-AF65-F5344CB8AC3E}">
        <p14:creationId xmlns:p14="http://schemas.microsoft.com/office/powerpoint/2010/main" val="350629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E247-E90E-F1C5-D35C-68A7C39DD388}"/>
              </a:ext>
            </a:extLst>
          </p:cNvPr>
          <p:cNvSpPr>
            <a:spLocks noGrp="1"/>
          </p:cNvSpPr>
          <p:nvPr>
            <p:ph type="title"/>
          </p:nvPr>
        </p:nvSpPr>
        <p:spPr>
          <a:xfrm>
            <a:off x="1050879" y="609601"/>
            <a:ext cx="9810604" cy="375919"/>
          </a:xfrm>
        </p:spPr>
        <p:txBody>
          <a:bodyPr>
            <a:normAutofit fontScale="90000"/>
          </a:bodyPr>
          <a:lstStyle/>
          <a:p>
            <a:r>
              <a:rPr lang="en-IN" sz="2000" b="0" i="0" dirty="0">
                <a:effectLst/>
                <a:latin typeface="Arial" panose="020B0604020202020204" pitchFamily="34" charset="0"/>
              </a:rPr>
              <a:t>What is the </a:t>
            </a:r>
            <a:r>
              <a:rPr lang="en-IN" sz="2000" dirty="0">
                <a:latin typeface="Arial" panose="020B0604020202020204" pitchFamily="34" charset="0"/>
              </a:rPr>
              <a:t>correlation between magnitude and total death /Total Damage</a:t>
            </a:r>
            <a:r>
              <a:rPr lang="en-IN" sz="2000" b="0" i="0" dirty="0">
                <a:effectLst/>
                <a:latin typeface="Arial" panose="020B0604020202020204" pitchFamily="34" charset="0"/>
              </a:rPr>
              <a:t>?</a:t>
            </a:r>
            <a:br>
              <a:rPr lang="en-IN" dirty="0"/>
            </a:br>
            <a:endParaRPr lang="en-IN" dirty="0"/>
          </a:p>
        </p:txBody>
      </p:sp>
      <p:pic>
        <p:nvPicPr>
          <p:cNvPr id="8" name="Picture 7">
            <a:extLst>
              <a:ext uri="{FF2B5EF4-FFF2-40B4-BE49-F238E27FC236}">
                <a16:creationId xmlns:a16="http://schemas.microsoft.com/office/drawing/2014/main" id="{BB24BC9C-DEB5-2F64-E1A3-190B97729B03}"/>
              </a:ext>
            </a:extLst>
          </p:cNvPr>
          <p:cNvPicPr>
            <a:picLocks noChangeAspect="1"/>
          </p:cNvPicPr>
          <p:nvPr/>
        </p:nvPicPr>
        <p:blipFill>
          <a:blip r:embed="rId2"/>
          <a:stretch>
            <a:fillRect/>
          </a:stretch>
        </p:blipFill>
        <p:spPr>
          <a:xfrm>
            <a:off x="6861733" y="609601"/>
            <a:ext cx="5012234" cy="3068872"/>
          </a:xfrm>
          <a:prstGeom prst="rect">
            <a:avLst/>
          </a:prstGeom>
        </p:spPr>
      </p:pic>
      <p:pic>
        <p:nvPicPr>
          <p:cNvPr id="10" name="Picture 9">
            <a:extLst>
              <a:ext uri="{FF2B5EF4-FFF2-40B4-BE49-F238E27FC236}">
                <a16:creationId xmlns:a16="http://schemas.microsoft.com/office/drawing/2014/main" id="{CECD24F9-B92C-CFF4-F22B-9AF234738572}"/>
              </a:ext>
            </a:extLst>
          </p:cNvPr>
          <p:cNvPicPr>
            <a:picLocks noChangeAspect="1"/>
          </p:cNvPicPr>
          <p:nvPr/>
        </p:nvPicPr>
        <p:blipFill>
          <a:blip r:embed="rId3"/>
          <a:stretch>
            <a:fillRect/>
          </a:stretch>
        </p:blipFill>
        <p:spPr>
          <a:xfrm>
            <a:off x="6861733" y="3678473"/>
            <a:ext cx="5012234" cy="3053190"/>
          </a:xfrm>
          <a:prstGeom prst="rect">
            <a:avLst/>
          </a:prstGeom>
        </p:spPr>
      </p:pic>
      <p:sp>
        <p:nvSpPr>
          <p:cNvPr id="11" name="TextBox 10">
            <a:extLst>
              <a:ext uri="{FF2B5EF4-FFF2-40B4-BE49-F238E27FC236}">
                <a16:creationId xmlns:a16="http://schemas.microsoft.com/office/drawing/2014/main" id="{F15C7F03-5A8A-C710-024C-52DB5CFB0EC0}"/>
              </a:ext>
            </a:extLst>
          </p:cNvPr>
          <p:cNvSpPr txBox="1"/>
          <p:nvPr/>
        </p:nvSpPr>
        <p:spPr>
          <a:xfrm>
            <a:off x="294640" y="1178560"/>
            <a:ext cx="6567093" cy="5539978"/>
          </a:xfrm>
          <a:prstGeom prst="rect">
            <a:avLst/>
          </a:prstGeom>
          <a:noFill/>
        </p:spPr>
        <p:txBody>
          <a:bodyPr wrap="square" rtlCol="0">
            <a:spAutoFit/>
          </a:bodyPr>
          <a:lstStyle/>
          <a:p>
            <a:r>
              <a:rPr lang="en-US" sz="2400" dirty="0"/>
              <a:t>For a Positive Correlation, the number of deaths should increase with higher the magnitude, similarly the amount of damage in billions should increase with higher the magnitude.</a:t>
            </a:r>
          </a:p>
          <a:p>
            <a:r>
              <a:rPr lang="en-US" sz="2400" dirty="0"/>
              <a:t>From the graphs it can be inferred,</a:t>
            </a:r>
          </a:p>
          <a:p>
            <a:pPr marL="342900" indent="-342900">
              <a:buFont typeface="Wingdings" panose="05000000000000000000" pitchFamily="2" charset="2"/>
              <a:buChar char="Ø"/>
            </a:pPr>
            <a:r>
              <a:rPr lang="en-US" sz="2400" b="1" dirty="0"/>
              <a:t>There is no Positive or Negative Correlation between the magnitude and the number of deaths.</a:t>
            </a:r>
          </a:p>
          <a:p>
            <a:pPr marL="342900" indent="-342900">
              <a:buFont typeface="Wingdings" panose="05000000000000000000" pitchFamily="2" charset="2"/>
              <a:buChar char="Ø"/>
            </a:pPr>
            <a:r>
              <a:rPr lang="en-US" sz="2400" b="1" dirty="0"/>
              <a:t>There is no Positive or Negative Correlation between the magnitude and the amount of damage in billions.</a:t>
            </a:r>
          </a:p>
          <a:p>
            <a:pPr marL="342900" indent="-342900">
              <a:buFont typeface="Wingdings" panose="05000000000000000000" pitchFamily="2" charset="2"/>
              <a:buChar char="Ø"/>
            </a:pPr>
            <a:r>
              <a:rPr lang="en-US" sz="2400" b="1" dirty="0"/>
              <a:t>The amount of damage and total death , further depend on external factors like population size and earthquake sustainable construction of the are under consideration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5296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A128-65C3-7E6F-54AD-C17063E223AE}"/>
              </a:ext>
            </a:extLst>
          </p:cNvPr>
          <p:cNvSpPr>
            <a:spLocks noGrp="1"/>
          </p:cNvSpPr>
          <p:nvPr>
            <p:ph type="title"/>
          </p:nvPr>
        </p:nvSpPr>
        <p:spPr/>
        <p:txBody>
          <a:bodyPr>
            <a:normAutofit fontScale="90000"/>
          </a:bodyPr>
          <a:lstStyle/>
          <a:p>
            <a:r>
              <a:rPr lang="en-IN" dirty="0">
                <a:latin typeface="Arial" panose="020B0604020202020204" pitchFamily="34" charset="0"/>
              </a:rPr>
              <a:t>Over the past decade, which countries are the most affected by earthquakes</a:t>
            </a:r>
            <a:r>
              <a:rPr lang="en-IN" b="0" i="0" dirty="0">
                <a:effectLst/>
                <a:latin typeface="Arial" panose="020B0604020202020204" pitchFamily="34" charset="0"/>
              </a:rPr>
              <a:t>?</a:t>
            </a:r>
            <a:endParaRPr lang="en-IN" dirty="0"/>
          </a:p>
        </p:txBody>
      </p:sp>
      <p:pic>
        <p:nvPicPr>
          <p:cNvPr id="4" name="Picture 3">
            <a:extLst>
              <a:ext uri="{FF2B5EF4-FFF2-40B4-BE49-F238E27FC236}">
                <a16:creationId xmlns:a16="http://schemas.microsoft.com/office/drawing/2014/main" id="{06650E26-3BE5-5395-97A3-929C4831AE0C}"/>
              </a:ext>
            </a:extLst>
          </p:cNvPr>
          <p:cNvPicPr>
            <a:picLocks noChangeAspect="1"/>
          </p:cNvPicPr>
          <p:nvPr/>
        </p:nvPicPr>
        <p:blipFill>
          <a:blip r:embed="rId2"/>
          <a:stretch>
            <a:fillRect/>
          </a:stretch>
        </p:blipFill>
        <p:spPr>
          <a:xfrm>
            <a:off x="7731761" y="1825625"/>
            <a:ext cx="3972656" cy="3386455"/>
          </a:xfrm>
          <a:prstGeom prst="rect">
            <a:avLst/>
          </a:prstGeom>
        </p:spPr>
      </p:pic>
      <p:sp>
        <p:nvSpPr>
          <p:cNvPr id="5" name="TextBox 4">
            <a:extLst>
              <a:ext uri="{FF2B5EF4-FFF2-40B4-BE49-F238E27FC236}">
                <a16:creationId xmlns:a16="http://schemas.microsoft.com/office/drawing/2014/main" id="{40FE3FAA-11FF-CC83-B407-418136161D46}"/>
              </a:ext>
            </a:extLst>
          </p:cNvPr>
          <p:cNvSpPr txBox="1"/>
          <p:nvPr/>
        </p:nvSpPr>
        <p:spPr>
          <a:xfrm>
            <a:off x="711200" y="2367280"/>
            <a:ext cx="6685280" cy="3416320"/>
          </a:xfrm>
          <a:prstGeom prst="rect">
            <a:avLst/>
          </a:prstGeom>
          <a:noFill/>
        </p:spPr>
        <p:txBody>
          <a:bodyPr wrap="square" rtlCol="0">
            <a:spAutoFit/>
          </a:bodyPr>
          <a:lstStyle/>
          <a:p>
            <a:r>
              <a:rPr lang="en-US" sz="2400" dirty="0"/>
              <a:t>Counting the Number of Earthquakes faced by the different countries and sorting them from highest to lowest</a:t>
            </a:r>
          </a:p>
          <a:p>
            <a:pPr marL="342900" indent="-342900">
              <a:buFont typeface="Wingdings" panose="05000000000000000000" pitchFamily="2" charset="2"/>
              <a:buChar char="Ø"/>
            </a:pPr>
            <a:r>
              <a:rPr lang="en-US" sz="2400" b="1" dirty="0"/>
              <a:t>It can be inferred , China, Indonesia, Japan, Iran ,USA , Turkey , Peru, Italy, Chile , Philippines faced the highest number of Earthquakes.</a:t>
            </a:r>
          </a:p>
          <a:p>
            <a:pPr marL="342900" indent="-342900">
              <a:buFont typeface="Wingdings" panose="05000000000000000000" pitchFamily="2" charset="2"/>
              <a:buChar char="Ø"/>
            </a:pPr>
            <a:r>
              <a:rPr lang="en-US" sz="2400" b="1" dirty="0"/>
              <a:t>All these countries , either have tectonic plates within their region or in close proximity of their borders.</a:t>
            </a:r>
          </a:p>
        </p:txBody>
      </p:sp>
    </p:spTree>
    <p:extLst>
      <p:ext uri="{BB962C8B-B14F-4D97-AF65-F5344CB8AC3E}">
        <p14:creationId xmlns:p14="http://schemas.microsoft.com/office/powerpoint/2010/main" val="3673575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20"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20" name="Ink 1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1" name="Rectangle 1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88E370-1D21-0A91-A3CF-8F6001880288}"/>
              </a:ext>
            </a:extLst>
          </p:cNvPr>
          <p:cNvSpPr>
            <a:spLocks noGrp="1"/>
          </p:cNvSpPr>
          <p:nvPr>
            <p:ph type="title"/>
          </p:nvPr>
        </p:nvSpPr>
        <p:spPr>
          <a:xfrm>
            <a:off x="773408" y="992094"/>
            <a:ext cx="10700745" cy="1009426"/>
          </a:xfrm>
        </p:spPr>
        <p:txBody>
          <a:bodyPr vert="horz" lIns="91440" tIns="45720" rIns="91440" bIns="45720" rtlCol="0" anchor="b">
            <a:normAutofit fontScale="90000"/>
          </a:bodyPr>
          <a:lstStyle/>
          <a:p>
            <a:pPr algn="ctr"/>
            <a:r>
              <a:rPr lang="en-IN" dirty="0">
                <a:latin typeface="Arial" panose="020B0604020202020204" pitchFamily="34" charset="0"/>
              </a:rPr>
              <a:t>Over the past decade, which countries are the most affected by earthquakes</a:t>
            </a:r>
            <a:r>
              <a:rPr lang="en-IN" b="0" i="0" dirty="0">
                <a:effectLst/>
                <a:latin typeface="Arial" panose="020B0604020202020204" pitchFamily="34" charset="0"/>
              </a:rPr>
              <a:t>?</a:t>
            </a:r>
            <a:endParaRPr lang="en-US" dirty="0"/>
          </a:p>
        </p:txBody>
      </p:sp>
      <p:pic>
        <p:nvPicPr>
          <p:cNvPr id="4" name="Picture 3">
            <a:extLst>
              <a:ext uri="{FF2B5EF4-FFF2-40B4-BE49-F238E27FC236}">
                <a16:creationId xmlns:a16="http://schemas.microsoft.com/office/drawing/2014/main" id="{C6F094FF-53A9-1DA9-CACC-F1713D39B477}"/>
              </a:ext>
            </a:extLst>
          </p:cNvPr>
          <p:cNvPicPr>
            <a:picLocks noChangeAspect="1"/>
          </p:cNvPicPr>
          <p:nvPr/>
        </p:nvPicPr>
        <p:blipFill>
          <a:blip r:embed="rId5"/>
          <a:stretch>
            <a:fillRect/>
          </a:stretch>
        </p:blipFill>
        <p:spPr>
          <a:xfrm>
            <a:off x="5617029" y="1657481"/>
            <a:ext cx="5857124" cy="3587487"/>
          </a:xfrm>
          <a:prstGeom prst="rect">
            <a:avLst/>
          </a:prstGeom>
        </p:spPr>
      </p:pic>
      <p:sp>
        <p:nvSpPr>
          <p:cNvPr id="5" name="TextBox 4">
            <a:extLst>
              <a:ext uri="{FF2B5EF4-FFF2-40B4-BE49-F238E27FC236}">
                <a16:creationId xmlns:a16="http://schemas.microsoft.com/office/drawing/2014/main" id="{29056876-8056-8471-A737-9F74CA92A3C1}"/>
              </a:ext>
            </a:extLst>
          </p:cNvPr>
          <p:cNvSpPr txBox="1"/>
          <p:nvPr/>
        </p:nvSpPr>
        <p:spPr>
          <a:xfrm>
            <a:off x="773408" y="2529840"/>
            <a:ext cx="4544911" cy="3693319"/>
          </a:xfrm>
          <a:prstGeom prst="rect">
            <a:avLst/>
          </a:prstGeom>
          <a:noFill/>
        </p:spPr>
        <p:txBody>
          <a:bodyPr wrap="square" rtlCol="0">
            <a:spAutoFit/>
          </a:bodyPr>
          <a:lstStyle/>
          <a:p>
            <a:r>
              <a:rPr lang="en-US" dirty="0"/>
              <a:t>From the Pareto Chart:</a:t>
            </a:r>
          </a:p>
          <a:p>
            <a:pPr marL="342900" indent="-342900">
              <a:buFont typeface="Wingdings" panose="05000000000000000000" pitchFamily="2" charset="2"/>
              <a:buChar char="Ø"/>
            </a:pPr>
            <a:r>
              <a:rPr lang="en-US" sz="2400" b="1" dirty="0"/>
              <a:t>China faces the highest number of earthquakes in the top 10 countries facing the earthquakes. It contributes to 19% of the earthquake's world with 338 earthquakes.</a:t>
            </a:r>
          </a:p>
          <a:p>
            <a:pPr marL="342900" indent="-342900">
              <a:buFont typeface="Wingdings" panose="05000000000000000000" pitchFamily="2" charset="2"/>
              <a:buChar char="Ø"/>
            </a:pPr>
            <a:r>
              <a:rPr lang="en-US" sz="2400" b="1" dirty="0"/>
              <a:t>Indonesia ,Japan , Iran , USA also faced a high number of earthquakes over the past decade.</a:t>
            </a:r>
            <a:endParaRPr lang="en-IN" sz="2400" b="1" dirty="0"/>
          </a:p>
        </p:txBody>
      </p:sp>
    </p:spTree>
    <p:extLst>
      <p:ext uri="{BB962C8B-B14F-4D97-AF65-F5344CB8AC3E}">
        <p14:creationId xmlns:p14="http://schemas.microsoft.com/office/powerpoint/2010/main" val="876471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D433-3DBB-C6F1-8E34-D80802644270}"/>
              </a:ext>
            </a:extLst>
          </p:cNvPr>
          <p:cNvSpPr>
            <a:spLocks noGrp="1"/>
          </p:cNvSpPr>
          <p:nvPr>
            <p:ph type="title"/>
          </p:nvPr>
        </p:nvSpPr>
        <p:spPr>
          <a:xfrm>
            <a:off x="1050879" y="142241"/>
            <a:ext cx="9810604" cy="1216024"/>
          </a:xfrm>
        </p:spPr>
        <p:txBody>
          <a:bodyPr/>
          <a:lstStyle/>
          <a:p>
            <a:r>
              <a:rPr lang="en-US" dirty="0"/>
              <a:t>Conclusion</a:t>
            </a:r>
            <a:endParaRPr lang="en-IN" dirty="0"/>
          </a:p>
        </p:txBody>
      </p:sp>
      <p:sp>
        <p:nvSpPr>
          <p:cNvPr id="3" name="TextBox 2">
            <a:extLst>
              <a:ext uri="{FF2B5EF4-FFF2-40B4-BE49-F238E27FC236}">
                <a16:creationId xmlns:a16="http://schemas.microsoft.com/office/drawing/2014/main" id="{06FDCD8B-FB77-A5EA-E098-9DA404CF3089}"/>
              </a:ext>
            </a:extLst>
          </p:cNvPr>
          <p:cNvSpPr txBox="1"/>
          <p:nvPr/>
        </p:nvSpPr>
        <p:spPr>
          <a:xfrm>
            <a:off x="1050879" y="955040"/>
            <a:ext cx="10328321" cy="4678204"/>
          </a:xfrm>
          <a:prstGeom prst="rect">
            <a:avLst/>
          </a:prstGeom>
          <a:noFill/>
        </p:spPr>
        <p:txBody>
          <a:bodyPr wrap="square" rtlCol="0">
            <a:spAutoFit/>
          </a:bodyPr>
          <a:lstStyle/>
          <a:p>
            <a:pPr algn="l"/>
            <a:r>
              <a:rPr lang="en-IN" sz="2000" b="1" i="0" dirty="0">
                <a:solidFill>
                  <a:srgbClr val="374151"/>
                </a:solidFill>
                <a:effectLst/>
                <a:latin typeface="Söhne"/>
              </a:rPr>
              <a:t>Certainly, here are some possible conclusions that could be drawn from earthquake data</a:t>
            </a:r>
          </a:p>
          <a:p>
            <a:pPr marL="342900" indent="-342900" algn="l">
              <a:buFont typeface="Wingdings" panose="05000000000000000000" pitchFamily="2" charset="2"/>
              <a:buChar char="Ø"/>
            </a:pPr>
            <a:r>
              <a:rPr lang="en-IN" sz="2000" b="1" i="0" dirty="0">
                <a:solidFill>
                  <a:srgbClr val="374151"/>
                </a:solidFill>
                <a:effectLst/>
                <a:latin typeface="Söhne"/>
              </a:rPr>
              <a:t>Earthquakes occur regularly and frequently around the world, with thousands of seismic events happening every day where China has the highest number of earthquakes over the last decade.</a:t>
            </a:r>
          </a:p>
          <a:p>
            <a:pPr marL="342900" indent="-342900" algn="l">
              <a:buFont typeface="Wingdings" panose="05000000000000000000" pitchFamily="2" charset="2"/>
              <a:buChar char="Ø"/>
            </a:pPr>
            <a:r>
              <a:rPr lang="en-IN" sz="2000" b="1" i="0" dirty="0">
                <a:solidFill>
                  <a:srgbClr val="374151"/>
                </a:solidFill>
                <a:effectLst/>
                <a:latin typeface="Söhne"/>
              </a:rPr>
              <a:t>The majority of earthquakes are small, with magnitudes of less than 2.5</a:t>
            </a:r>
          </a:p>
          <a:p>
            <a:pPr marL="342900" indent="-342900" algn="l">
              <a:buFont typeface="Wingdings" panose="05000000000000000000" pitchFamily="2" charset="2"/>
              <a:buChar char="Ø"/>
            </a:pPr>
            <a:r>
              <a:rPr lang="en-IN" sz="2000" b="1" i="0" dirty="0">
                <a:solidFill>
                  <a:srgbClr val="374151"/>
                </a:solidFill>
                <a:effectLst/>
                <a:latin typeface="Söhne"/>
              </a:rPr>
              <a:t>However, larger earthquakes with magnitudes of 5 or higher can cause significant damage and loss of life, especially if they occur in densely populated areas or near infrastructure however this is no corelation between magnitude and total death and damages incurred.</a:t>
            </a:r>
          </a:p>
          <a:p>
            <a:pPr marL="342900" indent="-342900" algn="l">
              <a:buFont typeface="Wingdings" panose="05000000000000000000" pitchFamily="2" charset="2"/>
              <a:buChar char="Ø"/>
            </a:pPr>
            <a:r>
              <a:rPr lang="en-IN" sz="2000" b="1" i="0" dirty="0">
                <a:solidFill>
                  <a:srgbClr val="374151"/>
                </a:solidFill>
                <a:effectLst/>
                <a:latin typeface="Söhne"/>
              </a:rPr>
              <a:t>Earthquakes can be caused by a variety of factors, including tectonic plate movements, volcanic activity . </a:t>
            </a:r>
            <a:r>
              <a:rPr lang="en-IN" sz="2000" b="1" dirty="0">
                <a:solidFill>
                  <a:srgbClr val="374151"/>
                </a:solidFill>
                <a:latin typeface="Söhne"/>
              </a:rPr>
              <a:t>With regions around tectonic plates being affected the most</a:t>
            </a:r>
            <a:endParaRPr lang="en-IN" sz="2000" b="1" i="0" dirty="0">
              <a:solidFill>
                <a:srgbClr val="374151"/>
              </a:solidFill>
              <a:effectLst/>
              <a:latin typeface="Söhne"/>
            </a:endParaRPr>
          </a:p>
          <a:p>
            <a:pPr marL="342900" indent="-342900" algn="l">
              <a:buFont typeface="Wingdings" panose="05000000000000000000" pitchFamily="2" charset="2"/>
              <a:buChar char="Ø"/>
            </a:pPr>
            <a:r>
              <a:rPr lang="en-IN" sz="2000" b="1" i="0" dirty="0">
                <a:solidFill>
                  <a:srgbClr val="374151"/>
                </a:solidFill>
                <a:effectLst/>
                <a:latin typeface="Söhne"/>
              </a:rPr>
              <a:t>Finally, it's important to remember that earthquakes are a natural part of the Earth's geological processes, and while they can be devastating, they are also a reminder of the planet's dynamic and ever-changing nature and we as humans should be well equipped for such natural calamities.</a:t>
            </a:r>
          </a:p>
          <a:p>
            <a:endParaRPr lang="en-IN" dirty="0"/>
          </a:p>
        </p:txBody>
      </p:sp>
    </p:spTree>
    <p:extLst>
      <p:ext uri="{BB962C8B-B14F-4D97-AF65-F5344CB8AC3E}">
        <p14:creationId xmlns:p14="http://schemas.microsoft.com/office/powerpoint/2010/main" val="119042803"/>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311B26"/>
      </a:dk2>
      <a:lt2>
        <a:srgbClr val="F0F3F2"/>
      </a:lt2>
      <a:accent1>
        <a:srgbClr val="E42B83"/>
      </a:accent1>
      <a:accent2>
        <a:srgbClr val="D31ABE"/>
      </a:accent2>
      <a:accent3>
        <a:srgbClr val="AC2BE4"/>
      </a:accent3>
      <a:accent4>
        <a:srgbClr val="5829D5"/>
      </a:accent4>
      <a:accent5>
        <a:srgbClr val="2B45E4"/>
      </a:accent5>
      <a:accent6>
        <a:srgbClr val="1A81D3"/>
      </a:accent6>
      <a:hlink>
        <a:srgbClr val="433FB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587</TotalTime>
  <Words>1105</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Bembo</vt:lpstr>
      <vt:lpstr>Söhne</vt:lpstr>
      <vt:lpstr>Wingdings</vt:lpstr>
      <vt:lpstr>ArchiveVTI</vt:lpstr>
      <vt:lpstr>Earthquakes 1920 - 2020</vt:lpstr>
      <vt:lpstr>overview</vt:lpstr>
      <vt:lpstr>Data Summary</vt:lpstr>
      <vt:lpstr>Are regions close to the tectonic plate edges most affected by Earthquakes? </vt:lpstr>
      <vt:lpstr>PowerPoint Presentation</vt:lpstr>
      <vt:lpstr>What is the correlation between magnitude and total death /Total Damage? </vt:lpstr>
      <vt:lpstr>Over the past decade, which countries are the most affected by earthquakes?</vt:lpstr>
      <vt:lpstr>Over the past decade, which countries are the most affected by earthquakes?</vt:lpstr>
      <vt:lpstr>Conclusion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Earthquakes 1920 - 2020</dc:title>
  <dc:creator>Rushikesh Sawant</dc:creator>
  <cp:lastModifiedBy>Rushikesh Sawant</cp:lastModifiedBy>
  <cp:revision>12</cp:revision>
  <dcterms:created xsi:type="dcterms:W3CDTF">2023-02-11T00:11:20Z</dcterms:created>
  <dcterms:modified xsi:type="dcterms:W3CDTF">2023-02-16T04:57:25Z</dcterms:modified>
</cp:coreProperties>
</file>