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5" r:id="rId3"/>
    <p:sldId id="262" r:id="rId4"/>
    <p:sldId id="263" r:id="rId5"/>
    <p:sldId id="258" r:id="rId6"/>
    <p:sldId id="259" r:id="rId7"/>
    <p:sldId id="261" r:id="rId8"/>
    <p:sldId id="264" r:id="rId9"/>
    <p:sldId id="257" r:id="rId10"/>
    <p:sldId id="266"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ED5743-21CB-5942-8C62-750D99FF16F0}">
          <p14:sldIdLst>
            <p14:sldId id="256"/>
            <p14:sldId id="265"/>
            <p14:sldId id="262"/>
            <p14:sldId id="263"/>
            <p14:sldId id="258"/>
            <p14:sldId id="259"/>
            <p14:sldId id="261"/>
            <p14:sldId id="264"/>
            <p14:sldId id="257"/>
            <p14:sldId id="266"/>
            <p14:sldId id="267"/>
            <p14:sldId id="269"/>
            <p14:sldId id="268"/>
          </p14:sldIdLst>
        </p14:section>
        <p14:section name="Appendix" id="{A32D5913-45BE-BD49-906C-1285252E8E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CE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snapToObjects="1">
      <p:cViewPr>
        <p:scale>
          <a:sx n="121" d="100"/>
          <a:sy n="121" d="100"/>
        </p:scale>
        <p:origin x="20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8C380-F379-9946-8D17-BFBA143D13B9}" type="datetimeFigureOut">
              <a:rPr lang="en-US" smtClean="0"/>
              <a:t>8/24/20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1F425-08C6-664C-97D4-3748EA2DF29E}" type="slidenum">
              <a:rPr lang="en-US" smtClean="0"/>
              <a:t>‹#›</a:t>
            </a:fld>
            <a:endParaRPr lang="en-US"/>
          </a:p>
        </p:txBody>
      </p:sp>
    </p:spTree>
    <p:extLst>
      <p:ext uri="{BB962C8B-B14F-4D97-AF65-F5344CB8AC3E}">
        <p14:creationId xmlns:p14="http://schemas.microsoft.com/office/powerpoint/2010/main" val="198394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8CF1-4B13-6245-9CF1-0DCA9AE7FC73}"/>
              </a:ext>
            </a:extLst>
          </p:cNvPr>
          <p:cNvSpPr>
            <a:spLocks noGrp="1"/>
          </p:cNvSpPr>
          <p:nvPr>
            <p:ph type="ctrTitle"/>
          </p:nvPr>
        </p:nvSpPr>
        <p:spPr>
          <a:xfrm>
            <a:off x="367861" y="1122363"/>
            <a:ext cx="7556939" cy="2306637"/>
          </a:xfrm>
        </p:spPr>
        <p:txBody>
          <a:bodyPr anchor="b"/>
          <a:lstStyle>
            <a:lvl1pPr algn="l">
              <a:defRPr sz="6000">
                <a:latin typeface="+mj-lt"/>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384190FA-97AC-DB49-A5C8-C9941A64BDC8}"/>
              </a:ext>
            </a:extLst>
          </p:cNvPr>
          <p:cNvSpPr>
            <a:spLocks noGrp="1"/>
          </p:cNvSpPr>
          <p:nvPr>
            <p:ph type="subTitle" idx="1"/>
          </p:nvPr>
        </p:nvSpPr>
        <p:spPr>
          <a:xfrm>
            <a:off x="367861" y="3591527"/>
            <a:ext cx="7556939" cy="1599615"/>
          </a:xfrm>
        </p:spPr>
        <p:txBody>
          <a:bodyPr>
            <a:normAutofit/>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8" name="Footer Placeholder 4">
            <a:extLst>
              <a:ext uri="{FF2B5EF4-FFF2-40B4-BE49-F238E27FC236}">
                <a16:creationId xmlns:a16="http://schemas.microsoft.com/office/drawing/2014/main" id="{64169829-CC18-AD48-95B4-BDD5541AE858}"/>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9" name="Slide Number Placeholder 5">
            <a:extLst>
              <a:ext uri="{FF2B5EF4-FFF2-40B4-BE49-F238E27FC236}">
                <a16:creationId xmlns:a16="http://schemas.microsoft.com/office/drawing/2014/main" id="{121C6821-F530-4045-B65D-C47380F7D0F7}"/>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28278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83CB-7571-644C-BA16-33A86A764009}"/>
              </a:ext>
            </a:extLst>
          </p:cNvPr>
          <p:cNvSpPr>
            <a:spLocks noGrp="1"/>
          </p:cNvSpPr>
          <p:nvPr>
            <p:ph type="title"/>
          </p:nvPr>
        </p:nvSpPr>
        <p:spPr>
          <a:xfrm>
            <a:off x="367861" y="1681655"/>
            <a:ext cx="6201104" cy="3221639"/>
          </a:xfrm>
        </p:spPr>
        <p:txBody>
          <a:bodyPr>
            <a:normAutofit/>
          </a:bodyPr>
          <a:lstStyle>
            <a:lvl1pPr>
              <a:defRPr sz="2800">
                <a:solidFill>
                  <a:schemeClr val="bg1"/>
                </a:solidFill>
              </a:defRPr>
            </a:lvl1pPr>
          </a:lstStyle>
          <a:p>
            <a:r>
              <a:rPr lang="en-GB"/>
              <a:t>Click to edit Master title style</a:t>
            </a:r>
            <a:endParaRPr lang="en-US"/>
          </a:p>
        </p:txBody>
      </p:sp>
    </p:spTree>
    <p:extLst>
      <p:ext uri="{BB962C8B-B14F-4D97-AF65-F5344CB8AC3E}">
        <p14:creationId xmlns:p14="http://schemas.microsoft.com/office/powerpoint/2010/main" val="309713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F6BA9-DB25-A04A-BD3B-DAA5EB731B05}"/>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Placeholder 1">
            <a:extLst>
              <a:ext uri="{FF2B5EF4-FFF2-40B4-BE49-F238E27FC236}">
                <a16:creationId xmlns:a16="http://schemas.microsoft.com/office/drawing/2014/main" id="{D81CBE1A-F1CD-304A-901D-4FD425652FCE}"/>
              </a:ext>
            </a:extLst>
          </p:cNvPr>
          <p:cNvSpPr>
            <a:spLocks noGrp="1"/>
          </p:cNvSpPr>
          <p:nvPr>
            <p:ph type="title"/>
          </p:nvPr>
        </p:nvSpPr>
        <p:spPr>
          <a:xfrm>
            <a:off x="367861" y="365125"/>
            <a:ext cx="11424745" cy="79101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3" name="Footer Placeholder 4">
            <a:extLst>
              <a:ext uri="{FF2B5EF4-FFF2-40B4-BE49-F238E27FC236}">
                <a16:creationId xmlns:a16="http://schemas.microsoft.com/office/drawing/2014/main" id="{AD0802F2-BA23-C443-84D5-FCD6BCF214D7}"/>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14" name="Slide Number Placeholder 5">
            <a:extLst>
              <a:ext uri="{FF2B5EF4-FFF2-40B4-BE49-F238E27FC236}">
                <a16:creationId xmlns:a16="http://schemas.microsoft.com/office/drawing/2014/main" id="{8BF50147-EBE0-334B-80F6-F38552A3923C}"/>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229674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70317-72FF-EB44-93A5-D1BFFB9E209A}"/>
              </a:ext>
            </a:extLst>
          </p:cNvPr>
          <p:cNvSpPr>
            <a:spLocks noGrp="1"/>
          </p:cNvSpPr>
          <p:nvPr>
            <p:ph sz="half" idx="1"/>
          </p:nvPr>
        </p:nvSpPr>
        <p:spPr>
          <a:xfrm>
            <a:off x="367860" y="1342860"/>
            <a:ext cx="5549463" cy="48582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67A01DC-0626-C64E-B5F1-4BC295686EC7}"/>
              </a:ext>
            </a:extLst>
          </p:cNvPr>
          <p:cNvSpPr>
            <a:spLocks noGrp="1"/>
          </p:cNvSpPr>
          <p:nvPr>
            <p:ph sz="half" idx="2"/>
          </p:nvPr>
        </p:nvSpPr>
        <p:spPr>
          <a:xfrm>
            <a:off x="6096000" y="1342859"/>
            <a:ext cx="5696606" cy="48582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itle Placeholder 1">
            <a:extLst>
              <a:ext uri="{FF2B5EF4-FFF2-40B4-BE49-F238E27FC236}">
                <a16:creationId xmlns:a16="http://schemas.microsoft.com/office/drawing/2014/main" id="{65A54B19-0973-BB45-B010-C5E2DE338401}"/>
              </a:ext>
            </a:extLst>
          </p:cNvPr>
          <p:cNvSpPr>
            <a:spLocks noGrp="1"/>
          </p:cNvSpPr>
          <p:nvPr>
            <p:ph type="title"/>
          </p:nvPr>
        </p:nvSpPr>
        <p:spPr>
          <a:xfrm>
            <a:off x="367861" y="365125"/>
            <a:ext cx="11424745" cy="79101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1" name="Footer Placeholder 4">
            <a:extLst>
              <a:ext uri="{FF2B5EF4-FFF2-40B4-BE49-F238E27FC236}">
                <a16:creationId xmlns:a16="http://schemas.microsoft.com/office/drawing/2014/main" id="{003AD44A-415F-F147-A3CF-A19F437CC084}"/>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12" name="Slide Number Placeholder 5">
            <a:extLst>
              <a:ext uri="{FF2B5EF4-FFF2-40B4-BE49-F238E27FC236}">
                <a16:creationId xmlns:a16="http://schemas.microsoft.com/office/drawing/2014/main" id="{95977472-DA77-AE47-9CE3-3948CE821E49}"/>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279124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23478852-A6BC-2241-83E7-B7B62D134419}"/>
              </a:ext>
            </a:extLst>
          </p:cNvPr>
          <p:cNvSpPr>
            <a:spLocks noGrp="1"/>
          </p:cNvSpPr>
          <p:nvPr>
            <p:ph type="title"/>
          </p:nvPr>
        </p:nvSpPr>
        <p:spPr>
          <a:xfrm>
            <a:off x="367861" y="365125"/>
            <a:ext cx="11424745" cy="79101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9" name="Footer Placeholder 4">
            <a:extLst>
              <a:ext uri="{FF2B5EF4-FFF2-40B4-BE49-F238E27FC236}">
                <a16:creationId xmlns:a16="http://schemas.microsoft.com/office/drawing/2014/main" id="{E3D023B3-5FF1-EA49-8B92-F8E2CC625B2A}"/>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10" name="Slide Number Placeholder 5">
            <a:extLst>
              <a:ext uri="{FF2B5EF4-FFF2-40B4-BE49-F238E27FC236}">
                <a16:creationId xmlns:a16="http://schemas.microsoft.com/office/drawing/2014/main" id="{145247D3-FDCE-3B4F-8E99-96DC3383C90E}"/>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1415766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08960BD-EE99-414D-BAEC-41038698C3AA}"/>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9" name="Slide Number Placeholder 5">
            <a:extLst>
              <a:ext uri="{FF2B5EF4-FFF2-40B4-BE49-F238E27FC236}">
                <a16:creationId xmlns:a16="http://schemas.microsoft.com/office/drawing/2014/main" id="{FC16BF9D-5C11-4E44-A1EE-5722A7F80A51}"/>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243410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30F4B-3461-2B4E-979A-7E74CF15E007}"/>
              </a:ext>
            </a:extLst>
          </p:cNvPr>
          <p:cNvSpPr>
            <a:spLocks noGrp="1"/>
          </p:cNvSpPr>
          <p:nvPr>
            <p:ph type="title"/>
          </p:nvPr>
        </p:nvSpPr>
        <p:spPr>
          <a:xfrm>
            <a:off x="367861" y="365125"/>
            <a:ext cx="11424745" cy="79101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39D1FA1-F43F-C542-BCA9-8B5CF72C5E42}"/>
              </a:ext>
            </a:extLst>
          </p:cNvPr>
          <p:cNvSpPr>
            <a:spLocks noGrp="1"/>
          </p:cNvSpPr>
          <p:nvPr>
            <p:ph type="body" idx="1"/>
          </p:nvPr>
        </p:nvSpPr>
        <p:spPr>
          <a:xfrm>
            <a:off x="367861" y="1334814"/>
            <a:ext cx="11424745" cy="484214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Footer Placeholder 4">
            <a:extLst>
              <a:ext uri="{FF2B5EF4-FFF2-40B4-BE49-F238E27FC236}">
                <a16:creationId xmlns:a16="http://schemas.microsoft.com/office/drawing/2014/main" id="{15A4AF30-9495-B24D-BD28-FC184F11012B}"/>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8" name="Slide Number Placeholder 5">
            <a:extLst>
              <a:ext uri="{FF2B5EF4-FFF2-40B4-BE49-F238E27FC236}">
                <a16:creationId xmlns:a16="http://schemas.microsoft.com/office/drawing/2014/main" id="{9C16D214-FC36-E646-A98F-AEEA3575E1BF}"/>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pic>
        <p:nvPicPr>
          <p:cNvPr id="10" name="Picture 9" descr="A picture containing drawing&#10;&#10;Description automatically generated">
            <a:extLst>
              <a:ext uri="{FF2B5EF4-FFF2-40B4-BE49-F238E27FC236}">
                <a16:creationId xmlns:a16="http://schemas.microsoft.com/office/drawing/2014/main" id="{8FDF4623-4174-0544-A2C7-B7D994B49E4C}"/>
              </a:ext>
            </a:extLst>
          </p:cNvPr>
          <p:cNvPicPr>
            <a:picLocks noChangeAspect="1"/>
          </p:cNvPicPr>
          <p:nvPr userDrawn="1"/>
        </p:nvPicPr>
        <p:blipFill>
          <a:blip r:embed="rId8"/>
          <a:stretch>
            <a:fillRect/>
          </a:stretch>
        </p:blipFill>
        <p:spPr>
          <a:xfrm>
            <a:off x="331078" y="6355802"/>
            <a:ext cx="376183" cy="376183"/>
          </a:xfrm>
          <a:prstGeom prst="rect">
            <a:avLst/>
          </a:prstGeom>
        </p:spPr>
      </p:pic>
    </p:spTree>
    <p:extLst>
      <p:ext uri="{BB962C8B-B14F-4D97-AF65-F5344CB8AC3E}">
        <p14:creationId xmlns:p14="http://schemas.microsoft.com/office/powerpoint/2010/main" val="374550892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54" r:id="rId5"/>
    <p:sldLayoutId id="2147483655" r:id="rId6"/>
  </p:sldLayoutIdLst>
  <p:hf sldNum="0"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towardsdatascience.com/ensemble-methods-bagging-boosting-and-stacking-c9214a10a205"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owardsdatascience.com/ensemble-methods-bagging-boosting-and-stacking-c9214a10a205"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owardsdatascience.com/ensemble-methods-bagging-boosting-and-stacking-c9214a10a205" TargetMode="Externa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owardsdatascience.com/ensemble-methods-bagging-boosting-and-stacking-c9214a10a205"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0FB4-E7A3-D649-B2EC-1EB28B63BD31}"/>
              </a:ext>
            </a:extLst>
          </p:cNvPr>
          <p:cNvSpPr>
            <a:spLocks noGrp="1"/>
          </p:cNvSpPr>
          <p:nvPr>
            <p:ph type="ctrTitle"/>
          </p:nvPr>
        </p:nvSpPr>
        <p:spPr/>
        <p:txBody>
          <a:bodyPr/>
          <a:lstStyle/>
          <a:p>
            <a:r>
              <a:rPr lang="en-US" dirty="0"/>
              <a:t>Tree Based Methods in Machine Learning</a:t>
            </a:r>
          </a:p>
        </p:txBody>
      </p:sp>
      <p:sp>
        <p:nvSpPr>
          <p:cNvPr id="3" name="Subtitle 2">
            <a:extLst>
              <a:ext uri="{FF2B5EF4-FFF2-40B4-BE49-F238E27FC236}">
                <a16:creationId xmlns:a16="http://schemas.microsoft.com/office/drawing/2014/main" id="{516D5820-D9D8-7140-BB96-DC9409E6B896}"/>
              </a:ext>
            </a:extLst>
          </p:cNvPr>
          <p:cNvSpPr>
            <a:spLocks noGrp="1"/>
          </p:cNvSpPr>
          <p:nvPr>
            <p:ph type="subTitle" idx="1"/>
          </p:nvPr>
        </p:nvSpPr>
        <p:spPr/>
        <p:txBody>
          <a:bodyPr/>
          <a:lstStyle/>
          <a:p>
            <a:r>
              <a:rPr lang="en-US" dirty="0" err="1"/>
              <a:t>Akshay</a:t>
            </a:r>
            <a:r>
              <a:rPr lang="en-US" dirty="0"/>
              <a:t> Sehgal </a:t>
            </a:r>
          </a:p>
          <a:p>
            <a:r>
              <a:rPr lang="en-US" sz="1400" dirty="0"/>
              <a:t>20</a:t>
            </a:r>
            <a:r>
              <a:rPr lang="en-US" sz="1400" baseline="30000" dirty="0"/>
              <a:t>th</a:t>
            </a:r>
            <a:r>
              <a:rPr lang="en-US" sz="1400" dirty="0"/>
              <a:t> March 1990</a:t>
            </a:r>
          </a:p>
        </p:txBody>
      </p:sp>
      <p:sp>
        <p:nvSpPr>
          <p:cNvPr id="4" name="Footer Placeholder 3">
            <a:extLst>
              <a:ext uri="{FF2B5EF4-FFF2-40B4-BE49-F238E27FC236}">
                <a16:creationId xmlns:a16="http://schemas.microsoft.com/office/drawing/2014/main" id="{EBCB8EE5-9DA2-AF45-9463-FADC606BF673}"/>
              </a:ext>
            </a:extLst>
          </p:cNvPr>
          <p:cNvSpPr>
            <a:spLocks noGrp="1"/>
          </p:cNvSpPr>
          <p:nvPr>
            <p:ph type="ftr" sz="quarter" idx="3"/>
          </p:nvPr>
        </p:nvSpPr>
        <p:spPr/>
        <p:txBody>
          <a:bodyPr/>
          <a:lstStyle/>
          <a:p>
            <a:r>
              <a:rPr lang="en-US" dirty="0" err="1"/>
              <a:t>www.akshaysehgal.com</a:t>
            </a:r>
            <a:endParaRPr lang="en-US" dirty="0"/>
          </a:p>
        </p:txBody>
      </p:sp>
    </p:spTree>
    <p:extLst>
      <p:ext uri="{BB962C8B-B14F-4D97-AF65-F5344CB8AC3E}">
        <p14:creationId xmlns:p14="http://schemas.microsoft.com/office/powerpoint/2010/main" val="2837311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Bagging</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IN" dirty="0">
                <a:hlinkClick r:id="rId2"/>
              </a:rPr>
              <a:t>https://towardsdatascience.com/ensemble-methods-bagging-boosting-and-stacking-c9214a10a205</a:t>
            </a:r>
            <a:endParaRPr lang="en-US" dirty="0"/>
          </a:p>
        </p:txBody>
      </p:sp>
      <p:sp>
        <p:nvSpPr>
          <p:cNvPr id="7" name="Content Placeholder 6">
            <a:extLst>
              <a:ext uri="{FF2B5EF4-FFF2-40B4-BE49-F238E27FC236}">
                <a16:creationId xmlns:a16="http://schemas.microsoft.com/office/drawing/2014/main" id="{B68AC3FE-D491-B848-9048-8C40ECD2646C}"/>
              </a:ext>
            </a:extLst>
          </p:cNvPr>
          <p:cNvSpPr>
            <a:spLocks noGrp="1"/>
          </p:cNvSpPr>
          <p:nvPr>
            <p:ph idx="1"/>
          </p:nvPr>
        </p:nvSpPr>
        <p:spPr>
          <a:xfrm>
            <a:off x="367862" y="1775074"/>
            <a:ext cx="6148552" cy="4581275"/>
          </a:xfrm>
        </p:spPr>
        <p:txBody>
          <a:bodyPr>
            <a:normAutofit lnSpcReduction="10000"/>
          </a:bodyPr>
          <a:lstStyle/>
          <a:p>
            <a:pPr marL="0" indent="0" algn="just">
              <a:buNone/>
            </a:pPr>
            <a:r>
              <a:rPr lang="en-US" sz="1200" b="1" u="sng" dirty="0">
                <a:latin typeface="+mj-lt"/>
              </a:rPr>
              <a:t>Bagging (Bootstrap Aggregation) </a:t>
            </a:r>
            <a:r>
              <a:rPr lang="en-US" sz="1200" dirty="0">
                <a:latin typeface="+mj-lt"/>
              </a:rPr>
              <a:t> </a:t>
            </a:r>
          </a:p>
          <a:p>
            <a:pPr marL="0" indent="0" algn="just">
              <a:buNone/>
            </a:pPr>
            <a:r>
              <a:rPr lang="en-US" sz="1200" dirty="0">
                <a:latin typeface="+mj-lt"/>
              </a:rPr>
              <a:t>Considers homogeneous (“of the same type”) weak learners, learns them independently from each other in parallel and combines them following some kind of deterministic, averaging process.</a:t>
            </a:r>
          </a:p>
          <a:p>
            <a:pPr marL="0" indent="0" algn="just">
              <a:buNone/>
            </a:pPr>
            <a:endParaRPr lang="en-US" sz="1200" dirty="0">
              <a:latin typeface="+mj-lt"/>
            </a:endParaRPr>
          </a:p>
          <a:p>
            <a:pPr marL="0" indent="0" algn="just">
              <a:buNone/>
            </a:pPr>
            <a:r>
              <a:rPr lang="en-US" sz="1200" b="1" u="sng" dirty="0">
                <a:latin typeface="+mj-lt"/>
              </a:rPr>
              <a:t>Bootstrapping </a:t>
            </a:r>
          </a:p>
          <a:p>
            <a:pPr marL="0" indent="0" algn="just">
              <a:buNone/>
            </a:pPr>
            <a:r>
              <a:rPr lang="en-US" sz="1200" dirty="0">
                <a:latin typeface="+mj-lt"/>
              </a:rPr>
              <a:t>Let's say that each classifier is trained on about 63% data. The remaining 37% data is called out-of-bag samples (OOB). So for each sample 𝑋</a:t>
            </a:r>
            <a:r>
              <a:rPr lang="en-US" sz="1200" baseline="-25000" dirty="0">
                <a:latin typeface="+mj-lt"/>
              </a:rPr>
              <a:t>𝑖</a:t>
            </a:r>
            <a:r>
              <a:rPr lang="en-US" sz="1200" dirty="0">
                <a:latin typeface="+mj-lt"/>
              </a:rPr>
              <a:t> we can evaluate the set of models for which 𝑋</a:t>
            </a:r>
            <a:r>
              <a:rPr lang="en-US" sz="1200" baseline="-25000" dirty="0">
                <a:latin typeface="+mj-lt"/>
              </a:rPr>
              <a:t>𝑖</a:t>
            </a:r>
            <a:r>
              <a:rPr lang="en-US" sz="1200" dirty="0">
                <a:latin typeface="+mj-lt"/>
              </a:rPr>
              <a:t> was a OOB sample. Then for only this set of models, vote/average their predictions, compare to actual and calculate the OOB error estimate of the model. This approach is quite similar to cross-validation.</a:t>
            </a:r>
          </a:p>
          <a:p>
            <a:pPr marL="0" indent="0" algn="just">
              <a:buNone/>
            </a:pPr>
            <a:endParaRPr lang="en-US" sz="1200" dirty="0">
              <a:latin typeface="+mj-lt"/>
            </a:endParaRPr>
          </a:p>
          <a:p>
            <a:pPr marL="0" indent="0" algn="just">
              <a:buNone/>
            </a:pPr>
            <a:r>
              <a:rPr lang="en-US" sz="1200" b="1" u="sng" dirty="0">
                <a:latin typeface="+mj-lt"/>
              </a:rPr>
              <a:t>Why does aggregation work?</a:t>
            </a:r>
          </a:p>
          <a:p>
            <a:pPr marL="0" indent="0" algn="just">
              <a:buNone/>
            </a:pPr>
            <a:r>
              <a:rPr lang="en-US" sz="1200" dirty="0">
                <a:latin typeface="+mj-lt"/>
              </a:rPr>
              <a:t>Imagine n features represented as 𝑍,𝑍</a:t>
            </a:r>
            <a:r>
              <a:rPr lang="en-US" sz="1200" baseline="-25000" dirty="0">
                <a:latin typeface="+mj-lt"/>
              </a:rPr>
              <a:t>1</a:t>
            </a:r>
            <a:r>
              <a:rPr lang="en-US" sz="1200" dirty="0">
                <a:latin typeface="+mj-lt"/>
              </a:rPr>
              <a:t>,𝑍</a:t>
            </a:r>
            <a:r>
              <a:rPr lang="en-US" sz="1200" baseline="-25000" dirty="0">
                <a:latin typeface="+mj-lt"/>
              </a:rPr>
              <a:t>2</a:t>
            </a:r>
            <a:r>
              <a:rPr lang="en-US" sz="1200" dirty="0">
                <a:latin typeface="+mj-lt"/>
              </a:rPr>
              <a:t>,...,𝑍</a:t>
            </a:r>
            <a:r>
              <a:rPr lang="en-US" sz="1200" baseline="-25000" dirty="0">
                <a:latin typeface="+mj-lt"/>
              </a:rPr>
              <a:t>𝑛</a:t>
            </a:r>
            <a:r>
              <a:rPr lang="en-US" sz="1200" dirty="0">
                <a:latin typeface="+mj-lt"/>
              </a:rPr>
              <a:t> each with a mean of 𝜇</a:t>
            </a:r>
            <a:r>
              <a:rPr lang="el-GR" sz="1200" dirty="0">
                <a:latin typeface="+mj-lt"/>
              </a:rPr>
              <a:t> </a:t>
            </a:r>
            <a:r>
              <a:rPr lang="en-US" sz="1200" dirty="0">
                <a:latin typeface="+mj-lt"/>
              </a:rPr>
              <a:t>and variance of 𝜎</a:t>
            </a:r>
            <a:r>
              <a:rPr lang="en-US" sz="1200" baseline="30000" dirty="0">
                <a:latin typeface="+mj-lt"/>
              </a:rPr>
              <a:t>2</a:t>
            </a:r>
            <a:r>
              <a:rPr lang="el-GR" sz="1200" dirty="0">
                <a:latin typeface="+mj-lt"/>
              </a:rPr>
              <a:t>. </a:t>
            </a:r>
            <a:r>
              <a:rPr lang="en-US" sz="1200" dirty="0">
                <a:latin typeface="+mj-lt"/>
              </a:rPr>
              <a:t>When you take the average of the features, what you end up with is 𝑍</a:t>
            </a:r>
            <a:r>
              <a:rPr lang="en-US" sz="1200" baseline="-25000" dirty="0">
                <a:latin typeface="+mj-lt"/>
              </a:rPr>
              <a:t>𝑀</a:t>
            </a:r>
            <a:r>
              <a:rPr lang="en-US" sz="1200" dirty="0">
                <a:latin typeface="+mj-lt"/>
              </a:rPr>
              <a:t> which still has a mean of 𝜇</a:t>
            </a:r>
            <a:r>
              <a:rPr lang="el-GR" sz="1200" dirty="0">
                <a:latin typeface="+mj-lt"/>
              </a:rPr>
              <a:t> </a:t>
            </a:r>
            <a:r>
              <a:rPr lang="en-US" sz="1200" dirty="0">
                <a:latin typeface="+mj-lt"/>
              </a:rPr>
              <a:t>BUT its variance now becomes 𝜎</a:t>
            </a:r>
            <a:r>
              <a:rPr lang="en-US" sz="1200" baseline="30000" dirty="0">
                <a:latin typeface="+mj-lt"/>
              </a:rPr>
              <a:t>2</a:t>
            </a:r>
            <a:r>
              <a:rPr lang="en-US" sz="1200" dirty="0">
                <a:latin typeface="+mj-lt"/>
              </a:rPr>
              <a:t>/𝑛, thus shrinking the variance while keeping the same mean. This same analogy is used in prediction functions.</a:t>
            </a:r>
          </a:p>
          <a:p>
            <a:pPr marL="0" indent="0" algn="just">
              <a:buNone/>
            </a:pPr>
            <a:r>
              <a:rPr lang="en-US" sz="1200" dirty="0">
                <a:latin typeface="+mj-lt"/>
              </a:rPr>
              <a:t>So if we have N independent training sets, fit N classifiers, then take average of the predictions, our ensemble model still has the expected mean prediction, but the variance of predictions reduces, making the final model much stronger than the individual weak learners.</a:t>
            </a:r>
          </a:p>
          <a:p>
            <a:pPr marL="0" indent="0" algn="just">
              <a:buNone/>
            </a:pPr>
            <a:r>
              <a:rPr lang="en-US" sz="1200" dirty="0">
                <a:latin typeface="+mj-lt"/>
              </a:rPr>
              <a:t>Since we don't have independent training sets, we bootstrap the same training data with replacement, which doesn't give us the full reduction in variance.</a:t>
            </a:r>
          </a:p>
        </p:txBody>
      </p:sp>
      <p:pic>
        <p:nvPicPr>
          <p:cNvPr id="13" name="Picture 12" descr="A picture containing dark, clock&#10;&#10;Description automatically generated">
            <a:extLst>
              <a:ext uri="{FF2B5EF4-FFF2-40B4-BE49-F238E27FC236}">
                <a16:creationId xmlns:a16="http://schemas.microsoft.com/office/drawing/2014/main" id="{C068F212-B539-DA4C-A950-A076E0614E84}"/>
              </a:ext>
            </a:extLst>
          </p:cNvPr>
          <p:cNvPicPr>
            <a:picLocks noChangeAspect="1"/>
          </p:cNvPicPr>
          <p:nvPr/>
        </p:nvPicPr>
        <p:blipFill>
          <a:blip r:embed="rId3"/>
          <a:stretch>
            <a:fillRect/>
          </a:stretch>
        </p:blipFill>
        <p:spPr>
          <a:xfrm>
            <a:off x="6394401" y="4286554"/>
            <a:ext cx="5208261" cy="2193556"/>
          </a:xfrm>
          <a:prstGeom prst="rect">
            <a:avLst/>
          </a:prstGeom>
        </p:spPr>
      </p:pic>
      <p:sp>
        <p:nvSpPr>
          <p:cNvPr id="20" name="Rectangle 19">
            <a:extLst>
              <a:ext uri="{FF2B5EF4-FFF2-40B4-BE49-F238E27FC236}">
                <a16:creationId xmlns:a16="http://schemas.microsoft.com/office/drawing/2014/main" id="{4A6D66E5-7BBB-104A-8615-105B609F0D2A}"/>
              </a:ext>
            </a:extLst>
          </p:cNvPr>
          <p:cNvSpPr/>
          <p:nvPr/>
        </p:nvSpPr>
        <p:spPr>
          <a:xfrm>
            <a:off x="367861" y="1184922"/>
            <a:ext cx="11067392" cy="461665"/>
          </a:xfrm>
          <a:prstGeom prst="rect">
            <a:avLst/>
          </a:prstGeom>
        </p:spPr>
        <p:txBody>
          <a:bodyPr wrap="square">
            <a:spAutoFit/>
          </a:bodyPr>
          <a:lstStyle/>
          <a:p>
            <a:r>
              <a:rPr lang="en-US" sz="1200" dirty="0">
                <a:latin typeface="+mj-lt"/>
              </a:rPr>
              <a:t>Ensemble learning is a machine learning paradigm where multiple models (often called “weak learners”) are trained to solve the same problem and combined to get better results. The main hypothesis is that when weak models are correctly combined, we can obtain more accurate and/or robust models.</a:t>
            </a:r>
          </a:p>
        </p:txBody>
      </p:sp>
      <p:pic>
        <p:nvPicPr>
          <p:cNvPr id="25" name="Picture 24" descr="A screenshot of a cell phone&#10;&#10;Description automatically generated">
            <a:extLst>
              <a:ext uri="{FF2B5EF4-FFF2-40B4-BE49-F238E27FC236}">
                <a16:creationId xmlns:a16="http://schemas.microsoft.com/office/drawing/2014/main" id="{C597E09B-DC9D-EE47-AD42-4B216211D1E9}"/>
              </a:ext>
            </a:extLst>
          </p:cNvPr>
          <p:cNvPicPr>
            <a:picLocks noChangeAspect="1"/>
          </p:cNvPicPr>
          <p:nvPr/>
        </p:nvPicPr>
        <p:blipFill>
          <a:blip r:embed="rId4"/>
          <a:stretch>
            <a:fillRect/>
          </a:stretch>
        </p:blipFill>
        <p:spPr>
          <a:xfrm>
            <a:off x="6605367" y="1727921"/>
            <a:ext cx="4765311" cy="2193556"/>
          </a:xfrm>
          <a:prstGeom prst="rect">
            <a:avLst/>
          </a:prstGeom>
        </p:spPr>
      </p:pic>
    </p:spTree>
    <p:extLst>
      <p:ext uri="{BB962C8B-B14F-4D97-AF65-F5344CB8AC3E}">
        <p14:creationId xmlns:p14="http://schemas.microsoft.com/office/powerpoint/2010/main" val="214522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Boosting</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IN" dirty="0">
                <a:hlinkClick r:id="rId2"/>
              </a:rPr>
              <a:t>https://towardsdatascience.com/ensemble-methods-bagging-boosting-and-stacking-c9214a10a205</a:t>
            </a:r>
            <a:endParaRPr lang="en-US" dirty="0"/>
          </a:p>
        </p:txBody>
      </p:sp>
      <p:sp>
        <p:nvSpPr>
          <p:cNvPr id="7" name="Content Placeholder 6">
            <a:extLst>
              <a:ext uri="{FF2B5EF4-FFF2-40B4-BE49-F238E27FC236}">
                <a16:creationId xmlns:a16="http://schemas.microsoft.com/office/drawing/2014/main" id="{B68AC3FE-D491-B848-9048-8C40ECD2646C}"/>
              </a:ext>
            </a:extLst>
          </p:cNvPr>
          <p:cNvSpPr>
            <a:spLocks noGrp="1"/>
          </p:cNvSpPr>
          <p:nvPr>
            <p:ph idx="1"/>
          </p:nvPr>
        </p:nvSpPr>
        <p:spPr>
          <a:xfrm>
            <a:off x="367862" y="1061545"/>
            <a:ext cx="5801710" cy="5115418"/>
          </a:xfrm>
        </p:spPr>
        <p:txBody>
          <a:bodyPr>
            <a:normAutofit/>
          </a:bodyPr>
          <a:lstStyle/>
          <a:p>
            <a:pPr marL="0" indent="0">
              <a:buNone/>
            </a:pPr>
            <a:r>
              <a:rPr lang="en-US" sz="1200" dirty="0">
                <a:latin typeface="+mj-lt"/>
              </a:rPr>
              <a:t>Considers homogeneous weak learners, learns them sequentially in a very adaptative way (a base model depends on the previous ones) and combines them following a deterministic strategy. Example (GBM)</a:t>
            </a:r>
          </a:p>
        </p:txBody>
      </p:sp>
      <p:pic>
        <p:nvPicPr>
          <p:cNvPr id="10" name="Picture 9" descr="A picture containing object, clock, meter&#10;&#10;Description automatically generated">
            <a:extLst>
              <a:ext uri="{FF2B5EF4-FFF2-40B4-BE49-F238E27FC236}">
                <a16:creationId xmlns:a16="http://schemas.microsoft.com/office/drawing/2014/main" id="{B1130DF5-EAEF-4445-9C4A-2B97CC71417F}"/>
              </a:ext>
            </a:extLst>
          </p:cNvPr>
          <p:cNvPicPr>
            <a:picLocks noChangeAspect="1"/>
          </p:cNvPicPr>
          <p:nvPr/>
        </p:nvPicPr>
        <p:blipFill>
          <a:blip r:embed="rId3"/>
          <a:stretch>
            <a:fillRect/>
          </a:stretch>
        </p:blipFill>
        <p:spPr>
          <a:xfrm>
            <a:off x="278523" y="1852558"/>
            <a:ext cx="5801710" cy="2533051"/>
          </a:xfrm>
          <a:prstGeom prst="rect">
            <a:avLst/>
          </a:prstGeom>
        </p:spPr>
      </p:pic>
    </p:spTree>
    <p:extLst>
      <p:ext uri="{BB962C8B-B14F-4D97-AF65-F5344CB8AC3E}">
        <p14:creationId xmlns:p14="http://schemas.microsoft.com/office/powerpoint/2010/main" val="144545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Stacking</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IN" dirty="0">
                <a:hlinkClick r:id="rId2"/>
              </a:rPr>
              <a:t>https://towardsdatascience.com/ensemble-methods-bagging-boosting-and-stacking-c9214a10a205</a:t>
            </a:r>
            <a:endParaRPr lang="en-US" dirty="0"/>
          </a:p>
        </p:txBody>
      </p:sp>
      <p:sp>
        <p:nvSpPr>
          <p:cNvPr id="7" name="Content Placeholder 6">
            <a:extLst>
              <a:ext uri="{FF2B5EF4-FFF2-40B4-BE49-F238E27FC236}">
                <a16:creationId xmlns:a16="http://schemas.microsoft.com/office/drawing/2014/main" id="{B68AC3FE-D491-B848-9048-8C40ECD2646C}"/>
              </a:ext>
            </a:extLst>
          </p:cNvPr>
          <p:cNvSpPr>
            <a:spLocks noGrp="1"/>
          </p:cNvSpPr>
          <p:nvPr>
            <p:ph idx="1"/>
          </p:nvPr>
        </p:nvSpPr>
        <p:spPr>
          <a:xfrm>
            <a:off x="367861" y="1061545"/>
            <a:ext cx="5023945" cy="5115418"/>
          </a:xfrm>
        </p:spPr>
        <p:txBody>
          <a:bodyPr>
            <a:normAutofit/>
          </a:bodyPr>
          <a:lstStyle/>
          <a:p>
            <a:pPr marL="0" indent="0" algn="just">
              <a:buNone/>
            </a:pPr>
            <a:r>
              <a:rPr lang="en-US" sz="1200" dirty="0">
                <a:latin typeface="+mj-lt"/>
              </a:rPr>
              <a:t>Considers heterogeneous weak learners, learns them in parallel and combines them by training a meta-model to output a prediction based on the different weak model predictions. Example (</a:t>
            </a:r>
            <a:r>
              <a:rPr lang="en-US" sz="1200" dirty="0" err="1">
                <a:latin typeface="+mj-lt"/>
              </a:rPr>
              <a:t>Stacknet</a:t>
            </a:r>
            <a:r>
              <a:rPr lang="en-US" sz="1200" dirty="0">
                <a:latin typeface="+mj-lt"/>
              </a:rPr>
              <a:t>).</a:t>
            </a:r>
          </a:p>
          <a:p>
            <a:pPr marL="0" indent="0" algn="just">
              <a:buNone/>
            </a:pPr>
            <a:endParaRPr lang="en-US" sz="1200" dirty="0">
              <a:latin typeface="+mj-lt"/>
            </a:endParaRPr>
          </a:p>
        </p:txBody>
      </p:sp>
      <p:pic>
        <p:nvPicPr>
          <p:cNvPr id="17" name="Picture 16" descr="A close up of a logo&#10;&#10;Description automatically generated">
            <a:extLst>
              <a:ext uri="{FF2B5EF4-FFF2-40B4-BE49-F238E27FC236}">
                <a16:creationId xmlns:a16="http://schemas.microsoft.com/office/drawing/2014/main" id="{CB98F69C-2610-104D-991F-9868325E6E23}"/>
              </a:ext>
            </a:extLst>
          </p:cNvPr>
          <p:cNvPicPr>
            <a:picLocks noChangeAspect="1"/>
          </p:cNvPicPr>
          <p:nvPr/>
        </p:nvPicPr>
        <p:blipFill>
          <a:blip r:embed="rId3"/>
          <a:stretch>
            <a:fillRect/>
          </a:stretch>
        </p:blipFill>
        <p:spPr>
          <a:xfrm>
            <a:off x="367861" y="2839208"/>
            <a:ext cx="4845270" cy="2737962"/>
          </a:xfrm>
          <a:prstGeom prst="rect">
            <a:avLst/>
          </a:prstGeom>
        </p:spPr>
      </p:pic>
      <p:grpSp>
        <p:nvGrpSpPr>
          <p:cNvPr id="14" name="Group 13">
            <a:extLst>
              <a:ext uri="{FF2B5EF4-FFF2-40B4-BE49-F238E27FC236}">
                <a16:creationId xmlns:a16="http://schemas.microsoft.com/office/drawing/2014/main" id="{8C7BC1C4-D494-CD4A-B0AD-39124961AFFC}"/>
              </a:ext>
            </a:extLst>
          </p:cNvPr>
          <p:cNvGrpSpPr/>
          <p:nvPr/>
        </p:nvGrpSpPr>
        <p:grpSpPr>
          <a:xfrm>
            <a:off x="6037456" y="436668"/>
            <a:ext cx="3896325" cy="6102244"/>
            <a:chOff x="7623013" y="619231"/>
            <a:chExt cx="3896325" cy="6102244"/>
          </a:xfrm>
        </p:grpSpPr>
        <p:pic>
          <p:nvPicPr>
            <p:cNvPr id="11" name="Picture 10" descr="A screenshot of a cell phone&#10;&#10;Description automatically generated">
              <a:extLst>
                <a:ext uri="{FF2B5EF4-FFF2-40B4-BE49-F238E27FC236}">
                  <a16:creationId xmlns:a16="http://schemas.microsoft.com/office/drawing/2014/main" id="{B66A33D7-893D-DC41-A082-3D0F84DAAB9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623013" y="619231"/>
              <a:ext cx="3896325" cy="313701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095D2F10-8AB1-7048-898A-EC4D9B6FE89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23013" y="3706456"/>
              <a:ext cx="2561894" cy="3015019"/>
            </a:xfrm>
            <a:prstGeom prst="rect">
              <a:avLst/>
            </a:prstGeom>
          </p:spPr>
        </p:pic>
      </p:grpSp>
    </p:spTree>
    <p:extLst>
      <p:ext uri="{BB962C8B-B14F-4D97-AF65-F5344CB8AC3E}">
        <p14:creationId xmlns:p14="http://schemas.microsoft.com/office/powerpoint/2010/main" val="155110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Random Forest</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IN" dirty="0">
                <a:hlinkClick r:id="rId2"/>
              </a:rPr>
              <a:t>https://towardsdatascience.com/ensemble-methods-bagging-boosting-and-stacking-c9214a10a205</a:t>
            </a:r>
            <a:endParaRPr lang="en-US" dirty="0"/>
          </a:p>
        </p:txBody>
      </p:sp>
      <p:sp>
        <p:nvSpPr>
          <p:cNvPr id="5" name="Content Placeholder 4">
            <a:extLst>
              <a:ext uri="{FF2B5EF4-FFF2-40B4-BE49-F238E27FC236}">
                <a16:creationId xmlns:a16="http://schemas.microsoft.com/office/drawing/2014/main" id="{8290DE72-4B21-6049-BAFD-D80840853547}"/>
              </a:ext>
            </a:extLst>
          </p:cNvPr>
          <p:cNvSpPr>
            <a:spLocks noGrp="1"/>
          </p:cNvSpPr>
          <p:nvPr>
            <p:ph idx="1"/>
          </p:nvPr>
        </p:nvSpPr>
        <p:spPr/>
        <p:txBody>
          <a:bodyPr>
            <a:normAutofit/>
          </a:bodyPr>
          <a:lstStyle/>
          <a:p>
            <a:r>
              <a:rPr lang="en-IN" sz="1400" dirty="0">
                <a:latin typeface="+mj-lt"/>
              </a:rPr>
              <a:t>Learning trees are very popular base models for ensemble methods. Strong learners composed of multiple trees can be called “forests”. Trees that compose a forest can be chosen to be either shallow (few depths) or deep (lot of depths, if not fully grown). </a:t>
            </a:r>
            <a:r>
              <a:rPr lang="en-IN" sz="1400" b="1" dirty="0">
                <a:latin typeface="+mj-lt"/>
              </a:rPr>
              <a:t>Shallow trees have less variance but higher bias</a:t>
            </a:r>
            <a:r>
              <a:rPr lang="en-IN" sz="1400" dirty="0">
                <a:latin typeface="+mj-lt"/>
              </a:rPr>
              <a:t> and then will be better choice for sequential methods. </a:t>
            </a:r>
            <a:r>
              <a:rPr lang="en-IN" sz="1400" b="1" dirty="0">
                <a:latin typeface="+mj-lt"/>
              </a:rPr>
              <a:t>Deep trees, on the other side, have low bias but high variance</a:t>
            </a:r>
            <a:r>
              <a:rPr lang="en-IN" sz="1400" dirty="0">
                <a:latin typeface="+mj-lt"/>
              </a:rPr>
              <a:t> and, so, are relevant choices for bagging method that is mainly focused at reducing variance.</a:t>
            </a:r>
          </a:p>
          <a:p>
            <a:r>
              <a:rPr lang="en-IN" sz="1400" dirty="0">
                <a:latin typeface="+mj-lt"/>
              </a:rPr>
              <a:t>The </a:t>
            </a:r>
            <a:r>
              <a:rPr lang="en-IN" sz="1400" b="1" dirty="0">
                <a:latin typeface="+mj-lt"/>
              </a:rPr>
              <a:t>random forest</a:t>
            </a:r>
            <a:r>
              <a:rPr lang="en-IN" sz="1400" dirty="0">
                <a:latin typeface="+mj-lt"/>
              </a:rPr>
              <a:t> approach is a bagging method where </a:t>
            </a:r>
            <a:r>
              <a:rPr lang="en-IN" sz="1400" b="1" dirty="0">
                <a:latin typeface="+mj-lt"/>
              </a:rPr>
              <a:t>deep trees</a:t>
            </a:r>
            <a:r>
              <a:rPr lang="en-IN" sz="1400" dirty="0">
                <a:latin typeface="+mj-lt"/>
              </a:rPr>
              <a:t>, fitted on bootstrap samples, are combined to produce an output with lower variance. However, random forests also use another trick to make the multiple fitted trees a bit less correlated with each others: when growing each tree, instead of only sampling over the observations in the dataset to generate a bootstrap sample, we also </a:t>
            </a:r>
            <a:r>
              <a:rPr lang="en-IN" sz="1400" b="1" dirty="0">
                <a:latin typeface="+mj-lt"/>
              </a:rPr>
              <a:t>sample over features</a:t>
            </a:r>
            <a:r>
              <a:rPr lang="en-IN" sz="1400" dirty="0">
                <a:latin typeface="+mj-lt"/>
              </a:rPr>
              <a:t> and keep only a random subset of them to build the tree.</a:t>
            </a:r>
          </a:p>
        </p:txBody>
      </p:sp>
      <p:pic>
        <p:nvPicPr>
          <p:cNvPr id="8" name="Picture 7" descr="A picture containing dark, screen, sitting, monitor&#10;&#10;Description automatically generated">
            <a:extLst>
              <a:ext uri="{FF2B5EF4-FFF2-40B4-BE49-F238E27FC236}">
                <a16:creationId xmlns:a16="http://schemas.microsoft.com/office/drawing/2014/main" id="{1ADB53C4-6C31-B44D-9A8E-C98C429E723F}"/>
              </a:ext>
            </a:extLst>
          </p:cNvPr>
          <p:cNvPicPr>
            <a:picLocks noChangeAspect="1"/>
          </p:cNvPicPr>
          <p:nvPr/>
        </p:nvPicPr>
        <p:blipFill>
          <a:blip r:embed="rId3"/>
          <a:stretch>
            <a:fillRect/>
          </a:stretch>
        </p:blipFill>
        <p:spPr>
          <a:xfrm>
            <a:off x="2165350" y="2925105"/>
            <a:ext cx="8471119" cy="3567770"/>
          </a:xfrm>
          <a:prstGeom prst="rect">
            <a:avLst/>
          </a:prstGeom>
        </p:spPr>
      </p:pic>
    </p:spTree>
    <p:extLst>
      <p:ext uri="{BB962C8B-B14F-4D97-AF65-F5344CB8AC3E}">
        <p14:creationId xmlns:p14="http://schemas.microsoft.com/office/powerpoint/2010/main" val="236418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7548-4E3E-2344-9A20-B1770B19A3AB}"/>
              </a:ext>
            </a:extLst>
          </p:cNvPr>
          <p:cNvSpPr>
            <a:spLocks noGrp="1"/>
          </p:cNvSpPr>
          <p:nvPr>
            <p:ph type="title"/>
          </p:nvPr>
        </p:nvSpPr>
        <p:spPr/>
        <p:txBody>
          <a:bodyPr/>
          <a:lstStyle/>
          <a:p>
            <a:r>
              <a:rPr lang="en-US" dirty="0"/>
              <a:t>Naïve Bayes</a:t>
            </a:r>
          </a:p>
        </p:txBody>
      </p:sp>
    </p:spTree>
    <p:extLst>
      <p:ext uri="{BB962C8B-B14F-4D97-AF65-F5344CB8AC3E}">
        <p14:creationId xmlns:p14="http://schemas.microsoft.com/office/powerpoint/2010/main" val="191705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Comparison of Decision Boundaries for different classifiers</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US" dirty="0" err="1"/>
              <a:t>www.akshaysehgal.com</a:t>
            </a:r>
            <a:endParaRPr lang="en-US" dirty="0"/>
          </a:p>
        </p:txBody>
      </p:sp>
      <p:pic>
        <p:nvPicPr>
          <p:cNvPr id="10" name="Picture 9" descr="A picture containing food&#10;&#10;Description automatically generated">
            <a:extLst>
              <a:ext uri="{FF2B5EF4-FFF2-40B4-BE49-F238E27FC236}">
                <a16:creationId xmlns:a16="http://schemas.microsoft.com/office/drawing/2014/main" id="{84080B41-2F8E-2C4A-8B97-F06D54B9219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2063" y="1474354"/>
            <a:ext cx="11727873" cy="3909291"/>
          </a:xfrm>
          <a:prstGeom prst="rect">
            <a:avLst/>
          </a:prstGeom>
        </p:spPr>
      </p:pic>
      <p:sp>
        <p:nvSpPr>
          <p:cNvPr id="13" name="Right Arrow 12">
            <a:extLst>
              <a:ext uri="{FF2B5EF4-FFF2-40B4-BE49-F238E27FC236}">
                <a16:creationId xmlns:a16="http://schemas.microsoft.com/office/drawing/2014/main" id="{F49AE380-F02C-7E43-95A9-479FA8D2A1F0}"/>
              </a:ext>
            </a:extLst>
          </p:cNvPr>
          <p:cNvSpPr/>
          <p:nvPr/>
        </p:nvSpPr>
        <p:spPr>
          <a:xfrm rot="16200000">
            <a:off x="10099349" y="5451164"/>
            <a:ext cx="523876" cy="388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27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7548-4E3E-2344-9A20-B1770B19A3AB}"/>
              </a:ext>
            </a:extLst>
          </p:cNvPr>
          <p:cNvSpPr>
            <a:spLocks noGrp="1"/>
          </p:cNvSpPr>
          <p:nvPr>
            <p:ph type="title"/>
          </p:nvPr>
        </p:nvSpPr>
        <p:spPr/>
        <p:txBody>
          <a:bodyPr/>
          <a:lstStyle/>
          <a:p>
            <a:r>
              <a:rPr lang="en-US" dirty="0"/>
              <a:t>Decision Trees</a:t>
            </a:r>
          </a:p>
        </p:txBody>
      </p:sp>
    </p:spTree>
    <p:extLst>
      <p:ext uri="{BB962C8B-B14F-4D97-AF65-F5344CB8AC3E}">
        <p14:creationId xmlns:p14="http://schemas.microsoft.com/office/powerpoint/2010/main" val="186045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E22489-AD9E-5247-BB4E-610CCC4260A7}"/>
              </a:ext>
            </a:extLst>
          </p:cNvPr>
          <p:cNvSpPr>
            <a:spLocks noGrp="1"/>
          </p:cNvSpPr>
          <p:nvPr>
            <p:ph idx="1"/>
          </p:nvPr>
        </p:nvSpPr>
        <p:spPr>
          <a:xfrm>
            <a:off x="367862" y="1334814"/>
            <a:ext cx="6547945" cy="4842149"/>
          </a:xfrm>
        </p:spPr>
        <p:txBody>
          <a:bodyPr>
            <a:normAutofit/>
          </a:bodyPr>
          <a:lstStyle/>
          <a:p>
            <a:pPr marL="0" indent="0" algn="just">
              <a:buNone/>
            </a:pPr>
            <a:r>
              <a:rPr lang="en-IN" sz="1200" dirty="0"/>
              <a:t>Entropy deals with the number of </a:t>
            </a:r>
            <a:r>
              <a:rPr lang="en-IN" sz="1200" i="1" dirty="0"/>
              <a:t>microstates</a:t>
            </a:r>
            <a:r>
              <a:rPr lang="en-IN" sz="1200" dirty="0"/>
              <a:t> that are consistent with a given </a:t>
            </a:r>
            <a:r>
              <a:rPr lang="en-IN" sz="1200" i="1" dirty="0" err="1"/>
              <a:t>macrostate</a:t>
            </a:r>
            <a:r>
              <a:rPr lang="en-IN" sz="1200" dirty="0"/>
              <a:t>. Entropy talks about how many such states can a system exist in.</a:t>
            </a:r>
          </a:p>
          <a:p>
            <a:pPr marL="0" indent="0" algn="just">
              <a:buNone/>
            </a:pPr>
            <a:r>
              <a:rPr lang="en-US" sz="1200" dirty="0"/>
              <a:t>Say we have two containers of gas, and we know the macroscopic properties of both. There are N1 possible "</a:t>
            </a:r>
            <a:r>
              <a:rPr lang="en-US" sz="1200" i="1" dirty="0"/>
              <a:t>microstates</a:t>
            </a:r>
            <a:r>
              <a:rPr lang="en-US" sz="1200" dirty="0"/>
              <a:t>" for the first container, and N2 for the second.</a:t>
            </a:r>
          </a:p>
          <a:p>
            <a:pPr marL="0" indent="0" algn="just">
              <a:buNone/>
            </a:pPr>
            <a:endParaRPr lang="en-US" sz="1200" dirty="0"/>
          </a:p>
          <a:p>
            <a:pPr marL="0" indent="0" algn="just">
              <a:buNone/>
            </a:pPr>
            <a:r>
              <a:rPr lang="en-US" sz="1200" dirty="0"/>
              <a:t>As more systems are added together, the macro properties can simply be added (volume, mass, energy etc.) but the </a:t>
            </a:r>
            <a:r>
              <a:rPr lang="en-US" sz="1200" i="1" dirty="0"/>
              <a:t>microstates</a:t>
            </a:r>
            <a:r>
              <a:rPr lang="en-US" sz="1200" dirty="0"/>
              <a:t> needs to be multiplied. So, a weighted sum of the log of </a:t>
            </a:r>
            <a:r>
              <a:rPr lang="en-US" sz="1200" i="1" dirty="0"/>
              <a:t>microstates</a:t>
            </a:r>
            <a:r>
              <a:rPr lang="en-US" sz="1200" dirty="0"/>
              <a:t> lets us work with them more easily.</a:t>
            </a:r>
          </a:p>
          <a:p>
            <a:pPr marL="0" indent="0" algn="just">
              <a:buNone/>
            </a:pPr>
            <a:endParaRPr lang="en-US" sz="1200" dirty="0"/>
          </a:p>
          <a:p>
            <a:pPr marL="0" indent="0" algn="just">
              <a:buNone/>
            </a:pPr>
            <a:endParaRPr lang="en-US" sz="1200" dirty="0"/>
          </a:p>
          <a:p>
            <a:pPr marL="0" indent="0" algn="just">
              <a:buNone/>
            </a:pPr>
            <a:r>
              <a:rPr lang="en-US" sz="1200" dirty="0"/>
              <a:t>The higher the number of possible </a:t>
            </a:r>
            <a:r>
              <a:rPr lang="en-US" sz="1200" i="1" dirty="0"/>
              <a:t>microstates</a:t>
            </a:r>
            <a:r>
              <a:rPr lang="en-US" sz="1200" dirty="0"/>
              <a:t> in a given set, the larger is its degree of disorder or </a:t>
            </a:r>
            <a:r>
              <a:rPr lang="en-US" sz="1200" b="1" u="sng" dirty="0"/>
              <a:t>Impurity</a:t>
            </a:r>
            <a:r>
              <a:rPr lang="en-US" sz="1200" b="1" dirty="0"/>
              <a:t>.</a:t>
            </a:r>
          </a:p>
        </p:txBody>
      </p:sp>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Concept of Entropy</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US" dirty="0" err="1"/>
              <a:t>www.akshaysehgal.com</a:t>
            </a:r>
            <a:endParaRPr lang="en-US" dirty="0"/>
          </a:p>
        </p:txBody>
      </p:sp>
      <p:pic>
        <p:nvPicPr>
          <p:cNvPr id="6" name="Picture 5" descr="A close up of a sign&#10;&#10;Description automatically generated">
            <a:extLst>
              <a:ext uri="{FF2B5EF4-FFF2-40B4-BE49-F238E27FC236}">
                <a16:creationId xmlns:a16="http://schemas.microsoft.com/office/drawing/2014/main" id="{38F85F22-17A4-094E-BAD7-6FB34308FE0D}"/>
              </a:ext>
            </a:extLst>
          </p:cNvPr>
          <p:cNvPicPr>
            <a:picLocks noChangeAspect="1"/>
          </p:cNvPicPr>
          <p:nvPr/>
        </p:nvPicPr>
        <p:blipFill>
          <a:blip r:embed="rId2"/>
          <a:stretch>
            <a:fillRect/>
          </a:stretch>
        </p:blipFill>
        <p:spPr>
          <a:xfrm>
            <a:off x="7372224" y="1616770"/>
            <a:ext cx="4236341" cy="1555531"/>
          </a:xfrm>
          <a:prstGeom prst="rect">
            <a:avLst/>
          </a:prstGeom>
        </p:spPr>
      </p:pic>
      <p:pic>
        <p:nvPicPr>
          <p:cNvPr id="8" name="Picture 7" descr="A close up of a sign&#10;&#10;Description automatically generated">
            <a:extLst>
              <a:ext uri="{FF2B5EF4-FFF2-40B4-BE49-F238E27FC236}">
                <a16:creationId xmlns:a16="http://schemas.microsoft.com/office/drawing/2014/main" id="{2A99E1A8-AF1C-AA4F-A4B4-C652AA7D409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967476" y="2231589"/>
            <a:ext cx="1348716" cy="31290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ED9A801C-62AC-D248-A998-31E89CC337C4}"/>
              </a:ext>
            </a:extLst>
          </p:cNvPr>
          <p:cNvPicPr>
            <a:picLocks noChangeAspect="1"/>
          </p:cNvPicPr>
          <p:nvPr/>
        </p:nvPicPr>
        <p:blipFill rotWithShape="1">
          <a:blip r:embed="rId4">
            <a:clrChange>
              <a:clrFrom>
                <a:srgbClr val="F7F7F7"/>
              </a:clrFrom>
              <a:clrTo>
                <a:srgbClr val="F7F7F7">
                  <a:alpha val="0"/>
                </a:srgbClr>
              </a:clrTo>
            </a:clrChange>
          </a:blip>
          <a:srcRect l="723" t="1" r="1" b="1726"/>
          <a:stretch/>
        </p:blipFill>
        <p:spPr>
          <a:xfrm>
            <a:off x="7665284" y="4344930"/>
            <a:ext cx="4127322" cy="1408295"/>
          </a:xfrm>
          <a:prstGeom prst="rect">
            <a:avLst/>
          </a:prstGeom>
        </p:spPr>
      </p:pic>
      <p:pic>
        <p:nvPicPr>
          <p:cNvPr id="14" name="Picture 13" descr="A picture containing drawing, clock&#10;&#10;Description automatically generated">
            <a:extLst>
              <a:ext uri="{FF2B5EF4-FFF2-40B4-BE49-F238E27FC236}">
                <a16:creationId xmlns:a16="http://schemas.microsoft.com/office/drawing/2014/main" id="{C835613D-906B-C84F-8FEA-BE2A03C37A9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823159" y="3139507"/>
            <a:ext cx="1589909" cy="556468"/>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175CE0EC-9C96-EF4C-A9B5-5F4E596204F5}"/>
              </a:ext>
            </a:extLst>
          </p:cNvPr>
          <p:cNvPicPr>
            <a:picLocks noChangeAspect="1"/>
          </p:cNvPicPr>
          <p:nvPr/>
        </p:nvPicPr>
        <p:blipFill rotWithShape="1">
          <a:blip r:embed="rId6">
            <a:clrChange>
              <a:clrFrom>
                <a:srgbClr val="FFFFFF"/>
              </a:clrFrom>
              <a:clrTo>
                <a:srgbClr val="FFFFFF">
                  <a:alpha val="0"/>
                </a:srgbClr>
              </a:clrTo>
            </a:clrChange>
            <a:grayscl/>
          </a:blip>
          <a:srcRect t="1569"/>
          <a:stretch/>
        </p:blipFill>
        <p:spPr>
          <a:xfrm>
            <a:off x="1824801" y="4426241"/>
            <a:ext cx="1314946" cy="1098592"/>
          </a:xfrm>
          <a:prstGeom prst="rect">
            <a:avLst/>
          </a:prstGeom>
        </p:spPr>
      </p:pic>
      <p:pic>
        <p:nvPicPr>
          <p:cNvPr id="18" name="Picture 17" descr="A picture containing clock&#10;&#10;Description automatically generated">
            <a:extLst>
              <a:ext uri="{FF2B5EF4-FFF2-40B4-BE49-F238E27FC236}">
                <a16:creationId xmlns:a16="http://schemas.microsoft.com/office/drawing/2014/main" id="{CA287737-DCD2-6E40-924D-0B1D42F9E47E}"/>
              </a:ext>
            </a:extLst>
          </p:cNvPr>
          <p:cNvPicPr>
            <a:picLocks noChangeAspect="1"/>
          </p:cNvPicPr>
          <p:nvPr/>
        </p:nvPicPr>
        <p:blipFill rotWithShape="1">
          <a:blip r:embed="rId7">
            <a:clrChange>
              <a:clrFrom>
                <a:srgbClr val="FFFFFF"/>
              </a:clrFrom>
              <a:clrTo>
                <a:srgbClr val="FFFFFF">
                  <a:alpha val="0"/>
                </a:srgbClr>
              </a:clrTo>
            </a:clrChange>
            <a:grayscl/>
          </a:blip>
          <a:srcRect t="2123"/>
          <a:stretch/>
        </p:blipFill>
        <p:spPr>
          <a:xfrm>
            <a:off x="4163792" y="4393871"/>
            <a:ext cx="1320084" cy="1098592"/>
          </a:xfrm>
          <a:prstGeom prst="rect">
            <a:avLst/>
          </a:prstGeom>
        </p:spPr>
      </p:pic>
      <p:sp>
        <p:nvSpPr>
          <p:cNvPr id="19" name="Rectangle 18">
            <a:extLst>
              <a:ext uri="{FF2B5EF4-FFF2-40B4-BE49-F238E27FC236}">
                <a16:creationId xmlns:a16="http://schemas.microsoft.com/office/drawing/2014/main" id="{B6A451D7-B1C7-E045-BE08-9E82F51AF58B}"/>
              </a:ext>
            </a:extLst>
          </p:cNvPr>
          <p:cNvSpPr/>
          <p:nvPr/>
        </p:nvSpPr>
        <p:spPr>
          <a:xfrm>
            <a:off x="1814367" y="5449398"/>
            <a:ext cx="1301157" cy="286232"/>
          </a:xfrm>
          <a:prstGeom prst="rect">
            <a:avLst/>
          </a:prstGeom>
        </p:spPr>
        <p:txBody>
          <a:bodyPr vert="horz" lIns="91440" tIns="45720" rIns="91440" bIns="45720" rtlCol="0">
            <a:normAutofit/>
          </a:bodyPr>
          <a:lstStyle/>
          <a:p>
            <a:pPr algn="ctr">
              <a:lnSpc>
                <a:spcPct val="90000"/>
              </a:lnSpc>
              <a:spcBef>
                <a:spcPts val="1000"/>
              </a:spcBef>
            </a:pPr>
            <a:r>
              <a:rPr lang="en-IN" sz="1400" dirty="0">
                <a:latin typeface="Calibri Light" panose="020F0302020204030204" pitchFamily="34" charset="0"/>
                <a:cs typeface="Calibri Light" panose="020F0302020204030204" pitchFamily="34" charset="0"/>
              </a:rPr>
              <a:t>S = - 1 log</a:t>
            </a:r>
            <a:r>
              <a:rPr lang="en-IN" sz="1400" baseline="-25000" dirty="0">
                <a:latin typeface="Calibri Light" panose="020F0302020204030204" pitchFamily="34" charset="0"/>
                <a:cs typeface="Calibri Light" panose="020F0302020204030204" pitchFamily="34" charset="0"/>
              </a:rPr>
              <a:t>2</a:t>
            </a:r>
            <a:r>
              <a:rPr lang="en-IN" sz="1400" dirty="0">
                <a:latin typeface="Calibri Light" panose="020F0302020204030204" pitchFamily="34" charset="0"/>
                <a:cs typeface="Calibri Light" panose="020F0302020204030204" pitchFamily="34" charset="0"/>
              </a:rPr>
              <a:t>1 = 0</a:t>
            </a:r>
            <a:endParaRPr lang="en-US" sz="1400" dirty="0">
              <a:latin typeface="Calibri Light" panose="020F030202020403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9F18D2C4-1BC8-9448-8538-51C60BD98342}"/>
              </a:ext>
            </a:extLst>
          </p:cNvPr>
          <p:cNvSpPr/>
          <p:nvPr/>
        </p:nvSpPr>
        <p:spPr>
          <a:xfrm>
            <a:off x="3596164" y="5455903"/>
            <a:ext cx="2444654" cy="322792"/>
          </a:xfrm>
          <a:prstGeom prst="rect">
            <a:avLst/>
          </a:prstGeom>
        </p:spPr>
        <p:txBody>
          <a:bodyPr vert="horz" lIns="91440" tIns="45720" rIns="91440" bIns="45720" rtlCol="0">
            <a:normAutofit/>
          </a:bodyPr>
          <a:lstStyle/>
          <a:p>
            <a:pPr algn="ctr">
              <a:lnSpc>
                <a:spcPct val="90000"/>
              </a:lnSpc>
              <a:spcBef>
                <a:spcPts val="1000"/>
              </a:spcBef>
            </a:pPr>
            <a:r>
              <a:rPr lang="en-IN" sz="1400" dirty="0">
                <a:latin typeface="Calibri Light" panose="020F0302020204030204" pitchFamily="34" charset="0"/>
                <a:cs typeface="Calibri Light" panose="020F0302020204030204" pitchFamily="34" charset="0"/>
              </a:rPr>
              <a:t>S = - 0.5 log</a:t>
            </a:r>
            <a:r>
              <a:rPr lang="en-IN" sz="1400" baseline="-25000" dirty="0">
                <a:latin typeface="Calibri Light" panose="020F0302020204030204" pitchFamily="34" charset="0"/>
                <a:cs typeface="Calibri Light" panose="020F0302020204030204" pitchFamily="34" charset="0"/>
              </a:rPr>
              <a:t>2</a:t>
            </a:r>
            <a:r>
              <a:rPr lang="en-IN" sz="1400" dirty="0">
                <a:latin typeface="Calibri Light" panose="020F0302020204030204" pitchFamily="34" charset="0"/>
                <a:cs typeface="Calibri Light" panose="020F0302020204030204" pitchFamily="34" charset="0"/>
              </a:rPr>
              <a:t>0.5 - 0.5 log</a:t>
            </a:r>
            <a:r>
              <a:rPr lang="en-IN" sz="1400" baseline="-25000" dirty="0">
                <a:latin typeface="Calibri Light" panose="020F0302020204030204" pitchFamily="34" charset="0"/>
                <a:cs typeface="Calibri Light" panose="020F0302020204030204" pitchFamily="34" charset="0"/>
              </a:rPr>
              <a:t>2</a:t>
            </a:r>
            <a:r>
              <a:rPr lang="en-IN" sz="1400" dirty="0">
                <a:latin typeface="Calibri Light" panose="020F0302020204030204" pitchFamily="34" charset="0"/>
                <a:cs typeface="Calibri Light" panose="020F0302020204030204" pitchFamily="34" charset="0"/>
              </a:rPr>
              <a:t>0.5 =1</a:t>
            </a:r>
            <a:endParaRPr lang="en-US" sz="1400" dirty="0">
              <a:latin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D86A582C-6FD7-754F-BA65-B0640474E139}"/>
              </a:ext>
            </a:extLst>
          </p:cNvPr>
          <p:cNvSpPr/>
          <p:nvPr/>
        </p:nvSpPr>
        <p:spPr>
          <a:xfrm>
            <a:off x="3904106" y="4143199"/>
            <a:ext cx="1828770" cy="286232"/>
          </a:xfrm>
          <a:prstGeom prst="rect">
            <a:avLst/>
          </a:prstGeom>
        </p:spPr>
        <p:txBody>
          <a:bodyPr vert="horz" lIns="91440" tIns="45720" rIns="91440" bIns="45720" rtlCol="0">
            <a:normAutofit/>
          </a:bodyPr>
          <a:lstStyle/>
          <a:p>
            <a:pPr algn="ctr">
              <a:lnSpc>
                <a:spcPct val="90000"/>
              </a:lnSpc>
              <a:spcBef>
                <a:spcPts val="1000"/>
              </a:spcBef>
            </a:pPr>
            <a:r>
              <a:rPr lang="en-US" sz="1400" i="1" dirty="0">
                <a:latin typeface="Calibri Light" panose="020F0302020204030204" pitchFamily="34" charset="0"/>
                <a:cs typeface="Calibri Light" panose="020F0302020204030204" pitchFamily="34" charset="0"/>
              </a:rPr>
              <a:t>Maximum Impurity</a:t>
            </a:r>
          </a:p>
        </p:txBody>
      </p:sp>
      <p:sp>
        <p:nvSpPr>
          <p:cNvPr id="23" name="Rectangle 22">
            <a:extLst>
              <a:ext uri="{FF2B5EF4-FFF2-40B4-BE49-F238E27FC236}">
                <a16:creationId xmlns:a16="http://schemas.microsoft.com/office/drawing/2014/main" id="{77238329-86DE-C644-A19C-FE3A9FA69C41}"/>
              </a:ext>
            </a:extLst>
          </p:cNvPr>
          <p:cNvSpPr/>
          <p:nvPr/>
        </p:nvSpPr>
        <p:spPr>
          <a:xfrm>
            <a:off x="1550560" y="4140009"/>
            <a:ext cx="1828770" cy="286232"/>
          </a:xfrm>
          <a:prstGeom prst="rect">
            <a:avLst/>
          </a:prstGeom>
        </p:spPr>
        <p:txBody>
          <a:bodyPr vert="horz" lIns="91440" tIns="45720" rIns="91440" bIns="45720" rtlCol="0">
            <a:normAutofit/>
          </a:bodyPr>
          <a:lstStyle/>
          <a:p>
            <a:pPr algn="ctr">
              <a:lnSpc>
                <a:spcPct val="90000"/>
              </a:lnSpc>
              <a:spcBef>
                <a:spcPts val="1000"/>
              </a:spcBef>
            </a:pPr>
            <a:r>
              <a:rPr lang="en-US" sz="1400" i="1" dirty="0">
                <a:latin typeface="Calibri Light" panose="020F0302020204030204" pitchFamily="34" charset="0"/>
                <a:cs typeface="Calibri Light" panose="020F0302020204030204" pitchFamily="34" charset="0"/>
              </a:rPr>
              <a:t>Minimum Impurity</a:t>
            </a:r>
          </a:p>
        </p:txBody>
      </p:sp>
    </p:spTree>
    <p:extLst>
      <p:ext uri="{BB962C8B-B14F-4D97-AF65-F5344CB8AC3E}">
        <p14:creationId xmlns:p14="http://schemas.microsoft.com/office/powerpoint/2010/main" val="261015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E22489-AD9E-5247-BB4E-610CCC4260A7}"/>
              </a:ext>
            </a:extLst>
          </p:cNvPr>
          <p:cNvSpPr>
            <a:spLocks noGrp="1"/>
          </p:cNvSpPr>
          <p:nvPr>
            <p:ph idx="1"/>
          </p:nvPr>
        </p:nvSpPr>
        <p:spPr>
          <a:xfrm>
            <a:off x="367862" y="1334814"/>
            <a:ext cx="6533681" cy="4842149"/>
          </a:xfrm>
        </p:spPr>
        <p:txBody>
          <a:bodyPr>
            <a:normAutofit/>
          </a:bodyPr>
          <a:lstStyle/>
          <a:p>
            <a:pPr marL="0" indent="0" algn="just">
              <a:buNone/>
            </a:pPr>
            <a:r>
              <a:rPr lang="en-IN" sz="1200" dirty="0"/>
              <a:t>Decision trees are an algorithm that keeps splitting the data based on "Questions" such that asking a certain number of questions on the data results in near perfect prediction of which class it belongs to. The questions are of the form Sex==Male?, Weight&gt;=55?, Petal Length&lt;=2.45, etc. </a:t>
            </a:r>
            <a:r>
              <a:rPr lang="en-IN" sz="1200" b="1" dirty="0"/>
              <a:t>The objective of a decision tree is to find the right set of questions to ask.</a:t>
            </a:r>
          </a:p>
          <a:p>
            <a:pPr marL="0" indent="0" algn="just">
              <a:buNone/>
            </a:pPr>
            <a:r>
              <a:rPr lang="en-IN" sz="1200" dirty="0"/>
              <a:t>There are various types of decision tree models, most popular of which is CART (classification and regression trees, others being ID3, C4.5, C5.0). In CART, you have the following steps -</a:t>
            </a:r>
          </a:p>
          <a:p>
            <a:pPr marL="342900" indent="-342900" algn="just">
              <a:buFont typeface="+mj-lt"/>
              <a:buAutoNum type="arabicPeriod"/>
            </a:pPr>
            <a:r>
              <a:rPr lang="en-IN" sz="1200" dirty="0"/>
              <a:t>Start with a root node with complete data</a:t>
            </a:r>
          </a:p>
          <a:p>
            <a:pPr marL="342900" indent="-342900" algn="just">
              <a:buFont typeface="+mj-lt"/>
              <a:buAutoNum type="arabicPeriod"/>
            </a:pPr>
            <a:r>
              <a:rPr lang="en-IN" sz="1200" dirty="0"/>
              <a:t>Make a list of questions based on the distinct values in the dataset</a:t>
            </a:r>
          </a:p>
          <a:p>
            <a:pPr marL="342900" indent="-342900" algn="just">
              <a:buFont typeface="+mj-lt"/>
              <a:buAutoNum type="arabicPeriod"/>
            </a:pPr>
            <a:r>
              <a:rPr lang="en-IN" sz="1200" dirty="0"/>
              <a:t>Split the data into child nodes based on the question and calculate the "Impurity" of each node</a:t>
            </a:r>
          </a:p>
          <a:p>
            <a:pPr marL="342900" indent="-342900" algn="just">
              <a:buFont typeface="+mj-lt"/>
              <a:buAutoNum type="arabicPeriod"/>
            </a:pPr>
            <a:r>
              <a:rPr lang="en-IN" sz="1200" dirty="0"/>
              <a:t>Calculate how good the question was by calculating the "Information Gain" from the split</a:t>
            </a:r>
          </a:p>
          <a:p>
            <a:pPr marL="342900" indent="-342900" algn="just">
              <a:buFont typeface="+mj-lt"/>
              <a:buAutoNum type="arabicPeriod"/>
            </a:pPr>
            <a:r>
              <a:rPr lang="en-IN" sz="1200" dirty="0"/>
              <a:t>Repeat recursively till the you cant find better splits</a:t>
            </a:r>
          </a:p>
        </p:txBody>
      </p:sp>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Decision Trees</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US" dirty="0" err="1"/>
              <a:t>www.akshaysehgal.com</a:t>
            </a:r>
            <a:endParaRPr lang="en-US" dirty="0"/>
          </a:p>
        </p:txBody>
      </p:sp>
      <p:sp>
        <p:nvSpPr>
          <p:cNvPr id="5" name="Rectangle 4">
            <a:extLst>
              <a:ext uri="{FF2B5EF4-FFF2-40B4-BE49-F238E27FC236}">
                <a16:creationId xmlns:a16="http://schemas.microsoft.com/office/drawing/2014/main" id="{F227C11E-01CB-7443-B443-B5B60C08D00D}"/>
              </a:ext>
            </a:extLst>
          </p:cNvPr>
          <p:cNvSpPr/>
          <p:nvPr/>
        </p:nvSpPr>
        <p:spPr>
          <a:xfrm>
            <a:off x="367861" y="4539133"/>
            <a:ext cx="2394857" cy="1308050"/>
          </a:xfrm>
          <a:prstGeom prst="rect">
            <a:avLst/>
          </a:prstGeom>
        </p:spPr>
        <p:txBody>
          <a:bodyPr wrap="square">
            <a:spAutoFit/>
          </a:bodyPr>
          <a:lstStyle/>
          <a:p>
            <a:pPr lvl="0" algn="just">
              <a:lnSpc>
                <a:spcPct val="90000"/>
              </a:lnSpc>
              <a:spcBef>
                <a:spcPts val="1000"/>
              </a:spcBef>
            </a:pPr>
            <a:r>
              <a:rPr lang="en-IN" sz="1200" b="1" dirty="0">
                <a:solidFill>
                  <a:prstClr val="black"/>
                </a:solidFill>
                <a:latin typeface="Calibri Light" panose="020F0302020204030204" pitchFamily="34" charset="0"/>
                <a:cs typeface="Calibri Light" panose="020F0302020204030204" pitchFamily="34" charset="0"/>
              </a:rPr>
              <a:t>Types of Impurity </a:t>
            </a:r>
            <a:r>
              <a:rPr lang="en-IN" sz="1200" dirty="0">
                <a:solidFill>
                  <a:prstClr val="black"/>
                </a:solidFill>
                <a:latin typeface="Calibri Light" panose="020F0302020204030204" pitchFamily="34" charset="0"/>
                <a:cs typeface="Calibri Light" panose="020F0302020204030204" pitchFamily="34" charset="0"/>
              </a:rPr>
              <a:t>measures to check purity of the nodes.</a:t>
            </a:r>
          </a:p>
          <a:p>
            <a:pPr marL="228600" lvl="0" indent="-228600" algn="just">
              <a:lnSpc>
                <a:spcPct val="90000"/>
              </a:lnSpc>
              <a:spcBef>
                <a:spcPts val="1000"/>
              </a:spcBef>
              <a:buFont typeface="Courier New" panose="02070309020205020404" pitchFamily="49" charset="0"/>
              <a:buChar char="o"/>
            </a:pPr>
            <a:r>
              <a:rPr lang="en-IN" sz="1200" dirty="0">
                <a:solidFill>
                  <a:prstClr val="black"/>
                </a:solidFill>
                <a:latin typeface="Calibri Light" panose="020F0302020204030204" pitchFamily="34" charset="0"/>
                <a:cs typeface="Calibri Light" panose="020F0302020204030204" pitchFamily="34" charset="0"/>
              </a:rPr>
              <a:t>𝐸𝑛𝑡𝑟𝑜𝑝𝑦 = − ∑ 𝑝</a:t>
            </a:r>
            <a:r>
              <a:rPr lang="en-IN" sz="1200" baseline="-25000" dirty="0">
                <a:solidFill>
                  <a:prstClr val="black"/>
                </a:solidFill>
                <a:latin typeface="Calibri Light" panose="020F0302020204030204" pitchFamily="34" charset="0"/>
                <a:cs typeface="Calibri Light" panose="020F0302020204030204" pitchFamily="34" charset="0"/>
              </a:rPr>
              <a:t>𝑗 </a:t>
            </a:r>
            <a:r>
              <a:rPr lang="en-IN" sz="1200" dirty="0">
                <a:solidFill>
                  <a:prstClr val="black"/>
                </a:solidFill>
                <a:latin typeface="Calibri Light" panose="020F0302020204030204" pitchFamily="34" charset="0"/>
                <a:cs typeface="Calibri Light" panose="020F0302020204030204" pitchFamily="34" charset="0"/>
              </a:rPr>
              <a:t>∗ 𝑙𝑜𝑔</a:t>
            </a:r>
            <a:r>
              <a:rPr lang="en-IN" sz="1200" baseline="-25000" dirty="0">
                <a:solidFill>
                  <a:prstClr val="black"/>
                </a:solidFill>
                <a:latin typeface="Calibri Light" panose="020F0302020204030204" pitchFamily="34" charset="0"/>
                <a:cs typeface="Calibri Light" panose="020F0302020204030204" pitchFamily="34" charset="0"/>
              </a:rPr>
              <a:t>2</a:t>
            </a:r>
            <a:r>
              <a:rPr lang="en-IN" sz="1200" dirty="0">
                <a:solidFill>
                  <a:prstClr val="black"/>
                </a:solidFill>
                <a:latin typeface="Calibri Light" panose="020F0302020204030204" pitchFamily="34" charset="0"/>
                <a:cs typeface="Calibri Light" panose="020F0302020204030204" pitchFamily="34" charset="0"/>
              </a:rPr>
              <a:t>𝑝</a:t>
            </a:r>
            <a:r>
              <a:rPr lang="en-IN" sz="1200" baseline="-25000" dirty="0">
                <a:solidFill>
                  <a:prstClr val="black"/>
                </a:solidFill>
                <a:latin typeface="Calibri Light" panose="020F0302020204030204" pitchFamily="34" charset="0"/>
                <a:cs typeface="Calibri Light" panose="020F0302020204030204" pitchFamily="34" charset="0"/>
              </a:rPr>
              <a:t>𝑗</a:t>
            </a:r>
          </a:p>
          <a:p>
            <a:pPr marL="228600" lvl="0" indent="-228600" algn="just">
              <a:lnSpc>
                <a:spcPct val="90000"/>
              </a:lnSpc>
              <a:spcBef>
                <a:spcPts val="1000"/>
              </a:spcBef>
              <a:buFont typeface="Courier New" panose="02070309020205020404" pitchFamily="49" charset="0"/>
              <a:buChar char="o"/>
            </a:pPr>
            <a:r>
              <a:rPr lang="en-IN" sz="1200" dirty="0">
                <a:solidFill>
                  <a:prstClr val="black"/>
                </a:solidFill>
                <a:latin typeface="Calibri Light" panose="020F0302020204030204" pitchFamily="34" charset="0"/>
                <a:cs typeface="Calibri Light" panose="020F0302020204030204" pitchFamily="34" charset="0"/>
              </a:rPr>
              <a:t>𝐺𝑖𝑛𝑖 = 1 − ∑𝑝</a:t>
            </a:r>
            <a:r>
              <a:rPr lang="en-IN" sz="1200" baseline="30000" dirty="0">
                <a:solidFill>
                  <a:prstClr val="black"/>
                </a:solidFill>
                <a:latin typeface="Calibri Light" panose="020F0302020204030204" pitchFamily="34" charset="0"/>
                <a:cs typeface="Calibri Light" panose="020F0302020204030204" pitchFamily="34" charset="0"/>
              </a:rPr>
              <a:t>2</a:t>
            </a:r>
            <a:r>
              <a:rPr lang="en-IN" sz="1200" baseline="-25000" dirty="0">
                <a:solidFill>
                  <a:prstClr val="black"/>
                </a:solidFill>
                <a:latin typeface="Calibri Light" panose="020F0302020204030204" pitchFamily="34" charset="0"/>
                <a:cs typeface="Calibri Light" panose="020F0302020204030204" pitchFamily="34" charset="0"/>
              </a:rPr>
              <a:t>𝑗</a:t>
            </a:r>
          </a:p>
          <a:p>
            <a:pPr marL="228600" lvl="0" indent="-228600" algn="just">
              <a:lnSpc>
                <a:spcPct val="90000"/>
              </a:lnSpc>
              <a:spcBef>
                <a:spcPts val="1000"/>
              </a:spcBef>
              <a:buFont typeface="Courier New" panose="02070309020205020404" pitchFamily="49" charset="0"/>
              <a:buChar char="o"/>
            </a:pPr>
            <a:r>
              <a:rPr lang="en-IN" sz="1200" dirty="0">
                <a:solidFill>
                  <a:prstClr val="black"/>
                </a:solidFill>
                <a:latin typeface="Calibri Light" panose="020F0302020204030204" pitchFamily="34" charset="0"/>
                <a:cs typeface="Calibri Light" panose="020F0302020204030204" pitchFamily="34" charset="0"/>
              </a:rPr>
              <a:t>𝐶𝐸 = 1 − 𝑚𝑎𝑥(𝑝</a:t>
            </a:r>
            <a:r>
              <a:rPr lang="en-IN" sz="1200" baseline="-25000" dirty="0">
                <a:solidFill>
                  <a:prstClr val="black"/>
                </a:solidFill>
                <a:latin typeface="Calibri Light" panose="020F0302020204030204" pitchFamily="34" charset="0"/>
                <a:cs typeface="Calibri Light" panose="020F0302020204030204" pitchFamily="34" charset="0"/>
              </a:rPr>
              <a:t>𝑗</a:t>
            </a:r>
            <a:r>
              <a:rPr lang="en-IN" sz="1200" dirty="0">
                <a:solidFill>
                  <a:prstClr val="black"/>
                </a:solidFill>
                <a:latin typeface="Calibri Light" panose="020F0302020204030204" pitchFamily="34" charset="0"/>
                <a:cs typeface="Calibri Light" panose="020F0302020204030204" pitchFamily="34" charset="0"/>
              </a:rPr>
              <a:t>) </a:t>
            </a:r>
          </a:p>
        </p:txBody>
      </p:sp>
      <p:sp>
        <p:nvSpPr>
          <p:cNvPr id="17" name="Rectangle 16">
            <a:extLst>
              <a:ext uri="{FF2B5EF4-FFF2-40B4-BE49-F238E27FC236}">
                <a16:creationId xmlns:a16="http://schemas.microsoft.com/office/drawing/2014/main" id="{91A51794-DECC-BC44-8C85-0D4761D118F6}"/>
              </a:ext>
            </a:extLst>
          </p:cNvPr>
          <p:cNvSpPr/>
          <p:nvPr/>
        </p:nvSpPr>
        <p:spPr>
          <a:xfrm>
            <a:off x="3484335" y="4539133"/>
            <a:ext cx="3127361" cy="757130"/>
          </a:xfrm>
          <a:prstGeom prst="rect">
            <a:avLst/>
          </a:prstGeom>
        </p:spPr>
        <p:txBody>
          <a:bodyPr wrap="square">
            <a:spAutoFit/>
          </a:bodyPr>
          <a:lstStyle/>
          <a:p>
            <a:pPr lvl="0" algn="just">
              <a:lnSpc>
                <a:spcPct val="90000"/>
              </a:lnSpc>
              <a:spcBef>
                <a:spcPts val="1000"/>
              </a:spcBef>
            </a:pPr>
            <a:r>
              <a:rPr lang="en-IN" sz="1200" b="1" dirty="0">
                <a:solidFill>
                  <a:prstClr val="black"/>
                </a:solidFill>
                <a:latin typeface="Calibri Light" panose="020F0302020204030204" pitchFamily="34" charset="0"/>
                <a:cs typeface="Calibri Light" panose="020F0302020204030204" pitchFamily="34" charset="0"/>
              </a:rPr>
              <a:t>Information Gain </a:t>
            </a:r>
            <a:r>
              <a:rPr lang="en-IN" sz="1200" dirty="0">
                <a:solidFill>
                  <a:prstClr val="black"/>
                </a:solidFill>
                <a:latin typeface="Calibri Light" panose="020F0302020204030204" pitchFamily="34" charset="0"/>
                <a:cs typeface="Calibri Light" panose="020F0302020204030204" pitchFamily="34" charset="0"/>
              </a:rPr>
              <a:t>is a measure of how much information is gained / how much the overall impurity has decreased after a certain action (such as splitting a set into n parts)</a:t>
            </a:r>
          </a:p>
        </p:txBody>
      </p:sp>
      <p:pic>
        <p:nvPicPr>
          <p:cNvPr id="9" name="Picture 8" descr="A close up of a logo&#10;&#10;Description automatically generated">
            <a:extLst>
              <a:ext uri="{FF2B5EF4-FFF2-40B4-BE49-F238E27FC236}">
                <a16:creationId xmlns:a16="http://schemas.microsoft.com/office/drawing/2014/main" id="{0C1E2E83-3234-114C-A4A0-B7EEEE32803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644665" y="5343935"/>
            <a:ext cx="2806700" cy="407079"/>
          </a:xfrm>
          <a:prstGeom prst="rect">
            <a:avLst/>
          </a:prstGeom>
        </p:spPr>
      </p:pic>
      <p:pic>
        <p:nvPicPr>
          <p:cNvPr id="24" name="Picture 23" descr="A close up of a sign&#10;&#10;Description automatically generated">
            <a:extLst>
              <a:ext uri="{FF2B5EF4-FFF2-40B4-BE49-F238E27FC236}">
                <a16:creationId xmlns:a16="http://schemas.microsoft.com/office/drawing/2014/main" id="{03F6D56C-8DAE-4C48-AEB8-611F80C357B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526743" y="605336"/>
            <a:ext cx="3855960" cy="5751014"/>
          </a:xfrm>
          <a:prstGeom prst="rect">
            <a:avLst/>
          </a:prstGeom>
        </p:spPr>
      </p:pic>
    </p:spTree>
    <p:extLst>
      <p:ext uri="{BB962C8B-B14F-4D97-AF65-F5344CB8AC3E}">
        <p14:creationId xmlns:p14="http://schemas.microsoft.com/office/powerpoint/2010/main" val="212719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Implementing Decision Trees</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US" dirty="0" err="1"/>
              <a:t>www.akshaysehgal.com</a:t>
            </a:r>
            <a:endParaRPr lang="en-US" dirty="0"/>
          </a:p>
        </p:txBody>
      </p:sp>
      <p:pic>
        <p:nvPicPr>
          <p:cNvPr id="19" name="Picture 18" descr="A screenshot of a social media post&#10;&#10;Description automatically generated">
            <a:extLst>
              <a:ext uri="{FF2B5EF4-FFF2-40B4-BE49-F238E27FC236}">
                <a16:creationId xmlns:a16="http://schemas.microsoft.com/office/drawing/2014/main" id="{F2ABE15F-C5F3-9841-99B7-ECD229697E12}"/>
              </a:ext>
            </a:extLst>
          </p:cNvPr>
          <p:cNvPicPr>
            <a:picLocks noChangeAspect="1"/>
          </p:cNvPicPr>
          <p:nvPr/>
        </p:nvPicPr>
        <p:blipFill rotWithShape="1">
          <a:blip r:embed="rId2">
            <a:clrChange>
              <a:clrFrom>
                <a:srgbClr val="FFFFFF"/>
              </a:clrFrom>
              <a:clrTo>
                <a:srgbClr val="FFFFFF">
                  <a:alpha val="0"/>
                </a:srgbClr>
              </a:clrTo>
            </a:clrChange>
          </a:blip>
          <a:srcRect r="31269"/>
          <a:stretch/>
        </p:blipFill>
        <p:spPr>
          <a:xfrm>
            <a:off x="367860" y="1106619"/>
            <a:ext cx="6066504" cy="5063371"/>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A15424AC-024D-9348-959B-D7959B88F8E0}"/>
              </a:ext>
            </a:extLst>
          </p:cNvPr>
          <p:cNvPicPr>
            <a:picLocks noChangeAspect="1"/>
          </p:cNvPicPr>
          <p:nvPr/>
        </p:nvPicPr>
        <p:blipFill rotWithShape="1">
          <a:blip r:embed="rId3">
            <a:clrChange>
              <a:clrFrom>
                <a:srgbClr val="FFFFFF"/>
              </a:clrFrom>
              <a:clrTo>
                <a:srgbClr val="FFFFFF">
                  <a:alpha val="0"/>
                </a:srgbClr>
              </a:clrTo>
            </a:clrChange>
          </a:blip>
          <a:srcRect r="46956"/>
          <a:stretch/>
        </p:blipFill>
        <p:spPr>
          <a:xfrm>
            <a:off x="7140093" y="1156138"/>
            <a:ext cx="4652513" cy="4494299"/>
          </a:xfrm>
          <a:prstGeom prst="rect">
            <a:avLst/>
          </a:prstGeom>
        </p:spPr>
      </p:pic>
    </p:spTree>
    <p:extLst>
      <p:ext uri="{BB962C8B-B14F-4D97-AF65-F5344CB8AC3E}">
        <p14:creationId xmlns:p14="http://schemas.microsoft.com/office/powerpoint/2010/main" val="91321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Comparison of Decision Boundaries for different classifiers</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US" dirty="0" err="1"/>
              <a:t>www.akshaysehgal.com</a:t>
            </a:r>
            <a:endParaRPr lang="en-US" dirty="0"/>
          </a:p>
        </p:txBody>
      </p:sp>
      <p:pic>
        <p:nvPicPr>
          <p:cNvPr id="10" name="Picture 9" descr="A picture containing food&#10;&#10;Description automatically generated">
            <a:extLst>
              <a:ext uri="{FF2B5EF4-FFF2-40B4-BE49-F238E27FC236}">
                <a16:creationId xmlns:a16="http://schemas.microsoft.com/office/drawing/2014/main" id="{84080B41-2F8E-2C4A-8B97-F06D54B9219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2063" y="1474354"/>
            <a:ext cx="11727873" cy="3909291"/>
          </a:xfrm>
          <a:prstGeom prst="rect">
            <a:avLst/>
          </a:prstGeom>
        </p:spPr>
      </p:pic>
      <p:sp>
        <p:nvSpPr>
          <p:cNvPr id="13" name="Right Arrow 12">
            <a:extLst>
              <a:ext uri="{FF2B5EF4-FFF2-40B4-BE49-F238E27FC236}">
                <a16:creationId xmlns:a16="http://schemas.microsoft.com/office/drawing/2014/main" id="{F49AE380-F02C-7E43-95A9-479FA8D2A1F0}"/>
              </a:ext>
            </a:extLst>
          </p:cNvPr>
          <p:cNvSpPr/>
          <p:nvPr/>
        </p:nvSpPr>
        <p:spPr>
          <a:xfrm rot="16200000">
            <a:off x="5818295" y="5451164"/>
            <a:ext cx="523876" cy="388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61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7548-4E3E-2344-9A20-B1770B19A3AB}"/>
              </a:ext>
            </a:extLst>
          </p:cNvPr>
          <p:cNvSpPr>
            <a:spLocks noGrp="1"/>
          </p:cNvSpPr>
          <p:nvPr>
            <p:ph type="title"/>
          </p:nvPr>
        </p:nvSpPr>
        <p:spPr/>
        <p:txBody>
          <a:bodyPr/>
          <a:lstStyle/>
          <a:p>
            <a:r>
              <a:rPr lang="en-US" dirty="0"/>
              <a:t>Random Forest</a:t>
            </a:r>
          </a:p>
        </p:txBody>
      </p:sp>
    </p:spTree>
    <p:extLst>
      <p:ext uri="{BB962C8B-B14F-4D97-AF65-F5344CB8AC3E}">
        <p14:creationId xmlns:p14="http://schemas.microsoft.com/office/powerpoint/2010/main" val="1820999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TotalTime>
  <Words>1090</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Tree Based Methods in Machine Learning</vt:lpstr>
      <vt:lpstr>Naïve Bayes</vt:lpstr>
      <vt:lpstr>Comparison of Decision Boundaries for different classifiers</vt:lpstr>
      <vt:lpstr>Decision Trees</vt:lpstr>
      <vt:lpstr>Concept of Entropy</vt:lpstr>
      <vt:lpstr>Decision Trees</vt:lpstr>
      <vt:lpstr>Implementing Decision Trees</vt:lpstr>
      <vt:lpstr>Comparison of Decision Boundaries for different classifiers</vt:lpstr>
      <vt:lpstr>Random Forest</vt:lpstr>
      <vt:lpstr>Bagging</vt:lpstr>
      <vt:lpstr>Boosting</vt:lpstr>
      <vt:lpstr>Stacking</vt:lpstr>
      <vt:lpstr>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Based Methods in Machine Learning</dc:title>
  <dc:creator>Akshay Sehgal</dc:creator>
  <cp:lastModifiedBy>Akshay Sehgal</cp:lastModifiedBy>
  <cp:revision>43</cp:revision>
  <dcterms:created xsi:type="dcterms:W3CDTF">2020-08-24T13:42:04Z</dcterms:created>
  <dcterms:modified xsi:type="dcterms:W3CDTF">2020-08-25T13:51:24Z</dcterms:modified>
</cp:coreProperties>
</file>