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6b0b2deb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6b0b2deb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437932501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437932501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ab13756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ab13756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437932501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437932501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37932501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437932501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1ab13756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1ab13756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1ab13756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1ab13756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1ab13756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1ab13756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1ab13756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1ab13756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467fd727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467fd72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37932501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37932501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467fd72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467fd72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467fd72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467fd72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437932501_0_3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437932501_0_3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467fd72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467fd72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467fd7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467fd7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467fd72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467fd72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467fd72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467fd72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437932501_0_3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437932501_0_3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437932501_0_3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437932501_0_3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467fd72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467fd72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437932501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437932501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437932501_0_3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437932501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437932501_0_3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437932501_0_3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4598c3d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4598c3d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4598c3d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4598c3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4598c3df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4598c3df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46b0b2d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46b0b2d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46b0b2de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46b0b2de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37932501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437932501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6b0b2d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46b0b2d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46b0b2de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46b0b2de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46b0b2deb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46b0b2deb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29c31d8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29c31d8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6b0b2deb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46b0b2deb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GOChsFWOxFboO6dGwTxbXI3upbcQ5toU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OorHTRYw9DJ2Z5p_J12zahWMM1xv9Rfb/view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2CRAsk04RStkh7-yNFD81_absu0euQs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T9wicSo6XnkWktPkFnKktmhngdEE9g-V/view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ec6SeMpZfxZylBMUTWV_G41nvm47PCkK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://drive.google.com/file/d/1yI9xy3T-w_uL1fzWcq6ZHniLLfZaBS1h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ENAFJgsH98A-jL9sXSSusgYFCaMAyhPd/view" TargetMode="External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9kjmBgAiJ9xMT7Hl2BnDKnkfzeZ6O9Y3/view" TargetMode="External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_v7s0KEVvbrVpuj8hRoH9qQDtRheeUDP/view" TargetMode="External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5iptS0RhEroepfd3d64OKnTvjSsdn4BA/view" TargetMode="External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ySkArQxcV1gxDJzPv4nPe5_ErF8CvDZZ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tqs0G5zwKHs7H1lAzG5dPb3NweLiNeSD/view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hyperlink" Target="http://drive.google.com/file/d/1T8EgIzab5T0xte5_c2Uld-0E2ood3hAg/view" TargetMode="External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FkLq7NYLSXy-teJq69ZLsNZsk-c9LWew/view" TargetMode="External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NeBVT0mRqjuVwSIcQGcUQ_9m__DtdVdB/view" TargetMode="External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hyperlink" Target="http://drive.google.com/file/d/1eDVx0KGW14EKj9nl691KVX7ggMjZghJJ/view" TargetMode="External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hyperlink" Target="http://drive.google.com/file/d/1GXjkNeg0DGjkL7EX8TPxADhfF4s-W283/view" TargetMode="External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hyperlink" Target="http://drive.google.com/file/d/1OyFEsc_MqK4lW25EqkP_CpBkiN1ZPqda/view" TargetMode="External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mqmst3Tbvfg-IsHgYgdfN1VhrZTLPXSF/view" TargetMode="External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OxSZ0uEHAWz-U8WWJecsuudQP9sgvvuD/view" TargetMode="External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X-4SpB2CPE33_eCED0ttdFobYWRENP1S/view" TargetMode="External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hyperlink" Target="http://drive.google.com/file/d/1SMiJfszT-BAOMf_-H0GamCJd3zUYaIDA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H9jBlu1AAh-oI-EVldnNM1z6WbWUiRZt/view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tLlntmLu2qPHP5fDe8b1zVlj02m1mHiJ/view" TargetMode="External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W7HCoTlKyCobExlFLVqEyc2rtTyD10JR/view" TargetMode="External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hyperlink" Target="http://drive.google.com/file/d/1_DDDCKSDuXM2YKu3jMI62NsAlRUW0ThN/view" TargetMode="External"/><Relationship Id="rId5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1BzpibZ58OWSC0OlzCtgFhBML21G0m4G/view" TargetMode="External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JVEywsY_U5pBrRN2RZeYOcvWQdqCaEEz/view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rive.google.com/file/d/19eO4bEtqpTMGyJypH5gKnnPB9m3qsPcr/view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nGGINAVFF2yV5ncaC-hkEmhhqMUJW7m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XEqKx1sC1SLm9XkQ5cA_B0fleivejHpL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gyFrYRz7KSJBIlEs91xiWZh65X9FzooF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i92QnWbke2igKECgHtuKzNb2B3Sdq5aq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X7lhJpO5mwoTmwTEWDXV3I0qfhNfA0G6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Xjm2gq--x2JvHA16B3l-flP1dsMeo-kG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E6991"/>
            </a:gs>
            <a:gs pos="100000">
              <a:srgbClr val="9A2B5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847550" y="680125"/>
            <a:ext cx="54489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280"/>
              <a:t>Smart Local Guide</a:t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280"/>
              <a:t> G9 - The Eagles</a:t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280"/>
              <a:t>A Recommender System Leveraging </a:t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280"/>
              <a:t>Google Reviews and Metadata</a:t>
            </a:r>
            <a:endParaRPr b="1" sz="22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2280"/>
          </a:p>
        </p:txBody>
      </p:sp>
      <p:sp>
        <p:nvSpPr>
          <p:cNvPr id="86" name="Google Shape;86;p13"/>
          <p:cNvSpPr txBox="1"/>
          <p:nvPr/>
        </p:nvSpPr>
        <p:spPr>
          <a:xfrm>
            <a:off x="1685400" y="2834800"/>
            <a:ext cx="57732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Team members: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Rushikesh Gholap (rg954@drexel.edu)	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Hassaan Alvi (haa76@drexel.edu)	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Jelitta James (jj982@drexel.edu)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Priyanka Choudhary (pc845@drexel.edu)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</a:rPr>
              <a:t>Krish Balar (kb3842@drexel.edu)</a:t>
            </a:r>
            <a:endParaRPr i="1">
              <a:solidFill>
                <a:schemeClr val="lt1"/>
              </a:solidFill>
            </a:endParaRPr>
          </a:p>
        </p:txBody>
      </p:sp>
      <p:pic>
        <p:nvPicPr>
          <p:cNvPr id="87" name="Google Shape;87;p13" title="Slide1 Int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5" y="46323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 engineered Table On Users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650" y="1656375"/>
            <a:ext cx="6485699" cy="153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28275" y="1141600"/>
            <a:ext cx="84243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053" y="1093600"/>
            <a:ext cx="1975700" cy="37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 title="Slide11 user metadata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4520375"/>
            <a:ext cx="377775" cy="3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24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952500"/>
            <a:ext cx="70305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Handling Duplicates:</a:t>
            </a:r>
            <a:endParaRPr b="1" sz="16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254,227 duplicate reviews removed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980 duplicate business records removed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Handling Missing Data:</a:t>
            </a:r>
            <a:endParaRPr b="1" sz="1700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Dropped highly sparse columns (Pics, Response, Description, Price)</a:t>
            </a:r>
            <a:endParaRPr sz="1500"/>
          </a:p>
          <a:p>
            <a:pPr indent="-3238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Imputed missing ratings using business metadata</a:t>
            </a:r>
            <a:endParaRPr sz="1500"/>
          </a:p>
          <a:p>
            <a:pPr indent="-3238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Used geolocation as a proxy for missing addresses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Transformation &amp; Standardization:</a:t>
            </a:r>
            <a:endParaRPr b="1">
              <a:solidFill>
                <a:srgbClr val="000000"/>
              </a:solidFill>
            </a:endParaRPr>
          </a:p>
          <a:p>
            <a:pPr indent="-32385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Converted UNIX timestamps to human-readable format</a:t>
            </a:r>
            <a:endParaRPr sz="1500"/>
          </a:p>
          <a:p>
            <a:pPr indent="-3238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" sz="1500"/>
              <a:t>Normalized text data for NLP</a:t>
            </a:r>
            <a:endParaRPr sz="1200"/>
          </a:p>
        </p:txBody>
      </p:sp>
      <p:pic>
        <p:nvPicPr>
          <p:cNvPr id="163" name="Google Shape;163;p23" title="WhatsApp-Audio-2025-03-21-at-16.12.59_c24f6bff.da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617250"/>
            <a:ext cx="273200" cy="2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25975" y="268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49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 complex data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MISC is a complex with many categorical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than 80% data is missing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Dropped all columns except for Service options.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527" y="800100"/>
            <a:ext cx="2689650" cy="2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 title="WhatsApp-Audio-2025-03-21-at-16.20.38_d6e51a28.dat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75" y="4620125"/>
            <a:ext cx="268475" cy="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177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Objective:</a:t>
            </a:r>
            <a:r>
              <a:rPr lang="en" sz="1700"/>
              <a:t> </a:t>
            </a:r>
            <a:r>
              <a:rPr lang="en" sz="1500"/>
              <a:t>Understand dataset structure and key insights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Analysis Areas:</a:t>
            </a:r>
            <a:endParaRPr sz="17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distribution and patterns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values and outliers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behavior and rating trends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78" name="Google Shape;178;p25" title="WhatsApp-Audio-2025-03-21-at-16.32.34_f106b140.da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617425"/>
            <a:ext cx="278850" cy="2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Ratings &amp; Review Count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772675"/>
            <a:ext cx="46509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Key Findings:</a:t>
            </a:r>
            <a:endParaRPr b="1" sz="1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Most businesses have high ratings (4.0 - 5.0)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Businesses with low ratings usually have fewer reviews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Business with only one rating of 5.0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Impacts:</a:t>
            </a:r>
            <a:endParaRPr b="1" sz="1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Bias toward recommending popular, highly rated businesses.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Filter out low-rated and inactive businesses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Actionable steps:</a:t>
            </a:r>
            <a:endParaRPr b="1" sz="12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businesses into clusters based on similar attributes, ensuring that users can discover businesses within certain categories or niches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075" y="876300"/>
            <a:ext cx="3581649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675" y="2617225"/>
            <a:ext cx="3097032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WhatsApp-Audio-2025-03-21-at-16.41.57_2beacf62.dat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641125"/>
            <a:ext cx="243050" cy="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2355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Geospatial Analysis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235500" y="970175"/>
            <a:ext cx="50034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200"/>
              <a:t>Key Findings:</a:t>
            </a:r>
            <a:endParaRPr b="1" sz="12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geospatial analysis flagged certain latitude and longitude points as outliers relative to the boundaries of PA.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200"/>
              <a:t>Impacts:</a:t>
            </a:r>
            <a:endParaRPr b="1" sz="12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These coordinates being outside the PA boundaries could lead to poor or irrelevant recommendations for users located within PA.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Users might be recommended locations or services that aren't within their region, thereby degrading user experience and reducing system reliability.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Actionable steps:</a:t>
            </a:r>
            <a:endParaRPr b="1" sz="12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Correct the data to drop incorrect business. </a:t>
            </a:r>
            <a:endParaRPr sz="155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00" y="1170200"/>
            <a:ext cx="3885900" cy="28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 title="WhatsApp-Audio-2025-03-21-at-16.28.16_1a43a113.dat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01" y="4677350"/>
            <a:ext cx="211225" cy="2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2355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Growth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235500" y="1065425"/>
            <a:ext cx="4641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00"/>
              <a:t>Key Findings: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Exponential growth in reviews (2017-2019)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Slowdown post-2020 (potential saturation or external factors)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00"/>
              <a:t>Impacts:</a:t>
            </a:r>
            <a:endParaRPr b="1" sz="1300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System might overemphasize recent preferences at the expense of older, more established preferences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Actionable steps: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Weight recent data more heavily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Use seasonal trends for recommendation optimization</a:t>
            </a:r>
            <a:endParaRPr sz="13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50" y="1229875"/>
            <a:ext cx="4267200" cy="282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 title="WhatsApp-Audio-2025-03-21-at-17.05.48_b0e24116.dat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00" y="4601377"/>
            <a:ext cx="272800" cy="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Review Behavior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29875"/>
            <a:ext cx="500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 Findings: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Users reviewed same business multiple times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Impacts: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Repeated reviews from the same user could create data redundancy, causing the recommender system to overemphasize that user's opinion of the business.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Implement engagement strategies for long-term retention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Actionable steps: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Averaging multiple reviews to avoid over-representation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525" y="1229875"/>
            <a:ext cx="3586175" cy="270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 title="WhatsApp Audio 2025-03-20 at 08.14.24_3d8d56a2.dat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63082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Review Noise Detection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29875"/>
            <a:ext cx="470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 Findings: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Identified ~1.8M noisy reviews using distance-based rating calculations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/>
              <a:t>significantly degrade the performance of a recommender system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Actionable Steps: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Remove or weight noisy reviews to reduce their influence on recommendations</a:t>
            </a:r>
            <a:endParaRPr sz="1300"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00" y="1276350"/>
            <a:ext cx="38151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 title="WhatsApp-Audio-2025-03-21-at-16.55.43_4df0e6f7.dat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75" y="459462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II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2939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Objective:</a:t>
            </a:r>
            <a:r>
              <a:rPr lang="en" sz="1500"/>
              <a:t> A</a:t>
            </a:r>
            <a:r>
              <a:rPr lang="en" sz="1500"/>
              <a:t>nalysis of </a:t>
            </a:r>
            <a:r>
              <a:rPr lang="en" sz="1500"/>
              <a:t>Reviews data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Analysis Areas: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Reviews</a:t>
            </a:r>
            <a:r>
              <a:rPr lang="en" sz="1500"/>
              <a:t> frequency and distribution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User Sentiments vs. Ratings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Rating trends </a:t>
            </a:r>
            <a:r>
              <a:rPr lang="en" sz="1500"/>
              <a:t>over time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6" name="Google Shape;226;p31" title="Slide 1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93200"/>
            <a:ext cx="244075" cy="2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E6991"/>
            </a:gs>
            <a:gs pos="100000">
              <a:srgbClr val="9A2B5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18450" y="1108575"/>
            <a:ext cx="69474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60"/>
              <a:t>Roles &amp; Responsibilities:</a:t>
            </a:r>
            <a:endParaRPr b="1"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60"/>
          </a:p>
          <a:p>
            <a:pPr indent="-3213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b="1" lang="en" sz="1460"/>
              <a:t>Rushikesh Gholap:</a:t>
            </a:r>
            <a:r>
              <a:rPr lang="en" sz="1460"/>
              <a:t> Data discovery, Data Flow, Architecture &amp; EDA</a:t>
            </a:r>
            <a:endParaRPr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b="1" lang="en" sz="1460"/>
              <a:t>Jelitta James:</a:t>
            </a:r>
            <a:r>
              <a:rPr lang="en" sz="1460"/>
              <a:t> Data cleaning, Pre-processing and EDA </a:t>
            </a:r>
            <a:endParaRPr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b="1" lang="en" sz="1460"/>
              <a:t>Hassaan Alvi: </a:t>
            </a:r>
            <a:r>
              <a:rPr lang="en" sz="1460"/>
              <a:t>Data cleaning, </a:t>
            </a:r>
            <a:r>
              <a:rPr lang="en" sz="1460"/>
              <a:t>EDA, Pre-Processing</a:t>
            </a:r>
            <a:endParaRPr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b="1" lang="en" sz="1460"/>
              <a:t>Priyanka Choudhary: </a:t>
            </a:r>
            <a:r>
              <a:rPr lang="en" sz="1460"/>
              <a:t>Pre-Processing</a:t>
            </a:r>
            <a:r>
              <a:rPr lang="en" sz="1460"/>
              <a:t>, EDA, Feature Engineering</a:t>
            </a:r>
            <a:endParaRPr sz="1460"/>
          </a:p>
          <a:p>
            <a:pPr indent="-3213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b="1" lang="en" sz="1460"/>
              <a:t>Krish Balar: </a:t>
            </a:r>
            <a:r>
              <a:rPr lang="en" sz="1460"/>
              <a:t>Data cleaning &amp; Pre-Processing, </a:t>
            </a:r>
            <a:r>
              <a:rPr lang="en" sz="1460"/>
              <a:t>EDA, </a:t>
            </a:r>
            <a:r>
              <a:rPr lang="en" sz="1460"/>
              <a:t>Feature Engineering</a:t>
            </a:r>
            <a:endParaRPr sz="146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60"/>
              <a:t>Collaboration: </a:t>
            </a:r>
            <a:endParaRPr b="1"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60"/>
              <a:t>Regular Zoom meetings, daily messaging, and shared tools (Google Drive, GitHub).</a:t>
            </a:r>
            <a:endParaRPr sz="14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60"/>
          </a:p>
        </p:txBody>
      </p:sp>
      <p:sp>
        <p:nvSpPr>
          <p:cNvPr id="93" name="Google Shape;93;p14"/>
          <p:cNvSpPr txBox="1"/>
          <p:nvPr/>
        </p:nvSpPr>
        <p:spPr>
          <a:xfrm>
            <a:off x="2097450" y="261375"/>
            <a:ext cx="445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Team – Group 9: The Eagles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94" name="Google Shape;94;p14" title="slide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75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73600" y="17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Yearly Review Frequency </a:t>
            </a:r>
            <a:endParaRPr sz="2500"/>
          </a:p>
        </p:txBody>
      </p:sp>
      <p:pic>
        <p:nvPicPr>
          <p:cNvPr id="232" name="Google Shape;232;p32" title="7b042826-bfb3-4984-89cc-607316bbddc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824350"/>
            <a:ext cx="6067424" cy="379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 title="Slide 20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00" y="4588400"/>
            <a:ext cx="284650" cy="2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49800" y="17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Review Pattern </a:t>
            </a:r>
            <a:r>
              <a:rPr lang="en" sz="2500"/>
              <a:t>Hourly</a:t>
            </a:r>
            <a:endParaRPr sz="2500"/>
          </a:p>
        </p:txBody>
      </p:sp>
      <p:pic>
        <p:nvPicPr>
          <p:cNvPr id="239" name="Google Shape;239;p33" title="b7339eec-be5e-44cd-89f8-4e892f09658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734600"/>
            <a:ext cx="6251849" cy="393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 title="Slide 2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00" y="4629250"/>
            <a:ext cx="264975" cy="2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Frequency Trends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Review volume peaks in the evening (6 PM - 12 AM)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Highest engagement period: 2017-2019, slight decline post-2020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Application in Recommender System: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Prioritize real-time updates in the evening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Focus on recent reviews for recommendations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7" name="Google Shape;247;p34" title="Slide 2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688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197400" y="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Rating Trend for Top Users</a:t>
            </a:r>
            <a:endParaRPr sz="2500"/>
          </a:p>
        </p:txBody>
      </p:sp>
      <p:pic>
        <p:nvPicPr>
          <p:cNvPr id="253" name="Google Shape;253;p35" title="f2f722a9-f216-40fb-a946-ea793860366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0" y="670300"/>
            <a:ext cx="7436999" cy="406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 title="Slide 2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99" y="4656800"/>
            <a:ext cx="238975" cy="2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97400" y="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Average Rating vs. Average Number of Reviews</a:t>
            </a:r>
            <a:endParaRPr sz="2500"/>
          </a:p>
        </p:txBody>
      </p:sp>
      <p:pic>
        <p:nvPicPr>
          <p:cNvPr id="260" name="Google Shape;260;p36" title="b3ead1d9-032a-4218-87f0-e320f3074a25.png"/>
          <p:cNvPicPr preferRelativeResize="0"/>
          <p:nvPr/>
        </p:nvPicPr>
        <p:blipFill rotWithShape="1">
          <a:blip r:embed="rId3">
            <a:alphaModFix/>
          </a:blip>
          <a:srcRect b="0" l="3917" r="3908" t="0"/>
          <a:stretch/>
        </p:blipFill>
        <p:spPr>
          <a:xfrm>
            <a:off x="468950" y="703475"/>
            <a:ext cx="7322500" cy="40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 title="Slide 2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400" y="4640900"/>
            <a:ext cx="219525" cy="2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97400" y="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Rating Distribution for Businesses</a:t>
            </a:r>
            <a:endParaRPr sz="2500"/>
          </a:p>
        </p:txBody>
      </p:sp>
      <p:pic>
        <p:nvPicPr>
          <p:cNvPr id="267" name="Google Shape;267;p37" title="d675965d-5fe7-4472-a49a-b96d41a7af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691500"/>
            <a:ext cx="7000874" cy="40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 title="Slide 25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9" y="4628525"/>
            <a:ext cx="246050" cy="2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197400" y="17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Rating vs. Sentiment Behaviour</a:t>
            </a:r>
            <a:endParaRPr sz="2500"/>
          </a:p>
        </p:txBody>
      </p:sp>
      <p:pic>
        <p:nvPicPr>
          <p:cNvPr id="274" name="Google Shape;274;p38" title="1841be9b-7068-4628-970b-8a4d7c648c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00" y="779675"/>
            <a:ext cx="6241500" cy="3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 title="Standard recording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525" y="171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235500" y="219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in Reviews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Findings: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500"/>
              <a:t>Vertical bands suggest that users with the same average rating still express a wide range of sentiments.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500"/>
              <a:t>Some users give low ratings but still express positive sentiments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500"/>
              <a:t>Certain businesses receive consistent negative feedback despite moderate ratings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500"/>
              <a:t>No strong correlation between rating and sentiment score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Implementation in Recommender System: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500"/>
              <a:t>Integrate sentiment analysis for more accurate recommendations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82" name="Google Shape;282;p39" title="Standard recording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025" y="2195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for Predictive Modeling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Structured Transformation: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400"/>
              <a:t>Extracted unique business categories from unstructured text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400"/>
              <a:t>Applied One-Hot Encoding for categorical variables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Dimensionality Reduction: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400"/>
              <a:t>Used Truncated SVD to reduce high-dimensional features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Refining User Profiles:</a:t>
            </a:r>
            <a:endParaRPr b="1" sz="15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/>
              <a:t>Grouped users based on review frequency and engagement levels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289" name="Google Shape;289;p40" title="Standard recording 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775" y="578988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197400" y="171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Top Categories by Number of Businesses</a:t>
            </a:r>
            <a:endParaRPr sz="2500"/>
          </a:p>
        </p:txBody>
      </p:sp>
      <p:pic>
        <p:nvPicPr>
          <p:cNvPr id="295" name="Google Shape;295;p41" title="236d2fa5-a402-4e7c-98a3-6fbd1b1f5e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00" y="827300"/>
            <a:ext cx="7679775" cy="3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 title="Standard recording 1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1350" y="171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624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" sz="1700"/>
              <a:t>Objective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Develop a recommender system leveraging Google Reviews and metadata</a:t>
            </a:r>
            <a:endParaRPr sz="15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b="1" lang="en" sz="1700"/>
              <a:t>Dataset Source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Google Local Reviews dataset from UCSD’s McAuley Group</a:t>
            </a:r>
            <a:endParaRPr sz="15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b="1" lang="en" sz="1700"/>
              <a:t>Primary Goal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Provide personalized and relevant business recommendations</a:t>
            </a:r>
            <a:endParaRPr sz="1700"/>
          </a:p>
        </p:txBody>
      </p:sp>
      <p:pic>
        <p:nvPicPr>
          <p:cNvPr id="101" name="Google Shape;101;p15" title="slide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925" y="204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Business Categories Analysis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201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Most reviewed categories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Hospitality, Food, Retail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Least reviewed categories:</a:t>
            </a:r>
            <a:r>
              <a:rPr lang="en" sz="1400"/>
              <a:t> Financial Services, Arts &amp; Crafts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Rating Trends:</a:t>
            </a:r>
            <a:endParaRPr b="1" sz="15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/>
              <a:t>Highly rated: Arts &amp; Crafts, Home &amp; Garden</a:t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/>
              <a:t>Poorly rated: Miscellaneous category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Impact on Recommender System: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/>
              <a:t>Prioritize popular and highly rated business categories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03" name="Google Shape;303;p42" title="Standard recording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075" y="489400"/>
            <a:ext cx="298400" cy="2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Large Dataset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Considering only the Pennsylvania data.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Computation Power Limitations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Uploaded the dataset in SQL Database, and pulling out only the required data at a time, to do analysis and pre-processing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b="1" lang="en" sz="1500"/>
              <a:t>Complex Data Structure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Using feature engineering, we have generated few </a:t>
            </a:r>
            <a:r>
              <a:rPr lang="en" sz="1500"/>
              <a:t>necessary</a:t>
            </a:r>
            <a:r>
              <a:rPr lang="en" sz="1500"/>
              <a:t> columns, from the complex structure of data</a:t>
            </a:r>
            <a:endParaRPr sz="1500"/>
          </a:p>
        </p:txBody>
      </p:sp>
      <p:pic>
        <p:nvPicPr>
          <p:cNvPr id="310" name="Google Shape;310;p43" title="challeng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24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11700" y="944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/>
              <a:t>Outliers</a:t>
            </a:r>
            <a:r>
              <a:rPr lang="en" sz="1500"/>
              <a:t>: Eliminated the fake and dormant users, detected using EDA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7" name="Google Shape;3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25" y="1551650"/>
            <a:ext cx="4859799" cy="29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4" title="key change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660599"/>
            <a:ext cx="330501" cy="3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311700" y="24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</a:t>
            </a:r>
            <a:endParaRPr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311700" y="914400"/>
            <a:ext cx="85206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Limited Business Category</a:t>
            </a:r>
            <a:r>
              <a:rPr lang="en" sz="1500"/>
              <a:t>: We are now considering only one category i.e. Food, for our future model building and development. </a:t>
            </a:r>
            <a:endParaRPr sz="1500"/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75" y="1677000"/>
            <a:ext cx="5516651" cy="298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 title="key change 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813599"/>
            <a:ext cx="177501" cy="17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algorithms which we are going to use to generate recommendation in our next capstone part are LensKit toolkit algorithms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are also considering our proposed </a:t>
            </a:r>
            <a:r>
              <a:rPr lang="en" sz="1500"/>
              <a:t>algorithms,</a:t>
            </a:r>
            <a:r>
              <a:rPr lang="en" sz="1500"/>
              <a:t> i.e. NCF and RNN, but it’s our second choice.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dataset which we are going to use to train our models is the filtered and pre-processed data from our analysis.</a:t>
            </a:r>
            <a:endParaRPr sz="1500"/>
          </a:p>
        </p:txBody>
      </p:sp>
      <p:pic>
        <p:nvPicPr>
          <p:cNvPr id="333" name="Google Shape;333;p46" title="next step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duplicates, handled missing values, dropped irrelevant columns.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Transformed unstructured text (e.g., categories) into usable features via One-Hot Encoding and dimensionality reduction (Truncated SVD).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Applied noise detection techniques and logical filters to eliminate unreliable users and businesses.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Identified patterns in user behavior, business ratings, and review trends to guide feature selection and model design.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Finally, the dataset is </a:t>
            </a:r>
            <a:r>
              <a:rPr lang="en" sz="1400"/>
              <a:t>ready</a:t>
            </a:r>
            <a:r>
              <a:rPr lang="en" sz="1400"/>
              <a:t> for training.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7" title="conclus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E6991"/>
            </a:gs>
            <a:gs pos="100000">
              <a:srgbClr val="9A2B5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" type="subTitle"/>
          </p:nvPr>
        </p:nvSpPr>
        <p:spPr>
          <a:xfrm>
            <a:off x="1847550" y="2008075"/>
            <a:ext cx="54489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5680"/>
              <a:t>Thank You</a:t>
            </a:r>
            <a:endParaRPr b="1" sz="56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355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of the Project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97725" y="12850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Discovery &amp; Acquisition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Cleaning &amp; Pre-Processing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Exploratory Data Analysis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Sentiment Analysis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Engineering </a:t>
            </a:r>
            <a:endParaRPr sz="1500"/>
          </a:p>
        </p:txBody>
      </p:sp>
      <p:pic>
        <p:nvPicPr>
          <p:cNvPr id="108" name="Google Shape;108;p16" title="slide 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650" y="332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Source -</a:t>
            </a: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Google Local Reviews dataset from UCSD’s McAuley Group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30525" y="1037525"/>
            <a:ext cx="47037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Review Sample to a Business Location: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user_id - ID of the reviewer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name - name of the reviewer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- time of the review (unix time)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rating - rating of the business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 - text of the review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pics - pictures of the review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 - business response to the review including unix time and text of the response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gmap_id - ID of the business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63" y="1494025"/>
            <a:ext cx="3890537" cy="29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Slide6 userdata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74550"/>
            <a:ext cx="229375" cy="2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Source -</a:t>
            </a: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Google Local Reviews dataset from UCSD’s McAuley Group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39400" y="1295400"/>
            <a:ext cx="5256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User Business Metadata Data Sample: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Business Metadata Data Sample: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name - name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address - address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gmap_id - ID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description - description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latitude - latitude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longitude - longitude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category - category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avg_rating - average rating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num_of_reviews - number of reviews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price - price of the business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hours - open hours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MISC - MISC information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 - the current status of the business (e.g., permanently closed)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relative_results - relative businesses recommended by Google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url - URL of the business</a:t>
            </a:r>
            <a:endParaRPr sz="12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00" y="843925"/>
            <a:ext cx="2906875" cy="40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 title="Slide7 business metadata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34075"/>
            <a:ext cx="153225" cy="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manage Large Dataset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Only Essential Data into Memory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Querying Techniques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Incremental and Batch Processing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Processed Data Promptly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Management and Algorithm Optimization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Processing and Resource Management</a:t>
            </a:r>
            <a:endParaRPr/>
          </a:p>
        </p:txBody>
      </p:sp>
      <p:pic>
        <p:nvPicPr>
          <p:cNvPr id="131" name="Google Shape;131;p19" title="Slide8 managing large datset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9550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 of Processing sentiment analysis on </a:t>
            </a:r>
            <a:r>
              <a:rPr lang="en"/>
              <a:t>humongous</a:t>
            </a:r>
            <a:r>
              <a:rPr lang="en"/>
              <a:t> Data.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400000"/>
            <a:ext cx="85206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execution time on entire PA’s text sentiment extraction :</a:t>
            </a:r>
            <a:r>
              <a:rPr b="1" lang="en"/>
              <a:t> 35 Hours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Batchwise optimization and intelligent data extractions : </a:t>
            </a:r>
            <a:r>
              <a:rPr b="1" lang="en"/>
              <a:t>3.5 Hours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4" y="2297824"/>
            <a:ext cx="7606027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6" y="2946047"/>
            <a:ext cx="6643502" cy="187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 title="Slide9 Sentiment analysi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" y="4629275"/>
            <a:ext cx="269800" cy="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Tools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 Face</a:t>
            </a:r>
            <a:r>
              <a:rPr lang="en"/>
              <a:t> Pipelines for 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Pyspark for performing complex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for </a:t>
            </a:r>
            <a:r>
              <a:rPr lang="en"/>
              <a:t>prototyping</a:t>
            </a:r>
            <a:r>
              <a:rPr lang="en"/>
              <a:t>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DDNS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 title="Slide10 setup and tool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9250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