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2"/>
  </p:notesMasterIdLst>
  <p:sldIdLst>
    <p:sldId id="256" r:id="rId2"/>
    <p:sldId id="257" r:id="rId3"/>
    <p:sldId id="258" r:id="rId4"/>
    <p:sldId id="264" r:id="rId5"/>
    <p:sldId id="260" r:id="rId6"/>
    <p:sldId id="261" r:id="rId7"/>
    <p:sldId id="262" r:id="rId8"/>
    <p:sldId id="263" r:id="rId9"/>
    <p:sldId id="266" r:id="rId10"/>
    <p:sldId id="269" r:id="rId11"/>
    <p:sldId id="268" r:id="rId12"/>
    <p:sldId id="270" r:id="rId13"/>
    <p:sldId id="272" r:id="rId14"/>
    <p:sldId id="271" r:id="rId15"/>
    <p:sldId id="276" r:id="rId16"/>
    <p:sldId id="275" r:id="rId17"/>
    <p:sldId id="274" r:id="rId18"/>
    <p:sldId id="273" r:id="rId19"/>
    <p:sldId id="265" r:id="rId20"/>
    <p:sldId id="26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L8prG1tGdarkZ3E3Bs4ISCrX/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2" d="100"/>
          <a:sy n="82"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endParaRPr lang="en-IN"/>
          </a:p>
        </p:txBody>
      </p:sp>
      <p:sp>
        <p:nvSpPr>
          <p:cNvPr id="5" name="Footer Placeholder 4"/>
          <p:cNvSpPr>
            <a:spLocks noGrp="1"/>
          </p:cNvSpPr>
          <p:nvPr>
            <p:ph type="ftr" sz="quarter" idx="11"/>
          </p:nvPr>
        </p:nvSpPr>
        <p:spPr>
          <a:xfrm>
            <a:off x="1900237" y="5410202"/>
            <a:ext cx="3843665" cy="365125"/>
          </a:xfrm>
        </p:spPr>
        <p:txBody>
          <a:bodyPr/>
          <a:lstStyle/>
          <a:p>
            <a:endParaRPr lang="en-IN"/>
          </a:p>
        </p:txBody>
      </p:sp>
      <p:sp>
        <p:nvSpPr>
          <p:cNvPr id="6" name="Slide Number Placeholder 5"/>
          <p:cNvSpPr>
            <a:spLocks noGrp="1"/>
          </p:cNvSpPr>
          <p:nvPr>
            <p:ph type="sldNum" sz="quarter" idx="12"/>
          </p:nvPr>
        </p:nvSpPr>
        <p:spPr>
          <a:xfrm>
            <a:off x="7915603" y="5410200"/>
            <a:ext cx="578317"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0014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5241518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42559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52488815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6579337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265411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lvl1pPr>
              <a:defRPr cap="all" baseline="0"/>
            </a:lvl1pPr>
          </a:lstStyle>
          <a:p>
            <a:endParaRPr lang="en-IN"/>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581966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8283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405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endParaRPr lang="en-IN"/>
          </a:p>
        </p:txBody>
      </p:sp>
      <p:sp>
        <p:nvSpPr>
          <p:cNvPr id="50" name="Footer Placeholder 4"/>
          <p:cNvSpPr>
            <a:spLocks noGrp="1"/>
          </p:cNvSpPr>
          <p:nvPr>
            <p:ph type="ftr" sz="quarter" idx="11"/>
          </p:nvPr>
        </p:nvSpPr>
        <p:spPr>
          <a:xfrm>
            <a:off x="856059" y="5883276"/>
            <a:ext cx="4679482" cy="365125"/>
          </a:xfrm>
        </p:spPr>
        <p:txBody>
          <a:bodyPr/>
          <a:lstStyle/>
          <a:p>
            <a:endParaRPr lang="en-IN"/>
          </a:p>
        </p:txBody>
      </p:sp>
      <p:sp>
        <p:nvSpPr>
          <p:cNvPr id="51" name="Slide Number Placeholder 5"/>
          <p:cNvSpPr>
            <a:spLocks noGrp="1"/>
          </p:cNvSpPr>
          <p:nvPr>
            <p:ph type="sldNum" sz="quarter" idx="12"/>
          </p:nvPr>
        </p:nvSpPr>
        <p:spPr>
          <a:xfrm>
            <a:off x="7707241" y="5883275"/>
            <a:ext cx="578317" cy="365125"/>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686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5772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269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8132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629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0021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4023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2862202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72461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775086" y="902677"/>
            <a:ext cx="7772400" cy="202340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400"/>
              <a:buFont typeface="Times New Roman"/>
              <a:buNone/>
            </a:pPr>
            <a:br>
              <a:rPr lang="en-US" sz="2400" b="1" cap="none" dirty="0">
                <a:latin typeface="Times New Roman"/>
                <a:ea typeface="Times New Roman"/>
                <a:cs typeface="Times New Roman"/>
                <a:sym typeface="Times New Roman"/>
              </a:rPr>
            </a:br>
            <a:br>
              <a:rPr lang="en-US" sz="2400" b="1" cap="none" dirty="0">
                <a:latin typeface="Times New Roman"/>
                <a:ea typeface="Times New Roman"/>
                <a:cs typeface="Times New Roman"/>
                <a:sym typeface="Times New Roman"/>
              </a:rPr>
            </a:br>
            <a:br>
              <a:rPr lang="en-US" sz="2400" b="1" cap="none" dirty="0">
                <a:latin typeface="Times New Roman"/>
                <a:ea typeface="Times New Roman"/>
                <a:cs typeface="Times New Roman"/>
                <a:sym typeface="Times New Roman"/>
              </a:rPr>
            </a:br>
            <a:br>
              <a:rPr lang="en-US" sz="2400" b="1" cap="none" dirty="0">
                <a:latin typeface="Times New Roman"/>
                <a:ea typeface="Times New Roman"/>
                <a:cs typeface="Times New Roman"/>
                <a:sym typeface="Times New Roman"/>
              </a:rPr>
            </a:br>
            <a:br>
              <a:rPr lang="en-US" sz="2400" b="1" cap="none" dirty="0">
                <a:latin typeface="Times New Roman"/>
                <a:ea typeface="Times New Roman"/>
                <a:cs typeface="Times New Roman"/>
                <a:sym typeface="Times New Roman"/>
              </a:rPr>
            </a:br>
            <a:r>
              <a:rPr lang="en-US" sz="2400" b="1" dirty="0">
                <a:latin typeface="Times New Roman"/>
                <a:ea typeface="Times New Roman"/>
                <a:cs typeface="Times New Roman"/>
                <a:sym typeface="Times New Roman"/>
              </a:rPr>
              <a:t> </a:t>
            </a:r>
            <a:br>
              <a:rPr lang="en-US" sz="2400" b="1" dirty="0">
                <a:latin typeface="Times New Roman"/>
                <a:ea typeface="Times New Roman"/>
                <a:cs typeface="Times New Roman"/>
                <a:sym typeface="Times New Roman"/>
              </a:rPr>
            </a:br>
            <a:br>
              <a:rPr lang="en-US" sz="2400" b="1" dirty="0">
                <a:latin typeface="Times New Roman"/>
                <a:ea typeface="Times New Roman"/>
                <a:cs typeface="Times New Roman"/>
                <a:sym typeface="Times New Roman"/>
              </a:rPr>
            </a:br>
            <a:br>
              <a:rPr lang="en-US" sz="2400" b="1" dirty="0">
                <a:latin typeface="Times New Roman"/>
                <a:ea typeface="Times New Roman"/>
                <a:cs typeface="Times New Roman"/>
                <a:sym typeface="Times New Roman"/>
              </a:rPr>
            </a:br>
            <a:r>
              <a:rPr lang="en-US" sz="3200" b="1" dirty="0">
                <a:latin typeface="Times New Roman"/>
                <a:ea typeface="Times New Roman"/>
                <a:cs typeface="Times New Roman"/>
                <a:sym typeface="Times New Roman"/>
              </a:rPr>
              <a:t> </a:t>
            </a:r>
            <a:endParaRPr sz="3200" b="1" dirty="0">
              <a:latin typeface="Times New Roman"/>
              <a:ea typeface="Times New Roman"/>
              <a:cs typeface="Times New Roman"/>
              <a:sym typeface="Times New Roman"/>
            </a:endParaRPr>
          </a:p>
          <a:p>
            <a:pPr lvl="0" algn="ctr">
              <a:buSzPts val="2400"/>
            </a:pPr>
            <a:r>
              <a:rPr lang="en-US" sz="2800" b="1" dirty="0">
                <a:solidFill>
                  <a:srgbClr val="002060"/>
                </a:solidFill>
                <a:latin typeface="Times New Roman"/>
                <a:ea typeface="Times New Roman"/>
                <a:cs typeface="Times New Roman"/>
                <a:sym typeface="Times New Roman"/>
              </a:rPr>
              <a:t>Training And </a:t>
            </a:r>
            <a:r>
              <a:rPr lang="en-IN" sz="2800" b="1" dirty="0">
                <a:solidFill>
                  <a:srgbClr val="002060"/>
                </a:solidFill>
                <a:latin typeface="Times New Roman"/>
                <a:ea typeface="Times New Roman"/>
                <a:cs typeface="Times New Roman"/>
                <a:sym typeface="Times New Roman"/>
              </a:rPr>
              <a:t>Placement CELL </a:t>
            </a:r>
            <a:br>
              <a:rPr lang="en-US" sz="2800" b="1" dirty="0">
                <a:solidFill>
                  <a:srgbClr val="538CD5"/>
                </a:solidFill>
                <a:latin typeface="Times New Roman"/>
                <a:ea typeface="Times New Roman"/>
                <a:cs typeface="Times New Roman"/>
                <a:sym typeface="Times New Roman"/>
              </a:rPr>
            </a:br>
            <a:r>
              <a:rPr lang="en-US" sz="1800" b="1" cap="none" dirty="0">
                <a:solidFill>
                  <a:srgbClr val="002060"/>
                </a:solidFill>
                <a:latin typeface="Times New Roman"/>
                <a:ea typeface="Times New Roman"/>
                <a:cs typeface="Times New Roman"/>
                <a:sym typeface="Times New Roman"/>
              </a:rPr>
              <a:t>By</a:t>
            </a:r>
            <a:br>
              <a:rPr lang="en-US" sz="1400" cap="none" dirty="0">
                <a:solidFill>
                  <a:srgbClr val="002060"/>
                </a:solidFill>
                <a:latin typeface="Times New Roman"/>
                <a:ea typeface="Times New Roman"/>
                <a:cs typeface="Times New Roman"/>
                <a:sym typeface="Times New Roman"/>
              </a:rPr>
            </a:br>
            <a:r>
              <a:rPr lang="en-US" sz="1600" cap="none" dirty="0">
                <a:solidFill>
                  <a:srgbClr val="002060"/>
                </a:solidFill>
                <a:latin typeface="Times New Roman"/>
                <a:ea typeface="Times New Roman"/>
                <a:cs typeface="Times New Roman"/>
                <a:sym typeface="Times New Roman"/>
              </a:rPr>
              <a:t>Roll No.04 </a:t>
            </a:r>
            <a:r>
              <a:rPr lang="en-US" sz="1600" cap="none" dirty="0" err="1">
                <a:solidFill>
                  <a:srgbClr val="002060"/>
                </a:solidFill>
                <a:latin typeface="Times New Roman"/>
                <a:ea typeface="Times New Roman"/>
                <a:cs typeface="Times New Roman"/>
                <a:sym typeface="Times New Roman"/>
              </a:rPr>
              <a:t>Mr.Deep</a:t>
            </a:r>
            <a:r>
              <a:rPr lang="en-US" sz="1600" cap="none" dirty="0">
                <a:solidFill>
                  <a:srgbClr val="002060"/>
                </a:solidFill>
                <a:latin typeface="Times New Roman"/>
                <a:ea typeface="Times New Roman"/>
                <a:cs typeface="Times New Roman"/>
                <a:sym typeface="Times New Roman"/>
              </a:rPr>
              <a:t> Barvekar</a:t>
            </a:r>
            <a:br>
              <a:rPr lang="en-US" sz="1600" cap="none" dirty="0">
                <a:solidFill>
                  <a:srgbClr val="002060"/>
                </a:solidFill>
                <a:latin typeface="Times New Roman"/>
                <a:ea typeface="Times New Roman"/>
                <a:cs typeface="Times New Roman"/>
                <a:sym typeface="Times New Roman"/>
              </a:rPr>
            </a:br>
            <a:r>
              <a:rPr lang="en-US" sz="1600" cap="none" dirty="0">
                <a:solidFill>
                  <a:srgbClr val="002060"/>
                </a:solidFill>
                <a:latin typeface="Times New Roman"/>
                <a:ea typeface="Times New Roman"/>
                <a:cs typeface="Times New Roman"/>
                <a:sym typeface="Times New Roman"/>
              </a:rPr>
              <a:t> Roll No.10 </a:t>
            </a:r>
            <a:r>
              <a:rPr lang="en-US" sz="1600" cap="none" dirty="0" err="1">
                <a:solidFill>
                  <a:srgbClr val="002060"/>
                </a:solidFill>
                <a:latin typeface="Times New Roman"/>
                <a:ea typeface="Times New Roman"/>
                <a:cs typeface="Times New Roman"/>
                <a:sym typeface="Times New Roman"/>
              </a:rPr>
              <a:t>Mr.Ajay</a:t>
            </a:r>
            <a:r>
              <a:rPr lang="en-US" sz="1600" cap="none" dirty="0">
                <a:solidFill>
                  <a:srgbClr val="002060"/>
                </a:solidFill>
                <a:latin typeface="Times New Roman"/>
                <a:ea typeface="Times New Roman"/>
                <a:cs typeface="Times New Roman"/>
                <a:sym typeface="Times New Roman"/>
              </a:rPr>
              <a:t> </a:t>
            </a:r>
            <a:r>
              <a:rPr lang="en-US" sz="1600" cap="none" dirty="0" err="1">
                <a:solidFill>
                  <a:srgbClr val="002060"/>
                </a:solidFill>
                <a:latin typeface="Times New Roman"/>
                <a:ea typeface="Times New Roman"/>
                <a:cs typeface="Times New Roman"/>
                <a:sym typeface="Times New Roman"/>
              </a:rPr>
              <a:t>Bichukale</a:t>
            </a:r>
            <a:r>
              <a:rPr lang="en-US" sz="1600" cap="none" dirty="0">
                <a:solidFill>
                  <a:srgbClr val="002060"/>
                </a:solidFill>
                <a:latin typeface="Times New Roman"/>
                <a:ea typeface="Times New Roman"/>
                <a:cs typeface="Times New Roman"/>
                <a:sym typeface="Times New Roman"/>
              </a:rPr>
              <a:t>       </a:t>
            </a:r>
            <a:br>
              <a:rPr lang="en-US" sz="1600" cap="none" dirty="0">
                <a:solidFill>
                  <a:srgbClr val="002060"/>
                </a:solidFill>
                <a:latin typeface="Times New Roman"/>
                <a:ea typeface="Times New Roman"/>
                <a:cs typeface="Times New Roman"/>
                <a:sym typeface="Times New Roman"/>
              </a:rPr>
            </a:br>
            <a:r>
              <a:rPr lang="en-US" sz="1600" cap="none" dirty="0">
                <a:solidFill>
                  <a:srgbClr val="002060"/>
                </a:solidFill>
                <a:latin typeface="Times New Roman"/>
                <a:ea typeface="Times New Roman"/>
                <a:cs typeface="Times New Roman"/>
                <a:sym typeface="Times New Roman"/>
              </a:rPr>
              <a:t>     Roll No.26 </a:t>
            </a:r>
            <a:r>
              <a:rPr lang="en-US" sz="1600" cap="none" dirty="0" err="1">
                <a:solidFill>
                  <a:srgbClr val="002060"/>
                </a:solidFill>
                <a:latin typeface="Times New Roman"/>
                <a:ea typeface="Times New Roman"/>
                <a:cs typeface="Times New Roman"/>
                <a:sym typeface="Times New Roman"/>
              </a:rPr>
              <a:t>Mr.Sudarshan</a:t>
            </a:r>
            <a:r>
              <a:rPr lang="en-US" sz="1600" cap="none" dirty="0">
                <a:solidFill>
                  <a:srgbClr val="002060"/>
                </a:solidFill>
                <a:latin typeface="Times New Roman"/>
                <a:ea typeface="Times New Roman"/>
                <a:cs typeface="Times New Roman"/>
                <a:sym typeface="Times New Roman"/>
              </a:rPr>
              <a:t> Gaikar</a:t>
            </a:r>
            <a:br>
              <a:rPr lang="en-US" sz="1600" cap="none" dirty="0">
                <a:solidFill>
                  <a:srgbClr val="002060"/>
                </a:solidFill>
                <a:latin typeface="Times New Roman"/>
                <a:ea typeface="Times New Roman"/>
                <a:cs typeface="Times New Roman"/>
                <a:sym typeface="Times New Roman"/>
              </a:rPr>
            </a:br>
            <a:r>
              <a:rPr lang="en-US" sz="1600" cap="none" dirty="0">
                <a:solidFill>
                  <a:srgbClr val="002060"/>
                </a:solidFill>
                <a:latin typeface="Times New Roman"/>
                <a:ea typeface="Times New Roman"/>
                <a:cs typeface="Times New Roman"/>
                <a:sym typeface="Times New Roman"/>
              </a:rPr>
              <a:t>     Roll No.39 </a:t>
            </a:r>
            <a:r>
              <a:rPr lang="en-US" sz="1600" cap="none" dirty="0" err="1">
                <a:solidFill>
                  <a:srgbClr val="002060"/>
                </a:solidFill>
                <a:latin typeface="Times New Roman"/>
                <a:ea typeface="Times New Roman"/>
                <a:cs typeface="Times New Roman"/>
                <a:sym typeface="Times New Roman"/>
              </a:rPr>
              <a:t>Mr.Rushikesh</a:t>
            </a:r>
            <a:r>
              <a:rPr lang="en-US" sz="1600" cap="none" dirty="0">
                <a:solidFill>
                  <a:srgbClr val="002060"/>
                </a:solidFill>
                <a:latin typeface="Times New Roman"/>
                <a:ea typeface="Times New Roman"/>
                <a:cs typeface="Times New Roman"/>
                <a:sym typeface="Times New Roman"/>
              </a:rPr>
              <a:t> Jadhav</a:t>
            </a:r>
            <a:br>
              <a:rPr lang="en-US" sz="2000" cap="none" dirty="0">
                <a:solidFill>
                  <a:srgbClr val="002060"/>
                </a:solidFill>
                <a:latin typeface="Times New Roman"/>
                <a:ea typeface="Times New Roman"/>
                <a:cs typeface="Times New Roman"/>
                <a:sym typeface="Times New Roman"/>
              </a:rPr>
            </a:br>
            <a:br>
              <a:rPr lang="en-US" sz="1800" cap="none" dirty="0">
                <a:solidFill>
                  <a:srgbClr val="002060"/>
                </a:solidFill>
                <a:latin typeface="Times New Roman"/>
                <a:ea typeface="Times New Roman"/>
                <a:cs typeface="Times New Roman"/>
                <a:sym typeface="Times New Roman"/>
              </a:rPr>
            </a:br>
            <a:r>
              <a:rPr lang="en-US" sz="1800" cap="none" dirty="0">
                <a:solidFill>
                  <a:srgbClr val="002060"/>
                </a:solidFill>
                <a:latin typeface="Times New Roman"/>
                <a:ea typeface="Times New Roman"/>
                <a:cs typeface="Times New Roman"/>
                <a:sym typeface="Times New Roman"/>
              </a:rPr>
              <a:t>Under The Guidance Of</a:t>
            </a:r>
            <a:br>
              <a:rPr lang="en-US" sz="1800" cap="none" dirty="0">
                <a:solidFill>
                  <a:srgbClr val="002060"/>
                </a:solidFill>
                <a:latin typeface="Times New Roman"/>
                <a:ea typeface="Times New Roman"/>
                <a:cs typeface="Times New Roman"/>
                <a:sym typeface="Times New Roman"/>
              </a:rPr>
            </a:br>
            <a:r>
              <a:rPr lang="en-US" sz="2000" b="1" cap="none" dirty="0">
                <a:solidFill>
                  <a:srgbClr val="002060"/>
                </a:solidFill>
                <a:latin typeface="Times New Roman"/>
                <a:ea typeface="Times New Roman"/>
                <a:cs typeface="Times New Roman"/>
                <a:sym typeface="Times New Roman"/>
              </a:rPr>
              <a:t>Ms. Prajakta </a:t>
            </a:r>
            <a:r>
              <a:rPr lang="en-US" sz="2000" b="1" cap="none" dirty="0" err="1">
                <a:solidFill>
                  <a:srgbClr val="002060"/>
                </a:solidFill>
                <a:latin typeface="Times New Roman"/>
                <a:ea typeface="Times New Roman"/>
                <a:cs typeface="Times New Roman"/>
                <a:sym typeface="Times New Roman"/>
              </a:rPr>
              <a:t>Pote</a:t>
            </a:r>
            <a:br>
              <a:rPr lang="en-US" sz="2000" b="1" cap="none" dirty="0">
                <a:solidFill>
                  <a:srgbClr val="002060"/>
                </a:solidFill>
                <a:latin typeface="Times New Roman"/>
                <a:ea typeface="Times New Roman"/>
                <a:cs typeface="Times New Roman"/>
                <a:sym typeface="Times New Roman"/>
              </a:rPr>
            </a:br>
            <a:r>
              <a:rPr lang="en-US" sz="1800" cap="none" dirty="0">
                <a:solidFill>
                  <a:srgbClr val="002060"/>
                </a:solidFill>
                <a:latin typeface="Times New Roman"/>
                <a:ea typeface="Times New Roman"/>
                <a:cs typeface="Times New Roman"/>
                <a:sym typeface="Times New Roman"/>
              </a:rPr>
              <a:t>Department Of Computer Engineering</a:t>
            </a:r>
            <a:br>
              <a:rPr lang="en-US" sz="1800" cap="none" dirty="0">
                <a:solidFill>
                  <a:srgbClr val="002060"/>
                </a:solidFill>
                <a:latin typeface="Times New Roman"/>
                <a:ea typeface="Times New Roman"/>
                <a:cs typeface="Times New Roman"/>
                <a:sym typeface="Times New Roman"/>
              </a:rPr>
            </a:br>
            <a:br>
              <a:rPr lang="en-US" sz="1800" cap="none" dirty="0">
                <a:solidFill>
                  <a:srgbClr val="002060"/>
                </a:solidFill>
                <a:latin typeface="Times New Roman"/>
                <a:ea typeface="Times New Roman"/>
                <a:cs typeface="Times New Roman"/>
                <a:sym typeface="Times New Roman"/>
              </a:rPr>
            </a:br>
            <a:br>
              <a:rPr lang="en-US" sz="1800" dirty="0">
                <a:solidFill>
                  <a:srgbClr val="002060"/>
                </a:solidFill>
                <a:latin typeface="Times New Roman"/>
                <a:ea typeface="Times New Roman"/>
                <a:cs typeface="Times New Roman"/>
                <a:sym typeface="Times New Roman"/>
              </a:rPr>
            </a:br>
            <a:br>
              <a:rPr lang="en-US" sz="1800" dirty="0">
                <a:solidFill>
                  <a:srgbClr val="002060"/>
                </a:solidFill>
                <a:latin typeface="Times New Roman"/>
                <a:ea typeface="Times New Roman"/>
                <a:cs typeface="Times New Roman"/>
                <a:sym typeface="Times New Roman"/>
              </a:rPr>
            </a:br>
            <a:br>
              <a:rPr lang="en-US" sz="1800" dirty="0">
                <a:solidFill>
                  <a:srgbClr val="002060"/>
                </a:solidFill>
                <a:latin typeface="Times New Roman"/>
                <a:ea typeface="Times New Roman"/>
                <a:cs typeface="Times New Roman"/>
                <a:sym typeface="Times New Roman"/>
              </a:rPr>
            </a:br>
            <a:br>
              <a:rPr lang="en-US" sz="1800" dirty="0">
                <a:solidFill>
                  <a:srgbClr val="002060"/>
                </a:solidFill>
                <a:latin typeface="Times New Roman"/>
                <a:ea typeface="Times New Roman"/>
                <a:cs typeface="Times New Roman"/>
                <a:sym typeface="Times New Roman"/>
              </a:rPr>
            </a:br>
            <a:r>
              <a:rPr lang="en-US" sz="1800" b="1" dirty="0">
                <a:solidFill>
                  <a:srgbClr val="002060"/>
                </a:solidFill>
                <a:latin typeface="Times New Roman"/>
                <a:ea typeface="Times New Roman"/>
                <a:cs typeface="Times New Roman"/>
                <a:sym typeface="Times New Roman"/>
              </a:rPr>
              <a:t>Pillai HOC College of Engineering and </a:t>
            </a:r>
            <a:r>
              <a:rPr lang="en-US" sz="1800" b="1" dirty="0" err="1">
                <a:solidFill>
                  <a:srgbClr val="002060"/>
                </a:solidFill>
                <a:latin typeface="Times New Roman"/>
                <a:ea typeface="Times New Roman"/>
                <a:cs typeface="Times New Roman"/>
                <a:sym typeface="Times New Roman"/>
              </a:rPr>
              <a:t>Technology,Rasayani</a:t>
            </a:r>
            <a:br>
              <a:rPr lang="en-US" sz="1800" b="1" dirty="0">
                <a:solidFill>
                  <a:srgbClr val="002060"/>
                </a:solidFill>
                <a:latin typeface="Times New Roman"/>
                <a:ea typeface="Times New Roman"/>
                <a:cs typeface="Times New Roman"/>
                <a:sym typeface="Times New Roman"/>
              </a:rPr>
            </a:br>
            <a:r>
              <a:rPr lang="en-US" sz="1800" b="1" dirty="0">
                <a:solidFill>
                  <a:srgbClr val="002060"/>
                </a:solidFill>
                <a:latin typeface="Times New Roman"/>
                <a:ea typeface="Times New Roman"/>
                <a:cs typeface="Times New Roman"/>
                <a:sym typeface="Times New Roman"/>
              </a:rPr>
              <a:t>University of Mumbai, Mumbai</a:t>
            </a:r>
            <a:endParaRPr sz="1800" b="1" dirty="0">
              <a:solidFill>
                <a:srgbClr val="002060"/>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2400"/>
              <a:buFont typeface="Times New Roman"/>
              <a:buNone/>
            </a:pPr>
            <a:r>
              <a:rPr lang="en-US" sz="2400" b="1" dirty="0">
                <a:solidFill>
                  <a:srgbClr val="002060"/>
                </a:solidFill>
                <a:latin typeface="Times New Roman"/>
                <a:ea typeface="Times New Roman"/>
                <a:cs typeface="Times New Roman"/>
                <a:sym typeface="Times New Roman"/>
              </a:rPr>
              <a:t>A.Y 2022-2023</a:t>
            </a:r>
            <a:br>
              <a:rPr lang="en-US" sz="2400" b="1" cap="none" dirty="0">
                <a:solidFill>
                  <a:srgbClr val="002060"/>
                </a:solidFill>
                <a:latin typeface="Times New Roman"/>
                <a:ea typeface="Times New Roman"/>
                <a:cs typeface="Times New Roman"/>
                <a:sym typeface="Times New Roman"/>
              </a:rPr>
            </a:br>
            <a:br>
              <a:rPr lang="en-US" sz="2400" b="1" dirty="0">
                <a:latin typeface="Times New Roman"/>
                <a:ea typeface="Times New Roman"/>
                <a:cs typeface="Times New Roman"/>
                <a:sym typeface="Times New Roman"/>
              </a:rPr>
            </a:br>
            <a:br>
              <a:rPr lang="en-US" sz="2400" dirty="0">
                <a:solidFill>
                  <a:srgbClr val="953734"/>
                </a:solidFill>
                <a:latin typeface="Times New Roman"/>
                <a:ea typeface="Times New Roman"/>
                <a:cs typeface="Times New Roman"/>
                <a:sym typeface="Times New Roman"/>
              </a:rPr>
            </a:br>
            <a:endParaRPr sz="2400" dirty="0">
              <a:latin typeface="Times New Roman"/>
              <a:ea typeface="Times New Roman"/>
              <a:cs typeface="Times New Roman"/>
              <a:sym typeface="Times New Roman"/>
            </a:endParaRPr>
          </a:p>
        </p:txBody>
      </p:sp>
      <p:pic>
        <p:nvPicPr>
          <p:cNvPr id="89" name="Google Shape;89;p1"/>
          <p:cNvPicPr preferRelativeResize="0"/>
          <p:nvPr/>
        </p:nvPicPr>
        <p:blipFill rotWithShape="1">
          <a:blip r:embed="rId3">
            <a:alphaModFix/>
          </a:blip>
          <a:srcRect/>
          <a:stretch/>
        </p:blipFill>
        <p:spPr>
          <a:xfrm>
            <a:off x="4123039" y="3331157"/>
            <a:ext cx="897922" cy="7206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EA5AB29-05FC-C9BC-C228-F2F594E4E894}"/>
              </a:ext>
            </a:extLst>
          </p:cNvPr>
          <p:cNvSpPr>
            <a:spLocks noGrp="1"/>
          </p:cNvSpPr>
          <p:nvPr>
            <p:ph type="title"/>
          </p:nvPr>
        </p:nvSpPr>
        <p:spPr>
          <a:xfrm>
            <a:off x="839756" y="609600"/>
            <a:ext cx="7445804" cy="1487488"/>
          </a:xfrm>
        </p:spPr>
        <p:txBody>
          <a:bodyPr/>
          <a:lstStyle/>
          <a:p>
            <a:r>
              <a:rPr lang="en-IN" dirty="0">
                <a:solidFill>
                  <a:schemeClr val="bg2"/>
                </a:solidFill>
              </a:rPr>
              <a:t>  Data flow diagram level 0</a:t>
            </a:r>
            <a:endParaRPr lang="en-IN" sz="2200" dirty="0">
              <a:solidFill>
                <a:schemeClr val="bg2"/>
              </a:solidFill>
            </a:endParaRPr>
          </a:p>
        </p:txBody>
      </p:sp>
      <p:sp>
        <p:nvSpPr>
          <p:cNvPr id="4" name="Slide Number Placeholder 3">
            <a:extLst>
              <a:ext uri="{FF2B5EF4-FFF2-40B4-BE49-F238E27FC236}">
                <a16:creationId xmlns:a16="http://schemas.microsoft.com/office/drawing/2014/main" id="{E8688409-36E1-8F16-01B3-B304175ABDBC}"/>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10</a:t>
            </a:fld>
            <a:endParaRPr lang="en-US"/>
          </a:p>
        </p:txBody>
      </p:sp>
      <p:pic>
        <p:nvPicPr>
          <p:cNvPr id="5" name="image2.jpeg">
            <a:extLst>
              <a:ext uri="{FF2B5EF4-FFF2-40B4-BE49-F238E27FC236}">
                <a16:creationId xmlns:a16="http://schemas.microsoft.com/office/drawing/2014/main" id="{2AFB6569-09B2-1FC9-1160-754B6687BB04}"/>
              </a:ext>
            </a:extLst>
          </p:cNvPr>
          <p:cNvPicPr>
            <a:picLocks noChangeAspect="1"/>
          </p:cNvPicPr>
          <p:nvPr/>
        </p:nvPicPr>
        <p:blipFill>
          <a:blip r:embed="rId2" cstate="print"/>
          <a:stretch>
            <a:fillRect/>
          </a:stretch>
        </p:blipFill>
        <p:spPr>
          <a:xfrm>
            <a:off x="1160469" y="1921547"/>
            <a:ext cx="5719666" cy="3625825"/>
          </a:xfrm>
          <a:prstGeom prst="rect">
            <a:avLst/>
          </a:prstGeom>
        </p:spPr>
      </p:pic>
    </p:spTree>
    <p:extLst>
      <p:ext uri="{BB962C8B-B14F-4D97-AF65-F5344CB8AC3E}">
        <p14:creationId xmlns:p14="http://schemas.microsoft.com/office/powerpoint/2010/main" val="353354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E607D-BE23-35AA-9A94-ABBEE6F50EB0}"/>
              </a:ext>
            </a:extLst>
          </p:cNvPr>
          <p:cNvSpPr>
            <a:spLocks noGrp="1"/>
          </p:cNvSpPr>
          <p:nvPr>
            <p:ph type="title"/>
          </p:nvPr>
        </p:nvSpPr>
        <p:spPr/>
        <p:txBody>
          <a:bodyPr>
            <a:normAutofit/>
          </a:bodyPr>
          <a:lstStyle/>
          <a:p>
            <a:r>
              <a:rPr lang="en-IN" sz="2200" dirty="0">
                <a:solidFill>
                  <a:schemeClr val="bg2"/>
                </a:solidFill>
              </a:rPr>
              <a:t> </a:t>
            </a:r>
            <a:r>
              <a:rPr lang="en-IN" dirty="0">
                <a:solidFill>
                  <a:schemeClr val="bg2"/>
                </a:solidFill>
              </a:rPr>
              <a:t>Data flow diagram level 1</a:t>
            </a:r>
            <a:endParaRPr lang="en-IN" sz="2200" dirty="0">
              <a:solidFill>
                <a:schemeClr val="bg2"/>
              </a:solidFill>
            </a:endParaRPr>
          </a:p>
        </p:txBody>
      </p:sp>
      <p:sp>
        <p:nvSpPr>
          <p:cNvPr id="4" name="Slide Number Placeholder 3">
            <a:extLst>
              <a:ext uri="{FF2B5EF4-FFF2-40B4-BE49-F238E27FC236}">
                <a16:creationId xmlns:a16="http://schemas.microsoft.com/office/drawing/2014/main" id="{3E847F58-E77C-F6A3-B4FE-91C8F9E2B32A}"/>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11</a:t>
            </a:fld>
            <a:endParaRPr lang="en-US"/>
          </a:p>
        </p:txBody>
      </p:sp>
      <p:pic>
        <p:nvPicPr>
          <p:cNvPr id="5" name="image3.png">
            <a:extLst>
              <a:ext uri="{FF2B5EF4-FFF2-40B4-BE49-F238E27FC236}">
                <a16:creationId xmlns:a16="http://schemas.microsoft.com/office/drawing/2014/main" id="{CD12701F-3EC5-67C3-4378-40CD9E477E6D}"/>
              </a:ext>
            </a:extLst>
          </p:cNvPr>
          <p:cNvPicPr>
            <a:picLocks noChangeAspect="1"/>
          </p:cNvPicPr>
          <p:nvPr/>
        </p:nvPicPr>
        <p:blipFill>
          <a:blip r:embed="rId2" cstate="print"/>
          <a:stretch>
            <a:fillRect/>
          </a:stretch>
        </p:blipFill>
        <p:spPr>
          <a:xfrm>
            <a:off x="1026368" y="1938468"/>
            <a:ext cx="6120881" cy="3631908"/>
          </a:xfrm>
          <a:prstGeom prst="rect">
            <a:avLst/>
          </a:prstGeom>
        </p:spPr>
      </p:pic>
    </p:spTree>
    <p:extLst>
      <p:ext uri="{BB962C8B-B14F-4D97-AF65-F5344CB8AC3E}">
        <p14:creationId xmlns:p14="http://schemas.microsoft.com/office/powerpoint/2010/main" val="449904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9278-3116-82FF-B8B6-6DE4923F5AD2}"/>
              </a:ext>
            </a:extLst>
          </p:cNvPr>
          <p:cNvSpPr>
            <a:spLocks noGrp="1"/>
          </p:cNvSpPr>
          <p:nvPr>
            <p:ph type="title"/>
          </p:nvPr>
        </p:nvSpPr>
        <p:spPr/>
        <p:txBody>
          <a:bodyPr>
            <a:normAutofit/>
          </a:bodyPr>
          <a:lstStyle/>
          <a:p>
            <a:r>
              <a:rPr lang="en-IN" dirty="0" err="1">
                <a:solidFill>
                  <a:schemeClr val="bg2"/>
                </a:solidFill>
              </a:rPr>
              <a:t>DatA</a:t>
            </a:r>
            <a:r>
              <a:rPr lang="en-IN" dirty="0">
                <a:solidFill>
                  <a:schemeClr val="bg2"/>
                </a:solidFill>
              </a:rPr>
              <a:t> FLOW DIAGRAM LEVEL 2</a:t>
            </a:r>
          </a:p>
        </p:txBody>
      </p:sp>
      <p:sp>
        <p:nvSpPr>
          <p:cNvPr id="4" name="Slide Number Placeholder 3">
            <a:extLst>
              <a:ext uri="{FF2B5EF4-FFF2-40B4-BE49-F238E27FC236}">
                <a16:creationId xmlns:a16="http://schemas.microsoft.com/office/drawing/2014/main" id="{2DB55161-634A-CFEC-9D4E-3E342313D572}"/>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12</a:t>
            </a:fld>
            <a:endParaRPr lang="en-US"/>
          </a:p>
        </p:txBody>
      </p:sp>
      <p:pic>
        <p:nvPicPr>
          <p:cNvPr id="5" name="image4.jpeg">
            <a:extLst>
              <a:ext uri="{FF2B5EF4-FFF2-40B4-BE49-F238E27FC236}">
                <a16:creationId xmlns:a16="http://schemas.microsoft.com/office/drawing/2014/main" id="{AE35B7CE-C949-0E31-F159-2A317F745BB3}"/>
              </a:ext>
            </a:extLst>
          </p:cNvPr>
          <p:cNvPicPr>
            <a:picLocks noChangeAspect="1"/>
          </p:cNvPicPr>
          <p:nvPr/>
        </p:nvPicPr>
        <p:blipFill>
          <a:blip r:embed="rId2" cstate="print"/>
          <a:stretch>
            <a:fillRect/>
          </a:stretch>
        </p:blipFill>
        <p:spPr>
          <a:xfrm>
            <a:off x="1082351" y="1700537"/>
            <a:ext cx="6624890" cy="3772191"/>
          </a:xfrm>
          <a:prstGeom prst="rect">
            <a:avLst/>
          </a:prstGeom>
        </p:spPr>
      </p:pic>
    </p:spTree>
    <p:extLst>
      <p:ext uri="{BB962C8B-B14F-4D97-AF65-F5344CB8AC3E}">
        <p14:creationId xmlns:p14="http://schemas.microsoft.com/office/powerpoint/2010/main" val="3257618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7F4F8C-6031-77FA-5ECB-FCB1636194E6}"/>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13</a:t>
            </a:fld>
            <a:endParaRPr lang="en-US"/>
          </a:p>
        </p:txBody>
      </p:sp>
      <p:pic>
        <p:nvPicPr>
          <p:cNvPr id="5" name="image5.jpeg">
            <a:extLst>
              <a:ext uri="{FF2B5EF4-FFF2-40B4-BE49-F238E27FC236}">
                <a16:creationId xmlns:a16="http://schemas.microsoft.com/office/drawing/2014/main" id="{8E45FC07-CDE3-8D8D-81B0-B50D4F03A773}"/>
              </a:ext>
            </a:extLst>
          </p:cNvPr>
          <p:cNvPicPr>
            <a:picLocks noChangeAspect="1"/>
          </p:cNvPicPr>
          <p:nvPr/>
        </p:nvPicPr>
        <p:blipFill>
          <a:blip r:embed="rId2" cstate="print"/>
          <a:stretch>
            <a:fillRect/>
          </a:stretch>
        </p:blipFill>
        <p:spPr>
          <a:xfrm>
            <a:off x="1175657" y="1458265"/>
            <a:ext cx="6979298" cy="4425010"/>
          </a:xfrm>
          <a:prstGeom prst="rect">
            <a:avLst/>
          </a:prstGeom>
        </p:spPr>
      </p:pic>
      <p:sp>
        <p:nvSpPr>
          <p:cNvPr id="2" name="TextBox 1">
            <a:extLst>
              <a:ext uri="{FF2B5EF4-FFF2-40B4-BE49-F238E27FC236}">
                <a16:creationId xmlns:a16="http://schemas.microsoft.com/office/drawing/2014/main" id="{8B0A5030-766E-402D-BC3B-2E8B754B65ED}"/>
              </a:ext>
            </a:extLst>
          </p:cNvPr>
          <p:cNvSpPr txBox="1"/>
          <p:nvPr/>
        </p:nvSpPr>
        <p:spPr>
          <a:xfrm flipH="1">
            <a:off x="1035230" y="769974"/>
            <a:ext cx="4740885" cy="646331"/>
          </a:xfrm>
          <a:prstGeom prst="rect">
            <a:avLst/>
          </a:prstGeom>
          <a:noFill/>
        </p:spPr>
        <p:txBody>
          <a:bodyPr wrap="square" rtlCol="0">
            <a:spAutoFit/>
          </a:bodyPr>
          <a:lstStyle/>
          <a:p>
            <a:pPr algn="ctr"/>
            <a:r>
              <a:rPr lang="en-US" sz="3600" u="sng" dirty="0">
                <a:solidFill>
                  <a:schemeClr val="bg2"/>
                </a:solidFill>
              </a:rPr>
              <a:t>IMPLEMENTATION</a:t>
            </a:r>
            <a:endParaRPr lang="en-IN" sz="3600" u="sng" dirty="0">
              <a:solidFill>
                <a:schemeClr val="bg2"/>
              </a:solidFill>
            </a:endParaRPr>
          </a:p>
        </p:txBody>
      </p:sp>
    </p:spTree>
    <p:extLst>
      <p:ext uri="{BB962C8B-B14F-4D97-AF65-F5344CB8AC3E}">
        <p14:creationId xmlns:p14="http://schemas.microsoft.com/office/powerpoint/2010/main" val="1905746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90F9D5-D98C-A6FB-3E69-817D3840175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14</a:t>
            </a:fld>
            <a:endParaRPr lang="en-US"/>
          </a:p>
        </p:txBody>
      </p:sp>
      <p:pic>
        <p:nvPicPr>
          <p:cNvPr id="5" name="image6.jpeg">
            <a:extLst>
              <a:ext uri="{FF2B5EF4-FFF2-40B4-BE49-F238E27FC236}">
                <a16:creationId xmlns:a16="http://schemas.microsoft.com/office/drawing/2014/main" id="{FA0FF1C6-4974-DE0A-C36C-76250DE5D9DA}"/>
              </a:ext>
            </a:extLst>
          </p:cNvPr>
          <p:cNvPicPr>
            <a:picLocks noChangeAspect="1"/>
          </p:cNvPicPr>
          <p:nvPr/>
        </p:nvPicPr>
        <p:blipFill>
          <a:blip r:embed="rId2" cstate="print"/>
          <a:stretch>
            <a:fillRect/>
          </a:stretch>
        </p:blipFill>
        <p:spPr>
          <a:xfrm>
            <a:off x="1323896" y="1296955"/>
            <a:ext cx="6569801" cy="4264090"/>
          </a:xfrm>
          <a:prstGeom prst="rect">
            <a:avLst/>
          </a:prstGeom>
        </p:spPr>
      </p:pic>
    </p:spTree>
    <p:extLst>
      <p:ext uri="{BB962C8B-B14F-4D97-AF65-F5344CB8AC3E}">
        <p14:creationId xmlns:p14="http://schemas.microsoft.com/office/powerpoint/2010/main" val="29879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76C497-EC27-0689-D0FC-13ED7F5B6B77}"/>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15</a:t>
            </a:fld>
            <a:endParaRPr lang="en-US"/>
          </a:p>
        </p:txBody>
      </p:sp>
      <p:pic>
        <p:nvPicPr>
          <p:cNvPr id="5" name="image7.jpeg">
            <a:extLst>
              <a:ext uri="{FF2B5EF4-FFF2-40B4-BE49-F238E27FC236}">
                <a16:creationId xmlns:a16="http://schemas.microsoft.com/office/drawing/2014/main" id="{934AAC0F-BDE1-6952-105C-256AE738E54F}"/>
              </a:ext>
            </a:extLst>
          </p:cNvPr>
          <p:cNvPicPr>
            <a:picLocks noChangeAspect="1"/>
          </p:cNvPicPr>
          <p:nvPr/>
        </p:nvPicPr>
        <p:blipFill>
          <a:blip r:embed="rId2" cstate="print"/>
          <a:stretch>
            <a:fillRect/>
          </a:stretch>
        </p:blipFill>
        <p:spPr>
          <a:xfrm>
            <a:off x="1189653" y="1338943"/>
            <a:ext cx="6764694" cy="4180114"/>
          </a:xfrm>
          <a:prstGeom prst="rect">
            <a:avLst/>
          </a:prstGeom>
        </p:spPr>
      </p:pic>
    </p:spTree>
    <p:extLst>
      <p:ext uri="{BB962C8B-B14F-4D97-AF65-F5344CB8AC3E}">
        <p14:creationId xmlns:p14="http://schemas.microsoft.com/office/powerpoint/2010/main" val="248802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5741D2-C737-26DB-2D9B-A5D51243FD6D}"/>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16</a:t>
            </a:fld>
            <a:endParaRPr lang="en-US"/>
          </a:p>
        </p:txBody>
      </p:sp>
      <p:pic>
        <p:nvPicPr>
          <p:cNvPr id="5" name="image8.jpeg">
            <a:extLst>
              <a:ext uri="{FF2B5EF4-FFF2-40B4-BE49-F238E27FC236}">
                <a16:creationId xmlns:a16="http://schemas.microsoft.com/office/drawing/2014/main" id="{6EB63FA4-7A29-C407-F9CD-4F922154EFC0}"/>
              </a:ext>
            </a:extLst>
          </p:cNvPr>
          <p:cNvPicPr>
            <a:picLocks noChangeAspect="1"/>
          </p:cNvPicPr>
          <p:nvPr/>
        </p:nvPicPr>
        <p:blipFill>
          <a:blip r:embed="rId2" cstate="print"/>
          <a:stretch>
            <a:fillRect/>
          </a:stretch>
        </p:blipFill>
        <p:spPr>
          <a:xfrm>
            <a:off x="1156996" y="1399592"/>
            <a:ext cx="6858000" cy="4245428"/>
          </a:xfrm>
          <a:prstGeom prst="rect">
            <a:avLst/>
          </a:prstGeom>
        </p:spPr>
      </p:pic>
    </p:spTree>
    <p:extLst>
      <p:ext uri="{BB962C8B-B14F-4D97-AF65-F5344CB8AC3E}">
        <p14:creationId xmlns:p14="http://schemas.microsoft.com/office/powerpoint/2010/main" val="255874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0BB684-0D16-55F4-9309-C8FEF32797E9}"/>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17</a:t>
            </a:fld>
            <a:endParaRPr lang="en-US"/>
          </a:p>
        </p:txBody>
      </p:sp>
      <p:pic>
        <p:nvPicPr>
          <p:cNvPr id="5" name="image9.png">
            <a:extLst>
              <a:ext uri="{FF2B5EF4-FFF2-40B4-BE49-F238E27FC236}">
                <a16:creationId xmlns:a16="http://schemas.microsoft.com/office/drawing/2014/main" id="{43EF33AB-10BC-7711-83BA-D20B35AF7D5B}"/>
              </a:ext>
            </a:extLst>
          </p:cNvPr>
          <p:cNvPicPr>
            <a:picLocks noChangeAspect="1"/>
          </p:cNvPicPr>
          <p:nvPr/>
        </p:nvPicPr>
        <p:blipFill>
          <a:blip r:embed="rId2" cstate="print"/>
          <a:stretch>
            <a:fillRect/>
          </a:stretch>
        </p:blipFill>
        <p:spPr>
          <a:xfrm>
            <a:off x="1474238" y="1324947"/>
            <a:ext cx="6690048" cy="3984171"/>
          </a:xfrm>
          <a:prstGeom prst="rect">
            <a:avLst/>
          </a:prstGeom>
        </p:spPr>
      </p:pic>
    </p:spTree>
    <p:extLst>
      <p:ext uri="{BB962C8B-B14F-4D97-AF65-F5344CB8AC3E}">
        <p14:creationId xmlns:p14="http://schemas.microsoft.com/office/powerpoint/2010/main" val="3960742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13EFE3-2634-8E27-D8B9-007989C0B37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18</a:t>
            </a:fld>
            <a:endParaRPr lang="en-US"/>
          </a:p>
        </p:txBody>
      </p:sp>
      <p:pic>
        <p:nvPicPr>
          <p:cNvPr id="5" name="image10.jpeg">
            <a:extLst>
              <a:ext uri="{FF2B5EF4-FFF2-40B4-BE49-F238E27FC236}">
                <a16:creationId xmlns:a16="http://schemas.microsoft.com/office/drawing/2014/main" id="{5FBC946B-E121-A81E-A547-59FBE401714C}"/>
              </a:ext>
            </a:extLst>
          </p:cNvPr>
          <p:cNvPicPr>
            <a:picLocks noChangeAspect="1"/>
          </p:cNvPicPr>
          <p:nvPr/>
        </p:nvPicPr>
        <p:blipFill>
          <a:blip r:embed="rId2" cstate="print"/>
          <a:stretch>
            <a:fillRect/>
          </a:stretch>
        </p:blipFill>
        <p:spPr>
          <a:xfrm>
            <a:off x="1212980" y="1194319"/>
            <a:ext cx="6774024" cy="4413380"/>
          </a:xfrm>
          <a:prstGeom prst="rect">
            <a:avLst/>
          </a:prstGeom>
        </p:spPr>
      </p:pic>
    </p:spTree>
    <p:extLst>
      <p:ext uri="{BB962C8B-B14F-4D97-AF65-F5344CB8AC3E}">
        <p14:creationId xmlns:p14="http://schemas.microsoft.com/office/powerpoint/2010/main" val="112913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B064-8F2A-4336-A820-C1C9D645D467}"/>
              </a:ext>
            </a:extLst>
          </p:cNvPr>
          <p:cNvSpPr>
            <a:spLocks noGrp="1"/>
          </p:cNvSpPr>
          <p:nvPr>
            <p:ph type="title"/>
          </p:nvPr>
        </p:nvSpPr>
        <p:spPr>
          <a:xfrm>
            <a:off x="955120" y="107978"/>
            <a:ext cx="7429499" cy="1478570"/>
          </a:xfrm>
        </p:spPr>
        <p:txBody>
          <a:bodyPr>
            <a:normAutofit/>
          </a:bodyPr>
          <a:lstStyle/>
          <a:p>
            <a:r>
              <a:rPr lang="en-IN" sz="3200" b="1" u="sng" dirty="0">
                <a:solidFill>
                  <a:srgbClr val="002060"/>
                </a:solidFill>
                <a:latin typeface="Times New Roman"/>
                <a:cs typeface="Times New Roman"/>
              </a:rPr>
              <a:t>Conclusion </a:t>
            </a:r>
          </a:p>
        </p:txBody>
      </p:sp>
      <p:sp>
        <p:nvSpPr>
          <p:cNvPr id="3" name="Text Placeholder 2">
            <a:extLst>
              <a:ext uri="{FF2B5EF4-FFF2-40B4-BE49-F238E27FC236}">
                <a16:creationId xmlns:a16="http://schemas.microsoft.com/office/drawing/2014/main" id="{0FF2C34F-C498-4908-8850-4280A46AEB7A}"/>
              </a:ext>
            </a:extLst>
          </p:cNvPr>
          <p:cNvSpPr>
            <a:spLocks noGrp="1"/>
          </p:cNvSpPr>
          <p:nvPr>
            <p:ph idx="1"/>
          </p:nvPr>
        </p:nvSpPr>
        <p:spPr>
          <a:xfrm>
            <a:off x="863680" y="1845626"/>
            <a:ext cx="7429499" cy="4898073"/>
          </a:xfrm>
        </p:spPr>
        <p:txBody>
          <a:bodyPr>
            <a:normAutofit/>
          </a:bodyPr>
          <a:lstStyle/>
          <a:p>
            <a:r>
              <a:rPr lang="en-US" sz="1600" dirty="0"/>
              <a:t>It can successfully login authorized person to system and register them. In our system admin can check the Student list those eligible according to criteria given by the Company and notify them instantly and update the information anytime successfully. Our system is Secure and User-friendly for all of three modules. </a:t>
            </a:r>
          </a:p>
          <a:p>
            <a:r>
              <a:rPr lang="en-US" sz="1600" dirty="0"/>
              <a:t>So we hope all of you can sit back and relax and enjoy the luxury of Digitalization. More so in this busy and exhausting life we are saving one of the most crucial factor that keeps us running that is human energy.</a:t>
            </a:r>
          </a:p>
        </p:txBody>
      </p:sp>
      <p:sp>
        <p:nvSpPr>
          <p:cNvPr id="4" name="Slide Number Placeholder 3">
            <a:extLst>
              <a:ext uri="{FF2B5EF4-FFF2-40B4-BE49-F238E27FC236}">
                <a16:creationId xmlns:a16="http://schemas.microsoft.com/office/drawing/2014/main" id="{174D80B0-B2C1-455D-82DA-A650E4DE3B87}"/>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428058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idx="1"/>
          </p:nvPr>
        </p:nvSpPr>
        <p:spPr>
          <a:xfrm>
            <a:off x="457200" y="152400"/>
            <a:ext cx="8305800" cy="5791200"/>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rgbClr val="7F7F7F"/>
              </a:buClr>
              <a:buSzPts val="2400"/>
              <a:buNone/>
            </a:pPr>
            <a:endParaRPr b="1" u="sng" dirty="0">
              <a:latin typeface="Times New Roman"/>
              <a:ea typeface="Times New Roman"/>
              <a:cs typeface="Times New Roman"/>
              <a:sym typeface="Times New Roman"/>
            </a:endParaRPr>
          </a:p>
          <a:p>
            <a:pPr marL="342900" lvl="0" indent="-342900" algn="ctr" rtl="0">
              <a:spcBef>
                <a:spcPts val="480"/>
              </a:spcBef>
              <a:spcAft>
                <a:spcPts val="0"/>
              </a:spcAft>
              <a:buClr>
                <a:srgbClr val="7F7F7F"/>
              </a:buClr>
              <a:buSzPts val="2400"/>
              <a:buNone/>
            </a:pPr>
            <a:r>
              <a:rPr lang="en-US" b="1" u="sng" dirty="0">
                <a:solidFill>
                  <a:srgbClr val="002060"/>
                </a:solidFill>
                <a:latin typeface="Times New Roman"/>
                <a:ea typeface="Times New Roman"/>
                <a:cs typeface="Times New Roman"/>
                <a:sym typeface="Times New Roman"/>
              </a:rPr>
              <a:t>Table of Content</a:t>
            </a:r>
            <a:endParaRPr dirty="0">
              <a:solidFill>
                <a:srgbClr val="002060"/>
              </a:solidFill>
            </a:endParaRPr>
          </a:p>
          <a:p>
            <a:pPr marL="342900" lvl="0" indent="-342900" algn="ctr" rtl="0">
              <a:spcBef>
                <a:spcPts val="480"/>
              </a:spcBef>
              <a:spcAft>
                <a:spcPts val="0"/>
              </a:spcAft>
              <a:buClr>
                <a:srgbClr val="7F7F7F"/>
              </a:buClr>
              <a:buSzPts val="2400"/>
              <a:buNone/>
            </a:pPr>
            <a:endParaRPr dirty="0"/>
          </a:p>
        </p:txBody>
      </p:sp>
      <p:sp>
        <p:nvSpPr>
          <p:cNvPr id="95" name="Google Shape;95;p2"/>
          <p:cNvSpPr/>
          <p:nvPr/>
        </p:nvSpPr>
        <p:spPr>
          <a:xfrm>
            <a:off x="1694873" y="1588997"/>
            <a:ext cx="5961900" cy="2995651"/>
          </a:xfrm>
          <a:prstGeom prst="rect">
            <a:avLst/>
          </a:prstGeom>
          <a:noFill/>
          <a:ln>
            <a:noFill/>
          </a:ln>
        </p:spPr>
        <p:txBody>
          <a:bodyPr spcFirstLastPara="1" wrap="square" lIns="91425" tIns="45700" rIns="91425" bIns="45700" anchor="t" anchorCtr="0">
            <a:spAutoFit/>
          </a:bodyPr>
          <a:lstStyle/>
          <a:p>
            <a:pPr marL="514350" marR="0" lvl="0" indent="-514350" algn="just" rtl="0">
              <a:lnSpc>
                <a:spcPct val="100000"/>
              </a:lnSpc>
              <a:spcBef>
                <a:spcPts val="0"/>
              </a:spcBef>
              <a:spcAft>
                <a:spcPts val="0"/>
              </a:spcAft>
              <a:buClr>
                <a:schemeClr val="dk1"/>
              </a:buClr>
              <a:buSzPts val="1800"/>
              <a:buFont typeface="Century Gothic"/>
              <a:buAutoNum type="arabicPeriod"/>
            </a:pPr>
            <a:r>
              <a:rPr lang="en-US" b="0" i="0" u="none" strike="noStrike" cap="none" dirty="0">
                <a:solidFill>
                  <a:schemeClr val="bg2"/>
                </a:solidFill>
                <a:latin typeface="Times New Roman"/>
                <a:ea typeface="Times New Roman"/>
                <a:cs typeface="Times New Roman"/>
                <a:sym typeface="Times New Roman"/>
              </a:rPr>
              <a:t>Introduction</a:t>
            </a:r>
            <a:endParaRPr dirty="0">
              <a:solidFill>
                <a:schemeClr val="bg2"/>
              </a:solidFill>
              <a:latin typeface="Times New Roman"/>
              <a:ea typeface="Times New Roman"/>
              <a:cs typeface="Times New Roman"/>
              <a:sym typeface="Times New Roman"/>
            </a:endParaRPr>
          </a:p>
          <a:p>
            <a:pPr marL="514350" marR="0" lvl="0" indent="-514350" algn="just" rtl="0">
              <a:lnSpc>
                <a:spcPct val="100000"/>
              </a:lnSpc>
              <a:spcBef>
                <a:spcPts val="352"/>
              </a:spcBef>
              <a:spcAft>
                <a:spcPts val="0"/>
              </a:spcAft>
              <a:buClr>
                <a:schemeClr val="dk1"/>
              </a:buClr>
              <a:buSzPts val="1800"/>
              <a:buFont typeface="Century Gothic"/>
              <a:buAutoNum type="arabicPeriod"/>
            </a:pPr>
            <a:r>
              <a:rPr lang="en-US" dirty="0">
                <a:solidFill>
                  <a:schemeClr val="bg2"/>
                </a:solidFill>
                <a:latin typeface="Times New Roman"/>
                <a:ea typeface="Times New Roman"/>
                <a:cs typeface="Times New Roman"/>
                <a:sym typeface="Times New Roman"/>
              </a:rPr>
              <a:t>Literature review</a:t>
            </a:r>
            <a:endParaRPr dirty="0">
              <a:solidFill>
                <a:schemeClr val="bg2"/>
              </a:solidFill>
              <a:latin typeface="Times New Roman"/>
              <a:ea typeface="Times New Roman"/>
              <a:cs typeface="Times New Roman"/>
              <a:sym typeface="Times New Roman"/>
            </a:endParaRPr>
          </a:p>
          <a:p>
            <a:pPr marL="514350" marR="0" lvl="0" indent="-514350" algn="just" rtl="0">
              <a:lnSpc>
                <a:spcPct val="100000"/>
              </a:lnSpc>
              <a:spcBef>
                <a:spcPts val="352"/>
              </a:spcBef>
              <a:spcAft>
                <a:spcPts val="0"/>
              </a:spcAft>
              <a:buClr>
                <a:schemeClr val="dk1"/>
              </a:buClr>
              <a:buSzPts val="1800"/>
              <a:buFont typeface="Century Gothic"/>
              <a:buAutoNum type="arabicPeriod"/>
            </a:pPr>
            <a:r>
              <a:rPr lang="en-US" dirty="0">
                <a:solidFill>
                  <a:schemeClr val="bg2"/>
                </a:solidFill>
                <a:latin typeface="Times New Roman"/>
                <a:ea typeface="Times New Roman"/>
                <a:cs typeface="Times New Roman"/>
                <a:sym typeface="Times New Roman"/>
              </a:rPr>
              <a:t>Limitations of existing system </a:t>
            </a:r>
            <a:endParaRPr dirty="0">
              <a:solidFill>
                <a:schemeClr val="bg2"/>
              </a:solidFill>
              <a:latin typeface="Times New Roman"/>
              <a:ea typeface="Times New Roman"/>
              <a:cs typeface="Times New Roman"/>
              <a:sym typeface="Times New Roman"/>
            </a:endParaRPr>
          </a:p>
          <a:p>
            <a:pPr marL="514350" marR="0" lvl="0" indent="-514350" algn="just" rtl="0">
              <a:lnSpc>
                <a:spcPct val="100000"/>
              </a:lnSpc>
              <a:spcBef>
                <a:spcPts val="352"/>
              </a:spcBef>
              <a:spcAft>
                <a:spcPts val="0"/>
              </a:spcAft>
              <a:buClr>
                <a:schemeClr val="dk1"/>
              </a:buClr>
              <a:buSzPts val="1800"/>
              <a:buFont typeface="Century Gothic"/>
              <a:buAutoNum type="arabicPeriod"/>
            </a:pPr>
            <a:r>
              <a:rPr lang="en-US" b="0" i="0" u="none" strike="noStrike" cap="none" dirty="0">
                <a:solidFill>
                  <a:schemeClr val="bg2"/>
                </a:solidFill>
                <a:latin typeface="Times New Roman"/>
                <a:ea typeface="Times New Roman"/>
                <a:cs typeface="Times New Roman"/>
                <a:sym typeface="Times New Roman"/>
              </a:rPr>
              <a:t>Objectives </a:t>
            </a:r>
            <a:endParaRPr dirty="0">
              <a:solidFill>
                <a:schemeClr val="bg2"/>
              </a:solidFill>
              <a:latin typeface="Times New Roman"/>
              <a:ea typeface="Times New Roman"/>
              <a:cs typeface="Times New Roman"/>
              <a:sym typeface="Times New Roman"/>
            </a:endParaRPr>
          </a:p>
          <a:p>
            <a:pPr marL="514350" marR="0" lvl="0" indent="-514350" algn="just" rtl="0">
              <a:lnSpc>
                <a:spcPct val="100000"/>
              </a:lnSpc>
              <a:spcBef>
                <a:spcPts val="352"/>
              </a:spcBef>
              <a:spcAft>
                <a:spcPts val="0"/>
              </a:spcAft>
              <a:buClr>
                <a:schemeClr val="dk1"/>
              </a:buClr>
              <a:buSzPts val="1800"/>
              <a:buFont typeface="Century Gothic"/>
              <a:buAutoNum type="arabicPeriod"/>
            </a:pPr>
            <a:r>
              <a:rPr lang="en-US" dirty="0">
                <a:solidFill>
                  <a:schemeClr val="bg2"/>
                </a:solidFill>
                <a:latin typeface="Times New Roman"/>
                <a:ea typeface="Times New Roman"/>
                <a:cs typeface="Times New Roman"/>
                <a:sym typeface="Times New Roman"/>
              </a:rPr>
              <a:t>Problem Definition</a:t>
            </a:r>
            <a:endParaRPr dirty="0">
              <a:solidFill>
                <a:schemeClr val="bg2"/>
              </a:solidFill>
              <a:latin typeface="Times New Roman"/>
              <a:ea typeface="Times New Roman"/>
              <a:cs typeface="Times New Roman"/>
              <a:sym typeface="Times New Roman"/>
            </a:endParaRPr>
          </a:p>
          <a:p>
            <a:pPr marL="514350" marR="0" lvl="0" indent="-514350" algn="just" rtl="0">
              <a:lnSpc>
                <a:spcPct val="100000"/>
              </a:lnSpc>
              <a:spcBef>
                <a:spcPts val="352"/>
              </a:spcBef>
              <a:spcAft>
                <a:spcPts val="0"/>
              </a:spcAft>
              <a:buClr>
                <a:schemeClr val="dk1"/>
              </a:buClr>
              <a:buSzPts val="1800"/>
              <a:buFont typeface="Times New Roman"/>
              <a:buAutoNum type="arabicPeriod"/>
            </a:pPr>
            <a:r>
              <a:rPr lang="en-US" dirty="0">
                <a:solidFill>
                  <a:schemeClr val="bg2"/>
                </a:solidFill>
                <a:latin typeface="Times New Roman"/>
                <a:ea typeface="Times New Roman"/>
                <a:cs typeface="Times New Roman"/>
                <a:sym typeface="Times New Roman"/>
              </a:rPr>
              <a:t>Proposed System Architecture</a:t>
            </a:r>
          </a:p>
          <a:p>
            <a:pPr marL="514350" marR="0" lvl="0" indent="-514350" algn="just" rtl="0">
              <a:lnSpc>
                <a:spcPct val="100000"/>
              </a:lnSpc>
              <a:spcBef>
                <a:spcPts val="352"/>
              </a:spcBef>
              <a:spcAft>
                <a:spcPts val="0"/>
              </a:spcAft>
              <a:buClr>
                <a:schemeClr val="dk1"/>
              </a:buClr>
              <a:buSzPts val="1800"/>
              <a:buFont typeface="Times New Roman"/>
              <a:buAutoNum type="arabicPeriod"/>
            </a:pPr>
            <a:r>
              <a:rPr lang="en-US" dirty="0">
                <a:solidFill>
                  <a:schemeClr val="bg2"/>
                </a:solidFill>
                <a:latin typeface="Times New Roman"/>
                <a:ea typeface="Times New Roman"/>
                <a:cs typeface="Times New Roman"/>
                <a:sym typeface="Times New Roman"/>
              </a:rPr>
              <a:t>Implementation </a:t>
            </a:r>
            <a:endParaRPr dirty="0">
              <a:solidFill>
                <a:schemeClr val="bg2"/>
              </a:solidFill>
              <a:latin typeface="Times New Roman"/>
              <a:ea typeface="Times New Roman"/>
              <a:cs typeface="Times New Roman"/>
              <a:sym typeface="Times New Roman"/>
            </a:endParaRPr>
          </a:p>
          <a:p>
            <a:pPr marL="457200" marR="0" lvl="0" indent="-457200" algn="just" rtl="0">
              <a:lnSpc>
                <a:spcPct val="100000"/>
              </a:lnSpc>
              <a:spcBef>
                <a:spcPts val="352"/>
              </a:spcBef>
              <a:spcAft>
                <a:spcPts val="0"/>
              </a:spcAft>
              <a:buClr>
                <a:schemeClr val="dk1"/>
              </a:buClr>
              <a:buSzPts val="1800"/>
              <a:buFont typeface="Century Gothic"/>
              <a:buAutoNum type="arabicPeriod"/>
            </a:pPr>
            <a:r>
              <a:rPr lang="en-US" b="0" i="0" u="none" strike="noStrike" cap="none" dirty="0">
                <a:solidFill>
                  <a:schemeClr val="bg2"/>
                </a:solidFill>
                <a:latin typeface="Times New Roman"/>
                <a:ea typeface="Times New Roman"/>
                <a:cs typeface="Times New Roman"/>
                <a:sym typeface="Times New Roman"/>
              </a:rPr>
              <a:t> Conclusion</a:t>
            </a:r>
          </a:p>
          <a:p>
            <a:pPr marL="457200" marR="0" lvl="0" indent="-457200" algn="just" rtl="0">
              <a:lnSpc>
                <a:spcPct val="100000"/>
              </a:lnSpc>
              <a:spcBef>
                <a:spcPts val="352"/>
              </a:spcBef>
              <a:spcAft>
                <a:spcPts val="0"/>
              </a:spcAft>
              <a:buClr>
                <a:schemeClr val="dk1"/>
              </a:buClr>
              <a:buSzPts val="1800"/>
              <a:buFont typeface="Century Gothic"/>
              <a:buAutoNum type="arabicPeriod"/>
            </a:pPr>
            <a:r>
              <a:rPr lang="en-US" dirty="0">
                <a:solidFill>
                  <a:schemeClr val="bg2"/>
                </a:solidFill>
                <a:latin typeface="Times New Roman"/>
                <a:ea typeface="Times New Roman"/>
                <a:cs typeface="Times New Roman"/>
                <a:sym typeface="Times New Roman"/>
              </a:rPr>
              <a:t>References</a:t>
            </a:r>
            <a:endParaRPr b="0" i="0" u="none" strike="noStrike" cap="none" dirty="0">
              <a:solidFill>
                <a:schemeClr val="bg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91A4-655F-C032-B7D2-AC50461FDA65}"/>
              </a:ext>
            </a:extLst>
          </p:cNvPr>
          <p:cNvSpPr>
            <a:spLocks noGrp="1"/>
          </p:cNvSpPr>
          <p:nvPr>
            <p:ph type="title"/>
          </p:nvPr>
        </p:nvSpPr>
        <p:spPr/>
        <p:txBody>
          <a:bodyPr/>
          <a:lstStyle/>
          <a:p>
            <a:r>
              <a:rPr lang="en-US" u="sng" dirty="0" err="1">
                <a:solidFill>
                  <a:srgbClr val="002060"/>
                </a:solidFill>
                <a:latin typeface="Times New Roman"/>
                <a:cs typeface="Times New Roman"/>
              </a:rPr>
              <a:t>REfrence</a:t>
            </a:r>
            <a:endParaRPr lang="en-IN" dirty="0">
              <a:solidFill>
                <a:srgbClr val="FF0000"/>
              </a:solidFill>
            </a:endParaRPr>
          </a:p>
        </p:txBody>
      </p:sp>
      <p:sp>
        <p:nvSpPr>
          <p:cNvPr id="3" name="Content Placeholder 2">
            <a:extLst>
              <a:ext uri="{FF2B5EF4-FFF2-40B4-BE49-F238E27FC236}">
                <a16:creationId xmlns:a16="http://schemas.microsoft.com/office/drawing/2014/main" id="{63B5282E-0C7B-A15B-7560-4EC6D6FBE87E}"/>
              </a:ext>
            </a:extLst>
          </p:cNvPr>
          <p:cNvSpPr>
            <a:spLocks noGrp="1"/>
          </p:cNvSpPr>
          <p:nvPr>
            <p:ph idx="1"/>
          </p:nvPr>
        </p:nvSpPr>
        <p:spPr>
          <a:xfrm>
            <a:off x="856060" y="1658143"/>
            <a:ext cx="7429499" cy="3541714"/>
          </a:xfrm>
        </p:spPr>
        <p:txBody>
          <a:bodyPr>
            <a:normAutofit fontScale="85000" lnSpcReduction="10000"/>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latin typeface="Times New Roman" panose="02020603050405020304" pitchFamily="18" charset="0"/>
              </a:rPr>
              <a:t>1. S. Goel, R. Kiran and D. Garg, "Vulnerability Management for an Enterprise Resource Planning System", </a:t>
            </a:r>
            <a:r>
              <a:rPr lang="en-US" sz="1800" b="0" i="1" u="none" strike="noStrike" baseline="0" dirty="0">
                <a:latin typeface="Times New Roman" panose="02020603050405020304" pitchFamily="18" charset="0"/>
              </a:rPr>
              <a:t>International Journal of Computer Applications</a:t>
            </a:r>
            <a:r>
              <a:rPr lang="en-US" sz="1800" b="0" i="0" u="none" strike="noStrike" baseline="0" dirty="0">
                <a:latin typeface="Times New Roman" panose="02020603050405020304" pitchFamily="18" charset="0"/>
              </a:rPr>
              <a:t>, vol. 53, no. 4, pp. 19-22, 2012 </a:t>
            </a:r>
          </a:p>
          <a:p>
            <a:endParaRPr lang="en-IN" sz="1800" b="0" i="0" u="none" strike="noStrike" baseline="0" dirty="0">
              <a:latin typeface="Times New Roman" panose="02020603050405020304" pitchFamily="18" charset="0"/>
            </a:endParaRPr>
          </a:p>
          <a:p>
            <a:r>
              <a:rPr lang="en-IN" sz="1800" b="0" i="0" u="none" strike="noStrike" baseline="0" dirty="0">
                <a:latin typeface="Times New Roman" panose="02020603050405020304" pitchFamily="18" charset="0"/>
              </a:rPr>
              <a:t>2. H. </a:t>
            </a:r>
            <a:r>
              <a:rPr lang="en-IN" sz="1800" b="0" i="0" u="none" strike="noStrike" baseline="0" dirty="0" err="1">
                <a:latin typeface="Times New Roman" panose="02020603050405020304" pitchFamily="18" charset="0"/>
              </a:rPr>
              <a:t>Siirtola</a:t>
            </a:r>
            <a:r>
              <a:rPr lang="en-IN" sz="1800" b="0" i="0" u="none" strike="noStrike" baseline="0" dirty="0">
                <a:latin typeface="Times New Roman" panose="02020603050405020304" pitchFamily="18" charset="0"/>
              </a:rPr>
              <a:t>, K. J. </a:t>
            </a:r>
            <a:r>
              <a:rPr lang="en-IN" sz="1800" b="0" i="0" u="none" strike="noStrike" baseline="0" dirty="0" err="1">
                <a:latin typeface="Times New Roman" panose="02020603050405020304" pitchFamily="18" charset="0"/>
              </a:rPr>
              <a:t>Raiha</a:t>
            </a:r>
            <a:r>
              <a:rPr lang="en-IN" sz="1800" b="0" i="0" u="none" strike="noStrike" baseline="0" dirty="0">
                <a:latin typeface="Times New Roman" panose="02020603050405020304" pitchFamily="18" charset="0"/>
              </a:rPr>
              <a:t> and V. </a:t>
            </a:r>
            <a:r>
              <a:rPr lang="en-IN" sz="1800" b="0" i="0" u="none" strike="noStrike" baseline="0" dirty="0" err="1">
                <a:latin typeface="Times New Roman" panose="02020603050405020304" pitchFamily="18" charset="0"/>
              </a:rPr>
              <a:t>Surakka</a:t>
            </a:r>
            <a:r>
              <a:rPr lang="en-IN" sz="1800" b="0" i="0" u="none" strike="noStrike" baseline="0" dirty="0">
                <a:latin typeface="Times New Roman" panose="02020603050405020304" pitchFamily="18" charset="0"/>
              </a:rPr>
              <a:t>, "Interactive Curriculum Visualization", </a:t>
            </a:r>
            <a:r>
              <a:rPr lang="en-IN" sz="1800" b="0" i="1" u="none" strike="noStrike" baseline="0" dirty="0">
                <a:latin typeface="Times New Roman" panose="02020603050405020304" pitchFamily="18" charset="0"/>
              </a:rPr>
              <a:t>2013 17th International Conference on Information Visualisation</a:t>
            </a:r>
            <a:r>
              <a:rPr lang="en-IN" sz="1800" b="0" i="0" u="none" strike="noStrike" baseline="0" dirty="0">
                <a:latin typeface="Times New Roman" panose="02020603050405020304" pitchFamily="18" charset="0"/>
              </a:rPr>
              <a:t>, pp. 1-3, 2013 </a:t>
            </a:r>
          </a:p>
          <a:p>
            <a:endParaRPr lang="en-IN" sz="1800" b="0" i="0" u="none" strike="noStrike" baseline="0" dirty="0">
              <a:latin typeface="Times New Roman" panose="02020603050405020304" pitchFamily="18" charset="0"/>
            </a:endParaRPr>
          </a:p>
          <a:p>
            <a:r>
              <a:rPr lang="en-IN" sz="1800" b="0" i="0" u="none" strike="noStrike" baseline="0" dirty="0">
                <a:latin typeface="Times New Roman" panose="02020603050405020304" pitchFamily="18" charset="0"/>
              </a:rPr>
              <a:t>3. M. Raji, J. Duggan, B. </a:t>
            </a:r>
            <a:r>
              <a:rPr lang="en-IN" sz="1800" b="0" i="0" u="none" strike="noStrike" baseline="0" dirty="0" err="1">
                <a:latin typeface="Times New Roman" panose="02020603050405020304" pitchFamily="18" charset="0"/>
              </a:rPr>
              <a:t>DeCotes</a:t>
            </a:r>
            <a:r>
              <a:rPr lang="en-IN" sz="1800" b="0" i="0" u="none" strike="noStrike" baseline="0" dirty="0">
                <a:latin typeface="Times New Roman" panose="02020603050405020304" pitchFamily="18" charset="0"/>
              </a:rPr>
              <a:t>, J. Huang and B. V. </a:t>
            </a:r>
            <a:r>
              <a:rPr lang="en-IN" sz="1800" b="0" i="0" u="none" strike="noStrike" baseline="0" dirty="0" err="1">
                <a:latin typeface="Times New Roman" panose="02020603050405020304" pitchFamily="18" charset="0"/>
              </a:rPr>
              <a:t>Zanden</a:t>
            </a:r>
            <a:r>
              <a:rPr lang="en-IN" sz="1800" b="0" i="0" u="none" strike="noStrike" baseline="0" dirty="0">
                <a:latin typeface="Times New Roman" panose="02020603050405020304" pitchFamily="18" charset="0"/>
              </a:rPr>
              <a:t>, "Visual Progression Analysis of Student Records Data", </a:t>
            </a:r>
            <a:r>
              <a:rPr lang="en-IN" sz="1800" b="0" i="1" u="none" strike="noStrike" baseline="0" dirty="0">
                <a:latin typeface="Times New Roman" panose="02020603050405020304" pitchFamily="18" charset="0"/>
              </a:rPr>
              <a:t>2017 IEEE Visualization in Data Science (VDS)</a:t>
            </a:r>
            <a:r>
              <a:rPr lang="en-IN" sz="1800" b="0" i="0" u="none" strike="noStrike" baseline="0" dirty="0">
                <a:latin typeface="Times New Roman" panose="02020603050405020304" pitchFamily="18" charset="0"/>
              </a:rPr>
              <a:t>, pp. 2-5, 2017 20 </a:t>
            </a: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FF93FB62-6222-EC89-6F11-EA6F87B8A26C}"/>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3697857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B3A11-3059-4349-A804-6FEE41F104CD}"/>
              </a:ext>
            </a:extLst>
          </p:cNvPr>
          <p:cNvSpPr>
            <a:spLocks noGrp="1"/>
          </p:cNvSpPr>
          <p:nvPr>
            <p:ph type="title"/>
          </p:nvPr>
        </p:nvSpPr>
        <p:spPr>
          <a:xfrm>
            <a:off x="-850820" y="-113002"/>
            <a:ext cx="7429499" cy="1478570"/>
          </a:xfrm>
        </p:spPr>
        <p:txBody>
          <a:bodyPr>
            <a:normAutofit/>
          </a:bodyPr>
          <a:lstStyle/>
          <a:p>
            <a:pPr algn="ctr"/>
            <a:r>
              <a:rPr lang="en-US" sz="3200" b="1" u="sng" dirty="0">
                <a:solidFill>
                  <a:srgbClr val="002060"/>
                </a:solidFill>
                <a:latin typeface="Times New Roman"/>
                <a:cs typeface="Times New Roman"/>
                <a:sym typeface="Times New Roman"/>
              </a:rPr>
              <a:t>Introduction</a:t>
            </a:r>
            <a:endParaRPr lang="en-IN" sz="3200" b="1" u="sng" dirty="0">
              <a:solidFill>
                <a:srgbClr val="002060"/>
              </a:solidFill>
              <a:latin typeface="Times New Roman"/>
              <a:cs typeface="Times New Roman"/>
            </a:endParaRPr>
          </a:p>
        </p:txBody>
      </p:sp>
      <p:sp>
        <p:nvSpPr>
          <p:cNvPr id="3" name="Text Placeholder 2">
            <a:extLst>
              <a:ext uri="{FF2B5EF4-FFF2-40B4-BE49-F238E27FC236}">
                <a16:creationId xmlns:a16="http://schemas.microsoft.com/office/drawing/2014/main" id="{E1FF5D5B-9FAC-4131-940B-68629C1F2FB9}"/>
              </a:ext>
            </a:extLst>
          </p:cNvPr>
          <p:cNvSpPr>
            <a:spLocks noGrp="1"/>
          </p:cNvSpPr>
          <p:nvPr>
            <p:ph idx="1"/>
          </p:nvPr>
        </p:nvSpPr>
        <p:spPr>
          <a:xfrm>
            <a:off x="856060" y="1159826"/>
            <a:ext cx="7429499" cy="4730433"/>
          </a:xfrm>
        </p:spPr>
        <p:txBody>
          <a:bodyPr>
            <a:normAutofit fontScale="92500"/>
          </a:bodyPr>
          <a:lstStyle/>
          <a:p>
            <a:r>
              <a:rPr lang="en-US" sz="1600" dirty="0">
                <a:latin typeface="Times New Roman"/>
                <a:cs typeface="Times New Roman"/>
                <a:sym typeface="Arial"/>
              </a:rPr>
              <a:t>Introduction In today's world everyone is travelling for jobs after Completion of their graduation. It has became need for each and every student, but for that they need to travel worldwide in searching of jobs. For simplicity of this whole hectic procedures we had proposed Online Training and Placement System because of earlier system is totally data manually by maintaining records ,time consuming and very difficult to maintain coordination between student and companies. </a:t>
            </a:r>
          </a:p>
          <a:p>
            <a:r>
              <a:rPr lang="en-US" sz="1600" dirty="0">
                <a:latin typeface="Times New Roman"/>
                <a:cs typeface="Times New Roman"/>
                <a:sym typeface="Arial"/>
              </a:rPr>
              <a:t>The project is aimed at developing an online web application for the training and placement department of the college. The system is an online web application that can be accessed throughout the Institute with proper login provided. This system can be used as an application for the TPO of the college to manage the student information with regard to placement. Student logging should be able to upload their information. Organizations representatives logging in may also access/search an information put up by the students. TPO have to collect the information and manage them manually according to various streams. If any modification is required that is also to be done manually. Overall it will reduce the paper work and utilize the maximum capability of the setup and organization as well as it will save time and money. </a:t>
            </a:r>
          </a:p>
          <a:p>
            <a:endParaRPr lang="en-IN" sz="1600" dirty="0"/>
          </a:p>
        </p:txBody>
      </p:sp>
      <p:sp>
        <p:nvSpPr>
          <p:cNvPr id="4" name="Slide Number Placeholder 3">
            <a:extLst>
              <a:ext uri="{FF2B5EF4-FFF2-40B4-BE49-F238E27FC236}">
                <a16:creationId xmlns:a16="http://schemas.microsoft.com/office/drawing/2014/main" id="{7D49C0FC-7397-4210-BD68-AEA2DC60FED4}"/>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44697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5222-DDE3-4309-B544-91AB86B3F212}"/>
              </a:ext>
            </a:extLst>
          </p:cNvPr>
          <p:cNvSpPr>
            <a:spLocks noGrp="1"/>
          </p:cNvSpPr>
          <p:nvPr>
            <p:ph type="title"/>
          </p:nvPr>
        </p:nvSpPr>
        <p:spPr/>
        <p:txBody>
          <a:bodyPr/>
          <a:lstStyle/>
          <a:p>
            <a:r>
              <a:rPr lang="en-US" sz="3200" b="1" u="sng" dirty="0">
                <a:solidFill>
                  <a:srgbClr val="002060"/>
                </a:solidFill>
                <a:latin typeface="Times New Roman"/>
                <a:cs typeface="Times New Roman"/>
              </a:rPr>
              <a:t>Abstract </a:t>
            </a:r>
            <a:endParaRPr lang="en-IN" sz="3200" b="1" u="sng" dirty="0">
              <a:solidFill>
                <a:srgbClr val="002060"/>
              </a:solidFill>
              <a:latin typeface="Times New Roman"/>
              <a:cs typeface="Times New Roman"/>
            </a:endParaRPr>
          </a:p>
        </p:txBody>
      </p:sp>
      <p:sp>
        <p:nvSpPr>
          <p:cNvPr id="3" name="Text Placeholder 2">
            <a:extLst>
              <a:ext uri="{FF2B5EF4-FFF2-40B4-BE49-F238E27FC236}">
                <a16:creationId xmlns:a16="http://schemas.microsoft.com/office/drawing/2014/main" id="{17BCD582-6795-4AF5-AB6C-EE37C9B16645}"/>
              </a:ext>
            </a:extLst>
          </p:cNvPr>
          <p:cNvSpPr>
            <a:spLocks noGrp="1"/>
          </p:cNvSpPr>
          <p:nvPr>
            <p:ph idx="1"/>
          </p:nvPr>
        </p:nvSpPr>
        <p:spPr>
          <a:xfrm>
            <a:off x="457200" y="1600199"/>
            <a:ext cx="8229600" cy="5121275"/>
          </a:xfrm>
        </p:spPr>
        <p:txBody>
          <a:bodyPr>
            <a:normAutofit/>
          </a:bodyPr>
          <a:lstStyle/>
          <a:p>
            <a:r>
              <a:rPr lang="en-US" sz="1800" dirty="0"/>
              <a:t>The system focuses on automation of conventional training and placement management system. This system can be used as an application for the Training &amp; Placement Officers in the college to manage the student information with regard to placement and providing assistance using the assistance portal where students can post their query to the TPO and coordinators. Providing Student login helping them to update their personal and educational information in a form which will be added to the database and upload a resume and providing them with preparation materials for placements. An additional feature of the portal is a Company Tab which will be providing assistance to the companies to shortlist the students as per their eligibility criteria. It reduces the manual work and consumes less paperwork to reduce the time. Front end of the system is developed with the help of CSS, Bootstrap, and HTML. Backend of this system will be managed with the help of PHP. Database management of this system will be done with the help of MYSQL database. </a:t>
            </a:r>
          </a:p>
        </p:txBody>
      </p:sp>
      <p:sp>
        <p:nvSpPr>
          <p:cNvPr id="4" name="Slide Number Placeholder 3">
            <a:extLst>
              <a:ext uri="{FF2B5EF4-FFF2-40B4-BE49-F238E27FC236}">
                <a16:creationId xmlns:a16="http://schemas.microsoft.com/office/drawing/2014/main" id="{3A45071F-1A31-4DDB-8EE9-7A9B4C61B624}"/>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57494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F34818B-9371-423D-9BB9-9028A3B1B2C7}"/>
              </a:ext>
            </a:extLst>
          </p:cNvPr>
          <p:cNvSpPr>
            <a:spLocks noGrp="1"/>
          </p:cNvSpPr>
          <p:nvPr>
            <p:ph type="title"/>
          </p:nvPr>
        </p:nvSpPr>
        <p:spPr>
          <a:xfrm>
            <a:off x="856060" y="-173962"/>
            <a:ext cx="7429499" cy="1478570"/>
          </a:xfrm>
        </p:spPr>
        <p:txBody>
          <a:bodyPr>
            <a:normAutofit/>
          </a:bodyPr>
          <a:lstStyle/>
          <a:p>
            <a:pPr lvl="0">
              <a:spcBef>
                <a:spcPts val="352"/>
              </a:spcBef>
            </a:pPr>
            <a:r>
              <a:rPr lang="en-US" sz="3200" b="1" u="sng" dirty="0">
                <a:solidFill>
                  <a:srgbClr val="002060"/>
                </a:solidFill>
                <a:latin typeface="Times New Roman"/>
                <a:cs typeface="Times New Roman"/>
                <a:sym typeface="Times New Roman"/>
              </a:rPr>
              <a:t>Literature review</a:t>
            </a:r>
          </a:p>
        </p:txBody>
      </p:sp>
      <p:sp>
        <p:nvSpPr>
          <p:cNvPr id="3" name="Text Placeholder 2">
            <a:extLst>
              <a:ext uri="{FF2B5EF4-FFF2-40B4-BE49-F238E27FC236}">
                <a16:creationId xmlns:a16="http://schemas.microsoft.com/office/drawing/2014/main" id="{38FC67B6-8DBE-4E58-9E4B-1399171649C7}"/>
              </a:ext>
            </a:extLst>
          </p:cNvPr>
          <p:cNvSpPr>
            <a:spLocks noGrp="1"/>
          </p:cNvSpPr>
          <p:nvPr>
            <p:ph idx="1"/>
          </p:nvPr>
        </p:nvSpPr>
        <p:spPr>
          <a:xfrm>
            <a:off x="457200" y="937260"/>
            <a:ext cx="8229600" cy="5121275"/>
          </a:xfrm>
        </p:spPr>
        <p:txBody>
          <a:bodyPr>
            <a:normAutofit/>
          </a:bodyPr>
          <a:lstStyle/>
          <a:p>
            <a:r>
              <a:rPr lang="en-US" sz="1600" dirty="0"/>
              <a:t>This paper is going to describe the activity related to placement, placement cell, and student </a:t>
            </a:r>
            <a:r>
              <a:rPr lang="en-US" sz="1600" dirty="0" err="1"/>
              <a:t>databa</a:t>
            </a:r>
            <a:r>
              <a:rPr lang="en-US" sz="1600" dirty="0"/>
              <a:t> </a:t>
            </a:r>
            <a:r>
              <a:rPr lang="en-US" sz="1600" dirty="0" err="1"/>
              <a:t>Bse</a:t>
            </a:r>
            <a:r>
              <a:rPr lang="en-US" sz="1600" dirty="0"/>
              <a:t>.</a:t>
            </a:r>
          </a:p>
          <a:p>
            <a:r>
              <a:rPr lang="en-US" sz="1600" dirty="0"/>
              <a:t> </a:t>
            </a:r>
            <a:r>
              <a:rPr lang="en-US" sz="1600" b="1" u="sng" dirty="0" err="1"/>
              <a:t>i</a:t>
            </a:r>
            <a:r>
              <a:rPr lang="en-US" sz="1600" b="1" u="sng" dirty="0"/>
              <a:t>) "College Collaboration Portal with Training and Placement"</a:t>
            </a:r>
            <a:r>
              <a:rPr lang="en-US" sz="1600" dirty="0"/>
              <a:t> </a:t>
            </a:r>
          </a:p>
          <a:p>
            <a:r>
              <a:rPr lang="en-US" sz="1600" b="1" u="sng" dirty="0"/>
              <a:t>Authors:</a:t>
            </a:r>
            <a:r>
              <a:rPr lang="en-US" sz="1600" dirty="0"/>
              <a:t> Shilpa </a:t>
            </a:r>
            <a:r>
              <a:rPr lang="en-US" sz="1600" dirty="0" err="1"/>
              <a:t>Hadkar</a:t>
            </a:r>
            <a:r>
              <a:rPr lang="en-US" sz="1600" dirty="0"/>
              <a:t>, </a:t>
            </a:r>
            <a:r>
              <a:rPr lang="en-US" sz="1600" dirty="0" err="1"/>
              <a:t>Snehal</a:t>
            </a:r>
            <a:r>
              <a:rPr lang="en-US" sz="1600" dirty="0"/>
              <a:t> </a:t>
            </a:r>
            <a:r>
              <a:rPr lang="en-US" sz="1600" dirty="0" err="1"/>
              <a:t>Baing</a:t>
            </a:r>
            <a:r>
              <a:rPr lang="en-US" sz="1600" dirty="0"/>
              <a:t>, Trupti Hater, Sonam </a:t>
            </a:r>
            <a:r>
              <a:rPr lang="en-US" sz="1600" dirty="0" err="1"/>
              <a:t>Wankhade</a:t>
            </a:r>
            <a:r>
              <a:rPr lang="en-US" sz="1600" dirty="0"/>
              <a:t>, K. T. V. Reddy, and I. T. Department </a:t>
            </a:r>
            <a:r>
              <a:rPr lang="en-US" sz="1600" dirty="0" err="1"/>
              <a:t>Padmabhushan</a:t>
            </a:r>
            <a:r>
              <a:rPr lang="en-US" sz="1600" dirty="0"/>
              <a:t> </a:t>
            </a:r>
            <a:r>
              <a:rPr lang="en-US" sz="1600" dirty="0" err="1"/>
              <a:t>Vasantdada</a:t>
            </a:r>
            <a:r>
              <a:rPr lang="en-US" sz="1600" dirty="0"/>
              <a:t> Patil </a:t>
            </a:r>
            <a:r>
              <a:rPr lang="en-US" sz="1600" dirty="0" err="1"/>
              <a:t>Pratishthan's</a:t>
            </a:r>
            <a:r>
              <a:rPr lang="en-US" sz="1600" dirty="0"/>
              <a:t> College Of Engineering. Sion (East), Mumbai. </a:t>
            </a:r>
          </a:p>
          <a:p>
            <a:pPr marL="0" indent="0">
              <a:buNone/>
            </a:pPr>
            <a:r>
              <a:rPr lang="en-US" sz="1600" dirty="0"/>
              <a:t>  </a:t>
            </a:r>
            <a:r>
              <a:rPr lang="en-US" sz="1600" b="1" dirty="0"/>
              <a:t> </a:t>
            </a:r>
            <a:r>
              <a:rPr lang="en-US" sz="1600" b="1" dirty="0" err="1"/>
              <a:t>Abstact</a:t>
            </a:r>
            <a:r>
              <a:rPr lang="en-US" sz="1600" b="1" dirty="0"/>
              <a:t>:</a:t>
            </a:r>
            <a:r>
              <a:rPr lang="en-US" sz="1600" dirty="0"/>
              <a:t> The project targets documentation of student's placement activities and automation of      </a:t>
            </a:r>
          </a:p>
          <a:p>
            <a:pPr marL="0" indent="0">
              <a:buNone/>
            </a:pPr>
            <a:r>
              <a:rPr lang="en-US" sz="1600" dirty="0"/>
              <a:t>     documentation. But lacks Event Management System's features along with report generation. </a:t>
            </a:r>
          </a:p>
          <a:p>
            <a:r>
              <a:rPr lang="en-US" sz="1600" b="1" u="sng" dirty="0"/>
              <a:t>ii) "Design Paper on Online Training and Placement System (OTAP)“</a:t>
            </a:r>
          </a:p>
          <a:p>
            <a:r>
              <a:rPr lang="en-US" sz="1600" b="1" u="sng" dirty="0"/>
              <a:t> Authors:</a:t>
            </a:r>
            <a:r>
              <a:rPr lang="en-US" sz="1600" dirty="0"/>
              <a:t> </a:t>
            </a:r>
            <a:r>
              <a:rPr lang="en-US" sz="1600" dirty="0" err="1"/>
              <a:t>Mr</a:t>
            </a:r>
            <a:r>
              <a:rPr lang="en-US" sz="1600" dirty="0"/>
              <a:t> Nilesh T. Rathod, Prof. Enema Shah, </a:t>
            </a:r>
            <a:r>
              <a:rPr lang="en-US" sz="1600" dirty="0" err="1"/>
              <a:t>Vidyalankar</a:t>
            </a:r>
            <a:r>
              <a:rPr lang="en-US" sz="1600" dirty="0"/>
              <a:t> Institute of Technology Wadala, Mumbai.</a:t>
            </a:r>
          </a:p>
          <a:p>
            <a:r>
              <a:rPr lang="en-US" sz="1600" dirty="0"/>
              <a:t> Abstract The system provides considerable features of online registration, system security, automated percentage calculation, data sorting and notification services. But lacks Event Management System's features along with report generation. </a:t>
            </a:r>
          </a:p>
          <a:p>
            <a:endParaRPr lang="en-IN" sz="1600" dirty="0"/>
          </a:p>
        </p:txBody>
      </p:sp>
      <p:sp>
        <p:nvSpPr>
          <p:cNvPr id="4" name="Slide Number Placeholder 3">
            <a:extLst>
              <a:ext uri="{FF2B5EF4-FFF2-40B4-BE49-F238E27FC236}">
                <a16:creationId xmlns:a16="http://schemas.microsoft.com/office/drawing/2014/main" id="{E67A8613-1360-419A-B0FD-80500304D1CF}"/>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36789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7C33-CC66-4839-8304-4D1EEB9CBC18}"/>
              </a:ext>
            </a:extLst>
          </p:cNvPr>
          <p:cNvSpPr>
            <a:spLocks noGrp="1"/>
          </p:cNvSpPr>
          <p:nvPr>
            <p:ph type="title"/>
          </p:nvPr>
        </p:nvSpPr>
        <p:spPr>
          <a:xfrm>
            <a:off x="856060" y="-280642"/>
            <a:ext cx="7429499" cy="1478570"/>
          </a:xfrm>
        </p:spPr>
        <p:txBody>
          <a:bodyPr>
            <a:normAutofit/>
          </a:bodyPr>
          <a:lstStyle/>
          <a:p>
            <a:r>
              <a:rPr lang="en-US" sz="3200" u="sng" dirty="0">
                <a:solidFill>
                  <a:srgbClr val="002060"/>
                </a:solidFill>
                <a:latin typeface="Times New Roman"/>
                <a:ea typeface="Times New Roman"/>
                <a:cs typeface="Times New Roman"/>
                <a:sym typeface="Times New Roman"/>
              </a:rPr>
              <a:t>Limitations of existing system </a:t>
            </a:r>
            <a:endParaRPr lang="en-IN" sz="3200" u="sng" dirty="0">
              <a:solidFill>
                <a:srgbClr val="002060"/>
              </a:solidFill>
            </a:endParaRPr>
          </a:p>
        </p:txBody>
      </p:sp>
      <p:sp>
        <p:nvSpPr>
          <p:cNvPr id="3" name="Text Placeholder 2">
            <a:extLst>
              <a:ext uri="{FF2B5EF4-FFF2-40B4-BE49-F238E27FC236}">
                <a16:creationId xmlns:a16="http://schemas.microsoft.com/office/drawing/2014/main" id="{A472460A-DA3F-42FC-9DD4-45231AE0F157}"/>
              </a:ext>
            </a:extLst>
          </p:cNvPr>
          <p:cNvSpPr>
            <a:spLocks noGrp="1"/>
          </p:cNvSpPr>
          <p:nvPr>
            <p:ph idx="1"/>
          </p:nvPr>
        </p:nvSpPr>
        <p:spPr>
          <a:xfrm>
            <a:off x="457200" y="778828"/>
            <a:ext cx="8229600" cy="4983162"/>
          </a:xfrm>
        </p:spPr>
        <p:txBody>
          <a:bodyPr>
            <a:normAutofit/>
          </a:bodyPr>
          <a:lstStyle/>
          <a:p>
            <a:r>
              <a:rPr lang="en-US" sz="1600" dirty="0"/>
              <a:t>All processes in existing system are handled manually. All the work that is done in the existing system is done by the human intervention An all the work is done manually, there were a lot of workload on placement officer and it also increases the maximum chances of errors. This is so slow and time consuming. Due to increase in number of user's the process become more difficult. Problems faced in existing system are as follows-</a:t>
            </a:r>
          </a:p>
          <a:p>
            <a:pPr marL="114300" indent="0">
              <a:buNone/>
            </a:pPr>
            <a:r>
              <a:rPr lang="en-US" sz="1600" dirty="0"/>
              <a:t>            • Searching of eligible students is done manually by TPO based on the company criteria. </a:t>
            </a:r>
          </a:p>
          <a:p>
            <a:pPr marL="114300" indent="0">
              <a:buNone/>
            </a:pPr>
            <a:r>
              <a:rPr lang="en-US" sz="1600" dirty="0"/>
              <a:t>            • The records were stored in modified excel sheets hence sorting problem. </a:t>
            </a:r>
          </a:p>
          <a:p>
            <a:pPr marL="114300" indent="0">
              <a:buNone/>
            </a:pPr>
            <a:r>
              <a:rPr lang="en-US" sz="1600" dirty="0"/>
              <a:t>            • The duplication of records was usual hence data redundancy. </a:t>
            </a:r>
          </a:p>
          <a:p>
            <a:pPr marL="114300" indent="0">
              <a:buNone/>
            </a:pPr>
            <a:r>
              <a:rPr lang="en-US" sz="1600" dirty="0"/>
              <a:t>            • TPO's have to collect all the information and Resumes of students and organize them          manually and sort them according to various streams. </a:t>
            </a:r>
          </a:p>
          <a:p>
            <a:pPr marL="114300" indent="0">
              <a:buNone/>
            </a:pPr>
            <a:r>
              <a:rPr lang="en-US" sz="1600" dirty="0"/>
              <a:t>            • Collecting CV's of so many student is a painful and time consuming task and handling of too many CV's is a great overhead. </a:t>
            </a:r>
          </a:p>
          <a:p>
            <a:pPr marL="114300" indent="0">
              <a:buNone/>
            </a:pPr>
            <a:r>
              <a:rPr lang="en-US" sz="1600" dirty="0"/>
              <a:t>            • It takes too much time to managing, updating and informing specific student for specific company criteria. </a:t>
            </a:r>
            <a:endParaRPr lang="en-IN" sz="1600" dirty="0"/>
          </a:p>
        </p:txBody>
      </p:sp>
      <p:sp>
        <p:nvSpPr>
          <p:cNvPr id="4" name="Slide Number Placeholder 3">
            <a:extLst>
              <a:ext uri="{FF2B5EF4-FFF2-40B4-BE49-F238E27FC236}">
                <a16:creationId xmlns:a16="http://schemas.microsoft.com/office/drawing/2014/main" id="{9D7A4FFC-85D6-442E-997A-C49870FF13E3}"/>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52372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D2115-3349-47F3-9AF4-62EA098039CE}"/>
              </a:ext>
            </a:extLst>
          </p:cNvPr>
          <p:cNvSpPr>
            <a:spLocks noGrp="1"/>
          </p:cNvSpPr>
          <p:nvPr>
            <p:ph type="title"/>
          </p:nvPr>
        </p:nvSpPr>
        <p:spPr/>
        <p:txBody>
          <a:bodyPr>
            <a:normAutofit/>
          </a:bodyPr>
          <a:lstStyle/>
          <a:p>
            <a:r>
              <a:rPr lang="en-IN" sz="3200" u="sng" dirty="0">
                <a:solidFill>
                  <a:srgbClr val="002060"/>
                </a:solidFill>
                <a:latin typeface="Times New Roman"/>
                <a:cs typeface="Times New Roman"/>
              </a:rPr>
              <a:t>Proposed System</a:t>
            </a:r>
          </a:p>
        </p:txBody>
      </p:sp>
      <p:sp>
        <p:nvSpPr>
          <p:cNvPr id="3" name="Text Placeholder 2">
            <a:extLst>
              <a:ext uri="{FF2B5EF4-FFF2-40B4-BE49-F238E27FC236}">
                <a16:creationId xmlns:a16="http://schemas.microsoft.com/office/drawing/2014/main" id="{932AD961-4BE3-4DA9-92E9-4C69FEF4BB21}"/>
              </a:ext>
            </a:extLst>
          </p:cNvPr>
          <p:cNvSpPr>
            <a:spLocks noGrp="1"/>
          </p:cNvSpPr>
          <p:nvPr>
            <p:ph idx="1"/>
          </p:nvPr>
        </p:nvSpPr>
        <p:spPr>
          <a:xfrm>
            <a:off x="856060" y="1929447"/>
            <a:ext cx="7429499" cy="3541714"/>
          </a:xfrm>
        </p:spPr>
        <p:txBody>
          <a:bodyPr>
            <a:normAutofit/>
          </a:bodyPr>
          <a:lstStyle/>
          <a:p>
            <a:r>
              <a:rPr lang="en-US" sz="1600" dirty="0"/>
              <a:t>The main purpose of proposed Web based Training and Placement portal is meant to give more easiness to TPO, Placement coordinators and Students that they can modify and access information so quickly. The system provides a better way to maintain students information in the database, ensures data correctness and data integrity as well. The system also reduces the paperwork time and provides an efficient information flow between different system modules. Our system consists</a:t>
            </a:r>
            <a:endParaRPr lang="en-IN" sz="1600" dirty="0"/>
          </a:p>
        </p:txBody>
      </p:sp>
      <p:sp>
        <p:nvSpPr>
          <p:cNvPr id="4" name="Slide Number Placeholder 3">
            <a:extLst>
              <a:ext uri="{FF2B5EF4-FFF2-40B4-BE49-F238E27FC236}">
                <a16:creationId xmlns:a16="http://schemas.microsoft.com/office/drawing/2014/main" id="{322F4949-6512-4D24-BE07-4D2D3B5536C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60897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11AD9-0D9F-49B0-A43B-0B4F707807E8}"/>
              </a:ext>
            </a:extLst>
          </p:cNvPr>
          <p:cNvSpPr>
            <a:spLocks noGrp="1"/>
          </p:cNvSpPr>
          <p:nvPr>
            <p:ph type="title"/>
          </p:nvPr>
        </p:nvSpPr>
        <p:spPr>
          <a:xfrm>
            <a:off x="856060" y="146078"/>
            <a:ext cx="7429499" cy="1478570"/>
          </a:xfrm>
        </p:spPr>
        <p:txBody>
          <a:bodyPr/>
          <a:lstStyle/>
          <a:p>
            <a:r>
              <a:rPr lang="en-US" sz="3200" u="sng" dirty="0">
                <a:solidFill>
                  <a:srgbClr val="002060"/>
                </a:solidFill>
                <a:latin typeface="Times New Roman"/>
                <a:cs typeface="Times New Roman"/>
              </a:rPr>
              <a:t>Problem definition</a:t>
            </a:r>
            <a:endParaRPr lang="en-IN" sz="3200" u="sng" dirty="0">
              <a:solidFill>
                <a:srgbClr val="002060"/>
              </a:solidFill>
              <a:latin typeface="Times New Roman"/>
              <a:cs typeface="Times New Roman"/>
            </a:endParaRPr>
          </a:p>
        </p:txBody>
      </p:sp>
      <p:sp>
        <p:nvSpPr>
          <p:cNvPr id="3" name="Text Placeholder 2">
            <a:extLst>
              <a:ext uri="{FF2B5EF4-FFF2-40B4-BE49-F238E27FC236}">
                <a16:creationId xmlns:a16="http://schemas.microsoft.com/office/drawing/2014/main" id="{5289A861-2EDB-4BD7-82B5-8210E340E7EE}"/>
              </a:ext>
            </a:extLst>
          </p:cNvPr>
          <p:cNvSpPr>
            <a:spLocks noGrp="1"/>
          </p:cNvSpPr>
          <p:nvPr>
            <p:ph idx="1"/>
          </p:nvPr>
        </p:nvSpPr>
        <p:spPr>
          <a:xfrm>
            <a:off x="457200" y="1539240"/>
            <a:ext cx="8229600" cy="4983162"/>
          </a:xfrm>
        </p:spPr>
        <p:txBody>
          <a:bodyPr>
            <a:normAutofit/>
          </a:bodyPr>
          <a:lstStyle/>
          <a:p>
            <a:r>
              <a:rPr lang="en-US" sz="1800" dirty="0"/>
              <a:t> Students choose a specific college where the placement will be held, there is a need to maintain all these papers, causing large amount of space. It is manually done, chances of missing, difficult to handle the details of student. Scope of project : Our project has a big scope to do. Students can access previous information about placement. We can stores information of all students. Various companies can access their information. Notifications are sent to students about the companies. </a:t>
            </a:r>
          </a:p>
          <a:p>
            <a:pPr marL="114300" indent="0">
              <a:buNone/>
            </a:pPr>
            <a:r>
              <a:rPr lang="en-US" sz="1800" dirty="0"/>
              <a:t>	1 .Easy to collect and manage student data. </a:t>
            </a:r>
          </a:p>
          <a:p>
            <a:pPr marL="114300" indent="0">
              <a:buNone/>
            </a:pPr>
            <a:r>
              <a:rPr lang="en-US" sz="1800" dirty="0"/>
              <a:t>	2. To increase the accuracy and efficiency of placement procedure. </a:t>
            </a:r>
          </a:p>
          <a:p>
            <a:pPr marL="114300" indent="0">
              <a:buNone/>
            </a:pPr>
            <a:r>
              <a:rPr lang="en-US" sz="1800" dirty="0"/>
              <a:t>	3. Reduce the paper work. </a:t>
            </a:r>
          </a:p>
          <a:p>
            <a:pPr marL="114300" indent="0">
              <a:buNone/>
            </a:pPr>
            <a:r>
              <a:rPr lang="en-US" sz="1800" dirty="0"/>
              <a:t>	4. Analysis of overall placement activities</a:t>
            </a:r>
            <a:endParaRPr lang="en-IN" sz="1800" dirty="0"/>
          </a:p>
        </p:txBody>
      </p:sp>
      <p:sp>
        <p:nvSpPr>
          <p:cNvPr id="4" name="Slide Number Placeholder 3">
            <a:extLst>
              <a:ext uri="{FF2B5EF4-FFF2-40B4-BE49-F238E27FC236}">
                <a16:creationId xmlns:a16="http://schemas.microsoft.com/office/drawing/2014/main" id="{C3F77326-4FF3-46E7-BE3C-02D17C4BA0E6}"/>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82812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B303-2C91-F108-427C-68C927E798C5}"/>
              </a:ext>
            </a:extLst>
          </p:cNvPr>
          <p:cNvSpPr>
            <a:spLocks noGrp="1"/>
          </p:cNvSpPr>
          <p:nvPr>
            <p:ph type="title"/>
          </p:nvPr>
        </p:nvSpPr>
        <p:spPr>
          <a:xfrm>
            <a:off x="856060" y="618518"/>
            <a:ext cx="8073336" cy="1478570"/>
          </a:xfrm>
        </p:spPr>
        <p:txBody>
          <a:bodyPr>
            <a:normAutofit/>
          </a:bodyPr>
          <a:lstStyle/>
          <a:p>
            <a:r>
              <a:rPr lang="en-US" u="sng" dirty="0">
                <a:solidFill>
                  <a:srgbClr val="002060"/>
                </a:solidFill>
                <a:latin typeface="Times New Roman"/>
                <a:cs typeface="Times New Roman"/>
              </a:rPr>
              <a:t>Proposed system architecture</a:t>
            </a:r>
            <a:endParaRPr lang="en-IN" dirty="0"/>
          </a:p>
        </p:txBody>
      </p:sp>
      <p:sp>
        <p:nvSpPr>
          <p:cNvPr id="4" name="Slide Number Placeholder 3">
            <a:extLst>
              <a:ext uri="{FF2B5EF4-FFF2-40B4-BE49-F238E27FC236}">
                <a16:creationId xmlns:a16="http://schemas.microsoft.com/office/drawing/2014/main" id="{673EBEBD-CFAE-8243-80D0-58001ED8A815}"/>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9</a:t>
            </a:fld>
            <a:endParaRPr lang="en-US"/>
          </a:p>
        </p:txBody>
      </p:sp>
      <p:pic>
        <p:nvPicPr>
          <p:cNvPr id="7" name="image1.png">
            <a:extLst>
              <a:ext uri="{FF2B5EF4-FFF2-40B4-BE49-F238E27FC236}">
                <a16:creationId xmlns:a16="http://schemas.microsoft.com/office/drawing/2014/main" id="{BAE2D773-8CFC-B651-5586-0740F3C4058C}"/>
              </a:ext>
            </a:extLst>
          </p:cNvPr>
          <p:cNvPicPr>
            <a:picLocks noChangeAspect="1"/>
          </p:cNvPicPr>
          <p:nvPr/>
        </p:nvPicPr>
        <p:blipFill>
          <a:blip r:embed="rId2" cstate="print"/>
          <a:stretch>
            <a:fillRect/>
          </a:stretch>
        </p:blipFill>
        <p:spPr>
          <a:xfrm>
            <a:off x="989046" y="1868812"/>
            <a:ext cx="6718195" cy="4014463"/>
          </a:xfrm>
          <a:prstGeom prst="rect">
            <a:avLst/>
          </a:prstGeom>
        </p:spPr>
      </p:pic>
    </p:spTree>
    <p:extLst>
      <p:ext uri="{BB962C8B-B14F-4D97-AF65-F5344CB8AC3E}">
        <p14:creationId xmlns:p14="http://schemas.microsoft.com/office/powerpoint/2010/main" val="2909806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323</TotalTime>
  <Words>1375</Words>
  <Application>Microsoft Office PowerPoint</Application>
  <PresentationFormat>On-screen Show (4:3)</PresentationFormat>
  <Paragraphs>77</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Times New Roman</vt:lpstr>
      <vt:lpstr>Tw Cen MT</vt:lpstr>
      <vt:lpstr>Circuit</vt:lpstr>
      <vt:lpstr>           Training And Placement CELL  By Roll No.04 Mr.Deep Barvekar  Roll No.10 Mr.Ajay Bichukale             Roll No.26 Mr.Sudarshan Gaikar      Roll No.39 Mr.Rushikesh Jadhav  Under The Guidance Of Ms. Prajakta Pote Department Of Computer Engineering      Pillai HOC College of Engineering and Technology,Rasayani University of Mumbai, Mumbai A.Y 2022-2023   </vt:lpstr>
      <vt:lpstr>PowerPoint Presentation</vt:lpstr>
      <vt:lpstr>Introduction</vt:lpstr>
      <vt:lpstr>Abstract </vt:lpstr>
      <vt:lpstr>Literature review</vt:lpstr>
      <vt:lpstr>Limitations of existing system </vt:lpstr>
      <vt:lpstr>Proposed System</vt:lpstr>
      <vt:lpstr>Problem definition</vt:lpstr>
      <vt:lpstr>Proposed system architecture</vt:lpstr>
      <vt:lpstr>  Data flow diagram level 0</vt:lpstr>
      <vt:lpstr> Data flow diagram level 1</vt:lpstr>
      <vt:lpstr>DatA FLOW DIAGRAM LEVEL 2</vt:lpstr>
      <vt:lpstr>PowerPoint Presentation</vt:lpstr>
      <vt:lpstr>PowerPoint Presentation</vt:lpstr>
      <vt:lpstr>PowerPoint Presentation</vt:lpstr>
      <vt:lpstr>PowerPoint Presentation</vt:lpstr>
      <vt:lpstr>PowerPoint Presentation</vt:lpstr>
      <vt:lpstr>PowerPoint Presentation</vt:lpstr>
      <vt:lpstr>Conclusion </vt:lpstr>
      <vt:lpstr>REfrence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CSM501 Mini project 2A    Virtual Training And Placement Organization   By Roll No Ms/Mr.  under the guidance of Ms. Snehal Chitale  Department of Computer Engineering     Pillai HOC College of Engineering and Technology,Rasayani University of Mumbai, Mumbai A.Y 2022-2023   </dc:title>
  <dc:creator>Welcome</dc:creator>
  <cp:lastModifiedBy>Roshan Gaikar</cp:lastModifiedBy>
  <cp:revision>54</cp:revision>
  <dcterms:created xsi:type="dcterms:W3CDTF">2021-03-30T07:50:53Z</dcterms:created>
  <dcterms:modified xsi:type="dcterms:W3CDTF">2022-11-05T04:46:00Z</dcterms:modified>
</cp:coreProperties>
</file>