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63" r:id="rId3"/>
    <p:sldId id="258" r:id="rId4"/>
    <p:sldId id="259" r:id="rId5"/>
    <p:sldId id="260" r:id="rId6"/>
    <p:sldId id="261" r:id="rId7"/>
    <p:sldId id="262" r:id="rId8"/>
    <p:sldId id="264" r:id="rId9"/>
    <p:sldId id="266" r:id="rId10"/>
    <p:sldId id="267" r:id="rId11"/>
    <p:sldId id="270" r:id="rId12"/>
    <p:sldId id="268" r:id="rId13"/>
    <p:sldId id="269" r:id="rId14"/>
    <p:sldId id="271" r:id="rId15"/>
    <p:sldId id="272" r:id="rId16"/>
    <p:sldId id="273" r:id="rId17"/>
    <p:sldId id="274" r:id="rId18"/>
    <p:sldId id="275" r:id="rId19"/>
    <p:sldId id="279" r:id="rId20"/>
    <p:sldId id="277" r:id="rId21"/>
    <p:sldId id="278" r:id="rId22"/>
    <p:sldId id="284" r:id="rId23"/>
    <p:sldId id="281" r:id="rId24"/>
    <p:sldId id="280" r:id="rId25"/>
    <p:sldId id="282" r:id="rId26"/>
    <p:sldId id="2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shikesh Mane" initials="RM" lastIdx="1" clrIdx="0">
    <p:extLst>
      <p:ext uri="{19B8F6BF-5375-455C-9EA6-DF929625EA0E}">
        <p15:presenceInfo xmlns:p15="http://schemas.microsoft.com/office/powerpoint/2012/main" userId="689d1575efed1e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1-18T23:23:24.196"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BA1380-29FB-445E-8A37-78D9BB6FE6C3}" type="datetimeFigureOut">
              <a:rPr lang="en-IN" smtClean="0"/>
              <a:t>24-01-2023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BAC7B6-01CB-45AB-80FF-6ECFC33509B2}" type="slidenum">
              <a:rPr lang="en-IN" smtClean="0"/>
              <a:t>‹#›</a:t>
            </a:fld>
            <a:endParaRPr lang="en-IN"/>
          </a:p>
        </p:txBody>
      </p:sp>
    </p:spTree>
    <p:extLst>
      <p:ext uri="{BB962C8B-B14F-4D97-AF65-F5344CB8AC3E}">
        <p14:creationId xmlns:p14="http://schemas.microsoft.com/office/powerpoint/2010/main" val="2319134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26BA7-EE96-2443-EA78-FA98E898C7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B8C3DF-268A-926A-0DC1-48941A41BA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3DC069F-E5E5-7019-1189-150BA4FDB4B9}"/>
              </a:ext>
            </a:extLst>
          </p:cNvPr>
          <p:cNvSpPr>
            <a:spLocks noGrp="1"/>
          </p:cNvSpPr>
          <p:nvPr>
            <p:ph type="dt" sz="half" idx="10"/>
          </p:nvPr>
        </p:nvSpPr>
        <p:spPr/>
        <p:txBody>
          <a:bodyPr/>
          <a:lstStyle/>
          <a:p>
            <a:fld id="{FEE0EFC1-F1B7-47F3-8E20-119921501437}" type="datetimeFigureOut">
              <a:rPr lang="en-IN" smtClean="0"/>
              <a:t>24-01-2023</a:t>
            </a:fld>
            <a:endParaRPr lang="en-IN"/>
          </a:p>
        </p:txBody>
      </p:sp>
      <p:sp>
        <p:nvSpPr>
          <p:cNvPr id="5" name="Footer Placeholder 4">
            <a:extLst>
              <a:ext uri="{FF2B5EF4-FFF2-40B4-BE49-F238E27FC236}">
                <a16:creationId xmlns:a16="http://schemas.microsoft.com/office/drawing/2014/main" id="{65E2D3CA-5F19-D2A9-2C45-D9C0738095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824DBB-6C31-0C79-40FA-252950A40D9C}"/>
              </a:ext>
            </a:extLst>
          </p:cNvPr>
          <p:cNvSpPr>
            <a:spLocks noGrp="1"/>
          </p:cNvSpPr>
          <p:nvPr>
            <p:ph type="sldNum" sz="quarter" idx="12"/>
          </p:nvPr>
        </p:nvSpPr>
        <p:spPr/>
        <p:txBody>
          <a:bodyPr/>
          <a:lstStyle/>
          <a:p>
            <a:fld id="{96A79DB5-52D2-4C03-A4E8-121443B92E13}" type="slidenum">
              <a:rPr lang="en-IN" smtClean="0"/>
              <a:t>‹#›</a:t>
            </a:fld>
            <a:endParaRPr lang="en-IN"/>
          </a:p>
        </p:txBody>
      </p:sp>
    </p:spTree>
    <p:extLst>
      <p:ext uri="{BB962C8B-B14F-4D97-AF65-F5344CB8AC3E}">
        <p14:creationId xmlns:p14="http://schemas.microsoft.com/office/powerpoint/2010/main" val="1630364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DFD1F-0C17-7FC9-1A53-C90A14E64D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39FABC-A7C7-4C82-4F27-58955C2563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069029-1695-6FA8-B44E-302B80F17FD7}"/>
              </a:ext>
            </a:extLst>
          </p:cNvPr>
          <p:cNvSpPr>
            <a:spLocks noGrp="1"/>
          </p:cNvSpPr>
          <p:nvPr>
            <p:ph type="dt" sz="half" idx="10"/>
          </p:nvPr>
        </p:nvSpPr>
        <p:spPr/>
        <p:txBody>
          <a:bodyPr/>
          <a:lstStyle/>
          <a:p>
            <a:fld id="{FEE0EFC1-F1B7-47F3-8E20-119921501437}" type="datetimeFigureOut">
              <a:rPr lang="en-IN" smtClean="0"/>
              <a:t>24-01-2023</a:t>
            </a:fld>
            <a:endParaRPr lang="en-IN"/>
          </a:p>
        </p:txBody>
      </p:sp>
      <p:sp>
        <p:nvSpPr>
          <p:cNvPr id="5" name="Footer Placeholder 4">
            <a:extLst>
              <a:ext uri="{FF2B5EF4-FFF2-40B4-BE49-F238E27FC236}">
                <a16:creationId xmlns:a16="http://schemas.microsoft.com/office/drawing/2014/main" id="{C03889A1-4336-1D26-FE60-EEF1D98938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7D6D11-57E4-B7AD-BC87-BDDA424926F1}"/>
              </a:ext>
            </a:extLst>
          </p:cNvPr>
          <p:cNvSpPr>
            <a:spLocks noGrp="1"/>
          </p:cNvSpPr>
          <p:nvPr>
            <p:ph type="sldNum" sz="quarter" idx="12"/>
          </p:nvPr>
        </p:nvSpPr>
        <p:spPr/>
        <p:txBody>
          <a:bodyPr/>
          <a:lstStyle/>
          <a:p>
            <a:fld id="{96A79DB5-52D2-4C03-A4E8-121443B92E13}" type="slidenum">
              <a:rPr lang="en-IN" smtClean="0"/>
              <a:t>‹#›</a:t>
            </a:fld>
            <a:endParaRPr lang="en-IN"/>
          </a:p>
        </p:txBody>
      </p:sp>
    </p:spTree>
    <p:extLst>
      <p:ext uri="{BB962C8B-B14F-4D97-AF65-F5344CB8AC3E}">
        <p14:creationId xmlns:p14="http://schemas.microsoft.com/office/powerpoint/2010/main" val="2843468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DC8FB5-2322-9EE4-36CB-FBE467FD78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66057D-CFD0-0FF3-3B36-2E95CAA36B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B84043-0778-22CF-82A9-B9E903E1AFE4}"/>
              </a:ext>
            </a:extLst>
          </p:cNvPr>
          <p:cNvSpPr>
            <a:spLocks noGrp="1"/>
          </p:cNvSpPr>
          <p:nvPr>
            <p:ph type="dt" sz="half" idx="10"/>
          </p:nvPr>
        </p:nvSpPr>
        <p:spPr/>
        <p:txBody>
          <a:bodyPr/>
          <a:lstStyle/>
          <a:p>
            <a:fld id="{FEE0EFC1-F1B7-47F3-8E20-119921501437}" type="datetimeFigureOut">
              <a:rPr lang="en-IN" smtClean="0"/>
              <a:t>24-01-2023</a:t>
            </a:fld>
            <a:endParaRPr lang="en-IN"/>
          </a:p>
        </p:txBody>
      </p:sp>
      <p:sp>
        <p:nvSpPr>
          <p:cNvPr id="5" name="Footer Placeholder 4">
            <a:extLst>
              <a:ext uri="{FF2B5EF4-FFF2-40B4-BE49-F238E27FC236}">
                <a16:creationId xmlns:a16="http://schemas.microsoft.com/office/drawing/2014/main" id="{604ECA14-8D66-F6F5-D857-AEA38B07EF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A68A1B-3B68-A1B7-DB9B-60AEF1D74EAF}"/>
              </a:ext>
            </a:extLst>
          </p:cNvPr>
          <p:cNvSpPr>
            <a:spLocks noGrp="1"/>
          </p:cNvSpPr>
          <p:nvPr>
            <p:ph type="sldNum" sz="quarter" idx="12"/>
          </p:nvPr>
        </p:nvSpPr>
        <p:spPr/>
        <p:txBody>
          <a:bodyPr/>
          <a:lstStyle/>
          <a:p>
            <a:fld id="{96A79DB5-52D2-4C03-A4E8-121443B92E13}" type="slidenum">
              <a:rPr lang="en-IN" smtClean="0"/>
              <a:t>‹#›</a:t>
            </a:fld>
            <a:endParaRPr lang="en-IN"/>
          </a:p>
        </p:txBody>
      </p:sp>
    </p:spTree>
    <p:extLst>
      <p:ext uri="{BB962C8B-B14F-4D97-AF65-F5344CB8AC3E}">
        <p14:creationId xmlns:p14="http://schemas.microsoft.com/office/powerpoint/2010/main" val="2448988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58FD3-B3A3-FA94-5E36-088B8F6DDD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82F489-33F5-B0EA-3664-E55A2B2790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C21771-AE02-7954-F7C5-FB823909E3CE}"/>
              </a:ext>
            </a:extLst>
          </p:cNvPr>
          <p:cNvSpPr>
            <a:spLocks noGrp="1"/>
          </p:cNvSpPr>
          <p:nvPr>
            <p:ph type="dt" sz="half" idx="10"/>
          </p:nvPr>
        </p:nvSpPr>
        <p:spPr/>
        <p:txBody>
          <a:bodyPr/>
          <a:lstStyle/>
          <a:p>
            <a:fld id="{FEE0EFC1-F1B7-47F3-8E20-119921501437}" type="datetimeFigureOut">
              <a:rPr lang="en-IN" smtClean="0"/>
              <a:t>24-01-2023</a:t>
            </a:fld>
            <a:endParaRPr lang="en-IN"/>
          </a:p>
        </p:txBody>
      </p:sp>
      <p:sp>
        <p:nvSpPr>
          <p:cNvPr id="5" name="Footer Placeholder 4">
            <a:extLst>
              <a:ext uri="{FF2B5EF4-FFF2-40B4-BE49-F238E27FC236}">
                <a16:creationId xmlns:a16="http://schemas.microsoft.com/office/drawing/2014/main" id="{6D0A5BF5-24B7-BFAE-AF51-75671E869E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F39C52-FC15-D7B5-F0B3-D59BB1CE08D3}"/>
              </a:ext>
            </a:extLst>
          </p:cNvPr>
          <p:cNvSpPr>
            <a:spLocks noGrp="1"/>
          </p:cNvSpPr>
          <p:nvPr>
            <p:ph type="sldNum" sz="quarter" idx="12"/>
          </p:nvPr>
        </p:nvSpPr>
        <p:spPr/>
        <p:txBody>
          <a:bodyPr/>
          <a:lstStyle/>
          <a:p>
            <a:fld id="{96A79DB5-52D2-4C03-A4E8-121443B92E13}" type="slidenum">
              <a:rPr lang="en-IN" smtClean="0"/>
              <a:t>‹#›</a:t>
            </a:fld>
            <a:endParaRPr lang="en-IN"/>
          </a:p>
        </p:txBody>
      </p:sp>
    </p:spTree>
    <p:extLst>
      <p:ext uri="{BB962C8B-B14F-4D97-AF65-F5344CB8AC3E}">
        <p14:creationId xmlns:p14="http://schemas.microsoft.com/office/powerpoint/2010/main" val="2925173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8FE68-6809-F8DA-7CF4-602F830FF0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E76463F-682B-5DA5-2DC3-492C02CB90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E3FB70-0996-4ED6-2C05-C076720F9E26}"/>
              </a:ext>
            </a:extLst>
          </p:cNvPr>
          <p:cNvSpPr>
            <a:spLocks noGrp="1"/>
          </p:cNvSpPr>
          <p:nvPr>
            <p:ph type="dt" sz="half" idx="10"/>
          </p:nvPr>
        </p:nvSpPr>
        <p:spPr/>
        <p:txBody>
          <a:bodyPr/>
          <a:lstStyle/>
          <a:p>
            <a:fld id="{FEE0EFC1-F1B7-47F3-8E20-119921501437}" type="datetimeFigureOut">
              <a:rPr lang="en-IN" smtClean="0"/>
              <a:t>24-01-2023</a:t>
            </a:fld>
            <a:endParaRPr lang="en-IN"/>
          </a:p>
        </p:txBody>
      </p:sp>
      <p:sp>
        <p:nvSpPr>
          <p:cNvPr id="5" name="Footer Placeholder 4">
            <a:extLst>
              <a:ext uri="{FF2B5EF4-FFF2-40B4-BE49-F238E27FC236}">
                <a16:creationId xmlns:a16="http://schemas.microsoft.com/office/drawing/2014/main" id="{0CE7E21A-8895-CEDE-2D8D-9BBD581A32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079C6C-A0EF-B8DE-F82A-ABCAB4933833}"/>
              </a:ext>
            </a:extLst>
          </p:cNvPr>
          <p:cNvSpPr>
            <a:spLocks noGrp="1"/>
          </p:cNvSpPr>
          <p:nvPr>
            <p:ph type="sldNum" sz="quarter" idx="12"/>
          </p:nvPr>
        </p:nvSpPr>
        <p:spPr/>
        <p:txBody>
          <a:bodyPr/>
          <a:lstStyle/>
          <a:p>
            <a:fld id="{96A79DB5-52D2-4C03-A4E8-121443B92E13}" type="slidenum">
              <a:rPr lang="en-IN" smtClean="0"/>
              <a:t>‹#›</a:t>
            </a:fld>
            <a:endParaRPr lang="en-IN"/>
          </a:p>
        </p:txBody>
      </p:sp>
    </p:spTree>
    <p:extLst>
      <p:ext uri="{BB962C8B-B14F-4D97-AF65-F5344CB8AC3E}">
        <p14:creationId xmlns:p14="http://schemas.microsoft.com/office/powerpoint/2010/main" val="4071535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97F70-200F-7645-4D3F-177B426FB9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E0A0D3-91F7-C1AA-7C72-FBFA95200F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1D91B34-1742-72CC-DC61-5844C2342E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E1F9671-8342-1D01-2EA6-0C7B939CB37D}"/>
              </a:ext>
            </a:extLst>
          </p:cNvPr>
          <p:cNvSpPr>
            <a:spLocks noGrp="1"/>
          </p:cNvSpPr>
          <p:nvPr>
            <p:ph type="dt" sz="half" idx="10"/>
          </p:nvPr>
        </p:nvSpPr>
        <p:spPr/>
        <p:txBody>
          <a:bodyPr/>
          <a:lstStyle/>
          <a:p>
            <a:fld id="{FEE0EFC1-F1B7-47F3-8E20-119921501437}" type="datetimeFigureOut">
              <a:rPr lang="en-IN" smtClean="0"/>
              <a:t>24-01-2023</a:t>
            </a:fld>
            <a:endParaRPr lang="en-IN"/>
          </a:p>
        </p:txBody>
      </p:sp>
      <p:sp>
        <p:nvSpPr>
          <p:cNvPr id="6" name="Footer Placeholder 5">
            <a:extLst>
              <a:ext uri="{FF2B5EF4-FFF2-40B4-BE49-F238E27FC236}">
                <a16:creationId xmlns:a16="http://schemas.microsoft.com/office/drawing/2014/main" id="{73DE5BD3-B798-2D73-8CE1-E787470F0E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72FF45-E30C-20F0-DA1A-FF7B99C144E5}"/>
              </a:ext>
            </a:extLst>
          </p:cNvPr>
          <p:cNvSpPr>
            <a:spLocks noGrp="1"/>
          </p:cNvSpPr>
          <p:nvPr>
            <p:ph type="sldNum" sz="quarter" idx="12"/>
          </p:nvPr>
        </p:nvSpPr>
        <p:spPr/>
        <p:txBody>
          <a:bodyPr/>
          <a:lstStyle/>
          <a:p>
            <a:fld id="{96A79DB5-52D2-4C03-A4E8-121443B92E13}" type="slidenum">
              <a:rPr lang="en-IN" smtClean="0"/>
              <a:t>‹#›</a:t>
            </a:fld>
            <a:endParaRPr lang="en-IN"/>
          </a:p>
        </p:txBody>
      </p:sp>
    </p:spTree>
    <p:extLst>
      <p:ext uri="{BB962C8B-B14F-4D97-AF65-F5344CB8AC3E}">
        <p14:creationId xmlns:p14="http://schemas.microsoft.com/office/powerpoint/2010/main" val="1959421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08614-F24C-EE34-E49F-6E36DA2E8D2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15271F-6267-6799-EE3B-E9724140D6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78F6D8-47F4-E539-78C8-22B178C247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8BD37A6-11B9-6F1D-18BD-2E540BB5A2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958BD2-E211-0081-6B24-BF37C23022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BBDEEE9-0A01-7EAE-59ED-7CC2120A87FC}"/>
              </a:ext>
            </a:extLst>
          </p:cNvPr>
          <p:cNvSpPr>
            <a:spLocks noGrp="1"/>
          </p:cNvSpPr>
          <p:nvPr>
            <p:ph type="dt" sz="half" idx="10"/>
          </p:nvPr>
        </p:nvSpPr>
        <p:spPr/>
        <p:txBody>
          <a:bodyPr/>
          <a:lstStyle/>
          <a:p>
            <a:fld id="{FEE0EFC1-F1B7-47F3-8E20-119921501437}" type="datetimeFigureOut">
              <a:rPr lang="en-IN" smtClean="0"/>
              <a:t>24-01-2023</a:t>
            </a:fld>
            <a:endParaRPr lang="en-IN"/>
          </a:p>
        </p:txBody>
      </p:sp>
      <p:sp>
        <p:nvSpPr>
          <p:cNvPr id="8" name="Footer Placeholder 7">
            <a:extLst>
              <a:ext uri="{FF2B5EF4-FFF2-40B4-BE49-F238E27FC236}">
                <a16:creationId xmlns:a16="http://schemas.microsoft.com/office/drawing/2014/main" id="{3A20EC11-B368-8090-FC14-807237C8C2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C18F422-65C5-8739-6C8A-36F753E6183E}"/>
              </a:ext>
            </a:extLst>
          </p:cNvPr>
          <p:cNvSpPr>
            <a:spLocks noGrp="1"/>
          </p:cNvSpPr>
          <p:nvPr>
            <p:ph type="sldNum" sz="quarter" idx="12"/>
          </p:nvPr>
        </p:nvSpPr>
        <p:spPr/>
        <p:txBody>
          <a:bodyPr/>
          <a:lstStyle/>
          <a:p>
            <a:fld id="{96A79DB5-52D2-4C03-A4E8-121443B92E13}" type="slidenum">
              <a:rPr lang="en-IN" smtClean="0"/>
              <a:t>‹#›</a:t>
            </a:fld>
            <a:endParaRPr lang="en-IN"/>
          </a:p>
        </p:txBody>
      </p:sp>
    </p:spTree>
    <p:extLst>
      <p:ext uri="{BB962C8B-B14F-4D97-AF65-F5344CB8AC3E}">
        <p14:creationId xmlns:p14="http://schemas.microsoft.com/office/powerpoint/2010/main" val="360275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636B3-9284-5F76-2E47-94F85B961A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EA903A3-D373-E38E-33E7-E4E8E62783D1}"/>
              </a:ext>
            </a:extLst>
          </p:cNvPr>
          <p:cNvSpPr>
            <a:spLocks noGrp="1"/>
          </p:cNvSpPr>
          <p:nvPr>
            <p:ph type="dt" sz="half" idx="10"/>
          </p:nvPr>
        </p:nvSpPr>
        <p:spPr/>
        <p:txBody>
          <a:bodyPr/>
          <a:lstStyle/>
          <a:p>
            <a:fld id="{FEE0EFC1-F1B7-47F3-8E20-119921501437}" type="datetimeFigureOut">
              <a:rPr lang="en-IN" smtClean="0"/>
              <a:t>24-01-2023</a:t>
            </a:fld>
            <a:endParaRPr lang="en-IN"/>
          </a:p>
        </p:txBody>
      </p:sp>
      <p:sp>
        <p:nvSpPr>
          <p:cNvPr id="4" name="Footer Placeholder 3">
            <a:extLst>
              <a:ext uri="{FF2B5EF4-FFF2-40B4-BE49-F238E27FC236}">
                <a16:creationId xmlns:a16="http://schemas.microsoft.com/office/drawing/2014/main" id="{30DCDFB8-7B41-A7F4-28DC-05972F4F8B2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6051AC0-B4EB-351D-21B1-385D8C2EF134}"/>
              </a:ext>
            </a:extLst>
          </p:cNvPr>
          <p:cNvSpPr>
            <a:spLocks noGrp="1"/>
          </p:cNvSpPr>
          <p:nvPr>
            <p:ph type="sldNum" sz="quarter" idx="12"/>
          </p:nvPr>
        </p:nvSpPr>
        <p:spPr/>
        <p:txBody>
          <a:bodyPr/>
          <a:lstStyle/>
          <a:p>
            <a:fld id="{96A79DB5-52D2-4C03-A4E8-121443B92E13}" type="slidenum">
              <a:rPr lang="en-IN" smtClean="0"/>
              <a:t>‹#›</a:t>
            </a:fld>
            <a:endParaRPr lang="en-IN"/>
          </a:p>
        </p:txBody>
      </p:sp>
    </p:spTree>
    <p:extLst>
      <p:ext uri="{BB962C8B-B14F-4D97-AF65-F5344CB8AC3E}">
        <p14:creationId xmlns:p14="http://schemas.microsoft.com/office/powerpoint/2010/main" val="159357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1B1A4B-1785-B475-2612-4E7965E4F18D}"/>
              </a:ext>
            </a:extLst>
          </p:cNvPr>
          <p:cNvSpPr>
            <a:spLocks noGrp="1"/>
          </p:cNvSpPr>
          <p:nvPr>
            <p:ph type="dt" sz="half" idx="10"/>
          </p:nvPr>
        </p:nvSpPr>
        <p:spPr/>
        <p:txBody>
          <a:bodyPr/>
          <a:lstStyle/>
          <a:p>
            <a:fld id="{FEE0EFC1-F1B7-47F3-8E20-119921501437}" type="datetimeFigureOut">
              <a:rPr lang="en-IN" smtClean="0"/>
              <a:t>24-01-2023</a:t>
            </a:fld>
            <a:endParaRPr lang="en-IN"/>
          </a:p>
        </p:txBody>
      </p:sp>
      <p:sp>
        <p:nvSpPr>
          <p:cNvPr id="3" name="Footer Placeholder 2">
            <a:extLst>
              <a:ext uri="{FF2B5EF4-FFF2-40B4-BE49-F238E27FC236}">
                <a16:creationId xmlns:a16="http://schemas.microsoft.com/office/drawing/2014/main" id="{CCC5A02E-C44C-C275-DB1C-A2636352E5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A0B4C39-A553-1AC9-8555-6BA09F36D7FC}"/>
              </a:ext>
            </a:extLst>
          </p:cNvPr>
          <p:cNvSpPr>
            <a:spLocks noGrp="1"/>
          </p:cNvSpPr>
          <p:nvPr>
            <p:ph type="sldNum" sz="quarter" idx="12"/>
          </p:nvPr>
        </p:nvSpPr>
        <p:spPr/>
        <p:txBody>
          <a:bodyPr/>
          <a:lstStyle/>
          <a:p>
            <a:fld id="{96A79DB5-52D2-4C03-A4E8-121443B92E13}" type="slidenum">
              <a:rPr lang="en-IN" smtClean="0"/>
              <a:t>‹#›</a:t>
            </a:fld>
            <a:endParaRPr lang="en-IN"/>
          </a:p>
        </p:txBody>
      </p:sp>
    </p:spTree>
    <p:extLst>
      <p:ext uri="{BB962C8B-B14F-4D97-AF65-F5344CB8AC3E}">
        <p14:creationId xmlns:p14="http://schemas.microsoft.com/office/powerpoint/2010/main" val="1209395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0C179-86F5-D34B-30A6-821E026313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6E395BE-9B05-0FEB-CF27-80653F1618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74BAE04-FBCE-35A9-33DA-1C827EED61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C180D5-A791-B014-7BE6-B7012351A3D1}"/>
              </a:ext>
            </a:extLst>
          </p:cNvPr>
          <p:cNvSpPr>
            <a:spLocks noGrp="1"/>
          </p:cNvSpPr>
          <p:nvPr>
            <p:ph type="dt" sz="half" idx="10"/>
          </p:nvPr>
        </p:nvSpPr>
        <p:spPr/>
        <p:txBody>
          <a:bodyPr/>
          <a:lstStyle/>
          <a:p>
            <a:fld id="{FEE0EFC1-F1B7-47F3-8E20-119921501437}" type="datetimeFigureOut">
              <a:rPr lang="en-IN" smtClean="0"/>
              <a:t>24-01-2023</a:t>
            </a:fld>
            <a:endParaRPr lang="en-IN"/>
          </a:p>
        </p:txBody>
      </p:sp>
      <p:sp>
        <p:nvSpPr>
          <p:cNvPr id="6" name="Footer Placeholder 5">
            <a:extLst>
              <a:ext uri="{FF2B5EF4-FFF2-40B4-BE49-F238E27FC236}">
                <a16:creationId xmlns:a16="http://schemas.microsoft.com/office/drawing/2014/main" id="{36DBDF8F-48ED-97B5-AE44-CFCE407F64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305C3C-5DA4-AD7B-F151-B55DB5483421}"/>
              </a:ext>
            </a:extLst>
          </p:cNvPr>
          <p:cNvSpPr>
            <a:spLocks noGrp="1"/>
          </p:cNvSpPr>
          <p:nvPr>
            <p:ph type="sldNum" sz="quarter" idx="12"/>
          </p:nvPr>
        </p:nvSpPr>
        <p:spPr/>
        <p:txBody>
          <a:bodyPr/>
          <a:lstStyle/>
          <a:p>
            <a:fld id="{96A79DB5-52D2-4C03-A4E8-121443B92E13}" type="slidenum">
              <a:rPr lang="en-IN" smtClean="0"/>
              <a:t>‹#›</a:t>
            </a:fld>
            <a:endParaRPr lang="en-IN"/>
          </a:p>
        </p:txBody>
      </p:sp>
    </p:spTree>
    <p:extLst>
      <p:ext uri="{BB962C8B-B14F-4D97-AF65-F5344CB8AC3E}">
        <p14:creationId xmlns:p14="http://schemas.microsoft.com/office/powerpoint/2010/main" val="3485035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EEA96-7A35-0557-0ED8-1C0F3C6BE2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51784E8-2179-5294-1D18-68E29CB0EB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31D28DB-8F1E-9758-8894-9A57648C63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132C74-D75A-DF97-A30E-5C433EB83D86}"/>
              </a:ext>
            </a:extLst>
          </p:cNvPr>
          <p:cNvSpPr>
            <a:spLocks noGrp="1"/>
          </p:cNvSpPr>
          <p:nvPr>
            <p:ph type="dt" sz="half" idx="10"/>
          </p:nvPr>
        </p:nvSpPr>
        <p:spPr/>
        <p:txBody>
          <a:bodyPr/>
          <a:lstStyle/>
          <a:p>
            <a:fld id="{FEE0EFC1-F1B7-47F3-8E20-119921501437}" type="datetimeFigureOut">
              <a:rPr lang="en-IN" smtClean="0"/>
              <a:t>24-01-2023</a:t>
            </a:fld>
            <a:endParaRPr lang="en-IN"/>
          </a:p>
        </p:txBody>
      </p:sp>
      <p:sp>
        <p:nvSpPr>
          <p:cNvPr id="6" name="Footer Placeholder 5">
            <a:extLst>
              <a:ext uri="{FF2B5EF4-FFF2-40B4-BE49-F238E27FC236}">
                <a16:creationId xmlns:a16="http://schemas.microsoft.com/office/drawing/2014/main" id="{38C85866-AA98-FE00-2D5A-A08784BF5E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A59592-D161-642B-D389-07605E66631A}"/>
              </a:ext>
            </a:extLst>
          </p:cNvPr>
          <p:cNvSpPr>
            <a:spLocks noGrp="1"/>
          </p:cNvSpPr>
          <p:nvPr>
            <p:ph type="sldNum" sz="quarter" idx="12"/>
          </p:nvPr>
        </p:nvSpPr>
        <p:spPr/>
        <p:txBody>
          <a:bodyPr/>
          <a:lstStyle/>
          <a:p>
            <a:fld id="{96A79DB5-52D2-4C03-A4E8-121443B92E13}" type="slidenum">
              <a:rPr lang="en-IN" smtClean="0"/>
              <a:t>‹#›</a:t>
            </a:fld>
            <a:endParaRPr lang="en-IN"/>
          </a:p>
        </p:txBody>
      </p:sp>
    </p:spTree>
    <p:extLst>
      <p:ext uri="{BB962C8B-B14F-4D97-AF65-F5344CB8AC3E}">
        <p14:creationId xmlns:p14="http://schemas.microsoft.com/office/powerpoint/2010/main" val="792082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7C82D7-DA33-A14D-84F0-17835A8C8F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DC155D-C3A3-CF67-CE84-9EB8B011B4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57FEC4-20A8-686E-EAA0-5306031842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E0EFC1-F1B7-47F3-8E20-119921501437}" type="datetimeFigureOut">
              <a:rPr lang="en-IN" smtClean="0"/>
              <a:t>24-01-2023</a:t>
            </a:fld>
            <a:endParaRPr lang="en-IN"/>
          </a:p>
        </p:txBody>
      </p:sp>
      <p:sp>
        <p:nvSpPr>
          <p:cNvPr id="5" name="Footer Placeholder 4">
            <a:extLst>
              <a:ext uri="{FF2B5EF4-FFF2-40B4-BE49-F238E27FC236}">
                <a16:creationId xmlns:a16="http://schemas.microsoft.com/office/drawing/2014/main" id="{38E74BD4-3F11-544E-4334-4EEADB33E3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BAFF6FF-675A-D36B-AE09-CB6D6AF961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A79DB5-52D2-4C03-A4E8-121443B92E13}" type="slidenum">
              <a:rPr lang="en-IN" smtClean="0"/>
              <a:t>‹#›</a:t>
            </a:fld>
            <a:endParaRPr lang="en-IN"/>
          </a:p>
        </p:txBody>
      </p:sp>
      <p:pic>
        <p:nvPicPr>
          <p:cNvPr id="10" name="Picture 9">
            <a:extLst>
              <a:ext uri="{FF2B5EF4-FFF2-40B4-BE49-F238E27FC236}">
                <a16:creationId xmlns:a16="http://schemas.microsoft.com/office/drawing/2014/main" id="{4EA9FABD-1767-E3D6-0402-5C3385A30F43}"/>
              </a:ext>
            </a:extLst>
          </p:cNvPr>
          <p:cNvPicPr>
            <a:picLocks noChangeAspect="1"/>
          </p:cNvPicPr>
          <p:nvPr userDrawn="1"/>
        </p:nvPicPr>
        <p:blipFill>
          <a:blip r:embed="rId13"/>
          <a:stretch>
            <a:fillRect/>
          </a:stretch>
        </p:blipFill>
        <p:spPr>
          <a:xfrm>
            <a:off x="11516091" y="131762"/>
            <a:ext cx="466725" cy="466725"/>
          </a:xfrm>
          <a:prstGeom prst="rect">
            <a:avLst/>
          </a:prstGeom>
        </p:spPr>
      </p:pic>
    </p:spTree>
    <p:extLst>
      <p:ext uri="{BB962C8B-B14F-4D97-AF65-F5344CB8AC3E}">
        <p14:creationId xmlns:p14="http://schemas.microsoft.com/office/powerpoint/2010/main" val="1043106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DA011-EE30-FB18-B7F7-F5D655709E79}"/>
              </a:ext>
            </a:extLst>
          </p:cNvPr>
          <p:cNvSpPr>
            <a:spLocks noGrp="1"/>
          </p:cNvSpPr>
          <p:nvPr>
            <p:ph type="title"/>
          </p:nvPr>
        </p:nvSpPr>
        <p:spPr/>
        <p:txBody>
          <a:bodyPr/>
          <a:lstStyle/>
          <a:p>
            <a:pPr algn="ctr"/>
            <a:r>
              <a:rPr lang="en-GB" sz="4400" b="1" dirty="0">
                <a:solidFill>
                  <a:srgbClr val="CC0000"/>
                </a:solidFill>
                <a:latin typeface="Montserrat"/>
                <a:ea typeface="Montserrat"/>
                <a:cs typeface="Montserrat"/>
                <a:sym typeface="Montserrat"/>
              </a:rPr>
              <a:t>Capstone Project - 4</a:t>
            </a:r>
            <a:endParaRPr lang="en-IN" dirty="0"/>
          </a:p>
        </p:txBody>
      </p:sp>
      <p:sp>
        <p:nvSpPr>
          <p:cNvPr id="3" name="Content Placeholder 2">
            <a:extLst>
              <a:ext uri="{FF2B5EF4-FFF2-40B4-BE49-F238E27FC236}">
                <a16:creationId xmlns:a16="http://schemas.microsoft.com/office/drawing/2014/main" id="{CC909DFE-EA90-B56E-4165-38EC4C13DF95}"/>
              </a:ext>
            </a:extLst>
          </p:cNvPr>
          <p:cNvSpPr>
            <a:spLocks noGrp="1"/>
          </p:cNvSpPr>
          <p:nvPr>
            <p:ph idx="1"/>
          </p:nvPr>
        </p:nvSpPr>
        <p:spPr>
          <a:xfrm>
            <a:off x="0" y="1379622"/>
            <a:ext cx="12192000" cy="5478378"/>
          </a:xfrm>
        </p:spPr>
        <p:txBody>
          <a:bodyPr>
            <a:normAutofit fontScale="92500" lnSpcReduction="10000"/>
          </a:bodyPr>
          <a:lstStyle/>
          <a:p>
            <a:pPr marL="0" indent="0" algn="ctr">
              <a:buNone/>
            </a:pPr>
            <a:r>
              <a:rPr lang="en-US" sz="4000" b="1" spc="-225" dirty="0">
                <a:solidFill>
                  <a:srgbClr val="FF0000"/>
                </a:solidFill>
                <a:latin typeface="Algerian" panose="04020705040A02060702" pitchFamily="82" charset="0"/>
                <a:cs typeface="Times New Roman" panose="02020603050405020304" pitchFamily="18" charset="0"/>
              </a:rPr>
              <a:t>NETFLIX</a:t>
            </a:r>
            <a:r>
              <a:rPr lang="en-US" sz="4000" b="1" spc="-225" dirty="0">
                <a:latin typeface="Algerian" panose="04020705040A02060702" pitchFamily="82" charset="0"/>
                <a:cs typeface="Times New Roman" panose="02020603050405020304" pitchFamily="18" charset="0"/>
              </a:rPr>
              <a:t> </a:t>
            </a:r>
            <a:r>
              <a:rPr lang="en-US" sz="4000" b="1" spc="-195" dirty="0">
                <a:latin typeface="Algerian" panose="04020705040A02060702" pitchFamily="82" charset="0"/>
                <a:cs typeface="Times New Roman" panose="02020603050405020304" pitchFamily="18" charset="0"/>
              </a:rPr>
              <a:t>MOVIES </a:t>
            </a:r>
            <a:r>
              <a:rPr lang="en-US" sz="4000" b="1" spc="-65" dirty="0">
                <a:latin typeface="Algerian" panose="04020705040A02060702" pitchFamily="82" charset="0"/>
                <a:cs typeface="Times New Roman" panose="02020603050405020304" pitchFamily="18" charset="0"/>
              </a:rPr>
              <a:t>AND </a:t>
            </a:r>
            <a:r>
              <a:rPr lang="en-US" sz="4000" b="1" spc="-150" dirty="0">
                <a:latin typeface="Algerian" panose="04020705040A02060702" pitchFamily="82" charset="0"/>
                <a:cs typeface="Times New Roman" panose="02020603050405020304" pitchFamily="18" charset="0"/>
              </a:rPr>
              <a:t>TV</a:t>
            </a:r>
            <a:r>
              <a:rPr lang="en-US" sz="4000" b="1" spc="-370" dirty="0">
                <a:latin typeface="Algerian" panose="04020705040A02060702" pitchFamily="82" charset="0"/>
                <a:cs typeface="Times New Roman" panose="02020603050405020304" pitchFamily="18" charset="0"/>
              </a:rPr>
              <a:t> </a:t>
            </a:r>
            <a:r>
              <a:rPr lang="en-US" sz="4000" b="1" spc="-110" dirty="0">
                <a:latin typeface="Algerian" panose="04020705040A02060702" pitchFamily="82" charset="0"/>
                <a:cs typeface="Times New Roman" panose="02020603050405020304" pitchFamily="18" charset="0"/>
              </a:rPr>
              <a:t>SHOWS  </a:t>
            </a:r>
            <a:r>
              <a:rPr lang="en-US" sz="4000" b="1" spc="-195" dirty="0">
                <a:latin typeface="Algerian" panose="04020705040A02060702" pitchFamily="82" charset="0"/>
                <a:cs typeface="Times New Roman" panose="02020603050405020304" pitchFamily="18" charset="0"/>
              </a:rPr>
              <a:t>CLUSTERING</a:t>
            </a:r>
          </a:p>
          <a:p>
            <a:pPr marL="0" indent="0" algn="ctr">
              <a:buNone/>
            </a:pPr>
            <a:endParaRPr lang="en-US" sz="4000" b="1" spc="-195" dirty="0">
              <a:latin typeface="Algerian" panose="04020705040A02060702" pitchFamily="82" charset="0"/>
              <a:cs typeface="Times New Roman" panose="02020603050405020304" pitchFamily="18" charset="0"/>
            </a:endParaRPr>
          </a:p>
          <a:p>
            <a:pPr marL="0" indent="0" algn="ctr">
              <a:buNone/>
            </a:pPr>
            <a:endParaRPr lang="en-US" sz="4000" b="1" spc="-195" dirty="0">
              <a:latin typeface="Algerian" panose="04020705040A02060702" pitchFamily="82" charset="0"/>
              <a:cs typeface="Times New Roman" panose="02020603050405020304" pitchFamily="18" charset="0"/>
            </a:endParaRPr>
          </a:p>
          <a:p>
            <a:pPr marL="0" indent="0" algn="ctr">
              <a:buNone/>
            </a:pPr>
            <a:endParaRPr lang="en-US" sz="4000" b="1" spc="-195" dirty="0">
              <a:latin typeface="Algerian" panose="04020705040A02060702" pitchFamily="82" charset="0"/>
              <a:cs typeface="Times New Roman" panose="02020603050405020304" pitchFamily="18" charset="0"/>
            </a:endParaRPr>
          </a:p>
          <a:p>
            <a:pPr marL="0" indent="0" algn="ctr">
              <a:buNone/>
            </a:pPr>
            <a:endParaRPr lang="en-US" sz="4000" b="1" spc="-195" dirty="0">
              <a:latin typeface="Algerian" panose="04020705040A02060702" pitchFamily="82" charset="0"/>
              <a:cs typeface="Times New Roman" panose="02020603050405020304" pitchFamily="18" charset="0"/>
            </a:endParaRPr>
          </a:p>
          <a:p>
            <a:pPr marL="0" indent="0" algn="ctr">
              <a:buNone/>
            </a:pPr>
            <a:endParaRPr lang="en-US" sz="4000" b="1" spc="-195" dirty="0">
              <a:latin typeface="Algerian" panose="04020705040A02060702" pitchFamily="82" charset="0"/>
              <a:cs typeface="Times New Roman" panose="02020603050405020304" pitchFamily="18" charset="0"/>
            </a:endParaRPr>
          </a:p>
          <a:p>
            <a:pPr marL="0" indent="0" algn="ctr">
              <a:buNone/>
            </a:pPr>
            <a:r>
              <a:rPr lang="en-US" sz="4000" dirty="0">
                <a:latin typeface="Montserrat"/>
                <a:ea typeface="Montserrat"/>
                <a:cs typeface="Montserrat"/>
                <a:sym typeface="Montserrat"/>
              </a:rPr>
              <a:t>BY</a:t>
            </a:r>
            <a:br>
              <a:rPr lang="en-US" sz="4000" dirty="0">
                <a:latin typeface="Montserrat"/>
                <a:ea typeface="Montserrat"/>
                <a:cs typeface="Montserrat"/>
                <a:sym typeface="Montserrat"/>
              </a:rPr>
            </a:br>
            <a:r>
              <a:rPr lang="en-US" sz="4000" dirty="0">
                <a:latin typeface="Montserrat"/>
                <a:ea typeface="Montserrat"/>
                <a:cs typeface="Montserrat"/>
                <a:sym typeface="Montserrat"/>
              </a:rPr>
              <a:t>RUSHIKESH ARJUN MANE</a:t>
            </a:r>
            <a:br>
              <a:rPr lang="en-US" sz="4000" dirty="0">
                <a:latin typeface="Montserrat"/>
                <a:ea typeface="Montserrat"/>
                <a:cs typeface="Montserrat"/>
                <a:sym typeface="Montserrat"/>
              </a:rPr>
            </a:br>
            <a:r>
              <a:rPr lang="en-US" sz="4000" dirty="0">
                <a:latin typeface="Montserrat"/>
                <a:ea typeface="Montserrat"/>
                <a:cs typeface="Montserrat"/>
                <a:sym typeface="Montserrat"/>
              </a:rPr>
              <a:t>(Cohort Seattle)</a:t>
            </a:r>
            <a:br>
              <a:rPr lang="en-GB" sz="8000" b="1" dirty="0">
                <a:latin typeface="Algerian" panose="04020705040A02060702" pitchFamily="82" charset="0"/>
                <a:ea typeface="Montserrat"/>
                <a:cs typeface="Times New Roman" panose="02020603050405020304" pitchFamily="18" charset="0"/>
                <a:sym typeface="Montserrat"/>
              </a:rPr>
            </a:br>
            <a:endParaRPr lang="en-US" sz="4000" b="1" spc="-195" dirty="0">
              <a:latin typeface="Algerian" panose="04020705040A02060702" pitchFamily="82" charset="0"/>
              <a:cs typeface="Times New Roman" panose="02020603050405020304" pitchFamily="18" charset="0"/>
            </a:endParaRPr>
          </a:p>
          <a:p>
            <a:pPr marL="0" indent="0" algn="ctr">
              <a:buNone/>
            </a:pPr>
            <a:endParaRPr lang="en-IN" dirty="0"/>
          </a:p>
        </p:txBody>
      </p:sp>
      <p:pic>
        <p:nvPicPr>
          <p:cNvPr id="5" name="Picture 4">
            <a:extLst>
              <a:ext uri="{FF2B5EF4-FFF2-40B4-BE49-F238E27FC236}">
                <a16:creationId xmlns:a16="http://schemas.microsoft.com/office/drawing/2014/main" id="{CCB97D79-B65C-840E-3EC1-28DF94B493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4275" y="2105025"/>
            <a:ext cx="4743450" cy="2647950"/>
          </a:xfrm>
          <a:prstGeom prst="rect">
            <a:avLst/>
          </a:prstGeom>
        </p:spPr>
      </p:pic>
    </p:spTree>
    <p:extLst>
      <p:ext uri="{BB962C8B-B14F-4D97-AF65-F5344CB8AC3E}">
        <p14:creationId xmlns:p14="http://schemas.microsoft.com/office/powerpoint/2010/main" val="2556189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77445-E0B7-27E2-9E3D-B05150A2980B}"/>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9A54606B-DF38-DD1A-324E-0168F836EF99}"/>
              </a:ext>
            </a:extLst>
          </p:cNvPr>
          <p:cNvSpPr>
            <a:spLocks noGrp="1"/>
          </p:cNvSpPr>
          <p:nvPr>
            <p:ph idx="1"/>
          </p:nvPr>
        </p:nvSpPr>
        <p:spPr>
          <a:xfrm>
            <a:off x="838200" y="4859921"/>
            <a:ext cx="10515600" cy="1632954"/>
          </a:xfrm>
        </p:spPr>
        <p:txBody>
          <a:bodyPr/>
          <a:lstStyle/>
          <a:p>
            <a:r>
              <a:rPr lang="en-US" b="1" dirty="0"/>
              <a:t>Major content </a:t>
            </a:r>
            <a:r>
              <a:rPr lang="en-US" b="1" dirty="0" err="1"/>
              <a:t>upladed</a:t>
            </a:r>
            <a:r>
              <a:rPr lang="en-US" b="1" dirty="0"/>
              <a:t> on the NETFLIX in the year 2010 to 2021 i.e. 82 %. </a:t>
            </a:r>
          </a:p>
          <a:p>
            <a:pPr marL="0" indent="0">
              <a:buNone/>
            </a:pPr>
            <a:r>
              <a:rPr lang="en-US" b="1" dirty="0"/>
              <a:t>   </a:t>
            </a:r>
            <a:endParaRPr lang="en-IN" b="1" dirty="0"/>
          </a:p>
        </p:txBody>
      </p:sp>
      <p:pic>
        <p:nvPicPr>
          <p:cNvPr id="5" name="Picture 4">
            <a:extLst>
              <a:ext uri="{FF2B5EF4-FFF2-40B4-BE49-F238E27FC236}">
                <a16:creationId xmlns:a16="http://schemas.microsoft.com/office/drawing/2014/main" id="{8BF80DB7-82F2-04E7-6766-EB6E7ED2EEDB}"/>
              </a:ext>
            </a:extLst>
          </p:cNvPr>
          <p:cNvPicPr>
            <a:picLocks noChangeAspect="1"/>
          </p:cNvPicPr>
          <p:nvPr/>
        </p:nvPicPr>
        <p:blipFill>
          <a:blip r:embed="rId2"/>
          <a:stretch>
            <a:fillRect/>
          </a:stretch>
        </p:blipFill>
        <p:spPr>
          <a:xfrm>
            <a:off x="1836575" y="598390"/>
            <a:ext cx="8518849" cy="3982940"/>
          </a:xfrm>
          <a:prstGeom prst="rect">
            <a:avLst/>
          </a:prstGeom>
        </p:spPr>
      </p:pic>
    </p:spTree>
    <p:extLst>
      <p:ext uri="{BB962C8B-B14F-4D97-AF65-F5344CB8AC3E}">
        <p14:creationId xmlns:p14="http://schemas.microsoft.com/office/powerpoint/2010/main" val="1409231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5B901-039E-C303-B6B8-3666194C3478}"/>
              </a:ext>
            </a:extLst>
          </p:cNvPr>
          <p:cNvSpPr>
            <a:spLocks noGrp="1"/>
          </p:cNvSpPr>
          <p:nvPr>
            <p:ph type="title"/>
          </p:nvPr>
        </p:nvSpPr>
        <p:spPr>
          <a:xfrm>
            <a:off x="838200" y="298440"/>
            <a:ext cx="10515600" cy="1325563"/>
          </a:xfrm>
        </p:spPr>
        <p:txBody>
          <a:bodyPr/>
          <a:lstStyle/>
          <a:p>
            <a:r>
              <a:rPr lang="en-US" dirty="0"/>
              <a:t>   </a:t>
            </a:r>
            <a:endParaRPr lang="en-IN" dirty="0"/>
          </a:p>
        </p:txBody>
      </p:sp>
      <p:sp>
        <p:nvSpPr>
          <p:cNvPr id="3" name="Content Placeholder 2">
            <a:extLst>
              <a:ext uri="{FF2B5EF4-FFF2-40B4-BE49-F238E27FC236}">
                <a16:creationId xmlns:a16="http://schemas.microsoft.com/office/drawing/2014/main" id="{601359A5-A33A-7296-C40E-0AE0949AD638}"/>
              </a:ext>
            </a:extLst>
          </p:cNvPr>
          <p:cNvSpPr>
            <a:spLocks noGrp="1"/>
          </p:cNvSpPr>
          <p:nvPr>
            <p:ph idx="1"/>
          </p:nvPr>
        </p:nvSpPr>
        <p:spPr>
          <a:xfrm>
            <a:off x="0" y="4119384"/>
            <a:ext cx="12192000" cy="2542674"/>
          </a:xfrm>
        </p:spPr>
        <p:txBody>
          <a:bodyPr>
            <a:normAutofit fontScale="85000" lnSpcReduction="20000"/>
          </a:bodyPr>
          <a:lstStyle/>
          <a:p>
            <a:r>
              <a:rPr lang="en-US" b="1" dirty="0"/>
              <a:t>Christmas, Love, World, Man and Life etc. are the most repeated words used in titles.</a:t>
            </a:r>
          </a:p>
          <a:p>
            <a:r>
              <a:rPr lang="en-US" b="1" dirty="0"/>
              <a:t>We saw that most of the movies and TV shows got added during the winters, which tells why Christmas appeared many times in the title.</a:t>
            </a:r>
          </a:p>
          <a:p>
            <a:endParaRPr lang="en-US" b="1" dirty="0"/>
          </a:p>
          <a:p>
            <a:pPr marL="0" indent="0">
              <a:buNone/>
            </a:pPr>
            <a:endParaRPr lang="en-US" b="1" dirty="0"/>
          </a:p>
          <a:p>
            <a:r>
              <a:rPr lang="en-US" b="1" dirty="0"/>
              <a:t>In description of TV shows and movies Family, Friend, Love, Life, Women and Man are most commonly used words.</a:t>
            </a:r>
          </a:p>
        </p:txBody>
      </p:sp>
      <p:pic>
        <p:nvPicPr>
          <p:cNvPr id="5" name="Picture 4">
            <a:extLst>
              <a:ext uri="{FF2B5EF4-FFF2-40B4-BE49-F238E27FC236}">
                <a16:creationId xmlns:a16="http://schemas.microsoft.com/office/drawing/2014/main" id="{E51B8FC2-CA62-CC1B-C013-A113DA35ED96}"/>
              </a:ext>
            </a:extLst>
          </p:cNvPr>
          <p:cNvPicPr>
            <a:picLocks noChangeAspect="1"/>
          </p:cNvPicPr>
          <p:nvPr/>
        </p:nvPicPr>
        <p:blipFill>
          <a:blip r:embed="rId2"/>
          <a:stretch>
            <a:fillRect/>
          </a:stretch>
        </p:blipFill>
        <p:spPr>
          <a:xfrm>
            <a:off x="6008035" y="668355"/>
            <a:ext cx="5515746" cy="3210374"/>
          </a:xfrm>
          <a:prstGeom prst="rect">
            <a:avLst/>
          </a:prstGeom>
        </p:spPr>
      </p:pic>
      <p:pic>
        <p:nvPicPr>
          <p:cNvPr id="7" name="Picture 6">
            <a:extLst>
              <a:ext uri="{FF2B5EF4-FFF2-40B4-BE49-F238E27FC236}">
                <a16:creationId xmlns:a16="http://schemas.microsoft.com/office/drawing/2014/main" id="{9C61D68C-62E5-84A4-9A31-C41F2B4CF384}"/>
              </a:ext>
            </a:extLst>
          </p:cNvPr>
          <p:cNvPicPr>
            <a:picLocks noChangeAspect="1"/>
          </p:cNvPicPr>
          <p:nvPr/>
        </p:nvPicPr>
        <p:blipFill>
          <a:blip r:embed="rId3"/>
          <a:stretch>
            <a:fillRect/>
          </a:stretch>
        </p:blipFill>
        <p:spPr>
          <a:xfrm>
            <a:off x="198468" y="701697"/>
            <a:ext cx="5515745" cy="3210373"/>
          </a:xfrm>
          <a:prstGeom prst="rect">
            <a:avLst/>
          </a:prstGeom>
        </p:spPr>
      </p:pic>
    </p:spTree>
    <p:extLst>
      <p:ext uri="{BB962C8B-B14F-4D97-AF65-F5344CB8AC3E}">
        <p14:creationId xmlns:p14="http://schemas.microsoft.com/office/powerpoint/2010/main" val="3808100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D2522-13BB-ABA0-AFDB-675495DC690F}"/>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87132B83-D978-1C41-AA57-119F5BB40058}"/>
              </a:ext>
            </a:extLst>
          </p:cNvPr>
          <p:cNvSpPr>
            <a:spLocks noGrp="1"/>
          </p:cNvSpPr>
          <p:nvPr>
            <p:ph idx="1"/>
          </p:nvPr>
        </p:nvSpPr>
        <p:spPr>
          <a:xfrm>
            <a:off x="0" y="4331368"/>
            <a:ext cx="12192000" cy="2522621"/>
          </a:xfrm>
        </p:spPr>
        <p:txBody>
          <a:bodyPr>
            <a:normAutofit/>
          </a:bodyPr>
          <a:lstStyle/>
          <a:p>
            <a:r>
              <a:rPr lang="en-US" b="1" dirty="0"/>
              <a:t>Raúl Campos, Jan Suter, Marcus </a:t>
            </a:r>
            <a:r>
              <a:rPr lang="en-US" b="1" dirty="0" err="1"/>
              <a:t>Raboy</a:t>
            </a:r>
            <a:r>
              <a:rPr lang="en-US" b="1" dirty="0"/>
              <a:t>, Jay Karas, Cathy Garcia-Molina, Jay Chapman are the top 5 directors which highest number of movies and tv shows. </a:t>
            </a:r>
          </a:p>
          <a:p>
            <a:endParaRPr lang="en-US" b="1" dirty="0"/>
          </a:p>
          <a:p>
            <a:r>
              <a:rPr lang="en-US" b="1" dirty="0"/>
              <a:t>Top six actors form the movies and TV shows are Indian.</a:t>
            </a:r>
          </a:p>
          <a:p>
            <a:r>
              <a:rPr lang="en-US" b="1" dirty="0"/>
              <a:t>Anupam </a:t>
            </a:r>
            <a:r>
              <a:rPr lang="en-US" b="1" dirty="0" err="1"/>
              <a:t>Kher</a:t>
            </a:r>
            <a:r>
              <a:rPr lang="en-US" b="1" dirty="0"/>
              <a:t> at the top with 38 TV shows and Movie in total.</a:t>
            </a:r>
            <a:endParaRPr lang="en-IN" b="1" dirty="0"/>
          </a:p>
        </p:txBody>
      </p:sp>
      <p:pic>
        <p:nvPicPr>
          <p:cNvPr id="5" name="Picture 4">
            <a:extLst>
              <a:ext uri="{FF2B5EF4-FFF2-40B4-BE49-F238E27FC236}">
                <a16:creationId xmlns:a16="http://schemas.microsoft.com/office/drawing/2014/main" id="{2DD74759-2C83-B0CF-B390-4A9FC9E22936}"/>
              </a:ext>
            </a:extLst>
          </p:cNvPr>
          <p:cNvPicPr>
            <a:picLocks noChangeAspect="1"/>
          </p:cNvPicPr>
          <p:nvPr/>
        </p:nvPicPr>
        <p:blipFill>
          <a:blip r:embed="rId2"/>
          <a:stretch>
            <a:fillRect/>
          </a:stretch>
        </p:blipFill>
        <p:spPr>
          <a:xfrm>
            <a:off x="292639" y="178132"/>
            <a:ext cx="5417696" cy="3973990"/>
          </a:xfrm>
          <a:prstGeom prst="rect">
            <a:avLst/>
          </a:prstGeom>
        </p:spPr>
      </p:pic>
      <p:pic>
        <p:nvPicPr>
          <p:cNvPr id="7" name="Picture 6">
            <a:extLst>
              <a:ext uri="{FF2B5EF4-FFF2-40B4-BE49-F238E27FC236}">
                <a16:creationId xmlns:a16="http://schemas.microsoft.com/office/drawing/2014/main" id="{7ADD564E-42A0-495E-60CA-231AA420C47E}"/>
              </a:ext>
            </a:extLst>
          </p:cNvPr>
          <p:cNvPicPr>
            <a:picLocks noChangeAspect="1"/>
          </p:cNvPicPr>
          <p:nvPr/>
        </p:nvPicPr>
        <p:blipFill>
          <a:blip r:embed="rId3"/>
          <a:stretch>
            <a:fillRect/>
          </a:stretch>
        </p:blipFill>
        <p:spPr>
          <a:xfrm>
            <a:off x="5935800" y="178132"/>
            <a:ext cx="5418000" cy="3625241"/>
          </a:xfrm>
          <a:prstGeom prst="rect">
            <a:avLst/>
          </a:prstGeom>
        </p:spPr>
      </p:pic>
    </p:spTree>
    <p:extLst>
      <p:ext uri="{BB962C8B-B14F-4D97-AF65-F5344CB8AC3E}">
        <p14:creationId xmlns:p14="http://schemas.microsoft.com/office/powerpoint/2010/main" val="2063729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0512E-86BA-B5E6-96B2-98822FB36F7A}"/>
              </a:ext>
            </a:extLst>
          </p:cNvPr>
          <p:cNvSpPr>
            <a:spLocks noGrp="1"/>
          </p:cNvSpPr>
          <p:nvPr>
            <p:ph type="title"/>
          </p:nvPr>
        </p:nvSpPr>
        <p:spPr/>
        <p:txBody>
          <a:bodyPr/>
          <a:lstStyle/>
          <a:p>
            <a:r>
              <a:rPr lang="en-US" b="1" dirty="0"/>
              <a:t> </a:t>
            </a:r>
            <a:endParaRPr lang="en-IN" b="1" dirty="0"/>
          </a:p>
        </p:txBody>
      </p:sp>
      <p:sp>
        <p:nvSpPr>
          <p:cNvPr id="3" name="Content Placeholder 2">
            <a:extLst>
              <a:ext uri="{FF2B5EF4-FFF2-40B4-BE49-F238E27FC236}">
                <a16:creationId xmlns:a16="http://schemas.microsoft.com/office/drawing/2014/main" id="{DA0832C1-7153-C240-FDDD-DCBEF4CE82CD}"/>
              </a:ext>
            </a:extLst>
          </p:cNvPr>
          <p:cNvSpPr>
            <a:spLocks noGrp="1"/>
          </p:cNvSpPr>
          <p:nvPr>
            <p:ph idx="1"/>
          </p:nvPr>
        </p:nvSpPr>
        <p:spPr>
          <a:xfrm>
            <a:off x="0" y="4290511"/>
            <a:ext cx="12192000" cy="2567489"/>
          </a:xfrm>
        </p:spPr>
        <p:txBody>
          <a:bodyPr>
            <a:normAutofit fontScale="85000" lnSpcReduction="10000"/>
          </a:bodyPr>
          <a:lstStyle/>
          <a:p>
            <a:r>
              <a:rPr lang="en-US" b="1" dirty="0"/>
              <a:t>Most popular choices in different countries are Drama, International Movies and Comedies.</a:t>
            </a:r>
          </a:p>
          <a:p>
            <a:r>
              <a:rPr lang="en-US" b="1" dirty="0"/>
              <a:t>Regional specialties such as Anime in Japan and Korean Tv shows in South Korea are more prominent in these countries; This makes sense as anime has always been popular in Japan, and the rising </a:t>
            </a:r>
            <a:r>
              <a:rPr lang="en-US" b="1" dirty="0" err="1"/>
              <a:t>k-pop</a:t>
            </a:r>
            <a:r>
              <a:rPr lang="en-US" b="1" dirty="0"/>
              <a:t> culture explains the increase in Korean Tv Shows.</a:t>
            </a:r>
          </a:p>
          <a:p>
            <a:r>
              <a:rPr lang="en-US" b="1" dirty="0"/>
              <a:t>In UK British and International TV shows dominate the market.</a:t>
            </a:r>
          </a:p>
          <a:p>
            <a:r>
              <a:rPr lang="en-US" b="1" dirty="0"/>
              <a:t>We can also see that the English language content are very common in non English speaking countries.</a:t>
            </a:r>
          </a:p>
          <a:p>
            <a:pPr marL="0" indent="0">
              <a:buNone/>
            </a:pPr>
            <a:endParaRPr lang="en-IN" b="1" dirty="0"/>
          </a:p>
        </p:txBody>
      </p:sp>
      <p:pic>
        <p:nvPicPr>
          <p:cNvPr id="4" name="Picture 3">
            <a:extLst>
              <a:ext uri="{FF2B5EF4-FFF2-40B4-BE49-F238E27FC236}">
                <a16:creationId xmlns:a16="http://schemas.microsoft.com/office/drawing/2014/main" id="{C6E23BD6-25AB-AB36-26A8-41D2E32AF657}"/>
              </a:ext>
            </a:extLst>
          </p:cNvPr>
          <p:cNvPicPr>
            <a:picLocks noChangeAspect="1"/>
          </p:cNvPicPr>
          <p:nvPr/>
        </p:nvPicPr>
        <p:blipFill>
          <a:blip r:embed="rId2"/>
          <a:stretch>
            <a:fillRect/>
          </a:stretch>
        </p:blipFill>
        <p:spPr>
          <a:xfrm>
            <a:off x="604936" y="372787"/>
            <a:ext cx="10748864" cy="3630046"/>
          </a:xfrm>
          <a:prstGeom prst="rect">
            <a:avLst/>
          </a:prstGeom>
        </p:spPr>
      </p:pic>
    </p:spTree>
    <p:extLst>
      <p:ext uri="{BB962C8B-B14F-4D97-AF65-F5344CB8AC3E}">
        <p14:creationId xmlns:p14="http://schemas.microsoft.com/office/powerpoint/2010/main" val="3527575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A2F0A-6EF1-3C83-857E-0253A57E48D5}"/>
              </a:ext>
            </a:extLst>
          </p:cNvPr>
          <p:cNvSpPr>
            <a:spLocks noGrp="1"/>
          </p:cNvSpPr>
          <p:nvPr>
            <p:ph type="title"/>
          </p:nvPr>
        </p:nvSpPr>
        <p:spPr>
          <a:xfrm>
            <a:off x="838200" y="351600"/>
            <a:ext cx="10515600" cy="1325563"/>
          </a:xfrm>
        </p:spPr>
        <p:txBody>
          <a:bodyPr/>
          <a:lstStyle/>
          <a:p>
            <a:r>
              <a:rPr lang="en-IN" dirty="0"/>
              <a:t>        </a:t>
            </a:r>
          </a:p>
        </p:txBody>
      </p:sp>
      <p:sp>
        <p:nvSpPr>
          <p:cNvPr id="3" name="Content Placeholder 2">
            <a:extLst>
              <a:ext uri="{FF2B5EF4-FFF2-40B4-BE49-F238E27FC236}">
                <a16:creationId xmlns:a16="http://schemas.microsoft.com/office/drawing/2014/main" id="{5A32377F-8CCE-7B5F-3C46-630F538428A8}"/>
              </a:ext>
            </a:extLst>
          </p:cNvPr>
          <p:cNvSpPr>
            <a:spLocks noGrp="1"/>
          </p:cNvSpPr>
          <p:nvPr>
            <p:ph idx="1"/>
          </p:nvPr>
        </p:nvSpPr>
        <p:spPr>
          <a:xfrm>
            <a:off x="0" y="4588042"/>
            <a:ext cx="12192000" cy="2269958"/>
          </a:xfrm>
        </p:spPr>
        <p:txBody>
          <a:bodyPr/>
          <a:lstStyle/>
          <a:p>
            <a:r>
              <a:rPr lang="en-IN" b="1" dirty="0"/>
              <a:t>Duration of Movies are mostly between 90 to 120.</a:t>
            </a:r>
          </a:p>
          <a:p>
            <a:endParaRPr lang="en-IN" b="1" dirty="0"/>
          </a:p>
          <a:p>
            <a:r>
              <a:rPr lang="en-IN" b="1" dirty="0"/>
              <a:t>Most of the TV shows last for 1 or 2 seasons, it is rare for a show to have more than 5 season.</a:t>
            </a:r>
          </a:p>
        </p:txBody>
      </p:sp>
      <p:pic>
        <p:nvPicPr>
          <p:cNvPr id="5" name="Picture 4">
            <a:extLst>
              <a:ext uri="{FF2B5EF4-FFF2-40B4-BE49-F238E27FC236}">
                <a16:creationId xmlns:a16="http://schemas.microsoft.com/office/drawing/2014/main" id="{14FB0850-52E3-DDC4-1AC8-C92EB0CFB854}"/>
              </a:ext>
            </a:extLst>
          </p:cNvPr>
          <p:cNvPicPr>
            <a:picLocks noChangeAspect="1"/>
          </p:cNvPicPr>
          <p:nvPr/>
        </p:nvPicPr>
        <p:blipFill>
          <a:blip r:embed="rId2"/>
          <a:stretch>
            <a:fillRect/>
          </a:stretch>
        </p:blipFill>
        <p:spPr>
          <a:xfrm>
            <a:off x="6096000" y="570025"/>
            <a:ext cx="5400000" cy="3395100"/>
          </a:xfrm>
          <a:prstGeom prst="rect">
            <a:avLst/>
          </a:prstGeom>
        </p:spPr>
      </p:pic>
      <p:pic>
        <p:nvPicPr>
          <p:cNvPr id="7" name="Picture 6">
            <a:extLst>
              <a:ext uri="{FF2B5EF4-FFF2-40B4-BE49-F238E27FC236}">
                <a16:creationId xmlns:a16="http://schemas.microsoft.com/office/drawing/2014/main" id="{15940835-444F-B14C-EAD4-78515CB7F8D8}"/>
              </a:ext>
            </a:extLst>
          </p:cNvPr>
          <p:cNvPicPr>
            <a:picLocks noChangeAspect="1"/>
          </p:cNvPicPr>
          <p:nvPr/>
        </p:nvPicPr>
        <p:blipFill>
          <a:blip r:embed="rId3"/>
          <a:stretch>
            <a:fillRect/>
          </a:stretch>
        </p:blipFill>
        <p:spPr>
          <a:xfrm>
            <a:off x="127097" y="598402"/>
            <a:ext cx="5400000" cy="3395100"/>
          </a:xfrm>
          <a:prstGeom prst="rect">
            <a:avLst/>
          </a:prstGeom>
        </p:spPr>
      </p:pic>
    </p:spTree>
    <p:extLst>
      <p:ext uri="{BB962C8B-B14F-4D97-AF65-F5344CB8AC3E}">
        <p14:creationId xmlns:p14="http://schemas.microsoft.com/office/powerpoint/2010/main" val="4005674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46CC9-CAEA-1CEA-2A98-4A389C3AE241}"/>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B3027666-DD9B-DCC3-1A57-E5852973C72C}"/>
              </a:ext>
            </a:extLst>
          </p:cNvPr>
          <p:cNvSpPr>
            <a:spLocks noGrp="1"/>
          </p:cNvSpPr>
          <p:nvPr>
            <p:ph idx="1"/>
          </p:nvPr>
        </p:nvSpPr>
        <p:spPr>
          <a:xfrm>
            <a:off x="0" y="4074695"/>
            <a:ext cx="12192000" cy="2783305"/>
          </a:xfrm>
        </p:spPr>
        <p:txBody>
          <a:bodyPr/>
          <a:lstStyle/>
          <a:p>
            <a:r>
              <a:rPr lang="en-IN" b="1" dirty="0"/>
              <a:t>TV-MA tops the charts, indicating that mature content is more popular on NETFLIX.</a:t>
            </a:r>
          </a:p>
          <a:p>
            <a:r>
              <a:rPr lang="en-IN" b="1" dirty="0"/>
              <a:t>This popularity is followed by TV-14 and TV-PG, which are shows focused on Teens and Older kids.</a:t>
            </a:r>
          </a:p>
          <a:p>
            <a:r>
              <a:rPr lang="en-IN" b="1" dirty="0"/>
              <a:t>Very few content with a rating NC-17 exist. It can be understood since this type of content purely for the audience above 17 years old.</a:t>
            </a:r>
          </a:p>
        </p:txBody>
      </p:sp>
      <p:pic>
        <p:nvPicPr>
          <p:cNvPr id="7" name="Picture 6">
            <a:extLst>
              <a:ext uri="{FF2B5EF4-FFF2-40B4-BE49-F238E27FC236}">
                <a16:creationId xmlns:a16="http://schemas.microsoft.com/office/drawing/2014/main" id="{CCF6C12E-B1EB-D050-094E-2A5AD5746ABE}"/>
              </a:ext>
            </a:extLst>
          </p:cNvPr>
          <p:cNvPicPr>
            <a:picLocks noChangeAspect="1"/>
          </p:cNvPicPr>
          <p:nvPr/>
        </p:nvPicPr>
        <p:blipFill>
          <a:blip r:embed="rId2"/>
          <a:stretch>
            <a:fillRect/>
          </a:stretch>
        </p:blipFill>
        <p:spPr>
          <a:xfrm>
            <a:off x="591536" y="365124"/>
            <a:ext cx="10762264" cy="3507079"/>
          </a:xfrm>
          <a:prstGeom prst="rect">
            <a:avLst/>
          </a:prstGeom>
        </p:spPr>
      </p:pic>
    </p:spTree>
    <p:extLst>
      <p:ext uri="{BB962C8B-B14F-4D97-AF65-F5344CB8AC3E}">
        <p14:creationId xmlns:p14="http://schemas.microsoft.com/office/powerpoint/2010/main" val="2993805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CD01C-C56A-B899-5B06-B009EFA06811}"/>
              </a:ext>
            </a:extLst>
          </p:cNvPr>
          <p:cNvSpPr>
            <a:spLocks noGrp="1"/>
          </p:cNvSpPr>
          <p:nvPr>
            <p:ph type="title"/>
          </p:nvPr>
        </p:nvSpPr>
        <p:spPr/>
        <p:txBody>
          <a:bodyPr>
            <a:normAutofit/>
          </a:bodyPr>
          <a:lstStyle/>
          <a:p>
            <a:r>
              <a:rPr lang="en-IN" sz="5400" b="1" i="0" u="sng" kern="1200" dirty="0">
                <a:solidFill>
                  <a:srgbClr val="CC0000"/>
                </a:solidFill>
                <a:effectLst>
                  <a:outerShdw blurRad="38100" dist="38100" dir="2700000" algn="tl" rotWithShape="0">
                    <a:srgbClr val="000000">
                      <a:alpha val="43000"/>
                    </a:srgbClr>
                  </a:outerShdw>
                </a:effectLst>
                <a:latin typeface="Arial Black" panose="020B0A04020102020204" pitchFamily="34" charset="0"/>
                <a:ea typeface="Arial" panose="020B0604020202020204" pitchFamily="34" charset="0"/>
                <a:cs typeface="Arial" panose="020B0604020202020204" pitchFamily="34" charset="0"/>
              </a:rPr>
              <a:t>Data Cleaning</a:t>
            </a:r>
            <a:endParaRPr lang="en-IN" sz="11500" dirty="0"/>
          </a:p>
        </p:txBody>
      </p:sp>
      <p:sp>
        <p:nvSpPr>
          <p:cNvPr id="3" name="Content Placeholder 2">
            <a:extLst>
              <a:ext uri="{FF2B5EF4-FFF2-40B4-BE49-F238E27FC236}">
                <a16:creationId xmlns:a16="http://schemas.microsoft.com/office/drawing/2014/main" id="{D20849C3-144B-3B38-DC5A-D6E78E2D047E}"/>
              </a:ext>
            </a:extLst>
          </p:cNvPr>
          <p:cNvSpPr>
            <a:spLocks noGrp="1"/>
          </p:cNvSpPr>
          <p:nvPr>
            <p:ph idx="1"/>
          </p:nvPr>
        </p:nvSpPr>
        <p:spPr>
          <a:xfrm>
            <a:off x="481262" y="1825624"/>
            <a:ext cx="11710737" cy="5032375"/>
          </a:xfrm>
        </p:spPr>
        <p:txBody>
          <a:bodyPr>
            <a:normAutofit lnSpcReduction="10000"/>
          </a:bodyPr>
          <a:lstStyle/>
          <a:p>
            <a:r>
              <a:rPr lang="en-US" dirty="0"/>
              <a:t>There also exist some null values in our data: </a:t>
            </a:r>
          </a:p>
          <a:p>
            <a:pPr marL="0" indent="0">
              <a:buNone/>
            </a:pPr>
            <a:r>
              <a:rPr lang="en-US" dirty="0"/>
              <a:t>Percentage of null values in director : 30.68% </a:t>
            </a:r>
          </a:p>
          <a:p>
            <a:pPr marL="0" indent="0">
              <a:buNone/>
            </a:pPr>
            <a:r>
              <a:rPr lang="en-US" dirty="0"/>
              <a:t>Percentage of null values in cast : 9.22% </a:t>
            </a:r>
          </a:p>
          <a:p>
            <a:pPr marL="0" indent="0">
              <a:buNone/>
            </a:pPr>
            <a:r>
              <a:rPr lang="en-US" dirty="0"/>
              <a:t>Percentage of null values in country : 6.51% </a:t>
            </a:r>
          </a:p>
          <a:p>
            <a:pPr marL="0" indent="0">
              <a:buNone/>
            </a:pPr>
            <a:r>
              <a:rPr lang="en-US" dirty="0"/>
              <a:t>Percentage of null values in date_added : 0.13% </a:t>
            </a:r>
          </a:p>
          <a:p>
            <a:pPr marL="0" indent="0">
              <a:buNone/>
            </a:pPr>
            <a:r>
              <a:rPr lang="en-US" dirty="0"/>
              <a:t>Percentage of null values in rating : 0.089% </a:t>
            </a:r>
          </a:p>
          <a:p>
            <a:pPr marL="0" indent="0">
              <a:buNone/>
            </a:pPr>
            <a:r>
              <a:rPr lang="en-US" dirty="0"/>
              <a:t>Since there are very few null values in date_added and rating we will drop them. </a:t>
            </a:r>
          </a:p>
          <a:p>
            <a:pPr>
              <a:buFont typeface="Wingdings" panose="05000000000000000000" pitchFamily="2" charset="2"/>
              <a:buChar char="Ø"/>
            </a:pPr>
            <a:r>
              <a:rPr lang="en-US" dirty="0"/>
              <a:t>Finally we will do some feature engineering to create few new variables:  Compute </a:t>
            </a:r>
            <a:r>
              <a:rPr lang="en-US" dirty="0" err="1"/>
              <a:t>year_added</a:t>
            </a:r>
            <a:r>
              <a:rPr lang="en-US" dirty="0"/>
              <a:t>, </a:t>
            </a:r>
            <a:r>
              <a:rPr lang="en-US" dirty="0" err="1"/>
              <a:t>month_added</a:t>
            </a:r>
            <a:r>
              <a:rPr lang="en-US" dirty="0"/>
              <a:t> and </a:t>
            </a:r>
            <a:r>
              <a:rPr lang="en-US" dirty="0" err="1"/>
              <a:t>day_added</a:t>
            </a:r>
            <a:r>
              <a:rPr lang="en-US" dirty="0"/>
              <a:t> from date_added after converting it into datetime variable. </a:t>
            </a:r>
            <a:endParaRPr lang="en-IN" dirty="0"/>
          </a:p>
        </p:txBody>
      </p:sp>
    </p:spTree>
    <p:extLst>
      <p:ext uri="{BB962C8B-B14F-4D97-AF65-F5344CB8AC3E}">
        <p14:creationId xmlns:p14="http://schemas.microsoft.com/office/powerpoint/2010/main" val="3718821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1C3B9-80BE-8700-1925-8594657EBD15}"/>
              </a:ext>
            </a:extLst>
          </p:cNvPr>
          <p:cNvSpPr>
            <a:spLocks noGrp="1"/>
          </p:cNvSpPr>
          <p:nvPr>
            <p:ph type="title"/>
          </p:nvPr>
        </p:nvSpPr>
        <p:spPr/>
        <p:txBody>
          <a:bodyPr>
            <a:normAutofit/>
          </a:bodyPr>
          <a:lstStyle/>
          <a:p>
            <a:r>
              <a:rPr lang="en-IN" b="1" i="0" u="sng" kern="1200" dirty="0">
                <a:solidFill>
                  <a:srgbClr val="CC0000"/>
                </a:solidFill>
                <a:effectLst>
                  <a:outerShdw blurRad="38100" dist="38100" dir="2700000" algn="tl" rotWithShape="0">
                    <a:srgbClr val="000000">
                      <a:alpha val="43000"/>
                    </a:srgbClr>
                  </a:outerShdw>
                </a:effectLst>
                <a:latin typeface="Arial Black" panose="020B0A04020102020204" pitchFamily="34" charset="0"/>
                <a:ea typeface="Arial" panose="020B0604020202020204" pitchFamily="34" charset="0"/>
                <a:cs typeface="Arial" panose="020B0604020202020204" pitchFamily="34" charset="0"/>
              </a:rPr>
              <a:t>Data </a:t>
            </a:r>
            <a:r>
              <a:rPr lang="en-IN" b="1" i="0" u="sng" kern="1200" dirty="0" err="1">
                <a:solidFill>
                  <a:srgbClr val="CC0000"/>
                </a:solidFill>
                <a:effectLst>
                  <a:outerShdw blurRad="38100" dist="38100" dir="2700000" algn="tl" rotWithShape="0">
                    <a:srgbClr val="000000">
                      <a:alpha val="43000"/>
                    </a:srgbClr>
                  </a:outerShdw>
                </a:effectLst>
                <a:latin typeface="Arial Black" panose="020B0A04020102020204" pitchFamily="34" charset="0"/>
                <a:ea typeface="Arial" panose="020B0604020202020204" pitchFamily="34" charset="0"/>
                <a:cs typeface="Arial" panose="020B0604020202020204" pitchFamily="34" charset="0"/>
              </a:rPr>
              <a:t>Preprocessing</a:t>
            </a:r>
            <a:r>
              <a:rPr lang="en-IN" b="1" i="0" u="sng" kern="1200" dirty="0">
                <a:solidFill>
                  <a:srgbClr val="CC0000"/>
                </a:solidFill>
                <a:effectLst>
                  <a:outerShdw blurRad="38100" dist="38100" dir="2700000" algn="tl" rotWithShape="0">
                    <a:srgbClr val="000000">
                      <a:alpha val="43000"/>
                    </a:srgbClr>
                  </a:outerShdw>
                </a:effectLst>
                <a:latin typeface="Arial Black" panose="020B0A04020102020204" pitchFamily="34" charset="0"/>
                <a:ea typeface="Arial" panose="020B0604020202020204" pitchFamily="34" charset="0"/>
                <a:cs typeface="Arial" panose="020B0604020202020204" pitchFamily="34" charset="0"/>
              </a:rPr>
              <a:t>:</a:t>
            </a:r>
            <a:endParaRPr lang="en-IN" sz="8800" dirty="0"/>
          </a:p>
        </p:txBody>
      </p:sp>
      <p:pic>
        <p:nvPicPr>
          <p:cNvPr id="5" name="Content Placeholder 4">
            <a:extLst>
              <a:ext uri="{FF2B5EF4-FFF2-40B4-BE49-F238E27FC236}">
                <a16:creationId xmlns:a16="http://schemas.microsoft.com/office/drawing/2014/main" id="{41A10983-2198-1F38-25A3-5B05100F0C5E}"/>
              </a:ext>
            </a:extLst>
          </p:cNvPr>
          <p:cNvPicPr>
            <a:picLocks noGrp="1" noChangeAspect="1"/>
          </p:cNvPicPr>
          <p:nvPr>
            <p:ph idx="1"/>
          </p:nvPr>
        </p:nvPicPr>
        <p:blipFill>
          <a:blip r:embed="rId2"/>
          <a:stretch>
            <a:fillRect/>
          </a:stretch>
        </p:blipFill>
        <p:spPr>
          <a:xfrm>
            <a:off x="529390" y="1788444"/>
            <a:ext cx="11245515" cy="4592137"/>
          </a:xfrm>
        </p:spPr>
      </p:pic>
    </p:spTree>
    <p:extLst>
      <p:ext uri="{BB962C8B-B14F-4D97-AF65-F5344CB8AC3E}">
        <p14:creationId xmlns:p14="http://schemas.microsoft.com/office/powerpoint/2010/main" val="1482423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A2ABC-B152-65CA-1EB5-5EBD7B2D8FAD}"/>
              </a:ext>
            </a:extLst>
          </p:cNvPr>
          <p:cNvSpPr>
            <a:spLocks noGrp="1"/>
          </p:cNvSpPr>
          <p:nvPr>
            <p:ph type="title"/>
          </p:nvPr>
        </p:nvSpPr>
        <p:spPr/>
        <p:txBody>
          <a:bodyPr>
            <a:normAutofit/>
          </a:bodyPr>
          <a:lstStyle/>
          <a:p>
            <a:r>
              <a:rPr lang="en-IN" b="1" i="0" u="sng" kern="1200" dirty="0">
                <a:solidFill>
                  <a:srgbClr val="CC0000"/>
                </a:solidFill>
                <a:effectLst>
                  <a:outerShdw blurRad="38100" dist="38100" dir="2700000" algn="tl" rotWithShape="0">
                    <a:srgbClr val="000000">
                      <a:alpha val="43000"/>
                    </a:srgbClr>
                  </a:outerShdw>
                </a:effectLst>
                <a:latin typeface="Arial Black" panose="020B0A04020102020204" pitchFamily="34" charset="0"/>
                <a:ea typeface="Arial" panose="020B0604020202020204" pitchFamily="34" charset="0"/>
                <a:cs typeface="Arial" panose="020B0604020202020204" pitchFamily="34" charset="0"/>
              </a:rPr>
              <a:t>Creating Clusters</a:t>
            </a:r>
            <a:endParaRPr lang="en-IN" sz="8800" dirty="0"/>
          </a:p>
        </p:txBody>
      </p:sp>
      <p:sp>
        <p:nvSpPr>
          <p:cNvPr id="3" name="Content Placeholder 2">
            <a:extLst>
              <a:ext uri="{FF2B5EF4-FFF2-40B4-BE49-F238E27FC236}">
                <a16:creationId xmlns:a16="http://schemas.microsoft.com/office/drawing/2014/main" id="{0EDED7AE-5E75-0711-FBBD-43FA2FB6CB8E}"/>
              </a:ext>
            </a:extLst>
          </p:cNvPr>
          <p:cNvSpPr>
            <a:spLocks noGrp="1"/>
          </p:cNvSpPr>
          <p:nvPr>
            <p:ph idx="1"/>
          </p:nvPr>
        </p:nvSpPr>
        <p:spPr>
          <a:xfrm>
            <a:off x="438539" y="1539552"/>
            <a:ext cx="10915262" cy="4953323"/>
          </a:xfrm>
        </p:spPr>
        <p:txBody>
          <a:bodyPr>
            <a:normAutofit fontScale="92500" lnSpcReduction="10000"/>
          </a:bodyPr>
          <a:lstStyle/>
          <a:p>
            <a:pPr marL="0" indent="0">
              <a:buNone/>
            </a:pPr>
            <a:r>
              <a:rPr lang="en-IN" b="1" dirty="0"/>
              <a:t>What is Clustering ? 🤔</a:t>
            </a:r>
          </a:p>
          <a:p>
            <a:pPr marL="0" indent="0">
              <a:buNone/>
            </a:pPr>
            <a:r>
              <a:rPr lang="en-US" dirty="0"/>
              <a:t>	Clustering is the task of dividing the data points into a number of groups such that data points in the same groups are more similar to other data points in the same group and dissimilar to the data points in other groups. It is basically a collection of objects on the basis of similarity and dissimilarity between them.</a:t>
            </a:r>
          </a:p>
          <a:p>
            <a:pPr marL="0" indent="0">
              <a:buNone/>
            </a:pPr>
            <a:r>
              <a:rPr lang="en-US" b="1" dirty="0"/>
              <a:t> How to cluster similar data?</a:t>
            </a:r>
          </a:p>
          <a:p>
            <a:pPr marL="0" indent="0">
              <a:buNone/>
            </a:pPr>
            <a:r>
              <a:rPr lang="en-US" dirty="0"/>
              <a:t> 	To create clusters we will use the K-Means Clustering; which is an iterative process in which the dataset is grouped into k number of predefined non-overlapping clusters or subgroups, making the inner points of the cluster as similar as possible while trying to keep the clusters at distinct space it allocates the data points to a cluster so that the sum of the squared distance between the clusters centroid and the data point is at a minimum. </a:t>
            </a:r>
            <a:endParaRPr lang="en-IN" b="1" dirty="0"/>
          </a:p>
        </p:txBody>
      </p:sp>
    </p:spTree>
    <p:extLst>
      <p:ext uri="{BB962C8B-B14F-4D97-AF65-F5344CB8AC3E}">
        <p14:creationId xmlns:p14="http://schemas.microsoft.com/office/powerpoint/2010/main" val="1915251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6A098-C0F1-49FB-59B6-0FD76E3530FD}"/>
              </a:ext>
            </a:extLst>
          </p:cNvPr>
          <p:cNvSpPr>
            <a:spLocks noGrp="1"/>
          </p:cNvSpPr>
          <p:nvPr>
            <p:ph type="title"/>
          </p:nvPr>
        </p:nvSpPr>
        <p:spPr/>
        <p:txBody>
          <a:bodyPr/>
          <a:lstStyle/>
          <a:p>
            <a:r>
              <a:rPr lang="en-IN" b="1" u="sng" dirty="0">
                <a:effectLst>
                  <a:outerShdw blurRad="38100" dist="38100" dir="2700000" algn="tl">
                    <a:srgbClr val="000000">
                      <a:alpha val="43137"/>
                    </a:srgbClr>
                  </a:outerShdw>
                </a:effectLst>
              </a:rPr>
              <a:t>Determining optimal value for k</a:t>
            </a:r>
          </a:p>
        </p:txBody>
      </p:sp>
      <p:sp>
        <p:nvSpPr>
          <p:cNvPr id="3" name="Content Placeholder 2">
            <a:extLst>
              <a:ext uri="{FF2B5EF4-FFF2-40B4-BE49-F238E27FC236}">
                <a16:creationId xmlns:a16="http://schemas.microsoft.com/office/drawing/2014/main" id="{EF075D41-9A3B-1B4D-853B-C6B4E113C236}"/>
              </a:ext>
            </a:extLst>
          </p:cNvPr>
          <p:cNvSpPr>
            <a:spLocks noGrp="1"/>
          </p:cNvSpPr>
          <p:nvPr>
            <p:ph idx="1"/>
          </p:nvPr>
        </p:nvSpPr>
        <p:spPr>
          <a:xfrm>
            <a:off x="0" y="5358063"/>
            <a:ext cx="12192000" cy="1499936"/>
          </a:xfrm>
        </p:spPr>
        <p:txBody>
          <a:bodyPr/>
          <a:lstStyle/>
          <a:p>
            <a:r>
              <a:rPr lang="en-IN" dirty="0"/>
              <a:t>Using the silhouette Score and Elbow Method we select the optimal number of clusters to 10.</a:t>
            </a:r>
          </a:p>
        </p:txBody>
      </p:sp>
      <p:pic>
        <p:nvPicPr>
          <p:cNvPr id="5" name="Picture 4">
            <a:extLst>
              <a:ext uri="{FF2B5EF4-FFF2-40B4-BE49-F238E27FC236}">
                <a16:creationId xmlns:a16="http://schemas.microsoft.com/office/drawing/2014/main" id="{5E892710-6BD6-CB51-1ED5-9A2FDC3188D0}"/>
              </a:ext>
            </a:extLst>
          </p:cNvPr>
          <p:cNvPicPr>
            <a:picLocks noChangeAspect="1"/>
          </p:cNvPicPr>
          <p:nvPr/>
        </p:nvPicPr>
        <p:blipFill>
          <a:blip r:embed="rId2"/>
          <a:stretch>
            <a:fillRect/>
          </a:stretch>
        </p:blipFill>
        <p:spPr>
          <a:xfrm>
            <a:off x="5788207" y="1690688"/>
            <a:ext cx="5271540" cy="3259232"/>
          </a:xfrm>
          <a:prstGeom prst="rect">
            <a:avLst/>
          </a:prstGeom>
        </p:spPr>
      </p:pic>
      <p:pic>
        <p:nvPicPr>
          <p:cNvPr id="7" name="Picture 6">
            <a:extLst>
              <a:ext uri="{FF2B5EF4-FFF2-40B4-BE49-F238E27FC236}">
                <a16:creationId xmlns:a16="http://schemas.microsoft.com/office/drawing/2014/main" id="{79B28B80-1546-259B-5A4F-F0E4762B8D7B}"/>
              </a:ext>
            </a:extLst>
          </p:cNvPr>
          <p:cNvPicPr>
            <a:picLocks noChangeAspect="1"/>
          </p:cNvPicPr>
          <p:nvPr/>
        </p:nvPicPr>
        <p:blipFill>
          <a:blip r:embed="rId3"/>
          <a:stretch>
            <a:fillRect/>
          </a:stretch>
        </p:blipFill>
        <p:spPr>
          <a:xfrm>
            <a:off x="516667" y="1690688"/>
            <a:ext cx="5271540" cy="3259231"/>
          </a:xfrm>
          <a:prstGeom prst="rect">
            <a:avLst/>
          </a:prstGeom>
        </p:spPr>
      </p:pic>
    </p:spTree>
    <p:extLst>
      <p:ext uri="{BB962C8B-B14F-4D97-AF65-F5344CB8AC3E}">
        <p14:creationId xmlns:p14="http://schemas.microsoft.com/office/powerpoint/2010/main" val="1501158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4BCB7-28CD-1667-4D94-B47DE47CF863}"/>
              </a:ext>
            </a:extLst>
          </p:cNvPr>
          <p:cNvSpPr>
            <a:spLocks noGrp="1"/>
          </p:cNvSpPr>
          <p:nvPr>
            <p:ph type="title"/>
          </p:nvPr>
        </p:nvSpPr>
        <p:spPr/>
        <p:txBody>
          <a:bodyPr>
            <a:normAutofit/>
          </a:bodyPr>
          <a:lstStyle/>
          <a:p>
            <a:r>
              <a:rPr lang="en-IN" sz="5400" b="1" u="sng" dirty="0">
                <a:solidFill>
                  <a:srgbClr val="FF0000"/>
                </a:solidFill>
                <a:effectLst>
                  <a:outerShdw blurRad="38100" dist="38100" dir="2700000" algn="tl">
                    <a:srgbClr val="000000">
                      <a:alpha val="43137"/>
                    </a:srgbClr>
                  </a:outerShdw>
                </a:effectLst>
                <a:latin typeface="Arial Black" panose="020B0A04020102020204" pitchFamily="34" charset="0"/>
              </a:rPr>
              <a:t>Contain</a:t>
            </a:r>
            <a:endParaRPr lang="en-IN" sz="5400" dirty="0">
              <a:solidFill>
                <a:srgbClr val="FF000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C4EBA9BE-B123-0BF1-9C95-7BFBF6F15094}"/>
              </a:ext>
            </a:extLst>
          </p:cNvPr>
          <p:cNvSpPr>
            <a:spLocks noGrp="1"/>
          </p:cNvSpPr>
          <p:nvPr>
            <p:ph idx="1"/>
          </p:nvPr>
        </p:nvSpPr>
        <p:spPr/>
        <p:txBody>
          <a:bodyPr/>
          <a:lstStyle/>
          <a:p>
            <a:r>
              <a:rPr lang="en-US" dirty="0"/>
              <a:t>Introduction</a:t>
            </a:r>
          </a:p>
          <a:p>
            <a:r>
              <a:rPr lang="en-US" dirty="0"/>
              <a:t>Dataset Preview</a:t>
            </a:r>
          </a:p>
          <a:p>
            <a:r>
              <a:rPr lang="en-US" dirty="0"/>
              <a:t>EDA ( Exploratory </a:t>
            </a:r>
            <a:r>
              <a:rPr lang="en-US"/>
              <a:t>Data Analysis )</a:t>
            </a:r>
            <a:endParaRPr lang="en-US" dirty="0"/>
          </a:p>
          <a:p>
            <a:r>
              <a:rPr lang="en-US" dirty="0"/>
              <a:t>Data Preprocessing</a:t>
            </a:r>
          </a:p>
          <a:p>
            <a:r>
              <a:rPr lang="en-US" dirty="0"/>
              <a:t>Creating Clusters</a:t>
            </a:r>
          </a:p>
          <a:p>
            <a:r>
              <a:rPr lang="en-US" dirty="0"/>
              <a:t>Conclusion</a:t>
            </a:r>
            <a:endParaRPr lang="en-IN" dirty="0"/>
          </a:p>
        </p:txBody>
      </p:sp>
    </p:spTree>
    <p:extLst>
      <p:ext uri="{BB962C8B-B14F-4D97-AF65-F5344CB8AC3E}">
        <p14:creationId xmlns:p14="http://schemas.microsoft.com/office/powerpoint/2010/main" val="2774237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9EE25-2DB6-C98E-E965-FAC571C8A920}"/>
              </a:ext>
            </a:extLst>
          </p:cNvPr>
          <p:cNvSpPr>
            <a:spLocks noGrp="1"/>
          </p:cNvSpPr>
          <p:nvPr>
            <p:ph type="title"/>
          </p:nvPr>
        </p:nvSpPr>
        <p:spPr/>
        <p:txBody>
          <a:bodyPr/>
          <a:lstStyle/>
          <a:p>
            <a:r>
              <a:rPr lang="en-IN" b="1" dirty="0"/>
              <a:t>      </a:t>
            </a:r>
          </a:p>
        </p:txBody>
      </p:sp>
      <p:sp>
        <p:nvSpPr>
          <p:cNvPr id="3" name="Content Placeholder 2">
            <a:extLst>
              <a:ext uri="{FF2B5EF4-FFF2-40B4-BE49-F238E27FC236}">
                <a16:creationId xmlns:a16="http://schemas.microsoft.com/office/drawing/2014/main" id="{59458AB3-43AA-1824-4BC0-945F011EDED4}"/>
              </a:ext>
            </a:extLst>
          </p:cNvPr>
          <p:cNvSpPr>
            <a:spLocks noGrp="1"/>
          </p:cNvSpPr>
          <p:nvPr>
            <p:ph idx="1"/>
          </p:nvPr>
        </p:nvSpPr>
        <p:spPr>
          <a:xfrm>
            <a:off x="0" y="4716379"/>
            <a:ext cx="12192000" cy="2141620"/>
          </a:xfrm>
        </p:spPr>
        <p:txBody>
          <a:bodyPr/>
          <a:lstStyle/>
          <a:p>
            <a:r>
              <a:rPr lang="en-IN" b="1" dirty="0"/>
              <a:t>The numbers 0 and 9 represent 10 distinct cluster formed by K-means clustering.</a:t>
            </a:r>
          </a:p>
          <a:p>
            <a:r>
              <a:rPr lang="en-IN" b="1" dirty="0"/>
              <a:t>Each cluster contains data point similar to those in the same groups but varies form other groups.</a:t>
            </a:r>
          </a:p>
        </p:txBody>
      </p:sp>
      <p:pic>
        <p:nvPicPr>
          <p:cNvPr id="5" name="Picture 4">
            <a:extLst>
              <a:ext uri="{FF2B5EF4-FFF2-40B4-BE49-F238E27FC236}">
                <a16:creationId xmlns:a16="http://schemas.microsoft.com/office/drawing/2014/main" id="{050012C6-2B40-C6B5-D82C-2ED80B2D0E62}"/>
              </a:ext>
            </a:extLst>
          </p:cNvPr>
          <p:cNvPicPr>
            <a:picLocks noChangeAspect="1"/>
          </p:cNvPicPr>
          <p:nvPr/>
        </p:nvPicPr>
        <p:blipFill>
          <a:blip r:embed="rId2"/>
          <a:stretch>
            <a:fillRect/>
          </a:stretch>
        </p:blipFill>
        <p:spPr>
          <a:xfrm>
            <a:off x="408322" y="485951"/>
            <a:ext cx="10945478" cy="3992743"/>
          </a:xfrm>
          <a:prstGeom prst="rect">
            <a:avLst/>
          </a:prstGeom>
        </p:spPr>
      </p:pic>
    </p:spTree>
    <p:extLst>
      <p:ext uri="{BB962C8B-B14F-4D97-AF65-F5344CB8AC3E}">
        <p14:creationId xmlns:p14="http://schemas.microsoft.com/office/powerpoint/2010/main" val="2902698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E22F0-08EC-23AC-6BB9-37673ED2467A}"/>
              </a:ext>
            </a:extLst>
          </p:cNvPr>
          <p:cNvSpPr>
            <a:spLocks noGrp="1"/>
          </p:cNvSpPr>
          <p:nvPr>
            <p:ph type="title"/>
          </p:nvPr>
        </p:nvSpPr>
        <p:spPr>
          <a:xfrm>
            <a:off x="0" y="0"/>
            <a:ext cx="10515600" cy="1325563"/>
          </a:xfrm>
        </p:spPr>
        <p:txBody>
          <a:bodyPr>
            <a:normAutofit/>
          </a:bodyPr>
          <a:lstStyle/>
          <a:p>
            <a:r>
              <a:rPr lang="en-IN" sz="3600" b="1" u="sng" dirty="0">
                <a:effectLst>
                  <a:outerShdw blurRad="38100" dist="38100" dir="2700000" algn="tl">
                    <a:srgbClr val="000000">
                      <a:alpha val="43137"/>
                    </a:srgbClr>
                  </a:outerShdw>
                </a:effectLst>
                <a:latin typeface="Arial Black" panose="020B0A04020102020204" pitchFamily="34" charset="0"/>
              </a:rPr>
              <a:t>Data represented by each cluster   </a:t>
            </a:r>
          </a:p>
        </p:txBody>
      </p:sp>
      <p:sp>
        <p:nvSpPr>
          <p:cNvPr id="3" name="Content Placeholder 2">
            <a:extLst>
              <a:ext uri="{FF2B5EF4-FFF2-40B4-BE49-F238E27FC236}">
                <a16:creationId xmlns:a16="http://schemas.microsoft.com/office/drawing/2014/main" id="{5EDE84A9-3344-537C-D473-94811615EB17}"/>
              </a:ext>
            </a:extLst>
          </p:cNvPr>
          <p:cNvSpPr>
            <a:spLocks noGrp="1"/>
          </p:cNvSpPr>
          <p:nvPr>
            <p:ph idx="1"/>
          </p:nvPr>
        </p:nvSpPr>
        <p:spPr>
          <a:xfrm>
            <a:off x="65316" y="1223955"/>
            <a:ext cx="4780546" cy="5229726"/>
          </a:xfrm>
        </p:spPr>
        <p:txBody>
          <a:bodyPr>
            <a:normAutofit/>
          </a:bodyPr>
          <a:lstStyle/>
          <a:p>
            <a:pPr marL="0" indent="0">
              <a:buNone/>
            </a:pPr>
            <a:r>
              <a:rPr lang="en-US" b="1" dirty="0"/>
              <a:t>Cluster 0: </a:t>
            </a:r>
            <a:r>
              <a:rPr lang="en-US" dirty="0"/>
              <a:t>Documentaries. </a:t>
            </a:r>
          </a:p>
          <a:p>
            <a:pPr marL="0" indent="0">
              <a:buNone/>
            </a:pPr>
            <a:r>
              <a:rPr lang="en-US" b="1" dirty="0"/>
              <a:t>Cluster 1: </a:t>
            </a:r>
            <a:r>
              <a:rPr lang="en-US" dirty="0"/>
              <a:t>Family and Children Movies. </a:t>
            </a:r>
          </a:p>
          <a:p>
            <a:pPr marL="0" indent="0">
              <a:buNone/>
            </a:pPr>
            <a:r>
              <a:rPr lang="en-US" b="1" dirty="0"/>
              <a:t>Cluster 2: </a:t>
            </a:r>
            <a:r>
              <a:rPr lang="en-US" dirty="0"/>
              <a:t>Musical Movies and Documentaries. </a:t>
            </a:r>
          </a:p>
          <a:p>
            <a:pPr marL="0" indent="0">
              <a:buNone/>
            </a:pPr>
            <a:r>
              <a:rPr lang="en-US" b="1" dirty="0"/>
              <a:t>Cluster 3: </a:t>
            </a:r>
            <a:r>
              <a:rPr lang="en-US" dirty="0"/>
              <a:t>Stand Up Comedy and Comedy Shows. </a:t>
            </a:r>
          </a:p>
          <a:p>
            <a:pPr marL="0" indent="0">
              <a:buNone/>
            </a:pPr>
            <a:r>
              <a:rPr lang="en-US" b="1" dirty="0"/>
              <a:t>Cluster 4: </a:t>
            </a:r>
            <a:r>
              <a:rPr lang="en-US" dirty="0"/>
              <a:t>Korean and Romantic Tv Shows. </a:t>
            </a:r>
          </a:p>
        </p:txBody>
      </p:sp>
      <p:pic>
        <p:nvPicPr>
          <p:cNvPr id="15" name="Picture 14">
            <a:extLst>
              <a:ext uri="{FF2B5EF4-FFF2-40B4-BE49-F238E27FC236}">
                <a16:creationId xmlns:a16="http://schemas.microsoft.com/office/drawing/2014/main" id="{E1835A71-A440-6438-B42E-76DB4A39A580}"/>
              </a:ext>
            </a:extLst>
          </p:cNvPr>
          <p:cNvPicPr>
            <a:picLocks noChangeAspect="1"/>
          </p:cNvPicPr>
          <p:nvPr/>
        </p:nvPicPr>
        <p:blipFill>
          <a:blip r:embed="rId2"/>
          <a:stretch>
            <a:fillRect/>
          </a:stretch>
        </p:blipFill>
        <p:spPr>
          <a:xfrm>
            <a:off x="5081764" y="1058511"/>
            <a:ext cx="3464747" cy="1887375"/>
          </a:xfrm>
          <a:prstGeom prst="rect">
            <a:avLst/>
          </a:prstGeom>
        </p:spPr>
      </p:pic>
      <p:pic>
        <p:nvPicPr>
          <p:cNvPr id="17" name="Picture 16">
            <a:extLst>
              <a:ext uri="{FF2B5EF4-FFF2-40B4-BE49-F238E27FC236}">
                <a16:creationId xmlns:a16="http://schemas.microsoft.com/office/drawing/2014/main" id="{686E5830-C686-A4AF-00FA-514BAE9AD9D1}"/>
              </a:ext>
            </a:extLst>
          </p:cNvPr>
          <p:cNvPicPr>
            <a:picLocks noChangeAspect="1"/>
          </p:cNvPicPr>
          <p:nvPr/>
        </p:nvPicPr>
        <p:blipFill>
          <a:blip r:embed="rId3"/>
          <a:stretch>
            <a:fillRect/>
          </a:stretch>
        </p:blipFill>
        <p:spPr>
          <a:xfrm>
            <a:off x="8671198" y="993135"/>
            <a:ext cx="3455486" cy="1783755"/>
          </a:xfrm>
          <a:prstGeom prst="rect">
            <a:avLst/>
          </a:prstGeom>
        </p:spPr>
      </p:pic>
      <p:pic>
        <p:nvPicPr>
          <p:cNvPr id="19" name="Picture 18">
            <a:extLst>
              <a:ext uri="{FF2B5EF4-FFF2-40B4-BE49-F238E27FC236}">
                <a16:creationId xmlns:a16="http://schemas.microsoft.com/office/drawing/2014/main" id="{63AB1624-6A5C-7CA5-D6BA-E7B13863F306}"/>
              </a:ext>
            </a:extLst>
          </p:cNvPr>
          <p:cNvPicPr>
            <a:picLocks noChangeAspect="1"/>
          </p:cNvPicPr>
          <p:nvPr/>
        </p:nvPicPr>
        <p:blipFill>
          <a:blip r:embed="rId4"/>
          <a:stretch>
            <a:fillRect/>
          </a:stretch>
        </p:blipFill>
        <p:spPr>
          <a:xfrm>
            <a:off x="5257800" y="3036178"/>
            <a:ext cx="3213150" cy="1751873"/>
          </a:xfrm>
          <a:prstGeom prst="rect">
            <a:avLst/>
          </a:prstGeom>
        </p:spPr>
      </p:pic>
      <p:pic>
        <p:nvPicPr>
          <p:cNvPr id="21" name="Picture 20">
            <a:extLst>
              <a:ext uri="{FF2B5EF4-FFF2-40B4-BE49-F238E27FC236}">
                <a16:creationId xmlns:a16="http://schemas.microsoft.com/office/drawing/2014/main" id="{C6587A8A-59FF-D9FD-FEEC-E8F5D784FC4C}"/>
              </a:ext>
            </a:extLst>
          </p:cNvPr>
          <p:cNvPicPr>
            <a:picLocks noChangeAspect="1"/>
          </p:cNvPicPr>
          <p:nvPr/>
        </p:nvPicPr>
        <p:blipFill>
          <a:blip r:embed="rId5"/>
          <a:stretch>
            <a:fillRect/>
          </a:stretch>
        </p:blipFill>
        <p:spPr>
          <a:xfrm>
            <a:off x="8792366" y="2968148"/>
            <a:ext cx="3213150" cy="1784145"/>
          </a:xfrm>
          <a:prstGeom prst="rect">
            <a:avLst/>
          </a:prstGeom>
        </p:spPr>
      </p:pic>
      <p:pic>
        <p:nvPicPr>
          <p:cNvPr id="23" name="Picture 22">
            <a:extLst>
              <a:ext uri="{FF2B5EF4-FFF2-40B4-BE49-F238E27FC236}">
                <a16:creationId xmlns:a16="http://schemas.microsoft.com/office/drawing/2014/main" id="{507340F3-5516-0676-EFE1-6F8DD67AD515}"/>
              </a:ext>
            </a:extLst>
          </p:cNvPr>
          <p:cNvPicPr>
            <a:picLocks noChangeAspect="1"/>
          </p:cNvPicPr>
          <p:nvPr/>
        </p:nvPicPr>
        <p:blipFill>
          <a:blip r:embed="rId6"/>
          <a:stretch>
            <a:fillRect/>
          </a:stretch>
        </p:blipFill>
        <p:spPr>
          <a:xfrm>
            <a:off x="7035829" y="4943551"/>
            <a:ext cx="3270737" cy="1751872"/>
          </a:xfrm>
          <a:prstGeom prst="rect">
            <a:avLst/>
          </a:prstGeom>
        </p:spPr>
      </p:pic>
    </p:spTree>
    <p:extLst>
      <p:ext uri="{BB962C8B-B14F-4D97-AF65-F5344CB8AC3E}">
        <p14:creationId xmlns:p14="http://schemas.microsoft.com/office/powerpoint/2010/main" val="3799222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7AB8F-DD99-A299-2D1B-848307116B32}"/>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F8B37A57-0EE0-DF46-F27D-840995494331}"/>
              </a:ext>
            </a:extLst>
          </p:cNvPr>
          <p:cNvPicPr>
            <a:picLocks noGrp="1" noChangeAspect="1"/>
          </p:cNvPicPr>
          <p:nvPr>
            <p:ph idx="1"/>
          </p:nvPr>
        </p:nvPicPr>
        <p:blipFill>
          <a:blip r:embed="rId2"/>
          <a:stretch>
            <a:fillRect/>
          </a:stretch>
        </p:blipFill>
        <p:spPr>
          <a:xfrm>
            <a:off x="4691976" y="2282585"/>
            <a:ext cx="3380555" cy="1789200"/>
          </a:xfrm>
        </p:spPr>
      </p:pic>
      <p:pic>
        <p:nvPicPr>
          <p:cNvPr id="7" name="Picture 6">
            <a:extLst>
              <a:ext uri="{FF2B5EF4-FFF2-40B4-BE49-F238E27FC236}">
                <a16:creationId xmlns:a16="http://schemas.microsoft.com/office/drawing/2014/main" id="{4029F8F4-85B7-2119-5526-0A083E074F00}"/>
              </a:ext>
            </a:extLst>
          </p:cNvPr>
          <p:cNvPicPr>
            <a:picLocks noChangeAspect="1"/>
          </p:cNvPicPr>
          <p:nvPr/>
        </p:nvPicPr>
        <p:blipFill>
          <a:blip r:embed="rId3"/>
          <a:stretch>
            <a:fillRect/>
          </a:stretch>
        </p:blipFill>
        <p:spPr>
          <a:xfrm>
            <a:off x="8122658" y="2250921"/>
            <a:ext cx="3380400" cy="1820864"/>
          </a:xfrm>
          <a:prstGeom prst="rect">
            <a:avLst/>
          </a:prstGeom>
        </p:spPr>
      </p:pic>
      <p:pic>
        <p:nvPicPr>
          <p:cNvPr id="9" name="Picture 8">
            <a:extLst>
              <a:ext uri="{FF2B5EF4-FFF2-40B4-BE49-F238E27FC236}">
                <a16:creationId xmlns:a16="http://schemas.microsoft.com/office/drawing/2014/main" id="{B22C1E48-48F9-D4A2-417A-997124331D0B}"/>
              </a:ext>
            </a:extLst>
          </p:cNvPr>
          <p:cNvPicPr>
            <a:picLocks noChangeAspect="1"/>
          </p:cNvPicPr>
          <p:nvPr/>
        </p:nvPicPr>
        <p:blipFill>
          <a:blip r:embed="rId4"/>
          <a:stretch>
            <a:fillRect/>
          </a:stretch>
        </p:blipFill>
        <p:spPr>
          <a:xfrm>
            <a:off x="6446102" y="4241690"/>
            <a:ext cx="3252857" cy="1821600"/>
          </a:xfrm>
          <a:prstGeom prst="rect">
            <a:avLst/>
          </a:prstGeom>
        </p:spPr>
      </p:pic>
      <p:sp>
        <p:nvSpPr>
          <p:cNvPr id="3" name="TextBox 2">
            <a:extLst>
              <a:ext uri="{FF2B5EF4-FFF2-40B4-BE49-F238E27FC236}">
                <a16:creationId xmlns:a16="http://schemas.microsoft.com/office/drawing/2014/main" id="{777DD2DB-7957-1EF8-5C98-0FD2FFC31E5D}"/>
              </a:ext>
            </a:extLst>
          </p:cNvPr>
          <p:cNvSpPr txBox="1"/>
          <p:nvPr/>
        </p:nvSpPr>
        <p:spPr>
          <a:xfrm>
            <a:off x="190019" y="365125"/>
            <a:ext cx="4239943" cy="5632311"/>
          </a:xfrm>
          <a:prstGeom prst="rect">
            <a:avLst/>
          </a:prstGeom>
          <a:noFill/>
        </p:spPr>
        <p:txBody>
          <a:bodyPr wrap="square" rtlCol="0">
            <a:spAutoFit/>
          </a:bodyPr>
          <a:lstStyle/>
          <a:p>
            <a:pPr marL="0" indent="0">
              <a:buNone/>
            </a:pPr>
            <a:r>
              <a:rPr lang="en-US" sz="2400" b="1" dirty="0"/>
              <a:t>Cluster 5: </a:t>
            </a:r>
            <a:r>
              <a:rPr lang="en-US" sz="2400" dirty="0"/>
              <a:t>Science, Nature, Reality, Crime Tv Shows and Docuseries. </a:t>
            </a:r>
          </a:p>
          <a:p>
            <a:pPr marL="0" indent="0">
              <a:buNone/>
            </a:pPr>
            <a:endParaRPr lang="en-US" sz="2400" b="1" dirty="0"/>
          </a:p>
          <a:p>
            <a:pPr marL="0" indent="0">
              <a:buNone/>
            </a:pPr>
            <a:r>
              <a:rPr lang="en-US" sz="2400" b="1" dirty="0"/>
              <a:t>Cluster 6: </a:t>
            </a:r>
            <a:r>
              <a:rPr lang="en-US" sz="2400" dirty="0"/>
              <a:t>International Movies. </a:t>
            </a:r>
          </a:p>
          <a:p>
            <a:pPr marL="0" indent="0">
              <a:buNone/>
            </a:pPr>
            <a:endParaRPr lang="en-US" sz="2400" b="1" dirty="0"/>
          </a:p>
          <a:p>
            <a:pPr marL="0" indent="0">
              <a:buNone/>
            </a:pPr>
            <a:r>
              <a:rPr lang="en-US" sz="2400" b="1" dirty="0"/>
              <a:t>Cluster 7: </a:t>
            </a:r>
            <a:r>
              <a:rPr lang="en-US" sz="2400" dirty="0"/>
              <a:t>Anime Series and Tv Shows. </a:t>
            </a:r>
          </a:p>
          <a:p>
            <a:pPr marL="0" indent="0">
              <a:buNone/>
            </a:pPr>
            <a:endParaRPr lang="en-US" sz="2400" b="1" dirty="0"/>
          </a:p>
          <a:p>
            <a:pPr marL="0" indent="0">
              <a:buNone/>
            </a:pPr>
            <a:r>
              <a:rPr lang="en-US" sz="2400" b="1" dirty="0"/>
              <a:t>Cluster 8: </a:t>
            </a:r>
            <a:r>
              <a:rPr lang="en-US" sz="2400" dirty="0"/>
              <a:t>International Tv Shows. </a:t>
            </a:r>
          </a:p>
          <a:p>
            <a:pPr marL="0" indent="0">
              <a:buNone/>
            </a:pPr>
            <a:endParaRPr lang="en-US" sz="2400" b="1" dirty="0"/>
          </a:p>
          <a:p>
            <a:pPr marL="0" indent="0">
              <a:buNone/>
            </a:pPr>
            <a:r>
              <a:rPr lang="en-US" sz="2400" b="1" dirty="0"/>
              <a:t>Cluster 9: </a:t>
            </a:r>
            <a:r>
              <a:rPr lang="en-US" sz="2400" dirty="0"/>
              <a:t>Action, Adventure and Independent Movies. </a:t>
            </a:r>
            <a:endParaRPr lang="en-IN" sz="2400" dirty="0"/>
          </a:p>
          <a:p>
            <a:endParaRPr lang="en-IN" sz="2400" b="1" dirty="0"/>
          </a:p>
        </p:txBody>
      </p:sp>
      <p:pic>
        <p:nvPicPr>
          <p:cNvPr id="6" name="Picture 5">
            <a:extLst>
              <a:ext uri="{FF2B5EF4-FFF2-40B4-BE49-F238E27FC236}">
                <a16:creationId xmlns:a16="http://schemas.microsoft.com/office/drawing/2014/main" id="{35862EE9-70E6-9D90-FC3C-4F0AD788949D}"/>
              </a:ext>
            </a:extLst>
          </p:cNvPr>
          <p:cNvPicPr>
            <a:picLocks noChangeAspect="1"/>
          </p:cNvPicPr>
          <p:nvPr/>
        </p:nvPicPr>
        <p:blipFill>
          <a:blip r:embed="rId5"/>
          <a:stretch>
            <a:fillRect/>
          </a:stretch>
        </p:blipFill>
        <p:spPr>
          <a:xfrm>
            <a:off x="4862678" y="357998"/>
            <a:ext cx="3216103" cy="1829104"/>
          </a:xfrm>
          <a:prstGeom prst="rect">
            <a:avLst/>
          </a:prstGeom>
        </p:spPr>
      </p:pic>
      <p:pic>
        <p:nvPicPr>
          <p:cNvPr id="8" name="Picture 7">
            <a:extLst>
              <a:ext uri="{FF2B5EF4-FFF2-40B4-BE49-F238E27FC236}">
                <a16:creationId xmlns:a16="http://schemas.microsoft.com/office/drawing/2014/main" id="{29E0E95B-82B9-7EAD-190A-FE39EBFCD199}"/>
              </a:ext>
            </a:extLst>
          </p:cNvPr>
          <p:cNvPicPr>
            <a:picLocks noChangeAspect="1"/>
          </p:cNvPicPr>
          <p:nvPr/>
        </p:nvPicPr>
        <p:blipFill>
          <a:blip r:embed="rId6"/>
          <a:stretch>
            <a:fillRect/>
          </a:stretch>
        </p:blipFill>
        <p:spPr>
          <a:xfrm>
            <a:off x="8122658" y="365123"/>
            <a:ext cx="3214800" cy="1787866"/>
          </a:xfrm>
          <a:prstGeom prst="rect">
            <a:avLst/>
          </a:prstGeom>
        </p:spPr>
      </p:pic>
    </p:spTree>
    <p:extLst>
      <p:ext uri="{BB962C8B-B14F-4D97-AF65-F5344CB8AC3E}">
        <p14:creationId xmlns:p14="http://schemas.microsoft.com/office/powerpoint/2010/main" val="2112445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5DEF-57A5-1C54-B0FF-881BF3688B6C}"/>
              </a:ext>
            </a:extLst>
          </p:cNvPr>
          <p:cNvSpPr>
            <a:spLocks noGrp="1"/>
          </p:cNvSpPr>
          <p:nvPr>
            <p:ph type="title"/>
          </p:nvPr>
        </p:nvSpPr>
        <p:spPr/>
        <p:txBody>
          <a:bodyPr/>
          <a:lstStyle/>
          <a:p>
            <a:r>
              <a:rPr lang="en-IN" sz="4400" b="1" i="0" u="sng" kern="1200">
                <a:solidFill>
                  <a:srgbClr val="CC0000"/>
                </a:solidFill>
                <a:effectLst>
                  <a:outerShdw blurRad="38100" dist="38100" dir="2700000" algn="tl" rotWithShape="0">
                    <a:srgbClr val="000000">
                      <a:alpha val="43000"/>
                    </a:srgbClr>
                  </a:outerShdw>
                </a:effectLst>
                <a:latin typeface="Arial Black" panose="020B0A04020102020204" pitchFamily="34" charset="0"/>
                <a:ea typeface="Arial" panose="020B0604020202020204" pitchFamily="34" charset="0"/>
                <a:cs typeface="Arial" panose="020B0604020202020204" pitchFamily="34" charset="0"/>
              </a:rPr>
              <a:t>Getting </a:t>
            </a:r>
            <a:r>
              <a:rPr lang="en-IN" sz="4400" b="1" i="0" u="sng" kern="1200" dirty="0">
                <a:solidFill>
                  <a:srgbClr val="CC0000"/>
                </a:solidFill>
                <a:effectLst>
                  <a:outerShdw blurRad="38100" dist="38100" dir="2700000" algn="tl" rotWithShape="0">
                    <a:srgbClr val="000000">
                      <a:alpha val="43000"/>
                    </a:srgbClr>
                  </a:outerShdw>
                </a:effectLst>
                <a:latin typeface="Arial Black" panose="020B0A04020102020204" pitchFamily="34" charset="0"/>
                <a:ea typeface="Arial" panose="020B0604020202020204" pitchFamily="34" charset="0"/>
                <a:cs typeface="Arial" panose="020B0604020202020204" pitchFamily="34" charset="0"/>
              </a:rPr>
              <a:t>Recommendations</a:t>
            </a:r>
            <a:endParaRPr lang="en-IN" dirty="0"/>
          </a:p>
        </p:txBody>
      </p:sp>
      <p:sp>
        <p:nvSpPr>
          <p:cNvPr id="3" name="Content Placeholder 2">
            <a:extLst>
              <a:ext uri="{FF2B5EF4-FFF2-40B4-BE49-F238E27FC236}">
                <a16:creationId xmlns:a16="http://schemas.microsoft.com/office/drawing/2014/main" id="{E2300863-214B-FF0D-6114-B48B5A14DDFC}"/>
              </a:ext>
            </a:extLst>
          </p:cNvPr>
          <p:cNvSpPr>
            <a:spLocks noGrp="1"/>
          </p:cNvSpPr>
          <p:nvPr>
            <p:ph idx="1"/>
          </p:nvPr>
        </p:nvSpPr>
        <p:spPr>
          <a:xfrm>
            <a:off x="0" y="1825624"/>
            <a:ext cx="6096000" cy="5032375"/>
          </a:xfrm>
        </p:spPr>
        <p:txBody>
          <a:bodyPr/>
          <a:lstStyle/>
          <a:p>
            <a:r>
              <a:rPr lang="en-US" dirty="0"/>
              <a:t>We obtained recommendations for Movies and TV-shows using Cosine similarity.</a:t>
            </a:r>
            <a:endParaRPr lang="en-IN" dirty="0"/>
          </a:p>
        </p:txBody>
      </p:sp>
      <p:pic>
        <p:nvPicPr>
          <p:cNvPr id="5" name="Picture 4">
            <a:extLst>
              <a:ext uri="{FF2B5EF4-FFF2-40B4-BE49-F238E27FC236}">
                <a16:creationId xmlns:a16="http://schemas.microsoft.com/office/drawing/2014/main" id="{F3555707-8285-2C8D-AE05-9CBCA25EE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179" y="3223695"/>
            <a:ext cx="3885489" cy="3016684"/>
          </a:xfrm>
          <a:prstGeom prst="rect">
            <a:avLst/>
          </a:prstGeom>
        </p:spPr>
      </p:pic>
      <p:pic>
        <p:nvPicPr>
          <p:cNvPr id="6" name="Picture 5">
            <a:extLst>
              <a:ext uri="{FF2B5EF4-FFF2-40B4-BE49-F238E27FC236}">
                <a16:creationId xmlns:a16="http://schemas.microsoft.com/office/drawing/2014/main" id="{0BD22E74-E702-51E0-7E68-579482A7C93F}"/>
              </a:ext>
            </a:extLst>
          </p:cNvPr>
          <p:cNvPicPr>
            <a:picLocks noChangeAspect="1"/>
          </p:cNvPicPr>
          <p:nvPr/>
        </p:nvPicPr>
        <p:blipFill>
          <a:blip r:embed="rId3"/>
          <a:stretch>
            <a:fillRect/>
          </a:stretch>
        </p:blipFill>
        <p:spPr>
          <a:xfrm>
            <a:off x="5670256" y="1900137"/>
            <a:ext cx="3007213" cy="2169241"/>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ACFB0640-A507-53B8-BAE8-F44A90CE7E70}"/>
              </a:ext>
            </a:extLst>
          </p:cNvPr>
          <p:cNvPicPr>
            <a:picLocks noChangeAspect="1"/>
          </p:cNvPicPr>
          <p:nvPr/>
        </p:nvPicPr>
        <p:blipFill>
          <a:blip r:embed="rId4"/>
          <a:stretch>
            <a:fillRect/>
          </a:stretch>
        </p:blipFill>
        <p:spPr>
          <a:xfrm>
            <a:off x="7416617" y="4278827"/>
            <a:ext cx="3937183" cy="21583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91427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DB795-B59C-35C1-8745-9830842ED855}"/>
              </a:ext>
            </a:extLst>
          </p:cNvPr>
          <p:cNvSpPr>
            <a:spLocks noGrp="1"/>
          </p:cNvSpPr>
          <p:nvPr>
            <p:ph type="title"/>
          </p:nvPr>
        </p:nvSpPr>
        <p:spPr>
          <a:xfrm>
            <a:off x="180474" y="172619"/>
            <a:ext cx="10515600" cy="1325563"/>
          </a:xfrm>
        </p:spPr>
        <p:txBody>
          <a:bodyPr/>
          <a:lstStyle/>
          <a:p>
            <a:r>
              <a:rPr kumimoji="0" lang="en-IN" sz="5400" b="1" i="0" u="sng" strike="noStrike" kern="1200" cap="none" spc="0" normalizeH="0" baseline="0" noProof="0" dirty="0">
                <a:ln>
                  <a:noFill/>
                </a:ln>
                <a:solidFill>
                  <a:srgbClr val="CC0000"/>
                </a:solidFill>
                <a:effectLst>
                  <a:outerShdw blurRad="38100" dist="38100" dir="2700000" algn="tl" rotWithShape="0">
                    <a:srgbClr val="000000">
                      <a:alpha val="43000"/>
                    </a:srgbClr>
                  </a:outerShdw>
                </a:effectLst>
                <a:uLnTx/>
                <a:uFillTx/>
                <a:latin typeface="Arial Black" panose="020B0A04020102020204" pitchFamily="34" charset="0"/>
                <a:ea typeface="Arial" panose="020B0604020202020204" pitchFamily="34" charset="0"/>
                <a:cs typeface="Arial" panose="020B0604020202020204" pitchFamily="34" charset="0"/>
              </a:rPr>
              <a:t>Conclusions</a:t>
            </a:r>
            <a:endParaRPr lang="en-IN" dirty="0"/>
          </a:p>
        </p:txBody>
      </p:sp>
      <p:sp>
        <p:nvSpPr>
          <p:cNvPr id="3" name="Content Placeholder 2">
            <a:extLst>
              <a:ext uri="{FF2B5EF4-FFF2-40B4-BE49-F238E27FC236}">
                <a16:creationId xmlns:a16="http://schemas.microsoft.com/office/drawing/2014/main" id="{222B5C7A-DA0B-676A-F427-CEABF291794D}"/>
              </a:ext>
            </a:extLst>
          </p:cNvPr>
          <p:cNvSpPr>
            <a:spLocks noGrp="1"/>
          </p:cNvSpPr>
          <p:nvPr>
            <p:ph idx="1"/>
          </p:nvPr>
        </p:nvSpPr>
        <p:spPr>
          <a:xfrm>
            <a:off x="0" y="1408922"/>
            <a:ext cx="12192000" cy="5449077"/>
          </a:xfrm>
        </p:spPr>
        <p:txBody>
          <a:bodyPr>
            <a:normAutofit fontScale="92500"/>
          </a:bodyPr>
          <a:lstStyle/>
          <a:p>
            <a:r>
              <a:rPr lang="en-IN" b="1" dirty="0"/>
              <a:t>Its interesting to find out that major content available on NETFLIX is movies.</a:t>
            </a:r>
          </a:p>
          <a:p>
            <a:r>
              <a:rPr lang="en-IN" b="1" dirty="0"/>
              <a:t>Now we can see the trend changing and NETFLIX is increasing TV shows number.</a:t>
            </a:r>
          </a:p>
          <a:p>
            <a:r>
              <a:rPr lang="en-IN" b="1" dirty="0"/>
              <a:t>United States and India are among the top 5 countries that produce all of the available content on the platform.</a:t>
            </a:r>
          </a:p>
          <a:p>
            <a:r>
              <a:rPr lang="en-IN" b="1" dirty="0"/>
              <a:t>NETFLIX releases most of the content on the ending and beginning of the month.</a:t>
            </a:r>
          </a:p>
          <a:p>
            <a:r>
              <a:rPr lang="en-IN" b="1" dirty="0"/>
              <a:t>Most of actors in the list of top 10 actors are INDIANS.</a:t>
            </a:r>
          </a:p>
          <a:p>
            <a:r>
              <a:rPr lang="en-IN" b="1" dirty="0"/>
              <a:t>Majority of content in TV-MA on NETFLIX that shows mature content is more popular on NETFLIX.</a:t>
            </a:r>
          </a:p>
          <a:p>
            <a:r>
              <a:rPr lang="en-US" b="1" dirty="0"/>
              <a:t>k=10 was found to be an optimal value for clusters using which we grouped our data into 10 distinct clusters.</a:t>
            </a:r>
            <a:endParaRPr lang="en-IN" b="1" dirty="0"/>
          </a:p>
          <a:p>
            <a:r>
              <a:rPr lang="en-US" b="1" dirty="0"/>
              <a:t>Using the given data a simple recommender system was created using </a:t>
            </a:r>
            <a:r>
              <a:rPr lang="en-US" b="1" dirty="0" err="1"/>
              <a:t>cosine_similarity</a:t>
            </a:r>
            <a:r>
              <a:rPr lang="en-US" b="1" dirty="0"/>
              <a:t> and recommendations for Movies and Tv Shows were obtained.. </a:t>
            </a:r>
            <a:endParaRPr lang="en-IN" b="1" dirty="0"/>
          </a:p>
          <a:p>
            <a:endParaRPr lang="en-IN" b="1" dirty="0"/>
          </a:p>
        </p:txBody>
      </p:sp>
    </p:spTree>
    <p:extLst>
      <p:ext uri="{BB962C8B-B14F-4D97-AF65-F5344CB8AC3E}">
        <p14:creationId xmlns:p14="http://schemas.microsoft.com/office/powerpoint/2010/main" val="725010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A7904-2BF4-4968-C429-5496D01104D8}"/>
              </a:ext>
            </a:extLst>
          </p:cNvPr>
          <p:cNvSpPr>
            <a:spLocks noGrp="1"/>
          </p:cNvSpPr>
          <p:nvPr>
            <p:ph type="title"/>
          </p:nvPr>
        </p:nvSpPr>
        <p:spPr>
          <a:xfrm>
            <a:off x="838200" y="374456"/>
            <a:ext cx="10515600" cy="1325563"/>
          </a:xfrm>
        </p:spPr>
        <p:txBody>
          <a:bodyPr/>
          <a:lstStyle/>
          <a:p>
            <a:r>
              <a:rPr kumimoji="0" lang="en-IN" sz="4400" b="1" i="0" u="sng" strike="noStrike" kern="1200" cap="none" spc="0" normalizeH="0" baseline="0" noProof="0" dirty="0">
                <a:ln>
                  <a:noFill/>
                </a:ln>
                <a:solidFill>
                  <a:srgbClr val="CC0000"/>
                </a:solidFill>
                <a:effectLst>
                  <a:outerShdw blurRad="38100" dist="38100" dir="2700000" algn="tl" rotWithShape="0">
                    <a:srgbClr val="000000">
                      <a:alpha val="43000"/>
                    </a:srgbClr>
                  </a:outerShdw>
                </a:effectLst>
                <a:uLnTx/>
                <a:uFillTx/>
                <a:latin typeface="Arial Black" panose="020B0A04020102020204" pitchFamily="34" charset="0"/>
                <a:ea typeface="Arial" panose="020B0604020202020204" pitchFamily="34" charset="0"/>
                <a:cs typeface="Arial" panose="020B0604020202020204" pitchFamily="34" charset="0"/>
              </a:rPr>
              <a:t>Future Scope</a:t>
            </a:r>
            <a:endParaRPr lang="en-IN" b="1" dirty="0"/>
          </a:p>
        </p:txBody>
      </p:sp>
      <p:sp>
        <p:nvSpPr>
          <p:cNvPr id="3" name="Content Placeholder 2">
            <a:extLst>
              <a:ext uri="{FF2B5EF4-FFF2-40B4-BE49-F238E27FC236}">
                <a16:creationId xmlns:a16="http://schemas.microsoft.com/office/drawing/2014/main" id="{A67EC18E-D999-1722-16DC-54CB45198E0D}"/>
              </a:ext>
            </a:extLst>
          </p:cNvPr>
          <p:cNvSpPr>
            <a:spLocks noGrp="1"/>
          </p:cNvSpPr>
          <p:nvPr>
            <p:ph idx="1"/>
          </p:nvPr>
        </p:nvSpPr>
        <p:spPr>
          <a:xfrm>
            <a:off x="429208" y="1567543"/>
            <a:ext cx="10924592" cy="4483814"/>
          </a:xfrm>
        </p:spPr>
        <p:txBody>
          <a:bodyPr/>
          <a:lstStyle/>
          <a:p>
            <a:r>
              <a:rPr lang="en-US" b="1" dirty="0"/>
              <a:t>Improve the recommendation system by using new techniques and to increasing viewers on NETFLIX.</a:t>
            </a:r>
          </a:p>
          <a:p>
            <a:r>
              <a:rPr lang="en-US" b="1" dirty="0"/>
              <a:t>Integrating this dataset with other external datasets such as IMDB ratings, rotten tomatoes can also provide many interesting findings.</a:t>
            </a:r>
          </a:p>
          <a:p>
            <a:pPr marL="0" indent="0">
              <a:buNone/>
            </a:pPr>
            <a:r>
              <a:rPr lang="en-US" b="1" dirty="0"/>
              <a:t> </a:t>
            </a:r>
            <a:endParaRPr lang="en-IN" b="1" dirty="0"/>
          </a:p>
        </p:txBody>
      </p:sp>
    </p:spTree>
    <p:extLst>
      <p:ext uri="{BB962C8B-B14F-4D97-AF65-F5344CB8AC3E}">
        <p14:creationId xmlns:p14="http://schemas.microsoft.com/office/powerpoint/2010/main" val="2230441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78CC0-7025-C466-DD82-C2A360BCD340}"/>
              </a:ext>
            </a:extLst>
          </p:cNvPr>
          <p:cNvSpPr>
            <a:spLocks noGrp="1"/>
          </p:cNvSpPr>
          <p:nvPr>
            <p:ph type="title"/>
          </p:nvPr>
        </p:nvSpPr>
        <p:spPr/>
        <p:txBody>
          <a:bodyPr/>
          <a:lstStyle/>
          <a:p>
            <a:r>
              <a:rPr lang="en-IN" dirty="0"/>
              <a:t>  </a:t>
            </a:r>
          </a:p>
        </p:txBody>
      </p:sp>
      <p:sp>
        <p:nvSpPr>
          <p:cNvPr id="7" name="Content Placeholder 6">
            <a:extLst>
              <a:ext uri="{FF2B5EF4-FFF2-40B4-BE49-F238E27FC236}">
                <a16:creationId xmlns:a16="http://schemas.microsoft.com/office/drawing/2014/main" id="{6D1BF576-1CC0-2CFD-FC0F-2FD1843DFF69}"/>
              </a:ext>
            </a:extLst>
          </p:cNvPr>
          <p:cNvSpPr>
            <a:spLocks noGrp="1"/>
          </p:cNvSpPr>
          <p:nvPr>
            <p:ph idx="1"/>
          </p:nvPr>
        </p:nvSpPr>
        <p:spPr>
          <a:xfrm>
            <a:off x="0" y="0"/>
            <a:ext cx="12192000" cy="6858000"/>
          </a:xfrm>
        </p:spPr>
        <p:txBody>
          <a:bodyPr anchor="ctr">
            <a:normAutofit/>
          </a:bodyPr>
          <a:lstStyle/>
          <a:p>
            <a:pPr marL="0" indent="0" algn="ctr">
              <a:buNone/>
            </a:pPr>
            <a:r>
              <a:rPr lang="en-IN" sz="11500" dirty="0">
                <a:solidFill>
                  <a:srgbClr val="00B0F0"/>
                </a:solidFill>
                <a:latin typeface="Broadway" panose="04040905080B02020502" pitchFamily="82" charset="0"/>
              </a:rPr>
              <a:t>Thank </a:t>
            </a:r>
          </a:p>
          <a:p>
            <a:pPr marL="914400" lvl="2" indent="0" algn="ctr">
              <a:buNone/>
            </a:pPr>
            <a:r>
              <a:rPr lang="en-IN" sz="8800" dirty="0">
                <a:solidFill>
                  <a:srgbClr val="00B0F0"/>
                </a:solidFill>
                <a:latin typeface="Broadway" panose="04040905080B02020502" pitchFamily="82" charset="0"/>
              </a:rPr>
              <a:t>You</a:t>
            </a:r>
          </a:p>
        </p:txBody>
      </p:sp>
      <p:sp>
        <p:nvSpPr>
          <p:cNvPr id="5" name="TextBox 4">
            <a:extLst>
              <a:ext uri="{FF2B5EF4-FFF2-40B4-BE49-F238E27FC236}">
                <a16:creationId xmlns:a16="http://schemas.microsoft.com/office/drawing/2014/main" id="{2AB16FE8-39EE-1DA6-B2BC-14445DD878C8}"/>
              </a:ext>
            </a:extLst>
          </p:cNvPr>
          <p:cNvSpPr txBox="1"/>
          <p:nvPr/>
        </p:nvSpPr>
        <p:spPr>
          <a:xfrm>
            <a:off x="6534682" y="6078893"/>
            <a:ext cx="5657318" cy="523220"/>
          </a:xfrm>
          <a:prstGeom prst="rect">
            <a:avLst/>
          </a:prstGeom>
          <a:noFill/>
        </p:spPr>
        <p:txBody>
          <a:bodyPr wrap="none" rtlCol="0">
            <a:spAutoFit/>
          </a:bodyPr>
          <a:lstStyle/>
          <a:p>
            <a:r>
              <a:rPr lang="en-IN" sz="2800" b="1" dirty="0">
                <a:effectLst>
                  <a:outerShdw blurRad="38100" dist="38100" dir="2700000" algn="tl">
                    <a:srgbClr val="000000">
                      <a:alpha val="43137"/>
                    </a:srgbClr>
                  </a:outerShdw>
                </a:effectLst>
                <a:latin typeface="Wide Latin" panose="020A0A07050505020404" pitchFamily="18" charset="0"/>
              </a:rPr>
              <a:t>SIGNING OFF…..</a:t>
            </a:r>
          </a:p>
        </p:txBody>
      </p:sp>
    </p:spTree>
    <p:extLst>
      <p:ext uri="{BB962C8B-B14F-4D97-AF65-F5344CB8AC3E}">
        <p14:creationId xmlns:p14="http://schemas.microsoft.com/office/powerpoint/2010/main" val="3600952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BA1B3-82B0-BBAC-1B8A-779077F3A094}"/>
              </a:ext>
            </a:extLst>
          </p:cNvPr>
          <p:cNvSpPr>
            <a:spLocks noGrp="1"/>
          </p:cNvSpPr>
          <p:nvPr>
            <p:ph type="title"/>
          </p:nvPr>
        </p:nvSpPr>
        <p:spPr>
          <a:xfrm>
            <a:off x="838200" y="18255"/>
            <a:ext cx="10515600" cy="1325563"/>
          </a:xfrm>
        </p:spPr>
        <p:txBody>
          <a:bodyPr/>
          <a:lstStyle/>
          <a:p>
            <a:r>
              <a:rPr lang="en-IN" sz="3200" b="1" i="0" u="sng" dirty="0">
                <a:solidFill>
                  <a:srgbClr val="CC0000"/>
                </a:solidFill>
                <a:effectLst>
                  <a:outerShdw blurRad="38100" dist="38100" dir="2700000" algn="tl" rotWithShape="0">
                    <a:srgbClr val="000000">
                      <a:alpha val="43000"/>
                    </a:srgbClr>
                  </a:outerShdw>
                </a:effectLst>
                <a:latin typeface="Arial Black" panose="020B0A04020102020204" pitchFamily="34" charset="0"/>
                <a:ea typeface="Arial" panose="020B0604020202020204" pitchFamily="34" charset="0"/>
                <a:cs typeface="Arial" panose="020B0604020202020204" pitchFamily="34" charset="0"/>
              </a:rPr>
              <a:t> </a:t>
            </a:r>
            <a:r>
              <a:rPr lang="en-IN" b="1" i="0" u="sng" dirty="0">
                <a:solidFill>
                  <a:srgbClr val="CC0000"/>
                </a:solidFill>
                <a:effectLst>
                  <a:outerShdw blurRad="38100" dist="38100" dir="2700000" algn="tl" rotWithShape="0">
                    <a:srgbClr val="000000">
                      <a:alpha val="43000"/>
                    </a:srgbClr>
                  </a:outerShdw>
                </a:effectLst>
                <a:latin typeface="Arial Black" panose="020B0A04020102020204" pitchFamily="34" charset="0"/>
                <a:ea typeface="Arial" panose="020B0604020202020204" pitchFamily="34" charset="0"/>
                <a:cs typeface="Arial" panose="020B0604020202020204" pitchFamily="34" charset="0"/>
              </a:rPr>
              <a:t>I</a:t>
            </a:r>
            <a:r>
              <a:rPr lang="en-IN" b="1" u="sng" dirty="0">
                <a:solidFill>
                  <a:srgbClr val="CC0000"/>
                </a:solidFill>
                <a:effectLst>
                  <a:outerShdw blurRad="38100" dist="38100" dir="2700000" algn="tl" rotWithShape="0">
                    <a:srgbClr val="000000">
                      <a:alpha val="43000"/>
                    </a:srgbClr>
                  </a:outerShdw>
                </a:effectLst>
                <a:latin typeface="Arial Black" panose="020B0A04020102020204" pitchFamily="34" charset="0"/>
                <a:ea typeface="Arial" panose="020B0604020202020204" pitchFamily="34" charset="0"/>
                <a:cs typeface="Arial" panose="020B0604020202020204" pitchFamily="34" charset="0"/>
              </a:rPr>
              <a:t>ntroduction</a:t>
            </a:r>
            <a:endParaRPr lang="en-IN" dirty="0"/>
          </a:p>
        </p:txBody>
      </p:sp>
      <p:sp>
        <p:nvSpPr>
          <p:cNvPr id="3" name="Content Placeholder 2">
            <a:extLst>
              <a:ext uri="{FF2B5EF4-FFF2-40B4-BE49-F238E27FC236}">
                <a16:creationId xmlns:a16="http://schemas.microsoft.com/office/drawing/2014/main" id="{84BCB5C0-CA2B-9F39-BD67-D1F804B982EA}"/>
              </a:ext>
            </a:extLst>
          </p:cNvPr>
          <p:cNvSpPr>
            <a:spLocks noGrp="1"/>
          </p:cNvSpPr>
          <p:nvPr>
            <p:ph idx="1"/>
          </p:nvPr>
        </p:nvSpPr>
        <p:spPr>
          <a:xfrm>
            <a:off x="0" y="1343818"/>
            <a:ext cx="12192000" cy="5495927"/>
          </a:xfrm>
        </p:spPr>
        <p:txBody>
          <a:bodyPr>
            <a:normAutofit/>
          </a:bodyPr>
          <a:lstStyle/>
          <a:p>
            <a:pPr>
              <a:buBlip>
                <a:blip r:embed="rId2"/>
              </a:buBlip>
            </a:pPr>
            <a:r>
              <a:rPr lang="en-IN" b="1" dirty="0">
                <a:effectLst>
                  <a:outerShdw blurRad="38100" dist="38100" dir="2700000" algn="tl">
                    <a:srgbClr val="000000">
                      <a:alpha val="43137"/>
                    </a:srgbClr>
                  </a:outerShdw>
                </a:effectLst>
              </a:rPr>
              <a:t>  </a:t>
            </a:r>
            <a:r>
              <a:rPr lang="en-IN" b="1" dirty="0">
                <a:solidFill>
                  <a:srgbClr val="FF0000"/>
                </a:solidFill>
                <a:effectLst>
                  <a:outerShdw blurRad="38100" dist="38100" dir="2700000" algn="tl">
                    <a:srgbClr val="000000">
                      <a:alpha val="43137"/>
                    </a:srgbClr>
                  </a:outerShdw>
                </a:effectLst>
              </a:rPr>
              <a:t>NETFLIX </a:t>
            </a:r>
            <a:r>
              <a:rPr lang="en-IN" b="1" dirty="0">
                <a:effectLst>
                  <a:outerShdw blurRad="38100" dist="38100" dir="2700000" algn="tl">
                    <a:srgbClr val="000000">
                      <a:alpha val="43137"/>
                    </a:srgbClr>
                  </a:outerShdw>
                </a:effectLst>
              </a:rPr>
              <a:t>is a media distribution company its stared with DVD distribution via mail but has evolved substantially over the course of its existence.</a:t>
            </a:r>
            <a:endParaRPr lang="en-IN" b="1" dirty="0">
              <a:solidFill>
                <a:srgbClr val="FF0000"/>
              </a:solidFill>
              <a:effectLst>
                <a:outerShdw blurRad="38100" dist="38100" dir="2700000" algn="tl">
                  <a:srgbClr val="000000">
                    <a:alpha val="43137"/>
                  </a:srgbClr>
                </a:outerShdw>
              </a:effectLst>
            </a:endParaRPr>
          </a:p>
          <a:p>
            <a:pPr>
              <a:buBlip>
                <a:blip r:embed="rId2"/>
              </a:buBlip>
            </a:pPr>
            <a:r>
              <a:rPr lang="en-IN" b="1" dirty="0">
                <a:solidFill>
                  <a:srgbClr val="FF0000"/>
                </a:solidFill>
                <a:effectLst>
                  <a:outerShdw blurRad="38100" dist="38100" dir="2700000" algn="tl">
                    <a:srgbClr val="000000">
                      <a:alpha val="43137"/>
                    </a:srgbClr>
                  </a:outerShdw>
                </a:effectLst>
              </a:rPr>
              <a:t> NETFLIX</a:t>
            </a:r>
            <a:r>
              <a:rPr lang="en-US" b="1" dirty="0">
                <a:effectLst>
                  <a:outerShdw blurRad="38100" dist="38100" dir="2700000" algn="tl">
                    <a:srgbClr val="000000">
                      <a:alpha val="43137"/>
                    </a:srgbClr>
                  </a:outerShdw>
                </a:effectLst>
              </a:rPr>
              <a:t> works on a subscription model, where users get unlimited access to content with a paid subscription and NETFLIX had approx. 220.67 million subscribers worldwide in 2022.</a:t>
            </a:r>
            <a:endParaRPr lang="en-US" b="1" dirty="0">
              <a:solidFill>
                <a:srgbClr val="FF0000"/>
              </a:solidFill>
              <a:effectLst>
                <a:outerShdw blurRad="38100" dist="38100" dir="2700000" algn="tl">
                  <a:srgbClr val="000000">
                    <a:alpha val="43137"/>
                  </a:srgbClr>
                </a:outerShdw>
              </a:effectLst>
            </a:endParaRPr>
          </a:p>
          <a:p>
            <a:pPr>
              <a:buBlip>
                <a:blip r:embed="rId2"/>
              </a:buBlip>
            </a:pPr>
            <a:r>
              <a:rPr lang="en-IN" b="1" dirty="0">
                <a:solidFill>
                  <a:srgbClr val="FF0000"/>
                </a:solidFill>
                <a:effectLst>
                  <a:outerShdw blurRad="38100" dist="38100" dir="2700000" algn="tl">
                    <a:srgbClr val="000000">
                      <a:alpha val="43137"/>
                    </a:srgbClr>
                  </a:outerShdw>
                </a:effectLst>
              </a:rPr>
              <a:t>NETFLIX</a:t>
            </a:r>
            <a:r>
              <a:rPr lang="en-US" b="1" dirty="0">
                <a:effectLst>
                  <a:outerShdw blurRad="38100" dist="38100" dir="2700000" algn="tl">
                    <a:srgbClr val="000000">
                      <a:alpha val="43137"/>
                    </a:srgbClr>
                  </a:outerShdw>
                </a:effectLst>
              </a:rPr>
              <a:t> began experimenting with data since 2006 when they attempted to predict how much a viewer would like a movie based on existing preferences.</a:t>
            </a:r>
            <a:endParaRPr lang="en-US" b="1" dirty="0">
              <a:solidFill>
                <a:srgbClr val="FF0000"/>
              </a:solidFill>
              <a:effectLst>
                <a:outerShdw blurRad="38100" dist="38100" dir="2700000" algn="tl">
                  <a:srgbClr val="000000">
                    <a:alpha val="43137"/>
                  </a:srgbClr>
                </a:outerShdw>
              </a:effectLst>
            </a:endParaRPr>
          </a:p>
          <a:p>
            <a:pPr>
              <a:buBlip>
                <a:blip r:embed="rId2"/>
              </a:buBlip>
            </a:pPr>
            <a:r>
              <a:rPr lang="en-US" b="1" dirty="0">
                <a:effectLst>
                  <a:outerShdw blurRad="38100" dist="38100" dir="2700000" algn="tl">
                    <a:srgbClr val="000000">
                      <a:alpha val="43137"/>
                    </a:srgbClr>
                  </a:outerShdw>
                </a:effectLst>
              </a:rPr>
              <a:t>The </a:t>
            </a:r>
            <a:r>
              <a:rPr lang="en-IN" b="1" dirty="0">
                <a:solidFill>
                  <a:srgbClr val="FF0000"/>
                </a:solidFill>
                <a:effectLst>
                  <a:outerShdw blurRad="38100" dist="38100" dir="2700000" algn="tl">
                    <a:srgbClr val="000000">
                      <a:alpha val="43137"/>
                    </a:srgbClr>
                  </a:outerShdw>
                </a:effectLst>
              </a:rPr>
              <a:t>NETFLIX</a:t>
            </a:r>
            <a:r>
              <a:rPr lang="en-US" b="1" dirty="0">
                <a:effectLst>
                  <a:outerShdw blurRad="38100" dist="38100" dir="2700000" algn="tl">
                    <a:srgbClr val="000000">
                      <a:alpha val="43137"/>
                    </a:srgbClr>
                  </a:outerShdw>
                </a:effectLst>
              </a:rPr>
              <a:t> Recommendation Engine’s precise recommendations account for 80% of the Netflix viewer activity.</a:t>
            </a:r>
            <a:endParaRPr lang="en-US" b="1" dirty="0">
              <a:solidFill>
                <a:srgbClr val="FF0000"/>
              </a:solidFill>
              <a:effectLst>
                <a:outerShdw blurRad="38100" dist="38100" dir="2700000" algn="tl">
                  <a:srgbClr val="000000">
                    <a:alpha val="43137"/>
                  </a:srgbClr>
                </a:outerShdw>
              </a:effectLst>
            </a:endParaRPr>
          </a:p>
          <a:p>
            <a:pPr>
              <a:buBlip>
                <a:blip r:embed="rId2"/>
              </a:buBlip>
            </a:pPr>
            <a:r>
              <a:rPr lang="en-US" b="1" dirty="0">
                <a:effectLst>
                  <a:outerShdw blurRad="38100" dist="38100" dir="2700000" algn="tl">
                    <a:srgbClr val="000000">
                      <a:alpha val="43137"/>
                    </a:srgbClr>
                  </a:outerShdw>
                </a:effectLst>
              </a:rPr>
              <a:t>Clustering plays a significant role in building recommendation engines helping group similar content and similar users together to predict user preferences accordingly. </a:t>
            </a:r>
            <a:endParaRPr lang="en-IN"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15246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D325-4AAE-16AC-1755-22E854D7AECB}"/>
              </a:ext>
            </a:extLst>
          </p:cNvPr>
          <p:cNvSpPr>
            <a:spLocks noGrp="1"/>
          </p:cNvSpPr>
          <p:nvPr>
            <p:ph type="title"/>
          </p:nvPr>
        </p:nvSpPr>
        <p:spPr>
          <a:xfrm>
            <a:off x="203718" y="177282"/>
            <a:ext cx="10515600" cy="1325563"/>
          </a:xfrm>
        </p:spPr>
        <p:txBody>
          <a:bodyPr/>
          <a:lstStyle/>
          <a:p>
            <a:r>
              <a:rPr lang="en-IN" b="1" u="sng" dirty="0">
                <a:solidFill>
                  <a:srgbClr val="CC0000"/>
                </a:solidFill>
                <a:effectLst>
                  <a:outerShdw blurRad="38100" dist="38100" dir="2700000" algn="tl" rotWithShape="0">
                    <a:srgbClr val="000000">
                      <a:alpha val="43000"/>
                    </a:srgbClr>
                  </a:outerShdw>
                </a:effectLst>
                <a:latin typeface="Arial Black" panose="020B0A04020102020204" pitchFamily="34" charset="0"/>
                <a:ea typeface="Arial" panose="020B0604020202020204" pitchFamily="34" charset="0"/>
                <a:cs typeface="Arial" panose="020B0604020202020204" pitchFamily="34" charset="0"/>
              </a:rPr>
              <a:t>Dataset Preview</a:t>
            </a:r>
            <a:endParaRPr lang="en-IN" dirty="0"/>
          </a:p>
        </p:txBody>
      </p:sp>
      <p:sp>
        <p:nvSpPr>
          <p:cNvPr id="3" name="Content Placeholder 2">
            <a:extLst>
              <a:ext uri="{FF2B5EF4-FFF2-40B4-BE49-F238E27FC236}">
                <a16:creationId xmlns:a16="http://schemas.microsoft.com/office/drawing/2014/main" id="{47DD3491-0E4F-8BD0-6372-F1A008EE99AE}"/>
              </a:ext>
            </a:extLst>
          </p:cNvPr>
          <p:cNvSpPr>
            <a:spLocks noGrp="1"/>
          </p:cNvSpPr>
          <p:nvPr>
            <p:ph idx="1"/>
          </p:nvPr>
        </p:nvSpPr>
        <p:spPr>
          <a:xfrm>
            <a:off x="634482" y="1410770"/>
            <a:ext cx="11353800" cy="5167312"/>
          </a:xfrm>
        </p:spPr>
        <p:txBody>
          <a:bodyPr>
            <a:normAutofit fontScale="85000" lnSpcReduction="20000"/>
          </a:bodyPr>
          <a:lstStyle/>
          <a:p>
            <a:pPr marL="0" indent="0" algn="just">
              <a:buNone/>
            </a:pPr>
            <a:r>
              <a:rPr lang="en-US" b="1" dirty="0"/>
              <a:t>Attribute Information</a:t>
            </a:r>
          </a:p>
          <a:p>
            <a:pPr marL="514350" indent="-514350" algn="just">
              <a:buFont typeface="+mj-lt"/>
              <a:buAutoNum type="arabicPeriod"/>
            </a:pPr>
            <a:r>
              <a:rPr lang="en-US" b="1" spc="-5" dirty="0" err="1">
                <a:solidFill>
                  <a:schemeClr val="accent1">
                    <a:lumMod val="50000"/>
                  </a:schemeClr>
                </a:solidFill>
                <a:latin typeface="Arial" panose="020B0604020202020204" pitchFamily="34" charset="0"/>
                <a:cs typeface="Arial" panose="020B0604020202020204" pitchFamily="34" charset="0"/>
              </a:rPr>
              <a:t>show_id</a:t>
            </a:r>
            <a:r>
              <a:rPr lang="en-US" b="1" spc="-5" dirty="0">
                <a:solidFill>
                  <a:schemeClr val="accent1">
                    <a:lumMod val="50000"/>
                  </a:schemeClr>
                </a:solidFill>
                <a:latin typeface="Arial" panose="020B0604020202020204" pitchFamily="34" charset="0"/>
                <a:cs typeface="Arial" panose="020B0604020202020204" pitchFamily="34" charset="0"/>
              </a:rPr>
              <a:t> </a:t>
            </a:r>
            <a:r>
              <a:rPr lang="en-US" b="1" dirty="0">
                <a:solidFill>
                  <a:schemeClr val="accent1">
                    <a:lumMod val="50000"/>
                  </a:schemeClr>
                </a:solidFill>
                <a:latin typeface="Arial" panose="020B0604020202020204" pitchFamily="34" charset="0"/>
                <a:cs typeface="Arial" panose="020B0604020202020204" pitchFamily="34" charset="0"/>
              </a:rPr>
              <a:t>: </a:t>
            </a:r>
            <a:r>
              <a:rPr lang="en-US" spc="-5" dirty="0">
                <a:solidFill>
                  <a:schemeClr val="accent1">
                    <a:lumMod val="50000"/>
                  </a:schemeClr>
                </a:solidFill>
                <a:latin typeface="Arial" panose="020B0604020202020204" pitchFamily="34" charset="0"/>
                <a:cs typeface="Arial" panose="020B0604020202020204" pitchFamily="34" charset="0"/>
              </a:rPr>
              <a:t>Unique ID for </a:t>
            </a:r>
            <a:r>
              <a:rPr lang="en-US" spc="-10" dirty="0">
                <a:solidFill>
                  <a:schemeClr val="accent1">
                    <a:lumMod val="50000"/>
                  </a:schemeClr>
                </a:solidFill>
                <a:latin typeface="Arial" panose="020B0604020202020204" pitchFamily="34" charset="0"/>
                <a:cs typeface="Arial" panose="020B0604020202020204" pitchFamily="34" charset="0"/>
              </a:rPr>
              <a:t>every Movie </a:t>
            </a:r>
            <a:r>
              <a:rPr lang="en-US" spc="-5" dirty="0">
                <a:solidFill>
                  <a:schemeClr val="accent1">
                    <a:lumMod val="50000"/>
                  </a:schemeClr>
                </a:solidFill>
                <a:latin typeface="Arial" panose="020B0604020202020204" pitchFamily="34" charset="0"/>
                <a:cs typeface="Arial" panose="020B0604020202020204" pitchFamily="34" charset="0"/>
              </a:rPr>
              <a:t>/ </a:t>
            </a:r>
            <a:r>
              <a:rPr lang="en-US" spc="-40" dirty="0">
                <a:solidFill>
                  <a:schemeClr val="accent1">
                    <a:lumMod val="50000"/>
                  </a:schemeClr>
                </a:solidFill>
                <a:latin typeface="Arial" panose="020B0604020202020204" pitchFamily="34" charset="0"/>
                <a:cs typeface="Arial" panose="020B0604020202020204" pitchFamily="34" charset="0"/>
              </a:rPr>
              <a:t>Tv</a:t>
            </a:r>
            <a:r>
              <a:rPr lang="en-US" spc="-55" dirty="0">
                <a:solidFill>
                  <a:schemeClr val="accent1">
                    <a:lumMod val="50000"/>
                  </a:schemeClr>
                </a:solidFill>
                <a:latin typeface="Arial" panose="020B0604020202020204" pitchFamily="34" charset="0"/>
                <a:cs typeface="Arial" panose="020B0604020202020204" pitchFamily="34" charset="0"/>
              </a:rPr>
              <a:t> </a:t>
            </a:r>
            <a:r>
              <a:rPr lang="en-US" spc="-10" dirty="0">
                <a:solidFill>
                  <a:schemeClr val="accent1">
                    <a:lumMod val="50000"/>
                  </a:schemeClr>
                </a:solidFill>
                <a:latin typeface="Arial" panose="020B0604020202020204" pitchFamily="34" charset="0"/>
                <a:cs typeface="Arial" panose="020B0604020202020204" pitchFamily="34" charset="0"/>
              </a:rPr>
              <a:t>Show</a:t>
            </a:r>
            <a:endParaRPr lang="en-US" dirty="0">
              <a:solidFill>
                <a:schemeClr val="accent1">
                  <a:lumMod val="50000"/>
                </a:schemeClr>
              </a:solidFill>
              <a:latin typeface="Arial" panose="020B0604020202020204" pitchFamily="34" charset="0"/>
              <a:cs typeface="Arial" panose="020B0604020202020204" pitchFamily="34" charset="0"/>
            </a:endParaRPr>
          </a:p>
          <a:p>
            <a:pPr marL="514350" indent="-514350" algn="just">
              <a:buFont typeface="+mj-lt"/>
              <a:buAutoNum type="arabicPeriod"/>
            </a:pPr>
            <a:r>
              <a:rPr lang="en-US" b="1" spc="-5" dirty="0">
                <a:solidFill>
                  <a:schemeClr val="accent1">
                    <a:lumMod val="50000"/>
                  </a:schemeClr>
                </a:solidFill>
                <a:latin typeface="Arial" panose="020B0604020202020204" pitchFamily="34" charset="0"/>
                <a:cs typeface="Arial" panose="020B0604020202020204" pitchFamily="34" charset="0"/>
              </a:rPr>
              <a:t>type </a:t>
            </a:r>
            <a:r>
              <a:rPr lang="en-US" b="1" dirty="0">
                <a:solidFill>
                  <a:schemeClr val="accent1">
                    <a:lumMod val="50000"/>
                  </a:schemeClr>
                </a:solidFill>
                <a:latin typeface="Arial" panose="020B0604020202020204" pitchFamily="34" charset="0"/>
                <a:cs typeface="Arial" panose="020B0604020202020204" pitchFamily="34" charset="0"/>
              </a:rPr>
              <a:t>: </a:t>
            </a:r>
            <a:r>
              <a:rPr lang="en-US" spc="-5" dirty="0">
                <a:solidFill>
                  <a:schemeClr val="accent1">
                    <a:lumMod val="50000"/>
                  </a:schemeClr>
                </a:solidFill>
                <a:latin typeface="Arial" panose="020B0604020202020204" pitchFamily="34" charset="0"/>
                <a:cs typeface="Arial" panose="020B0604020202020204" pitchFamily="34" charset="0"/>
              </a:rPr>
              <a:t>Identiﬁer - A </a:t>
            </a:r>
            <a:r>
              <a:rPr lang="en-US" spc="-10" dirty="0">
                <a:solidFill>
                  <a:schemeClr val="accent1">
                    <a:lumMod val="50000"/>
                  </a:schemeClr>
                </a:solidFill>
                <a:latin typeface="Arial" panose="020B0604020202020204" pitchFamily="34" charset="0"/>
                <a:cs typeface="Arial" panose="020B0604020202020204" pitchFamily="34" charset="0"/>
              </a:rPr>
              <a:t>Movie </a:t>
            </a:r>
            <a:r>
              <a:rPr lang="en-US" spc="-5" dirty="0">
                <a:solidFill>
                  <a:schemeClr val="accent1">
                    <a:lumMod val="50000"/>
                  </a:schemeClr>
                </a:solidFill>
                <a:latin typeface="Arial" panose="020B0604020202020204" pitchFamily="34" charset="0"/>
                <a:cs typeface="Arial" panose="020B0604020202020204" pitchFamily="34" charset="0"/>
              </a:rPr>
              <a:t>or </a:t>
            </a:r>
            <a:r>
              <a:rPr lang="en-US" spc="5" dirty="0">
                <a:solidFill>
                  <a:schemeClr val="accent1">
                    <a:lumMod val="50000"/>
                  </a:schemeClr>
                </a:solidFill>
                <a:latin typeface="Arial" panose="020B0604020202020204" pitchFamily="34" charset="0"/>
                <a:cs typeface="Arial" panose="020B0604020202020204" pitchFamily="34" charset="0"/>
              </a:rPr>
              <a:t>TV</a:t>
            </a:r>
            <a:r>
              <a:rPr lang="en-US" spc="-65" dirty="0">
                <a:solidFill>
                  <a:schemeClr val="accent1">
                    <a:lumMod val="50000"/>
                  </a:schemeClr>
                </a:solidFill>
                <a:latin typeface="Arial" panose="020B0604020202020204" pitchFamily="34" charset="0"/>
                <a:cs typeface="Arial" panose="020B0604020202020204" pitchFamily="34" charset="0"/>
              </a:rPr>
              <a:t> </a:t>
            </a:r>
            <a:r>
              <a:rPr lang="en-US" spc="-10" dirty="0">
                <a:solidFill>
                  <a:schemeClr val="accent1">
                    <a:lumMod val="50000"/>
                  </a:schemeClr>
                </a:solidFill>
                <a:latin typeface="Arial" panose="020B0604020202020204" pitchFamily="34" charset="0"/>
                <a:cs typeface="Arial" panose="020B0604020202020204" pitchFamily="34" charset="0"/>
              </a:rPr>
              <a:t>Show</a:t>
            </a:r>
            <a:endParaRPr lang="en-US" dirty="0">
              <a:solidFill>
                <a:schemeClr val="accent1">
                  <a:lumMod val="50000"/>
                </a:schemeClr>
              </a:solidFill>
              <a:latin typeface="Arial" panose="020B0604020202020204" pitchFamily="34" charset="0"/>
              <a:cs typeface="Arial" panose="020B0604020202020204" pitchFamily="34" charset="0"/>
            </a:endParaRPr>
          </a:p>
          <a:p>
            <a:pPr marL="514350" indent="-514350" algn="just">
              <a:buFont typeface="+mj-lt"/>
              <a:buAutoNum type="arabicPeriod"/>
            </a:pPr>
            <a:r>
              <a:rPr lang="en-US" b="1" spc="-5" dirty="0">
                <a:solidFill>
                  <a:schemeClr val="accent1">
                    <a:lumMod val="50000"/>
                  </a:schemeClr>
                </a:solidFill>
                <a:latin typeface="Arial" panose="020B0604020202020204" pitchFamily="34" charset="0"/>
                <a:cs typeface="Arial" panose="020B0604020202020204" pitchFamily="34" charset="0"/>
              </a:rPr>
              <a:t>title </a:t>
            </a:r>
            <a:r>
              <a:rPr lang="en-US" b="1" dirty="0">
                <a:solidFill>
                  <a:schemeClr val="accent1">
                    <a:lumMod val="50000"/>
                  </a:schemeClr>
                </a:solidFill>
                <a:latin typeface="Arial" panose="020B0604020202020204" pitchFamily="34" charset="0"/>
                <a:cs typeface="Arial" panose="020B0604020202020204" pitchFamily="34" charset="0"/>
              </a:rPr>
              <a:t>: </a:t>
            </a:r>
            <a:r>
              <a:rPr lang="en-US" spc="-5" dirty="0">
                <a:solidFill>
                  <a:schemeClr val="accent1">
                    <a:lumMod val="50000"/>
                  </a:schemeClr>
                </a:solidFill>
                <a:latin typeface="Arial" panose="020B0604020202020204" pitchFamily="34" charset="0"/>
                <a:cs typeface="Arial" panose="020B0604020202020204" pitchFamily="34" charset="0"/>
              </a:rPr>
              <a:t>Title of the </a:t>
            </a:r>
            <a:r>
              <a:rPr lang="en-US" spc="-10" dirty="0">
                <a:solidFill>
                  <a:schemeClr val="accent1">
                    <a:lumMod val="50000"/>
                  </a:schemeClr>
                </a:solidFill>
                <a:latin typeface="Arial" panose="020B0604020202020204" pitchFamily="34" charset="0"/>
                <a:cs typeface="Arial" panose="020B0604020202020204" pitchFamily="34" charset="0"/>
              </a:rPr>
              <a:t>Movie </a:t>
            </a:r>
            <a:r>
              <a:rPr lang="en-US" spc="-5" dirty="0">
                <a:solidFill>
                  <a:schemeClr val="accent1">
                    <a:lumMod val="50000"/>
                  </a:schemeClr>
                </a:solidFill>
                <a:latin typeface="Arial" panose="020B0604020202020204" pitchFamily="34" charset="0"/>
                <a:cs typeface="Arial" panose="020B0604020202020204" pitchFamily="34" charset="0"/>
              </a:rPr>
              <a:t>/ </a:t>
            </a:r>
            <a:r>
              <a:rPr lang="en-US" spc="-40" dirty="0">
                <a:solidFill>
                  <a:schemeClr val="accent1">
                    <a:lumMod val="50000"/>
                  </a:schemeClr>
                </a:solidFill>
                <a:latin typeface="Arial" panose="020B0604020202020204" pitchFamily="34" charset="0"/>
                <a:cs typeface="Arial" panose="020B0604020202020204" pitchFamily="34" charset="0"/>
              </a:rPr>
              <a:t>Tv</a:t>
            </a:r>
            <a:r>
              <a:rPr lang="en-US" spc="-110" dirty="0">
                <a:solidFill>
                  <a:schemeClr val="accent1">
                    <a:lumMod val="50000"/>
                  </a:schemeClr>
                </a:solidFill>
                <a:latin typeface="Arial" panose="020B0604020202020204" pitchFamily="34" charset="0"/>
                <a:cs typeface="Arial" panose="020B0604020202020204" pitchFamily="34" charset="0"/>
              </a:rPr>
              <a:t> </a:t>
            </a:r>
            <a:r>
              <a:rPr lang="en-US" spc="-10" dirty="0">
                <a:solidFill>
                  <a:schemeClr val="accent1">
                    <a:lumMod val="50000"/>
                  </a:schemeClr>
                </a:solidFill>
                <a:latin typeface="Arial" panose="020B0604020202020204" pitchFamily="34" charset="0"/>
                <a:cs typeface="Arial" panose="020B0604020202020204" pitchFamily="34" charset="0"/>
              </a:rPr>
              <a:t>Show</a:t>
            </a:r>
            <a:endParaRPr lang="en-US" dirty="0">
              <a:solidFill>
                <a:schemeClr val="accent1">
                  <a:lumMod val="50000"/>
                </a:schemeClr>
              </a:solidFill>
              <a:latin typeface="Arial" panose="020B0604020202020204" pitchFamily="34" charset="0"/>
              <a:cs typeface="Arial" panose="020B0604020202020204" pitchFamily="34" charset="0"/>
            </a:endParaRPr>
          </a:p>
          <a:p>
            <a:pPr marL="514350" indent="-514350" algn="just">
              <a:buFont typeface="+mj-lt"/>
              <a:buAutoNum type="arabicPeriod"/>
            </a:pPr>
            <a:r>
              <a:rPr lang="en-US" b="1" spc="-10" dirty="0">
                <a:solidFill>
                  <a:schemeClr val="accent1">
                    <a:lumMod val="50000"/>
                  </a:schemeClr>
                </a:solidFill>
                <a:latin typeface="Arial" panose="020B0604020202020204" pitchFamily="34" charset="0"/>
                <a:cs typeface="Arial" panose="020B0604020202020204" pitchFamily="34" charset="0"/>
              </a:rPr>
              <a:t>director </a:t>
            </a:r>
            <a:r>
              <a:rPr lang="en-US" b="1" dirty="0">
                <a:solidFill>
                  <a:schemeClr val="accent1">
                    <a:lumMod val="50000"/>
                  </a:schemeClr>
                </a:solidFill>
                <a:latin typeface="Arial" panose="020B0604020202020204" pitchFamily="34" charset="0"/>
                <a:cs typeface="Arial" panose="020B0604020202020204" pitchFamily="34" charset="0"/>
              </a:rPr>
              <a:t>: </a:t>
            </a:r>
            <a:r>
              <a:rPr lang="en-US" spc="-10" dirty="0">
                <a:solidFill>
                  <a:schemeClr val="accent1">
                    <a:lumMod val="50000"/>
                  </a:schemeClr>
                </a:solidFill>
                <a:latin typeface="Arial" panose="020B0604020202020204" pitchFamily="34" charset="0"/>
                <a:cs typeface="Arial" panose="020B0604020202020204" pitchFamily="34" charset="0"/>
              </a:rPr>
              <a:t>Director </a:t>
            </a:r>
            <a:r>
              <a:rPr lang="en-US" spc="-5" dirty="0">
                <a:solidFill>
                  <a:schemeClr val="accent1">
                    <a:lumMod val="50000"/>
                  </a:schemeClr>
                </a:solidFill>
                <a:latin typeface="Arial" panose="020B0604020202020204" pitchFamily="34" charset="0"/>
                <a:cs typeface="Arial" panose="020B0604020202020204" pitchFamily="34" charset="0"/>
              </a:rPr>
              <a:t>of the</a:t>
            </a:r>
            <a:r>
              <a:rPr lang="en-US" spc="-10" dirty="0">
                <a:solidFill>
                  <a:schemeClr val="accent1">
                    <a:lumMod val="50000"/>
                  </a:schemeClr>
                </a:solidFill>
                <a:latin typeface="Arial" panose="020B0604020202020204" pitchFamily="34" charset="0"/>
                <a:cs typeface="Arial" panose="020B0604020202020204" pitchFamily="34" charset="0"/>
              </a:rPr>
              <a:t> Movie</a:t>
            </a:r>
            <a:endParaRPr lang="en-US" dirty="0">
              <a:solidFill>
                <a:schemeClr val="accent1">
                  <a:lumMod val="50000"/>
                </a:schemeClr>
              </a:solidFill>
              <a:latin typeface="Arial" panose="020B0604020202020204" pitchFamily="34" charset="0"/>
              <a:cs typeface="Arial" panose="020B0604020202020204" pitchFamily="34" charset="0"/>
            </a:endParaRPr>
          </a:p>
          <a:p>
            <a:pPr marL="514350" indent="-514350" algn="just">
              <a:buFont typeface="+mj-lt"/>
              <a:buAutoNum type="arabicPeriod"/>
            </a:pPr>
            <a:r>
              <a:rPr lang="en-US" b="1" spc="-5" dirty="0">
                <a:solidFill>
                  <a:schemeClr val="accent1">
                    <a:lumMod val="50000"/>
                  </a:schemeClr>
                </a:solidFill>
                <a:latin typeface="Arial" panose="020B0604020202020204" pitchFamily="34" charset="0"/>
                <a:cs typeface="Arial" panose="020B0604020202020204" pitchFamily="34" charset="0"/>
              </a:rPr>
              <a:t>cast </a:t>
            </a:r>
            <a:r>
              <a:rPr lang="en-US" b="1" dirty="0">
                <a:solidFill>
                  <a:schemeClr val="accent1">
                    <a:lumMod val="50000"/>
                  </a:schemeClr>
                </a:solidFill>
                <a:latin typeface="Arial" panose="020B0604020202020204" pitchFamily="34" charset="0"/>
                <a:cs typeface="Arial" panose="020B0604020202020204" pitchFamily="34" charset="0"/>
              </a:rPr>
              <a:t>: </a:t>
            </a:r>
            <a:r>
              <a:rPr lang="en-US" spc="-10" dirty="0">
                <a:solidFill>
                  <a:schemeClr val="accent1">
                    <a:lumMod val="50000"/>
                  </a:schemeClr>
                </a:solidFill>
                <a:latin typeface="Arial" panose="020B0604020202020204" pitchFamily="34" charset="0"/>
                <a:cs typeface="Arial" panose="020B0604020202020204" pitchFamily="34" charset="0"/>
              </a:rPr>
              <a:t>Actors involved </a:t>
            </a:r>
            <a:r>
              <a:rPr lang="en-US" spc="-5" dirty="0">
                <a:solidFill>
                  <a:schemeClr val="accent1">
                    <a:lumMod val="50000"/>
                  </a:schemeClr>
                </a:solidFill>
                <a:latin typeface="Arial" panose="020B0604020202020204" pitchFamily="34" charset="0"/>
                <a:cs typeface="Arial" panose="020B0604020202020204" pitchFamily="34" charset="0"/>
              </a:rPr>
              <a:t>in the </a:t>
            </a:r>
            <a:r>
              <a:rPr lang="en-US" spc="-10" dirty="0">
                <a:solidFill>
                  <a:schemeClr val="accent1">
                    <a:lumMod val="50000"/>
                  </a:schemeClr>
                </a:solidFill>
                <a:latin typeface="Arial" panose="020B0604020202020204" pitchFamily="34" charset="0"/>
                <a:cs typeface="Arial" panose="020B0604020202020204" pitchFamily="34" charset="0"/>
              </a:rPr>
              <a:t>movie </a:t>
            </a:r>
            <a:r>
              <a:rPr lang="en-US" spc="-5" dirty="0">
                <a:solidFill>
                  <a:schemeClr val="accent1">
                    <a:lumMod val="50000"/>
                  </a:schemeClr>
                </a:solidFill>
                <a:latin typeface="Arial" panose="020B0604020202020204" pitchFamily="34" charset="0"/>
                <a:cs typeface="Arial" panose="020B0604020202020204" pitchFamily="34" charset="0"/>
              </a:rPr>
              <a:t>/</a:t>
            </a:r>
            <a:r>
              <a:rPr lang="en-US" dirty="0">
                <a:solidFill>
                  <a:schemeClr val="accent1">
                    <a:lumMod val="50000"/>
                  </a:schemeClr>
                </a:solidFill>
                <a:latin typeface="Arial" panose="020B0604020202020204" pitchFamily="34" charset="0"/>
                <a:cs typeface="Arial" panose="020B0604020202020204" pitchFamily="34" charset="0"/>
              </a:rPr>
              <a:t> </a:t>
            </a:r>
            <a:r>
              <a:rPr lang="en-US" spc="-10" dirty="0">
                <a:solidFill>
                  <a:schemeClr val="accent1">
                    <a:lumMod val="50000"/>
                  </a:schemeClr>
                </a:solidFill>
                <a:latin typeface="Arial" panose="020B0604020202020204" pitchFamily="34" charset="0"/>
                <a:cs typeface="Arial" panose="020B0604020202020204" pitchFamily="34" charset="0"/>
              </a:rPr>
              <a:t>show</a:t>
            </a:r>
            <a:endParaRPr lang="en-US" dirty="0">
              <a:solidFill>
                <a:schemeClr val="accent1">
                  <a:lumMod val="50000"/>
                </a:schemeClr>
              </a:solidFill>
              <a:latin typeface="Arial" panose="020B0604020202020204" pitchFamily="34" charset="0"/>
              <a:cs typeface="Arial" panose="020B0604020202020204" pitchFamily="34" charset="0"/>
            </a:endParaRPr>
          </a:p>
          <a:p>
            <a:pPr marL="514350" indent="-514350" algn="just">
              <a:buFont typeface="+mj-lt"/>
              <a:buAutoNum type="arabicPeriod"/>
            </a:pPr>
            <a:r>
              <a:rPr lang="en-US" b="1" spc="-5" dirty="0">
                <a:solidFill>
                  <a:schemeClr val="accent1">
                    <a:lumMod val="50000"/>
                  </a:schemeClr>
                </a:solidFill>
                <a:latin typeface="Arial" panose="020B0604020202020204" pitchFamily="34" charset="0"/>
                <a:cs typeface="Arial" panose="020B0604020202020204" pitchFamily="34" charset="0"/>
              </a:rPr>
              <a:t>country </a:t>
            </a:r>
            <a:r>
              <a:rPr lang="en-US" b="1" dirty="0">
                <a:solidFill>
                  <a:schemeClr val="accent1">
                    <a:lumMod val="50000"/>
                  </a:schemeClr>
                </a:solidFill>
                <a:latin typeface="Arial" panose="020B0604020202020204" pitchFamily="34" charset="0"/>
                <a:cs typeface="Arial" panose="020B0604020202020204" pitchFamily="34" charset="0"/>
              </a:rPr>
              <a:t>: </a:t>
            </a:r>
            <a:r>
              <a:rPr lang="en-US" spc="-5" dirty="0">
                <a:solidFill>
                  <a:schemeClr val="accent1">
                    <a:lumMod val="50000"/>
                  </a:schemeClr>
                </a:solidFill>
                <a:latin typeface="Arial" panose="020B0604020202020204" pitchFamily="34" charset="0"/>
                <a:cs typeface="Arial" panose="020B0604020202020204" pitchFamily="34" charset="0"/>
              </a:rPr>
              <a:t>Country </a:t>
            </a:r>
            <a:r>
              <a:rPr lang="en-US" spc="-10" dirty="0">
                <a:solidFill>
                  <a:schemeClr val="accent1">
                    <a:lumMod val="50000"/>
                  </a:schemeClr>
                </a:solidFill>
                <a:latin typeface="Arial" panose="020B0604020202020204" pitchFamily="34" charset="0"/>
                <a:cs typeface="Arial" panose="020B0604020202020204" pitchFamily="34" charset="0"/>
              </a:rPr>
              <a:t>where </a:t>
            </a:r>
            <a:r>
              <a:rPr lang="en-US" spc="-5" dirty="0">
                <a:solidFill>
                  <a:schemeClr val="accent1">
                    <a:lumMod val="50000"/>
                  </a:schemeClr>
                </a:solidFill>
                <a:latin typeface="Arial" panose="020B0604020202020204" pitchFamily="34" charset="0"/>
                <a:cs typeface="Arial" panose="020B0604020202020204" pitchFamily="34" charset="0"/>
              </a:rPr>
              <a:t>the </a:t>
            </a:r>
            <a:r>
              <a:rPr lang="en-US" spc="-10" dirty="0">
                <a:solidFill>
                  <a:schemeClr val="accent1">
                    <a:lumMod val="50000"/>
                  </a:schemeClr>
                </a:solidFill>
                <a:latin typeface="Arial" panose="020B0604020202020204" pitchFamily="34" charset="0"/>
                <a:cs typeface="Arial" panose="020B0604020202020204" pitchFamily="34" charset="0"/>
              </a:rPr>
              <a:t>movie </a:t>
            </a:r>
            <a:r>
              <a:rPr lang="en-US" spc="-5" dirty="0">
                <a:solidFill>
                  <a:schemeClr val="accent1">
                    <a:lumMod val="50000"/>
                  </a:schemeClr>
                </a:solidFill>
                <a:latin typeface="Arial" panose="020B0604020202020204" pitchFamily="34" charset="0"/>
                <a:cs typeface="Arial" panose="020B0604020202020204" pitchFamily="34" charset="0"/>
              </a:rPr>
              <a:t>/ show was</a:t>
            </a:r>
            <a:r>
              <a:rPr lang="en-US" spc="-10" dirty="0">
                <a:solidFill>
                  <a:schemeClr val="accent1">
                    <a:lumMod val="50000"/>
                  </a:schemeClr>
                </a:solidFill>
                <a:latin typeface="Arial" panose="020B0604020202020204" pitchFamily="34" charset="0"/>
                <a:cs typeface="Arial" panose="020B0604020202020204" pitchFamily="34" charset="0"/>
              </a:rPr>
              <a:t> produced</a:t>
            </a:r>
            <a:endParaRPr lang="en-US" dirty="0">
              <a:solidFill>
                <a:schemeClr val="accent1">
                  <a:lumMod val="50000"/>
                </a:schemeClr>
              </a:solidFill>
              <a:latin typeface="Arial" panose="020B0604020202020204" pitchFamily="34" charset="0"/>
              <a:cs typeface="Arial" panose="020B0604020202020204" pitchFamily="34" charset="0"/>
            </a:endParaRPr>
          </a:p>
          <a:p>
            <a:pPr marL="514350" indent="-514350" algn="just">
              <a:buFont typeface="+mj-lt"/>
              <a:buAutoNum type="arabicPeriod"/>
            </a:pPr>
            <a:r>
              <a:rPr lang="en-US" b="1" spc="-5" dirty="0" err="1">
                <a:solidFill>
                  <a:schemeClr val="accent1">
                    <a:lumMod val="50000"/>
                  </a:schemeClr>
                </a:solidFill>
                <a:latin typeface="Arial" panose="020B0604020202020204" pitchFamily="34" charset="0"/>
                <a:cs typeface="Arial" panose="020B0604020202020204" pitchFamily="34" charset="0"/>
              </a:rPr>
              <a:t>date_added</a:t>
            </a:r>
            <a:r>
              <a:rPr lang="en-US" b="1" spc="-5" dirty="0">
                <a:solidFill>
                  <a:schemeClr val="accent1">
                    <a:lumMod val="50000"/>
                  </a:schemeClr>
                </a:solidFill>
                <a:latin typeface="Arial" panose="020B0604020202020204" pitchFamily="34" charset="0"/>
                <a:cs typeface="Arial" panose="020B0604020202020204" pitchFamily="34" charset="0"/>
              </a:rPr>
              <a:t> </a:t>
            </a:r>
            <a:r>
              <a:rPr lang="en-US" b="1" dirty="0">
                <a:solidFill>
                  <a:schemeClr val="accent1">
                    <a:lumMod val="50000"/>
                  </a:schemeClr>
                </a:solidFill>
                <a:latin typeface="Arial" panose="020B0604020202020204" pitchFamily="34" charset="0"/>
                <a:cs typeface="Arial" panose="020B0604020202020204" pitchFamily="34" charset="0"/>
              </a:rPr>
              <a:t>: </a:t>
            </a:r>
            <a:r>
              <a:rPr lang="en-US" spc="-5" dirty="0">
                <a:solidFill>
                  <a:schemeClr val="accent1">
                    <a:lumMod val="50000"/>
                  </a:schemeClr>
                </a:solidFill>
                <a:latin typeface="Arial" panose="020B0604020202020204" pitchFamily="34" charset="0"/>
                <a:cs typeface="Arial" panose="020B0604020202020204" pitchFamily="34" charset="0"/>
              </a:rPr>
              <a:t>Date it was added on</a:t>
            </a:r>
            <a:r>
              <a:rPr lang="en-US" spc="-20" dirty="0">
                <a:solidFill>
                  <a:schemeClr val="accent1">
                    <a:lumMod val="50000"/>
                  </a:schemeClr>
                </a:solidFill>
                <a:latin typeface="Arial" panose="020B0604020202020204" pitchFamily="34" charset="0"/>
                <a:cs typeface="Arial" panose="020B0604020202020204" pitchFamily="34" charset="0"/>
              </a:rPr>
              <a:t> </a:t>
            </a:r>
            <a:r>
              <a:rPr lang="en-US" spc="-10" dirty="0">
                <a:solidFill>
                  <a:schemeClr val="accent1">
                    <a:lumMod val="50000"/>
                  </a:schemeClr>
                </a:solidFill>
                <a:latin typeface="Arial" panose="020B0604020202020204" pitchFamily="34" charset="0"/>
                <a:cs typeface="Arial" panose="020B0604020202020204" pitchFamily="34" charset="0"/>
              </a:rPr>
              <a:t>Netﬂix</a:t>
            </a:r>
          </a:p>
          <a:p>
            <a:pPr marL="514350" indent="-514350" algn="just">
              <a:buFont typeface="+mj-lt"/>
              <a:buAutoNum type="arabicPeriod"/>
            </a:pPr>
            <a:r>
              <a:rPr lang="en-US" b="1" spc="-10" dirty="0" err="1">
                <a:solidFill>
                  <a:schemeClr val="accent1">
                    <a:lumMod val="50000"/>
                  </a:schemeClr>
                </a:solidFill>
                <a:latin typeface="Arial" panose="020B0604020202020204" pitchFamily="34" charset="0"/>
                <a:cs typeface="Arial" panose="020B0604020202020204" pitchFamily="34" charset="0"/>
              </a:rPr>
              <a:t>release_year</a:t>
            </a:r>
            <a:r>
              <a:rPr lang="en-US" b="1" spc="-10" dirty="0">
                <a:solidFill>
                  <a:schemeClr val="accent1">
                    <a:lumMod val="50000"/>
                  </a:schemeClr>
                </a:solidFill>
                <a:latin typeface="Arial" panose="020B0604020202020204" pitchFamily="34" charset="0"/>
                <a:cs typeface="Arial" panose="020B0604020202020204" pitchFamily="34" charset="0"/>
              </a:rPr>
              <a:t> </a:t>
            </a:r>
            <a:r>
              <a:rPr lang="en-US" b="1" dirty="0">
                <a:solidFill>
                  <a:schemeClr val="accent1">
                    <a:lumMod val="50000"/>
                  </a:schemeClr>
                </a:solidFill>
                <a:latin typeface="Arial" panose="020B0604020202020204" pitchFamily="34" charset="0"/>
                <a:cs typeface="Arial" panose="020B0604020202020204" pitchFamily="34" charset="0"/>
              </a:rPr>
              <a:t>: </a:t>
            </a:r>
            <a:r>
              <a:rPr lang="en-US" spc="-5" dirty="0">
                <a:solidFill>
                  <a:schemeClr val="accent1">
                    <a:lumMod val="50000"/>
                  </a:schemeClr>
                </a:solidFill>
                <a:latin typeface="Arial" panose="020B0604020202020204" pitchFamily="34" charset="0"/>
                <a:cs typeface="Arial" panose="020B0604020202020204" pitchFamily="34" charset="0"/>
              </a:rPr>
              <a:t>Actual Release </a:t>
            </a:r>
            <a:r>
              <a:rPr lang="en-US" spc="-10" dirty="0">
                <a:solidFill>
                  <a:schemeClr val="accent1">
                    <a:lumMod val="50000"/>
                  </a:schemeClr>
                </a:solidFill>
                <a:latin typeface="Arial" panose="020B0604020202020204" pitchFamily="34" charset="0"/>
                <a:cs typeface="Arial" panose="020B0604020202020204" pitchFamily="34" charset="0"/>
              </a:rPr>
              <a:t>year </a:t>
            </a:r>
            <a:r>
              <a:rPr lang="en-US" spc="-5" dirty="0">
                <a:solidFill>
                  <a:schemeClr val="accent1">
                    <a:lumMod val="50000"/>
                  </a:schemeClr>
                </a:solidFill>
                <a:latin typeface="Arial" panose="020B0604020202020204" pitchFamily="34" charset="0"/>
                <a:cs typeface="Arial" panose="020B0604020202020204" pitchFamily="34" charset="0"/>
              </a:rPr>
              <a:t>of the </a:t>
            </a:r>
            <a:r>
              <a:rPr lang="en-US" spc="-10" dirty="0">
                <a:solidFill>
                  <a:schemeClr val="accent1">
                    <a:lumMod val="50000"/>
                  </a:schemeClr>
                </a:solidFill>
                <a:latin typeface="Arial" panose="020B0604020202020204" pitchFamily="34" charset="0"/>
                <a:cs typeface="Arial" panose="020B0604020202020204" pitchFamily="34" charset="0"/>
              </a:rPr>
              <a:t>movie </a:t>
            </a:r>
            <a:r>
              <a:rPr lang="en-US" spc="-5" dirty="0">
                <a:solidFill>
                  <a:schemeClr val="accent1">
                    <a:lumMod val="50000"/>
                  </a:schemeClr>
                </a:solidFill>
                <a:latin typeface="Arial" panose="020B0604020202020204" pitchFamily="34" charset="0"/>
                <a:cs typeface="Arial" panose="020B0604020202020204" pitchFamily="34" charset="0"/>
              </a:rPr>
              <a:t>/</a:t>
            </a:r>
            <a:r>
              <a:rPr lang="en-US" spc="5" dirty="0">
                <a:solidFill>
                  <a:schemeClr val="accent1">
                    <a:lumMod val="50000"/>
                  </a:schemeClr>
                </a:solidFill>
                <a:latin typeface="Arial" panose="020B0604020202020204" pitchFamily="34" charset="0"/>
                <a:cs typeface="Arial" panose="020B0604020202020204" pitchFamily="34" charset="0"/>
              </a:rPr>
              <a:t> </a:t>
            </a:r>
            <a:r>
              <a:rPr lang="en-US" spc="-10" dirty="0">
                <a:solidFill>
                  <a:schemeClr val="accent1">
                    <a:lumMod val="50000"/>
                  </a:schemeClr>
                </a:solidFill>
                <a:latin typeface="Arial" panose="020B0604020202020204" pitchFamily="34" charset="0"/>
                <a:cs typeface="Arial" panose="020B0604020202020204" pitchFamily="34" charset="0"/>
              </a:rPr>
              <a:t>show</a:t>
            </a:r>
          </a:p>
          <a:p>
            <a:pPr marL="514350" indent="-514350" algn="just">
              <a:buFont typeface="+mj-lt"/>
              <a:buAutoNum type="arabicPeriod"/>
            </a:pPr>
            <a:r>
              <a:rPr lang="en-US" b="1" spc="-10" dirty="0">
                <a:solidFill>
                  <a:schemeClr val="accent1">
                    <a:lumMod val="50000"/>
                  </a:schemeClr>
                </a:solidFill>
                <a:latin typeface="Arial" panose="020B0604020202020204" pitchFamily="34" charset="0"/>
                <a:cs typeface="Arial" panose="020B0604020202020204" pitchFamily="34" charset="0"/>
              </a:rPr>
              <a:t>rating </a:t>
            </a:r>
            <a:r>
              <a:rPr lang="en-US" b="1" dirty="0">
                <a:solidFill>
                  <a:schemeClr val="accent1">
                    <a:lumMod val="50000"/>
                  </a:schemeClr>
                </a:solidFill>
                <a:latin typeface="Arial" panose="020B0604020202020204" pitchFamily="34" charset="0"/>
                <a:cs typeface="Arial" panose="020B0604020202020204" pitchFamily="34" charset="0"/>
              </a:rPr>
              <a:t>: </a:t>
            </a:r>
            <a:r>
              <a:rPr lang="en-US" spc="5" dirty="0">
                <a:solidFill>
                  <a:schemeClr val="accent1">
                    <a:lumMod val="50000"/>
                  </a:schemeClr>
                </a:solidFill>
                <a:latin typeface="Arial" panose="020B0604020202020204" pitchFamily="34" charset="0"/>
                <a:cs typeface="Arial" panose="020B0604020202020204" pitchFamily="34" charset="0"/>
              </a:rPr>
              <a:t>TV </a:t>
            </a:r>
            <a:r>
              <a:rPr lang="en-US" spc="-5" dirty="0">
                <a:solidFill>
                  <a:schemeClr val="accent1">
                    <a:lumMod val="50000"/>
                  </a:schemeClr>
                </a:solidFill>
                <a:latin typeface="Arial" panose="020B0604020202020204" pitchFamily="34" charset="0"/>
                <a:cs typeface="Arial" panose="020B0604020202020204" pitchFamily="34" charset="0"/>
              </a:rPr>
              <a:t>Rating of the </a:t>
            </a:r>
            <a:r>
              <a:rPr lang="en-US" spc="-10" dirty="0">
                <a:solidFill>
                  <a:schemeClr val="accent1">
                    <a:lumMod val="50000"/>
                  </a:schemeClr>
                </a:solidFill>
                <a:latin typeface="Arial" panose="020B0604020202020204" pitchFamily="34" charset="0"/>
                <a:cs typeface="Arial" panose="020B0604020202020204" pitchFamily="34" charset="0"/>
              </a:rPr>
              <a:t>movie </a:t>
            </a:r>
            <a:r>
              <a:rPr lang="en-US" spc="-5" dirty="0">
                <a:solidFill>
                  <a:schemeClr val="accent1">
                    <a:lumMod val="50000"/>
                  </a:schemeClr>
                </a:solidFill>
                <a:latin typeface="Arial" panose="020B0604020202020204" pitchFamily="34" charset="0"/>
                <a:cs typeface="Arial" panose="020B0604020202020204" pitchFamily="34" charset="0"/>
              </a:rPr>
              <a:t>/</a:t>
            </a:r>
            <a:r>
              <a:rPr lang="en-US" spc="-70" dirty="0">
                <a:solidFill>
                  <a:schemeClr val="accent1">
                    <a:lumMod val="50000"/>
                  </a:schemeClr>
                </a:solidFill>
                <a:latin typeface="Arial" panose="020B0604020202020204" pitchFamily="34" charset="0"/>
                <a:cs typeface="Arial" panose="020B0604020202020204" pitchFamily="34" charset="0"/>
              </a:rPr>
              <a:t> </a:t>
            </a:r>
            <a:r>
              <a:rPr lang="en-US" spc="-10" dirty="0">
                <a:solidFill>
                  <a:schemeClr val="accent1">
                    <a:lumMod val="50000"/>
                  </a:schemeClr>
                </a:solidFill>
                <a:latin typeface="Arial" panose="020B0604020202020204" pitchFamily="34" charset="0"/>
                <a:cs typeface="Arial" panose="020B0604020202020204" pitchFamily="34" charset="0"/>
              </a:rPr>
              <a:t>show</a:t>
            </a:r>
            <a:endParaRPr lang="en-US" dirty="0">
              <a:solidFill>
                <a:schemeClr val="accent1">
                  <a:lumMod val="50000"/>
                </a:schemeClr>
              </a:solidFill>
              <a:latin typeface="Arial" panose="020B0604020202020204" pitchFamily="34" charset="0"/>
              <a:cs typeface="Arial" panose="020B0604020202020204" pitchFamily="34" charset="0"/>
            </a:endParaRPr>
          </a:p>
          <a:p>
            <a:pPr marL="514350" indent="-514350" algn="just">
              <a:buFont typeface="+mj-lt"/>
              <a:buAutoNum type="arabicPeriod"/>
            </a:pPr>
            <a:r>
              <a:rPr lang="en-US" b="1" spc="-10" dirty="0">
                <a:solidFill>
                  <a:schemeClr val="accent1">
                    <a:lumMod val="50000"/>
                  </a:schemeClr>
                </a:solidFill>
                <a:latin typeface="Arial" panose="020B0604020202020204" pitchFamily="34" charset="0"/>
                <a:cs typeface="Arial" panose="020B0604020202020204" pitchFamily="34" charset="0"/>
              </a:rPr>
              <a:t>duration </a:t>
            </a:r>
            <a:r>
              <a:rPr lang="en-US" b="1" dirty="0">
                <a:solidFill>
                  <a:schemeClr val="accent1">
                    <a:lumMod val="50000"/>
                  </a:schemeClr>
                </a:solidFill>
                <a:latin typeface="Arial" panose="020B0604020202020204" pitchFamily="34" charset="0"/>
                <a:cs typeface="Arial" panose="020B0604020202020204" pitchFamily="34" charset="0"/>
              </a:rPr>
              <a:t>: </a:t>
            </a:r>
            <a:r>
              <a:rPr lang="en-US" spc="-40" dirty="0">
                <a:solidFill>
                  <a:schemeClr val="accent1">
                    <a:lumMod val="50000"/>
                  </a:schemeClr>
                </a:solidFill>
                <a:latin typeface="Arial" panose="020B0604020202020204" pitchFamily="34" charset="0"/>
                <a:cs typeface="Arial" panose="020B0604020202020204" pitchFamily="34" charset="0"/>
              </a:rPr>
              <a:t>Total </a:t>
            </a:r>
            <a:r>
              <a:rPr lang="en-US" spc="-10" dirty="0">
                <a:solidFill>
                  <a:schemeClr val="accent1">
                    <a:lumMod val="50000"/>
                  </a:schemeClr>
                </a:solidFill>
                <a:latin typeface="Arial" panose="020B0604020202020204" pitchFamily="34" charset="0"/>
                <a:cs typeface="Arial" panose="020B0604020202020204" pitchFamily="34" charset="0"/>
              </a:rPr>
              <a:t>Duration </a:t>
            </a:r>
            <a:r>
              <a:rPr lang="en-US" spc="-5" dirty="0">
                <a:solidFill>
                  <a:schemeClr val="accent1">
                    <a:lumMod val="50000"/>
                  </a:schemeClr>
                </a:solidFill>
                <a:latin typeface="Arial" panose="020B0604020202020204" pitchFamily="34" charset="0"/>
                <a:cs typeface="Arial" panose="020B0604020202020204" pitchFamily="34" charset="0"/>
              </a:rPr>
              <a:t>- in minutes or number of</a:t>
            </a:r>
            <a:r>
              <a:rPr lang="en-US" spc="-10" dirty="0">
                <a:solidFill>
                  <a:schemeClr val="accent1">
                    <a:lumMod val="50000"/>
                  </a:schemeClr>
                </a:solidFill>
                <a:latin typeface="Arial" panose="020B0604020202020204" pitchFamily="34" charset="0"/>
                <a:cs typeface="Arial" panose="020B0604020202020204" pitchFamily="34" charset="0"/>
              </a:rPr>
              <a:t> seasons</a:t>
            </a:r>
          </a:p>
          <a:p>
            <a:pPr marL="514350" indent="-514350" algn="just">
              <a:buFont typeface="+mj-lt"/>
              <a:buAutoNum type="arabicPeriod"/>
            </a:pPr>
            <a:r>
              <a:rPr lang="en-US" b="1" spc="-5" dirty="0" err="1">
                <a:solidFill>
                  <a:schemeClr val="accent1">
                    <a:lumMod val="50000"/>
                  </a:schemeClr>
                </a:solidFill>
                <a:latin typeface="Arial" panose="020B0604020202020204" pitchFamily="34" charset="0"/>
                <a:cs typeface="Arial" panose="020B0604020202020204" pitchFamily="34" charset="0"/>
              </a:rPr>
              <a:t>listed_in</a:t>
            </a:r>
            <a:r>
              <a:rPr lang="en-US" b="1" spc="-5" dirty="0">
                <a:solidFill>
                  <a:schemeClr val="accent1">
                    <a:lumMod val="50000"/>
                  </a:schemeClr>
                </a:solidFill>
                <a:latin typeface="Arial" panose="020B0604020202020204" pitchFamily="34" charset="0"/>
                <a:cs typeface="Arial" panose="020B0604020202020204" pitchFamily="34" charset="0"/>
              </a:rPr>
              <a:t> </a:t>
            </a:r>
            <a:r>
              <a:rPr lang="en-US" b="1" dirty="0">
                <a:solidFill>
                  <a:schemeClr val="accent1">
                    <a:lumMod val="50000"/>
                  </a:schemeClr>
                </a:solidFill>
                <a:latin typeface="Arial" panose="020B0604020202020204" pitchFamily="34" charset="0"/>
                <a:cs typeface="Arial" panose="020B0604020202020204" pitchFamily="34" charset="0"/>
              </a:rPr>
              <a:t>:</a:t>
            </a:r>
            <a:r>
              <a:rPr lang="en-US" b="1" spc="-10" dirty="0">
                <a:solidFill>
                  <a:schemeClr val="accent1">
                    <a:lumMod val="50000"/>
                  </a:schemeClr>
                </a:solidFill>
                <a:latin typeface="Arial" panose="020B0604020202020204" pitchFamily="34" charset="0"/>
                <a:cs typeface="Arial" panose="020B0604020202020204" pitchFamily="34" charset="0"/>
              </a:rPr>
              <a:t> </a:t>
            </a:r>
            <a:r>
              <a:rPr lang="en-US" spc="-10" dirty="0">
                <a:solidFill>
                  <a:schemeClr val="accent1">
                    <a:lumMod val="50000"/>
                  </a:schemeClr>
                </a:solidFill>
                <a:latin typeface="Arial" panose="020B0604020202020204" pitchFamily="34" charset="0"/>
                <a:cs typeface="Arial" panose="020B0604020202020204" pitchFamily="34" charset="0"/>
              </a:rPr>
              <a:t>Genre</a:t>
            </a:r>
            <a:endParaRPr lang="en-US" dirty="0">
              <a:solidFill>
                <a:schemeClr val="accent1">
                  <a:lumMod val="50000"/>
                </a:schemeClr>
              </a:solidFill>
              <a:latin typeface="Arial" panose="020B0604020202020204" pitchFamily="34" charset="0"/>
              <a:cs typeface="Arial" panose="020B0604020202020204" pitchFamily="34" charset="0"/>
            </a:endParaRPr>
          </a:p>
          <a:p>
            <a:pPr marL="514350" indent="-514350" algn="just">
              <a:buFont typeface="+mj-lt"/>
              <a:buAutoNum type="arabicPeriod"/>
            </a:pPr>
            <a:r>
              <a:rPr lang="en-US" b="1" spc="-5" dirty="0">
                <a:solidFill>
                  <a:schemeClr val="accent1">
                    <a:lumMod val="50000"/>
                  </a:schemeClr>
                </a:solidFill>
                <a:latin typeface="Arial" panose="020B0604020202020204" pitchFamily="34" charset="0"/>
                <a:cs typeface="Arial" panose="020B0604020202020204" pitchFamily="34" charset="0"/>
              </a:rPr>
              <a:t>description: </a:t>
            </a:r>
            <a:r>
              <a:rPr lang="en-US" spc="-5" dirty="0">
                <a:solidFill>
                  <a:schemeClr val="accent1">
                    <a:lumMod val="50000"/>
                  </a:schemeClr>
                </a:solidFill>
                <a:latin typeface="Arial" panose="020B0604020202020204" pitchFamily="34" charset="0"/>
                <a:cs typeface="Arial" panose="020B0604020202020204" pitchFamily="34" charset="0"/>
              </a:rPr>
              <a:t>The Summary</a:t>
            </a:r>
            <a:r>
              <a:rPr lang="en-US" spc="-60" dirty="0">
                <a:solidFill>
                  <a:schemeClr val="accent1">
                    <a:lumMod val="50000"/>
                  </a:schemeClr>
                </a:solidFill>
                <a:latin typeface="Arial" panose="020B0604020202020204" pitchFamily="34" charset="0"/>
                <a:cs typeface="Arial" panose="020B0604020202020204" pitchFamily="34" charset="0"/>
              </a:rPr>
              <a:t> </a:t>
            </a:r>
            <a:r>
              <a:rPr lang="en-US" spc="-10" dirty="0">
                <a:solidFill>
                  <a:schemeClr val="accent1">
                    <a:lumMod val="50000"/>
                  </a:schemeClr>
                </a:solidFill>
                <a:latin typeface="Arial" panose="020B0604020202020204" pitchFamily="34" charset="0"/>
                <a:cs typeface="Arial" panose="020B0604020202020204" pitchFamily="34" charset="0"/>
              </a:rPr>
              <a:t>description</a:t>
            </a:r>
            <a:endParaRPr lang="en-US" dirty="0">
              <a:solidFill>
                <a:schemeClr val="accent1">
                  <a:lumMod val="50000"/>
                </a:schemeClr>
              </a:solidFill>
              <a:latin typeface="Arial" panose="020B0604020202020204" pitchFamily="34" charset="0"/>
              <a:cs typeface="Arial" panose="020B0604020202020204" pitchFamily="34" charset="0"/>
            </a:endParaRPr>
          </a:p>
          <a:p>
            <a:pPr marL="514350" indent="-514350" algn="just">
              <a:buFont typeface="+mj-lt"/>
              <a:buAutoNum type="arabicPeriod"/>
            </a:pPr>
            <a:endParaRPr lang="en-US" dirty="0">
              <a:solidFill>
                <a:schemeClr val="accent1">
                  <a:lumMod val="50000"/>
                </a:schemeClr>
              </a:solidFill>
              <a:latin typeface="Arial" panose="020B0604020202020204" pitchFamily="34" charset="0"/>
              <a:cs typeface="Arial" panose="020B0604020202020204" pitchFamily="34" charset="0"/>
            </a:endParaRPr>
          </a:p>
          <a:p>
            <a:pPr marL="514350" indent="-514350" algn="just">
              <a:buFont typeface="+mj-lt"/>
              <a:buAutoNum type="arabicPeriod"/>
            </a:pPr>
            <a:endParaRPr lang="en-IN" dirty="0"/>
          </a:p>
        </p:txBody>
      </p:sp>
    </p:spTree>
    <p:extLst>
      <p:ext uri="{BB962C8B-B14F-4D97-AF65-F5344CB8AC3E}">
        <p14:creationId xmlns:p14="http://schemas.microsoft.com/office/powerpoint/2010/main" val="664971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4CDD4-1FC6-031A-4E3C-19186FCC959D}"/>
              </a:ext>
            </a:extLst>
          </p:cNvPr>
          <p:cNvSpPr>
            <a:spLocks noGrp="1"/>
          </p:cNvSpPr>
          <p:nvPr>
            <p:ph type="title"/>
          </p:nvPr>
        </p:nvSpPr>
        <p:spPr>
          <a:xfrm>
            <a:off x="838200" y="18255"/>
            <a:ext cx="10515600" cy="1325563"/>
          </a:xfrm>
        </p:spPr>
        <p:txBody>
          <a:bodyPr>
            <a:normAutofit/>
          </a:bodyPr>
          <a:lstStyle/>
          <a:p>
            <a:r>
              <a:rPr lang="en-IN" b="1" i="0" u="sng" dirty="0">
                <a:solidFill>
                  <a:srgbClr val="CC0000"/>
                </a:solidFill>
                <a:effectLst>
                  <a:outerShdw blurRad="38100" dist="38100" dir="2700000" algn="tl" rotWithShape="0">
                    <a:srgbClr val="000000">
                      <a:alpha val="43000"/>
                    </a:srgbClr>
                  </a:outerShdw>
                </a:effectLst>
                <a:latin typeface="Arial Black" panose="020B0A04020102020204" pitchFamily="34" charset="0"/>
                <a:ea typeface="Arial" panose="020B0604020202020204" pitchFamily="34" charset="0"/>
                <a:cs typeface="Arial" panose="020B0604020202020204" pitchFamily="34" charset="0"/>
              </a:rPr>
              <a:t>Dataset Summary</a:t>
            </a:r>
            <a:endParaRPr lang="en-IN" sz="8800" dirty="0"/>
          </a:p>
        </p:txBody>
      </p:sp>
      <p:sp>
        <p:nvSpPr>
          <p:cNvPr id="3" name="Content Placeholder 2">
            <a:extLst>
              <a:ext uri="{FF2B5EF4-FFF2-40B4-BE49-F238E27FC236}">
                <a16:creationId xmlns:a16="http://schemas.microsoft.com/office/drawing/2014/main" id="{8D7F4DE3-1F7D-77B2-BEA1-99754D34F07C}"/>
              </a:ext>
            </a:extLst>
          </p:cNvPr>
          <p:cNvSpPr>
            <a:spLocks noGrp="1"/>
          </p:cNvSpPr>
          <p:nvPr>
            <p:ph idx="1"/>
          </p:nvPr>
        </p:nvSpPr>
        <p:spPr>
          <a:xfrm>
            <a:off x="0" y="1122948"/>
            <a:ext cx="7379368" cy="5743074"/>
          </a:xfrm>
        </p:spPr>
        <p:txBody>
          <a:bodyPr/>
          <a:lstStyle/>
          <a:p>
            <a:pPr>
              <a:buFont typeface="Wingdings" panose="05000000000000000000" pitchFamily="2" charset="2"/>
              <a:buChar char="Ø"/>
            </a:pPr>
            <a:r>
              <a:rPr lang="en-IN" b="1" dirty="0"/>
              <a:t>NETFLIX</a:t>
            </a:r>
            <a:r>
              <a:rPr lang="en-US" dirty="0"/>
              <a:t> content dataset contains data of7,787 video content listed on the platform collected from Flexible, a third-party Netflix search engine. </a:t>
            </a:r>
          </a:p>
          <a:p>
            <a:pPr>
              <a:buFont typeface="Wingdings" panose="05000000000000000000" pitchFamily="2" charset="2"/>
              <a:buChar char="Ø"/>
            </a:pPr>
            <a:r>
              <a:rPr lang="en-US" dirty="0"/>
              <a:t> The dataset contains 12 attributes and 7787 rows.</a:t>
            </a:r>
          </a:p>
          <a:p>
            <a:pPr>
              <a:buFont typeface="Wingdings" panose="05000000000000000000" pitchFamily="2" charset="2"/>
              <a:buChar char="Ø"/>
            </a:pPr>
            <a:r>
              <a:rPr lang="en-US" dirty="0"/>
              <a:t>Attributes providing video details about the video cast, director, duration and countries the content was produced in.</a:t>
            </a:r>
          </a:p>
          <a:p>
            <a:pPr>
              <a:buFont typeface="Wingdings" panose="05000000000000000000" pitchFamily="2" charset="2"/>
              <a:buChar char="Ø"/>
            </a:pPr>
            <a:r>
              <a:rPr lang="en-US" dirty="0"/>
              <a:t>Attributes also provides site details like signing date, listed description and topics the content is being listed under</a:t>
            </a:r>
            <a:endParaRPr lang="en-IN" dirty="0"/>
          </a:p>
        </p:txBody>
      </p:sp>
      <p:pic>
        <p:nvPicPr>
          <p:cNvPr id="5" name="Picture 4">
            <a:extLst>
              <a:ext uri="{FF2B5EF4-FFF2-40B4-BE49-F238E27FC236}">
                <a16:creationId xmlns:a16="http://schemas.microsoft.com/office/drawing/2014/main" id="{FDD4F1DD-360B-C1CB-A6BD-D82D4D70DB15}"/>
              </a:ext>
            </a:extLst>
          </p:cNvPr>
          <p:cNvPicPr>
            <a:picLocks noChangeAspect="1"/>
          </p:cNvPicPr>
          <p:nvPr/>
        </p:nvPicPr>
        <p:blipFill>
          <a:blip r:embed="rId2"/>
          <a:stretch>
            <a:fillRect/>
          </a:stretch>
        </p:blipFill>
        <p:spPr>
          <a:xfrm>
            <a:off x="8079509" y="1122948"/>
            <a:ext cx="3502891" cy="5062397"/>
          </a:xfrm>
          <a:prstGeom prst="rect">
            <a:avLst/>
          </a:prstGeom>
        </p:spPr>
      </p:pic>
    </p:spTree>
    <p:extLst>
      <p:ext uri="{BB962C8B-B14F-4D97-AF65-F5344CB8AC3E}">
        <p14:creationId xmlns:p14="http://schemas.microsoft.com/office/powerpoint/2010/main" val="414288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267C7-11AC-2503-C186-749A542B0BFA}"/>
              </a:ext>
            </a:extLst>
          </p:cNvPr>
          <p:cNvSpPr>
            <a:spLocks noGrp="1"/>
          </p:cNvSpPr>
          <p:nvPr>
            <p:ph type="title"/>
          </p:nvPr>
        </p:nvSpPr>
        <p:spPr/>
        <p:txBody>
          <a:bodyPr>
            <a:normAutofit/>
          </a:bodyPr>
          <a:lstStyle/>
          <a:p>
            <a:r>
              <a:rPr lang="en-IN" b="1" i="0" u="sng" dirty="0">
                <a:solidFill>
                  <a:srgbClr val="CC0000"/>
                </a:solidFill>
                <a:effectLst>
                  <a:outerShdw blurRad="38100" dist="38100" dir="2700000" algn="tl" rotWithShape="0">
                    <a:srgbClr val="000000">
                      <a:alpha val="43000"/>
                    </a:srgbClr>
                  </a:outerShdw>
                </a:effectLst>
                <a:latin typeface="Arial Black" panose="020B0A04020102020204" pitchFamily="34" charset="0"/>
                <a:ea typeface="Arial" panose="020B0604020202020204" pitchFamily="34" charset="0"/>
                <a:cs typeface="Arial" panose="020B0604020202020204" pitchFamily="34" charset="0"/>
              </a:rPr>
              <a:t>Exploratory Data Analysis (EDA)</a:t>
            </a:r>
            <a:endParaRPr lang="en-IN" dirty="0"/>
          </a:p>
        </p:txBody>
      </p:sp>
      <p:sp>
        <p:nvSpPr>
          <p:cNvPr id="6" name="Content Placeholder 5">
            <a:extLst>
              <a:ext uri="{FF2B5EF4-FFF2-40B4-BE49-F238E27FC236}">
                <a16:creationId xmlns:a16="http://schemas.microsoft.com/office/drawing/2014/main" id="{CE31223F-B3AD-4510-6294-C25F439331E3}"/>
              </a:ext>
            </a:extLst>
          </p:cNvPr>
          <p:cNvSpPr>
            <a:spLocks noGrp="1"/>
          </p:cNvSpPr>
          <p:nvPr>
            <p:ph idx="1"/>
          </p:nvPr>
        </p:nvSpPr>
        <p:spPr>
          <a:xfrm>
            <a:off x="6577263" y="4869781"/>
            <a:ext cx="5229726" cy="1988219"/>
          </a:xfrm>
        </p:spPr>
        <p:txBody>
          <a:bodyPr/>
          <a:lstStyle/>
          <a:p>
            <a:pPr marL="0" indent="0">
              <a:buNone/>
            </a:pPr>
            <a:r>
              <a:rPr lang="en-US" b="1" dirty="0"/>
              <a:t>69.1% of content available on NETFLIX are movies and remaining 30.9 % are the TV shows.  </a:t>
            </a:r>
            <a:endParaRPr lang="en-IN" b="1" dirty="0"/>
          </a:p>
        </p:txBody>
      </p:sp>
      <p:pic>
        <p:nvPicPr>
          <p:cNvPr id="4" name="Picture 3">
            <a:extLst>
              <a:ext uri="{FF2B5EF4-FFF2-40B4-BE49-F238E27FC236}">
                <a16:creationId xmlns:a16="http://schemas.microsoft.com/office/drawing/2014/main" id="{D2CE6208-6C2E-E919-7F16-9B60EFACD98B}"/>
              </a:ext>
            </a:extLst>
          </p:cNvPr>
          <p:cNvPicPr>
            <a:picLocks noChangeAspect="1"/>
          </p:cNvPicPr>
          <p:nvPr/>
        </p:nvPicPr>
        <p:blipFill>
          <a:blip r:embed="rId2"/>
          <a:stretch>
            <a:fillRect/>
          </a:stretch>
        </p:blipFill>
        <p:spPr>
          <a:xfrm>
            <a:off x="385011" y="1587878"/>
            <a:ext cx="4862804" cy="4904997"/>
          </a:xfrm>
          <a:prstGeom prst="rect">
            <a:avLst/>
          </a:prstGeom>
        </p:spPr>
      </p:pic>
    </p:spTree>
    <p:extLst>
      <p:ext uri="{BB962C8B-B14F-4D97-AF65-F5344CB8AC3E}">
        <p14:creationId xmlns:p14="http://schemas.microsoft.com/office/powerpoint/2010/main" val="3098067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DAE3D-F149-118F-6339-85C288E671A7}"/>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8A23D97C-E9E8-7D7D-16C2-C77E2B6C6792}"/>
              </a:ext>
            </a:extLst>
          </p:cNvPr>
          <p:cNvSpPr>
            <a:spLocks noGrp="1"/>
          </p:cNvSpPr>
          <p:nvPr>
            <p:ph idx="1"/>
          </p:nvPr>
        </p:nvSpPr>
        <p:spPr>
          <a:xfrm>
            <a:off x="966537" y="4615949"/>
            <a:ext cx="10515600" cy="1876926"/>
          </a:xfrm>
        </p:spPr>
        <p:txBody>
          <a:bodyPr/>
          <a:lstStyle/>
          <a:p>
            <a:r>
              <a:rPr lang="en-US" b="1" dirty="0"/>
              <a:t>We can see that only 10 countries contributes major of the content available on NETFLIX.</a:t>
            </a:r>
          </a:p>
          <a:p>
            <a:r>
              <a:rPr lang="en-US" b="1" dirty="0"/>
              <a:t>USA, INDIA and UK are the top 3 countries which produce more than half of the movies and TV shows.</a:t>
            </a:r>
            <a:endParaRPr lang="en-IN" b="1" dirty="0"/>
          </a:p>
        </p:txBody>
      </p:sp>
      <p:pic>
        <p:nvPicPr>
          <p:cNvPr id="5" name="Picture 4">
            <a:extLst>
              <a:ext uri="{FF2B5EF4-FFF2-40B4-BE49-F238E27FC236}">
                <a16:creationId xmlns:a16="http://schemas.microsoft.com/office/drawing/2014/main" id="{676C7F4B-779A-B672-96DD-695A5E3CB4B9}"/>
              </a:ext>
            </a:extLst>
          </p:cNvPr>
          <p:cNvPicPr>
            <a:picLocks noChangeAspect="1"/>
          </p:cNvPicPr>
          <p:nvPr/>
        </p:nvPicPr>
        <p:blipFill>
          <a:blip r:embed="rId2"/>
          <a:stretch>
            <a:fillRect/>
          </a:stretch>
        </p:blipFill>
        <p:spPr>
          <a:xfrm>
            <a:off x="408243" y="397430"/>
            <a:ext cx="5264769" cy="3872113"/>
          </a:xfrm>
          <a:prstGeom prst="rect">
            <a:avLst/>
          </a:prstGeom>
        </p:spPr>
      </p:pic>
      <p:pic>
        <p:nvPicPr>
          <p:cNvPr id="7" name="Picture 6">
            <a:extLst>
              <a:ext uri="{FF2B5EF4-FFF2-40B4-BE49-F238E27FC236}">
                <a16:creationId xmlns:a16="http://schemas.microsoft.com/office/drawing/2014/main" id="{072ABD9C-B279-06A6-CA1C-8F1FDF32CF8B}"/>
              </a:ext>
            </a:extLst>
          </p:cNvPr>
          <p:cNvPicPr>
            <a:picLocks noChangeAspect="1"/>
          </p:cNvPicPr>
          <p:nvPr/>
        </p:nvPicPr>
        <p:blipFill>
          <a:blip r:embed="rId3"/>
          <a:stretch>
            <a:fillRect/>
          </a:stretch>
        </p:blipFill>
        <p:spPr>
          <a:xfrm>
            <a:off x="5881806" y="586718"/>
            <a:ext cx="5263200" cy="3682825"/>
          </a:xfrm>
          <a:prstGeom prst="rect">
            <a:avLst/>
          </a:prstGeom>
        </p:spPr>
      </p:pic>
    </p:spTree>
    <p:extLst>
      <p:ext uri="{BB962C8B-B14F-4D97-AF65-F5344CB8AC3E}">
        <p14:creationId xmlns:p14="http://schemas.microsoft.com/office/powerpoint/2010/main" val="2946989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0CF29-9FC2-A9FF-EC41-A4CE5A08BE50}"/>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E40865F7-3905-00EA-93E1-F9D3AA3780B6}"/>
              </a:ext>
            </a:extLst>
          </p:cNvPr>
          <p:cNvSpPr>
            <a:spLocks noGrp="1"/>
          </p:cNvSpPr>
          <p:nvPr>
            <p:ph idx="1"/>
          </p:nvPr>
        </p:nvSpPr>
        <p:spPr>
          <a:xfrm>
            <a:off x="419100" y="4149975"/>
            <a:ext cx="11353800" cy="2342900"/>
          </a:xfrm>
        </p:spPr>
        <p:txBody>
          <a:bodyPr>
            <a:normAutofit lnSpcReduction="10000"/>
          </a:bodyPr>
          <a:lstStyle/>
          <a:p>
            <a:r>
              <a:rPr lang="en-US" b="1" dirty="0"/>
              <a:t>From 2015 we can see  NETFLIX expands its content library rapidly.</a:t>
            </a:r>
          </a:p>
          <a:p>
            <a:r>
              <a:rPr lang="en-US" b="1" dirty="0"/>
              <a:t>Growth in the number of movies is so much higher than TV shows.</a:t>
            </a:r>
          </a:p>
          <a:p>
            <a:r>
              <a:rPr lang="en-US" b="1" dirty="0"/>
              <a:t>2019 and 2020 years NETFLIX added its major content.</a:t>
            </a:r>
          </a:p>
          <a:p>
            <a:r>
              <a:rPr lang="en-US" b="1" dirty="0"/>
              <a:t>In 2021 very few movies are added or due to no enough data we can’t predict that much. </a:t>
            </a:r>
            <a:endParaRPr lang="en-IN" b="1" dirty="0"/>
          </a:p>
        </p:txBody>
      </p:sp>
      <p:pic>
        <p:nvPicPr>
          <p:cNvPr id="5" name="Picture 4">
            <a:extLst>
              <a:ext uri="{FF2B5EF4-FFF2-40B4-BE49-F238E27FC236}">
                <a16:creationId xmlns:a16="http://schemas.microsoft.com/office/drawing/2014/main" id="{3245E942-4252-E3D9-D281-9A9D0884A970}"/>
              </a:ext>
            </a:extLst>
          </p:cNvPr>
          <p:cNvPicPr>
            <a:picLocks noChangeAspect="1"/>
          </p:cNvPicPr>
          <p:nvPr/>
        </p:nvPicPr>
        <p:blipFill>
          <a:blip r:embed="rId2"/>
          <a:stretch>
            <a:fillRect/>
          </a:stretch>
        </p:blipFill>
        <p:spPr>
          <a:xfrm>
            <a:off x="419100" y="365125"/>
            <a:ext cx="10934700" cy="3516166"/>
          </a:xfrm>
          <a:prstGeom prst="rect">
            <a:avLst/>
          </a:prstGeom>
        </p:spPr>
      </p:pic>
    </p:spTree>
    <p:extLst>
      <p:ext uri="{BB962C8B-B14F-4D97-AF65-F5344CB8AC3E}">
        <p14:creationId xmlns:p14="http://schemas.microsoft.com/office/powerpoint/2010/main" val="3943891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234A9-F6DE-783A-6FE7-94DA5158891C}"/>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CC54FE30-1B75-05E4-79E0-C257FFA70019}"/>
              </a:ext>
            </a:extLst>
          </p:cNvPr>
          <p:cNvSpPr>
            <a:spLocks noGrp="1"/>
          </p:cNvSpPr>
          <p:nvPr>
            <p:ph idx="1"/>
          </p:nvPr>
        </p:nvSpPr>
        <p:spPr>
          <a:xfrm>
            <a:off x="8037094" y="582195"/>
            <a:ext cx="4154906" cy="2216986"/>
          </a:xfrm>
        </p:spPr>
        <p:txBody>
          <a:bodyPr>
            <a:normAutofit fontScale="85000" lnSpcReduction="10000"/>
          </a:bodyPr>
          <a:lstStyle/>
          <a:p>
            <a:r>
              <a:rPr lang="en-US" b="1" dirty="0"/>
              <a:t>NETFLIX uploads most of the content either on ending and beginning of month.</a:t>
            </a:r>
          </a:p>
          <a:p>
            <a:r>
              <a:rPr lang="en-US" b="1" dirty="0"/>
              <a:t>1</a:t>
            </a:r>
            <a:r>
              <a:rPr lang="en-US" b="1" baseline="30000" dirty="0"/>
              <a:t>st</a:t>
            </a:r>
            <a:r>
              <a:rPr lang="en-US" b="1" dirty="0"/>
              <a:t> , 15</a:t>
            </a:r>
            <a:r>
              <a:rPr lang="en-US" b="1" baseline="30000" dirty="0"/>
              <a:t>th</a:t>
            </a:r>
            <a:r>
              <a:rPr lang="en-US" b="1" dirty="0"/>
              <a:t> and 31</a:t>
            </a:r>
            <a:r>
              <a:rPr lang="en-US" b="1" baseline="30000" dirty="0"/>
              <a:t>st</a:t>
            </a:r>
            <a:r>
              <a:rPr lang="en-US" b="1" dirty="0"/>
              <a:t> are the prominent days for uploading new content on NETFLIX.</a:t>
            </a:r>
          </a:p>
        </p:txBody>
      </p:sp>
      <p:sp>
        <p:nvSpPr>
          <p:cNvPr id="4" name="TextBox 3">
            <a:extLst>
              <a:ext uri="{FF2B5EF4-FFF2-40B4-BE49-F238E27FC236}">
                <a16:creationId xmlns:a16="http://schemas.microsoft.com/office/drawing/2014/main" id="{9C252874-CAB7-1C88-B39E-ED1A94FBCFB7}"/>
              </a:ext>
            </a:extLst>
          </p:cNvPr>
          <p:cNvSpPr txBox="1"/>
          <p:nvPr/>
        </p:nvSpPr>
        <p:spPr>
          <a:xfrm>
            <a:off x="0" y="3638547"/>
            <a:ext cx="5069305" cy="2800767"/>
          </a:xfrm>
          <a:prstGeom prst="rect">
            <a:avLst/>
          </a:prstGeom>
          <a:noFill/>
        </p:spPr>
        <p:txBody>
          <a:bodyPr wrap="square" rtlCol="0">
            <a:spAutoFit/>
          </a:bodyPr>
          <a:lstStyle/>
          <a:p>
            <a:pPr marL="285750" indent="-285750">
              <a:buFont typeface="Arial" panose="020B0604020202020204" pitchFamily="34" charset="0"/>
              <a:buChar char="•"/>
            </a:pPr>
            <a:r>
              <a:rPr lang="en-US" sz="2200" b="1" dirty="0"/>
              <a:t>October, November, December and January are month in which many shows and movies get uploaded to the NETFLIX.</a:t>
            </a:r>
          </a:p>
          <a:p>
            <a:pPr marL="285750" indent="-285750">
              <a:buFont typeface="Arial" panose="020B0604020202020204" pitchFamily="34" charset="0"/>
              <a:buChar char="•"/>
            </a:pPr>
            <a:r>
              <a:rPr lang="en-US" sz="2200" b="1" dirty="0"/>
              <a:t>It might be due to the winter, as in these months people may stay at home and watch shows and movies in their free time.</a:t>
            </a:r>
            <a:endParaRPr lang="en-IN" sz="2200" b="1" dirty="0"/>
          </a:p>
        </p:txBody>
      </p:sp>
      <p:pic>
        <p:nvPicPr>
          <p:cNvPr id="8" name="Picture 7">
            <a:extLst>
              <a:ext uri="{FF2B5EF4-FFF2-40B4-BE49-F238E27FC236}">
                <a16:creationId xmlns:a16="http://schemas.microsoft.com/office/drawing/2014/main" id="{473C32E1-CC8A-94B3-40DD-FD3F688CC4A4}"/>
              </a:ext>
            </a:extLst>
          </p:cNvPr>
          <p:cNvPicPr>
            <a:picLocks noChangeAspect="1"/>
          </p:cNvPicPr>
          <p:nvPr/>
        </p:nvPicPr>
        <p:blipFill>
          <a:blip r:embed="rId2"/>
          <a:stretch>
            <a:fillRect/>
          </a:stretch>
        </p:blipFill>
        <p:spPr>
          <a:xfrm>
            <a:off x="337297" y="155578"/>
            <a:ext cx="7556401" cy="3273422"/>
          </a:xfrm>
          <a:prstGeom prst="rect">
            <a:avLst/>
          </a:prstGeom>
        </p:spPr>
      </p:pic>
      <p:pic>
        <p:nvPicPr>
          <p:cNvPr id="10" name="Picture 9">
            <a:extLst>
              <a:ext uri="{FF2B5EF4-FFF2-40B4-BE49-F238E27FC236}">
                <a16:creationId xmlns:a16="http://schemas.microsoft.com/office/drawing/2014/main" id="{A4EB3914-8B48-D742-DFD6-95C50616DE64}"/>
              </a:ext>
            </a:extLst>
          </p:cNvPr>
          <p:cNvPicPr>
            <a:picLocks noChangeAspect="1"/>
          </p:cNvPicPr>
          <p:nvPr/>
        </p:nvPicPr>
        <p:blipFill>
          <a:blip r:embed="rId3"/>
          <a:stretch>
            <a:fillRect/>
          </a:stretch>
        </p:blipFill>
        <p:spPr>
          <a:xfrm>
            <a:off x="5069305" y="3429000"/>
            <a:ext cx="6785398" cy="3063875"/>
          </a:xfrm>
          <a:prstGeom prst="rect">
            <a:avLst/>
          </a:prstGeom>
        </p:spPr>
      </p:pic>
    </p:spTree>
    <p:extLst>
      <p:ext uri="{BB962C8B-B14F-4D97-AF65-F5344CB8AC3E}">
        <p14:creationId xmlns:p14="http://schemas.microsoft.com/office/powerpoint/2010/main" val="3045236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989</TotalTime>
  <Words>1500</Words>
  <Application>Microsoft Office PowerPoint</Application>
  <PresentationFormat>Widescreen</PresentationFormat>
  <Paragraphs>137</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Algerian</vt:lpstr>
      <vt:lpstr>Arial</vt:lpstr>
      <vt:lpstr>Arial Black</vt:lpstr>
      <vt:lpstr>Broadway</vt:lpstr>
      <vt:lpstr>Calibri</vt:lpstr>
      <vt:lpstr>Calibri Light</vt:lpstr>
      <vt:lpstr>Montserrat</vt:lpstr>
      <vt:lpstr>Wide Latin</vt:lpstr>
      <vt:lpstr>Wingdings</vt:lpstr>
      <vt:lpstr>Office Theme</vt:lpstr>
      <vt:lpstr>Capstone Project - 4</vt:lpstr>
      <vt:lpstr>Contain</vt:lpstr>
      <vt:lpstr> Introduction</vt:lpstr>
      <vt:lpstr>Dataset Preview</vt:lpstr>
      <vt:lpstr>Dataset Summary</vt:lpstr>
      <vt:lpstr>Exploratory Data Analysis (EDA)</vt:lpstr>
      <vt:lpstr>   </vt:lpstr>
      <vt:lpstr> </vt:lpstr>
      <vt:lpstr>    </vt:lpstr>
      <vt:lpstr>    </vt:lpstr>
      <vt:lpstr>   </vt:lpstr>
      <vt:lpstr>   </vt:lpstr>
      <vt:lpstr> </vt:lpstr>
      <vt:lpstr>        </vt:lpstr>
      <vt:lpstr>           </vt:lpstr>
      <vt:lpstr>Data Cleaning</vt:lpstr>
      <vt:lpstr>Data Preprocessing:</vt:lpstr>
      <vt:lpstr>Creating Clusters</vt:lpstr>
      <vt:lpstr>Determining optimal value for k</vt:lpstr>
      <vt:lpstr>      </vt:lpstr>
      <vt:lpstr>Data represented by each cluster   </vt:lpstr>
      <vt:lpstr>  </vt:lpstr>
      <vt:lpstr>Getting Recommendations</vt:lpstr>
      <vt:lpstr>Conclusions</vt:lpstr>
      <vt:lpstr>Future Scope</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- 4</dc:title>
  <dc:creator>Rushikesh Mane</dc:creator>
  <cp:lastModifiedBy>Rushikesh Mane</cp:lastModifiedBy>
  <cp:revision>22</cp:revision>
  <dcterms:created xsi:type="dcterms:W3CDTF">2023-01-15T07:42:09Z</dcterms:created>
  <dcterms:modified xsi:type="dcterms:W3CDTF">2023-01-24T07:40:24Z</dcterms:modified>
</cp:coreProperties>
</file>