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8" r:id="rId9"/>
    <p:sldId id="263" r:id="rId10"/>
    <p:sldId id="264" r:id="rId11"/>
    <p:sldId id="261" r:id="rId12"/>
    <p:sldId id="266" r:id="rId13"/>
    <p:sldId id="272" r:id="rId14"/>
    <p:sldId id="273" r:id="rId15"/>
    <p:sldId id="274" r:id="rId16"/>
    <p:sldId id="275" r:id="rId17"/>
    <p:sldId id="279" r:id="rId18"/>
    <p:sldId id="284" r:id="rId19"/>
    <p:sldId id="285" r:id="rId20"/>
    <p:sldId id="276" r:id="rId21"/>
    <p:sldId id="277" r:id="rId22"/>
    <p:sldId id="287" r:id="rId23"/>
    <p:sldId id="286" r:id="rId24"/>
    <p:sldId id="280" r:id="rId25"/>
    <p:sldId id="281" r:id="rId26"/>
    <p:sldId id="282" r:id="rId27"/>
    <p:sldId id="269" r:id="rId28"/>
    <p:sldId id="28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6846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99C68-F93D-4A17-924D-45FD068D090F}" type="doc">
      <dgm:prSet loTypeId="urn:microsoft.com/office/officeart/2005/8/layout/default" loCatId="Inbox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C49009-57F4-4010-884C-B4702B1B83D5}">
      <dgm:prSet/>
      <dgm:spPr>
        <a:solidFill>
          <a:schemeClr val="bg2"/>
        </a:solidFill>
      </dgm:spPr>
      <dgm:t>
        <a:bodyPr/>
        <a:lstStyle/>
        <a:p>
          <a:r>
            <a:rPr lang="en-US" baseline="0" dirty="0">
              <a:latin typeface="Times New Roman" panose="02020603050405020304" pitchFamily="18" charset="0"/>
            </a:rPr>
            <a:t>File Size : 245.285MB</a:t>
          </a:r>
        </a:p>
      </dgm:t>
    </dgm:pt>
    <dgm:pt modelId="{90635005-0FAC-48A3-BAA4-D386CE2DFFB0}" type="parTrans" cxnId="{214F7EBC-28D3-480D-8EF2-5B92A1B960C6}">
      <dgm:prSet/>
      <dgm:spPr/>
      <dgm:t>
        <a:bodyPr/>
        <a:lstStyle/>
        <a:p>
          <a:endParaRPr lang="en-US"/>
        </a:p>
      </dgm:t>
    </dgm:pt>
    <dgm:pt modelId="{07799A78-2E91-43FB-9AAE-6D852B241923}" type="sibTrans" cxnId="{214F7EBC-28D3-480D-8EF2-5B92A1B960C6}">
      <dgm:prSet/>
      <dgm:spPr/>
      <dgm:t>
        <a:bodyPr/>
        <a:lstStyle/>
        <a:p>
          <a:endParaRPr lang="en-US"/>
        </a:p>
      </dgm:t>
    </dgm:pt>
    <dgm:pt modelId="{71B909C3-DCEF-490F-8394-D4FD447269F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aseline="0" dirty="0">
              <a:latin typeface="Times New Roman" panose="02020603050405020304" pitchFamily="18" charset="0"/>
            </a:rPr>
            <a:t>Number of Observations : 645241</a:t>
          </a:r>
        </a:p>
      </dgm:t>
    </dgm:pt>
    <dgm:pt modelId="{C52D14A4-8E78-4E58-AF16-BC239C498E2A}" type="parTrans" cxnId="{BE499C6E-79E1-442C-A009-606988BA7653}">
      <dgm:prSet/>
      <dgm:spPr/>
      <dgm:t>
        <a:bodyPr/>
        <a:lstStyle/>
        <a:p>
          <a:endParaRPr lang="en-US"/>
        </a:p>
      </dgm:t>
    </dgm:pt>
    <dgm:pt modelId="{5823E57D-B553-4FD5-8B9D-BF719AB320A6}" type="sibTrans" cxnId="{BE499C6E-79E1-442C-A009-606988BA7653}">
      <dgm:prSet/>
      <dgm:spPr/>
      <dgm:t>
        <a:bodyPr/>
        <a:lstStyle/>
        <a:p>
          <a:endParaRPr lang="en-US"/>
        </a:p>
      </dgm:t>
    </dgm:pt>
    <dgm:pt modelId="{F7517B03-0DFA-47AF-A942-FA662840FD3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aseline="0" dirty="0">
              <a:latin typeface="Times New Roman" panose="02020603050405020304" pitchFamily="18" charset="0"/>
            </a:rPr>
            <a:t>Number of Variables : 52</a:t>
          </a:r>
        </a:p>
      </dgm:t>
    </dgm:pt>
    <dgm:pt modelId="{17961340-9C78-4671-BDCD-C21155777CF1}" type="parTrans" cxnId="{9B587AAE-6537-4631-9784-BECD12E66F8E}">
      <dgm:prSet/>
      <dgm:spPr/>
      <dgm:t>
        <a:bodyPr/>
        <a:lstStyle/>
        <a:p>
          <a:endParaRPr lang="en-US"/>
        </a:p>
      </dgm:t>
    </dgm:pt>
    <dgm:pt modelId="{C8E87312-5280-4324-8CA1-9A3DE3BED5E4}" type="sibTrans" cxnId="{9B587AAE-6537-4631-9784-BECD12E66F8E}">
      <dgm:prSet/>
      <dgm:spPr/>
      <dgm:t>
        <a:bodyPr/>
        <a:lstStyle/>
        <a:p>
          <a:endParaRPr lang="en-US"/>
        </a:p>
      </dgm:t>
    </dgm:pt>
    <dgm:pt modelId="{633AA70D-2F83-4D1A-8C51-748C4AB5C8C4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aseline="0">
              <a:latin typeface="Times New Roman" panose="02020603050405020304" pitchFamily="18" charset="0"/>
            </a:rPr>
            <a:t>Categorical Variables: 29</a:t>
          </a:r>
        </a:p>
      </dgm:t>
    </dgm:pt>
    <dgm:pt modelId="{A87579E7-8930-461A-9CD0-E0043EEAC305}" type="parTrans" cxnId="{93C87487-3027-445B-8499-E6450F7442A7}">
      <dgm:prSet/>
      <dgm:spPr/>
      <dgm:t>
        <a:bodyPr/>
        <a:lstStyle/>
        <a:p>
          <a:endParaRPr lang="en-US"/>
        </a:p>
      </dgm:t>
    </dgm:pt>
    <dgm:pt modelId="{77CC4467-E7A7-410D-B360-FC03D07822FA}" type="sibTrans" cxnId="{93C87487-3027-445B-8499-E6450F7442A7}">
      <dgm:prSet/>
      <dgm:spPr/>
      <dgm:t>
        <a:bodyPr/>
        <a:lstStyle/>
        <a:p>
          <a:endParaRPr lang="en-US"/>
        </a:p>
      </dgm:t>
    </dgm:pt>
    <dgm:pt modelId="{484FB8EE-BD71-429B-9279-C3570C87F240}">
      <dgm:prSet/>
      <dgm:spPr/>
      <dgm:t>
        <a:bodyPr/>
        <a:lstStyle/>
        <a:p>
          <a:r>
            <a:rPr lang="en-US" baseline="0">
              <a:latin typeface="Times New Roman" panose="02020603050405020304" pitchFamily="18" charset="0"/>
            </a:rPr>
            <a:t>Numerical Variables:23</a:t>
          </a:r>
        </a:p>
      </dgm:t>
    </dgm:pt>
    <dgm:pt modelId="{C210FF92-D33A-4CAA-83AF-4AF2822368BF}" type="parTrans" cxnId="{C086003A-521B-4602-9734-2C176A3B3DB7}">
      <dgm:prSet/>
      <dgm:spPr/>
      <dgm:t>
        <a:bodyPr/>
        <a:lstStyle/>
        <a:p>
          <a:endParaRPr lang="en-US"/>
        </a:p>
      </dgm:t>
    </dgm:pt>
    <dgm:pt modelId="{6D4AE07C-C908-4C55-A482-94948D2D7FAA}" type="sibTrans" cxnId="{C086003A-521B-4602-9734-2C176A3B3DB7}">
      <dgm:prSet/>
      <dgm:spPr/>
      <dgm:t>
        <a:bodyPr/>
        <a:lstStyle/>
        <a:p>
          <a:endParaRPr lang="en-US"/>
        </a:p>
      </dgm:t>
    </dgm:pt>
    <dgm:pt modelId="{D0678BA8-53D8-4F57-A2AA-3609E0F92352}" type="pres">
      <dgm:prSet presAssocID="{86599C68-F93D-4A17-924D-45FD068D090F}" presName="diagram" presStyleCnt="0">
        <dgm:presLayoutVars>
          <dgm:dir/>
          <dgm:resizeHandles val="exact"/>
        </dgm:presLayoutVars>
      </dgm:prSet>
      <dgm:spPr/>
    </dgm:pt>
    <dgm:pt modelId="{BB809B46-3C25-4C62-AFF3-B8998C780B9D}" type="pres">
      <dgm:prSet presAssocID="{22C49009-57F4-4010-884C-B4702B1B83D5}" presName="node" presStyleLbl="node1" presStyleIdx="0" presStyleCnt="5" custLinFactNeighborX="-2147" custLinFactNeighborY="1670">
        <dgm:presLayoutVars>
          <dgm:bulletEnabled val="1"/>
        </dgm:presLayoutVars>
      </dgm:prSet>
      <dgm:spPr/>
    </dgm:pt>
    <dgm:pt modelId="{415D4E04-539F-49C4-ABF4-F9E002A4C336}" type="pres">
      <dgm:prSet presAssocID="{07799A78-2E91-43FB-9AAE-6D852B241923}" presName="sibTrans" presStyleCnt="0"/>
      <dgm:spPr/>
    </dgm:pt>
    <dgm:pt modelId="{4E83CE40-A3C9-4B15-A2AA-6AB96FFBBCA2}" type="pres">
      <dgm:prSet presAssocID="{71B909C3-DCEF-490F-8394-D4FD447269FE}" presName="node" presStyleLbl="node1" presStyleIdx="1" presStyleCnt="5" custLinFactNeighborX="0" custLinFactNeighborY="1670">
        <dgm:presLayoutVars>
          <dgm:bulletEnabled val="1"/>
        </dgm:presLayoutVars>
      </dgm:prSet>
      <dgm:spPr/>
    </dgm:pt>
    <dgm:pt modelId="{00658398-156F-4158-B240-25249A85B912}" type="pres">
      <dgm:prSet presAssocID="{5823E57D-B553-4FD5-8B9D-BF719AB320A6}" presName="sibTrans" presStyleCnt="0"/>
      <dgm:spPr/>
    </dgm:pt>
    <dgm:pt modelId="{A2CA9F27-5177-4B1A-BFF9-C53C18DD7B2D}" type="pres">
      <dgm:prSet presAssocID="{F7517B03-0DFA-47AF-A942-FA662840FD35}" presName="node" presStyleLbl="node1" presStyleIdx="2" presStyleCnt="5" custLinFactNeighborX="1789" custLinFactNeighborY="1670">
        <dgm:presLayoutVars>
          <dgm:bulletEnabled val="1"/>
        </dgm:presLayoutVars>
      </dgm:prSet>
      <dgm:spPr/>
    </dgm:pt>
    <dgm:pt modelId="{D4469C0F-2F3E-4F72-B368-B741907E1F7D}" type="pres">
      <dgm:prSet presAssocID="{C8E87312-5280-4324-8CA1-9A3DE3BED5E4}" presName="sibTrans" presStyleCnt="0"/>
      <dgm:spPr/>
    </dgm:pt>
    <dgm:pt modelId="{6E967FA4-E6FA-4947-A791-8173895DA2F3}" type="pres">
      <dgm:prSet presAssocID="{633AA70D-2F83-4D1A-8C51-748C4AB5C8C4}" presName="node" presStyleLbl="node1" presStyleIdx="3" presStyleCnt="5" custLinFactNeighborX="-3947" custLinFactNeighborY="-2957">
        <dgm:presLayoutVars>
          <dgm:bulletEnabled val="1"/>
        </dgm:presLayoutVars>
      </dgm:prSet>
      <dgm:spPr/>
    </dgm:pt>
    <dgm:pt modelId="{3BD7DA12-11F3-42E0-BD67-67836096C9BE}" type="pres">
      <dgm:prSet presAssocID="{77CC4467-E7A7-410D-B360-FC03D07822FA}" presName="sibTrans" presStyleCnt="0"/>
      <dgm:spPr/>
    </dgm:pt>
    <dgm:pt modelId="{94437C4C-A9C0-4E0D-88E1-021695B6765D}" type="pres">
      <dgm:prSet presAssocID="{484FB8EE-BD71-429B-9279-C3570C87F240}" presName="node" presStyleLbl="node1" presStyleIdx="4" presStyleCnt="5" custLinFactNeighborX="2845" custLinFactNeighborY="-2957">
        <dgm:presLayoutVars>
          <dgm:bulletEnabled val="1"/>
        </dgm:presLayoutVars>
      </dgm:prSet>
      <dgm:spPr/>
    </dgm:pt>
  </dgm:ptLst>
  <dgm:cxnLst>
    <dgm:cxn modelId="{F735AF25-5CB5-4D6D-A8C9-C9C21BB82213}" type="presOf" srcId="{86599C68-F93D-4A17-924D-45FD068D090F}" destId="{D0678BA8-53D8-4F57-A2AA-3609E0F92352}" srcOrd="0" destOrd="0" presId="urn:microsoft.com/office/officeart/2005/8/layout/default"/>
    <dgm:cxn modelId="{6CFE202C-28C4-469C-B169-A03512F1AC6A}" type="presOf" srcId="{22C49009-57F4-4010-884C-B4702B1B83D5}" destId="{BB809B46-3C25-4C62-AFF3-B8998C780B9D}" srcOrd="0" destOrd="0" presId="urn:microsoft.com/office/officeart/2005/8/layout/default"/>
    <dgm:cxn modelId="{C086003A-521B-4602-9734-2C176A3B3DB7}" srcId="{86599C68-F93D-4A17-924D-45FD068D090F}" destId="{484FB8EE-BD71-429B-9279-C3570C87F240}" srcOrd="4" destOrd="0" parTransId="{C210FF92-D33A-4CAA-83AF-4AF2822368BF}" sibTransId="{6D4AE07C-C908-4C55-A482-94948D2D7FAA}"/>
    <dgm:cxn modelId="{BE499C6E-79E1-442C-A009-606988BA7653}" srcId="{86599C68-F93D-4A17-924D-45FD068D090F}" destId="{71B909C3-DCEF-490F-8394-D4FD447269FE}" srcOrd="1" destOrd="0" parTransId="{C52D14A4-8E78-4E58-AF16-BC239C498E2A}" sibTransId="{5823E57D-B553-4FD5-8B9D-BF719AB320A6}"/>
    <dgm:cxn modelId="{93C87487-3027-445B-8499-E6450F7442A7}" srcId="{86599C68-F93D-4A17-924D-45FD068D090F}" destId="{633AA70D-2F83-4D1A-8C51-748C4AB5C8C4}" srcOrd="3" destOrd="0" parTransId="{A87579E7-8930-461A-9CD0-E0043EEAC305}" sibTransId="{77CC4467-E7A7-410D-B360-FC03D07822FA}"/>
    <dgm:cxn modelId="{9DAAAAA5-7B13-4E4D-8FD3-46558FDC49D6}" type="presOf" srcId="{484FB8EE-BD71-429B-9279-C3570C87F240}" destId="{94437C4C-A9C0-4E0D-88E1-021695B6765D}" srcOrd="0" destOrd="0" presId="urn:microsoft.com/office/officeart/2005/8/layout/default"/>
    <dgm:cxn modelId="{9B587AAE-6537-4631-9784-BECD12E66F8E}" srcId="{86599C68-F93D-4A17-924D-45FD068D090F}" destId="{F7517B03-0DFA-47AF-A942-FA662840FD35}" srcOrd="2" destOrd="0" parTransId="{17961340-9C78-4671-BDCD-C21155777CF1}" sibTransId="{C8E87312-5280-4324-8CA1-9A3DE3BED5E4}"/>
    <dgm:cxn modelId="{A3B9F7B6-3809-49C1-B05D-8A070162D0BE}" type="presOf" srcId="{F7517B03-0DFA-47AF-A942-FA662840FD35}" destId="{A2CA9F27-5177-4B1A-BFF9-C53C18DD7B2D}" srcOrd="0" destOrd="0" presId="urn:microsoft.com/office/officeart/2005/8/layout/default"/>
    <dgm:cxn modelId="{214F7EBC-28D3-480D-8EF2-5B92A1B960C6}" srcId="{86599C68-F93D-4A17-924D-45FD068D090F}" destId="{22C49009-57F4-4010-884C-B4702B1B83D5}" srcOrd="0" destOrd="0" parTransId="{90635005-0FAC-48A3-BAA4-D386CE2DFFB0}" sibTransId="{07799A78-2E91-43FB-9AAE-6D852B241923}"/>
    <dgm:cxn modelId="{BD6A65DE-BF98-4257-8776-8E49DFB88AF0}" type="presOf" srcId="{633AA70D-2F83-4D1A-8C51-748C4AB5C8C4}" destId="{6E967FA4-E6FA-4947-A791-8173895DA2F3}" srcOrd="0" destOrd="0" presId="urn:microsoft.com/office/officeart/2005/8/layout/default"/>
    <dgm:cxn modelId="{01E185E1-7E7C-4338-A1EB-080E253FFADE}" type="presOf" srcId="{71B909C3-DCEF-490F-8394-D4FD447269FE}" destId="{4E83CE40-A3C9-4B15-A2AA-6AB96FFBBCA2}" srcOrd="0" destOrd="0" presId="urn:microsoft.com/office/officeart/2005/8/layout/default"/>
    <dgm:cxn modelId="{0F171364-D881-402E-99ED-2C1EE622FB2E}" type="presParOf" srcId="{D0678BA8-53D8-4F57-A2AA-3609E0F92352}" destId="{BB809B46-3C25-4C62-AFF3-B8998C780B9D}" srcOrd="0" destOrd="0" presId="urn:microsoft.com/office/officeart/2005/8/layout/default"/>
    <dgm:cxn modelId="{B43D7BC1-74A7-4C06-9EA7-6D2D3E7535D8}" type="presParOf" srcId="{D0678BA8-53D8-4F57-A2AA-3609E0F92352}" destId="{415D4E04-539F-49C4-ABF4-F9E002A4C336}" srcOrd="1" destOrd="0" presId="urn:microsoft.com/office/officeart/2005/8/layout/default"/>
    <dgm:cxn modelId="{FEF4D410-885D-4BCE-9C68-3149CAD03B7E}" type="presParOf" srcId="{D0678BA8-53D8-4F57-A2AA-3609E0F92352}" destId="{4E83CE40-A3C9-4B15-A2AA-6AB96FFBBCA2}" srcOrd="2" destOrd="0" presId="urn:microsoft.com/office/officeart/2005/8/layout/default"/>
    <dgm:cxn modelId="{2E00C2BB-ADAA-483F-AD05-A62A0164EC4B}" type="presParOf" srcId="{D0678BA8-53D8-4F57-A2AA-3609E0F92352}" destId="{00658398-156F-4158-B240-25249A85B912}" srcOrd="3" destOrd="0" presId="urn:microsoft.com/office/officeart/2005/8/layout/default"/>
    <dgm:cxn modelId="{6D9F90C2-161A-4719-B733-D3063DA04B67}" type="presParOf" srcId="{D0678BA8-53D8-4F57-A2AA-3609E0F92352}" destId="{A2CA9F27-5177-4B1A-BFF9-C53C18DD7B2D}" srcOrd="4" destOrd="0" presId="urn:microsoft.com/office/officeart/2005/8/layout/default"/>
    <dgm:cxn modelId="{014FC95D-87EA-499F-B94D-8CC1E9D33CF9}" type="presParOf" srcId="{D0678BA8-53D8-4F57-A2AA-3609E0F92352}" destId="{D4469C0F-2F3E-4F72-B368-B741907E1F7D}" srcOrd="5" destOrd="0" presId="urn:microsoft.com/office/officeart/2005/8/layout/default"/>
    <dgm:cxn modelId="{028502AF-66B6-4423-9EE6-5A5D66808E50}" type="presParOf" srcId="{D0678BA8-53D8-4F57-A2AA-3609E0F92352}" destId="{6E967FA4-E6FA-4947-A791-8173895DA2F3}" srcOrd="6" destOrd="0" presId="urn:microsoft.com/office/officeart/2005/8/layout/default"/>
    <dgm:cxn modelId="{D0DB2656-57A0-4B21-ACF7-491B8EE03AC1}" type="presParOf" srcId="{D0678BA8-53D8-4F57-A2AA-3609E0F92352}" destId="{3BD7DA12-11F3-42E0-BD67-67836096C9BE}" srcOrd="7" destOrd="0" presId="urn:microsoft.com/office/officeart/2005/8/layout/default"/>
    <dgm:cxn modelId="{B48156E3-A9E0-4115-9A94-3793AF2FBF6E}" type="presParOf" srcId="{D0678BA8-53D8-4F57-A2AA-3609E0F92352}" destId="{94437C4C-A9C0-4E0D-88E1-021695B6765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66DF3-53C1-464D-9B13-A169B25EFFAE}" type="doc">
      <dgm:prSet loTypeId="urn:microsoft.com/office/officeart/2005/8/layout/vList2" loCatId="Inbox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76B8C55B-393A-45B5-89AC-E3AAD25CE89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aseline="0" dirty="0">
              <a:solidFill>
                <a:schemeClr val="bg1"/>
              </a:solidFill>
              <a:latin typeface="Times New Roman" panose="02020603050405020304" pitchFamily="18" charset="0"/>
            </a:rPr>
            <a:t>Based on this set of known predictors can we predict whether a person’s H1B visa will be approved or not ?</a:t>
          </a:r>
        </a:p>
      </dgm:t>
    </dgm:pt>
    <dgm:pt modelId="{CC9CE534-A9E7-4895-85FA-55B8526CEE96}" type="parTrans" cxnId="{00DD1AD3-437D-4933-89D0-6A63A4D5BC4B}">
      <dgm:prSet/>
      <dgm:spPr/>
      <dgm:t>
        <a:bodyPr/>
        <a:lstStyle/>
        <a:p>
          <a:endParaRPr lang="en-US"/>
        </a:p>
      </dgm:t>
    </dgm:pt>
    <dgm:pt modelId="{4EE495C2-0AF9-4421-BF4C-3C6EA812DDE9}" type="sibTrans" cxnId="{00DD1AD3-437D-4933-89D0-6A63A4D5BC4B}">
      <dgm:prSet/>
      <dgm:spPr/>
      <dgm:t>
        <a:bodyPr/>
        <a:lstStyle/>
        <a:p>
          <a:endParaRPr lang="en-US"/>
        </a:p>
      </dgm:t>
    </dgm:pt>
    <dgm:pt modelId="{748672C2-8596-4693-BCEE-4C1386A33B62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</a:rPr>
            <a:t>And if we can indeed predict , IS IT A LOTTERY?</a:t>
          </a:r>
        </a:p>
      </dgm:t>
    </dgm:pt>
    <dgm:pt modelId="{ABDEC044-8A00-456F-98F2-08C42AA8C2DA}" type="parTrans" cxnId="{CFBA993A-E5F6-4CB3-A853-84FD6FD5DD99}">
      <dgm:prSet/>
      <dgm:spPr/>
      <dgm:t>
        <a:bodyPr/>
        <a:lstStyle/>
        <a:p>
          <a:endParaRPr lang="en-US"/>
        </a:p>
      </dgm:t>
    </dgm:pt>
    <dgm:pt modelId="{BC1D9464-D973-4619-96E3-3198642B62AB}" type="sibTrans" cxnId="{CFBA993A-E5F6-4CB3-A853-84FD6FD5DD99}">
      <dgm:prSet/>
      <dgm:spPr/>
      <dgm:t>
        <a:bodyPr/>
        <a:lstStyle/>
        <a:p>
          <a:endParaRPr lang="en-US"/>
        </a:p>
      </dgm:t>
    </dgm:pt>
    <dgm:pt modelId="{FAAC04F1-7564-4B53-A403-C9F004D3A67F}" type="pres">
      <dgm:prSet presAssocID="{8FC66DF3-53C1-464D-9B13-A169B25EFFAE}" presName="linear" presStyleCnt="0">
        <dgm:presLayoutVars>
          <dgm:animLvl val="lvl"/>
          <dgm:resizeHandles val="exact"/>
        </dgm:presLayoutVars>
      </dgm:prSet>
      <dgm:spPr/>
    </dgm:pt>
    <dgm:pt modelId="{D3C52D7A-A1C9-4F4B-9D2E-86E2B41299EF}" type="pres">
      <dgm:prSet presAssocID="{76B8C55B-393A-45B5-89AC-E3AAD25CE896}" presName="parentText" presStyleLbl="node1" presStyleIdx="0" presStyleCnt="2" custLinFactNeighborX="-49" custLinFactNeighborY="-13569">
        <dgm:presLayoutVars>
          <dgm:chMax val="0"/>
          <dgm:bulletEnabled val="1"/>
        </dgm:presLayoutVars>
      </dgm:prSet>
      <dgm:spPr/>
    </dgm:pt>
    <dgm:pt modelId="{BA5CA260-49B1-4566-8086-20ABC851D96C}" type="pres">
      <dgm:prSet presAssocID="{4EE495C2-0AF9-4421-BF4C-3C6EA812DDE9}" presName="spacer" presStyleCnt="0"/>
      <dgm:spPr/>
    </dgm:pt>
    <dgm:pt modelId="{1F9240D4-F74E-487D-93A4-05843933F245}" type="pres">
      <dgm:prSet presAssocID="{748672C2-8596-4693-BCEE-4C1386A33B62}" presName="parentText" presStyleLbl="node1" presStyleIdx="1" presStyleCnt="2" custLinFactNeighborX="-986">
        <dgm:presLayoutVars>
          <dgm:chMax val="0"/>
          <dgm:bulletEnabled val="1"/>
        </dgm:presLayoutVars>
      </dgm:prSet>
      <dgm:spPr/>
    </dgm:pt>
  </dgm:ptLst>
  <dgm:cxnLst>
    <dgm:cxn modelId="{29BDE10D-2469-4647-B343-D62656A8DE47}" type="presOf" srcId="{76B8C55B-393A-45B5-89AC-E3AAD25CE896}" destId="{D3C52D7A-A1C9-4F4B-9D2E-86E2B41299EF}" srcOrd="0" destOrd="0" presId="urn:microsoft.com/office/officeart/2005/8/layout/vList2"/>
    <dgm:cxn modelId="{CFBA993A-E5F6-4CB3-A853-84FD6FD5DD99}" srcId="{8FC66DF3-53C1-464D-9B13-A169B25EFFAE}" destId="{748672C2-8596-4693-BCEE-4C1386A33B62}" srcOrd="1" destOrd="0" parTransId="{ABDEC044-8A00-456F-98F2-08C42AA8C2DA}" sibTransId="{BC1D9464-D973-4619-96E3-3198642B62AB}"/>
    <dgm:cxn modelId="{36952F89-77BD-4194-AC9F-1B12F8412552}" type="presOf" srcId="{748672C2-8596-4693-BCEE-4C1386A33B62}" destId="{1F9240D4-F74E-487D-93A4-05843933F245}" srcOrd="0" destOrd="0" presId="urn:microsoft.com/office/officeart/2005/8/layout/vList2"/>
    <dgm:cxn modelId="{D9BDC5B8-DFB4-4BE5-8084-A67295D5179F}" type="presOf" srcId="{8FC66DF3-53C1-464D-9B13-A169B25EFFAE}" destId="{FAAC04F1-7564-4B53-A403-C9F004D3A67F}" srcOrd="0" destOrd="0" presId="urn:microsoft.com/office/officeart/2005/8/layout/vList2"/>
    <dgm:cxn modelId="{00DD1AD3-437D-4933-89D0-6A63A4D5BC4B}" srcId="{8FC66DF3-53C1-464D-9B13-A169B25EFFAE}" destId="{76B8C55B-393A-45B5-89AC-E3AAD25CE896}" srcOrd="0" destOrd="0" parTransId="{CC9CE534-A9E7-4895-85FA-55B8526CEE96}" sibTransId="{4EE495C2-0AF9-4421-BF4C-3C6EA812DDE9}"/>
    <dgm:cxn modelId="{01C66EEA-A80A-4BF3-AF03-88E2410EA81A}" type="presParOf" srcId="{FAAC04F1-7564-4B53-A403-C9F004D3A67F}" destId="{D3C52D7A-A1C9-4F4B-9D2E-86E2B41299EF}" srcOrd="0" destOrd="0" presId="urn:microsoft.com/office/officeart/2005/8/layout/vList2"/>
    <dgm:cxn modelId="{C7937AE6-AAB2-4FD9-A40D-13A46BBC79DF}" type="presParOf" srcId="{FAAC04F1-7564-4B53-A403-C9F004D3A67F}" destId="{BA5CA260-49B1-4566-8086-20ABC851D96C}" srcOrd="1" destOrd="0" presId="urn:microsoft.com/office/officeart/2005/8/layout/vList2"/>
    <dgm:cxn modelId="{AF4D6E92-7579-4253-97EF-9BDA44A661F7}" type="presParOf" srcId="{FAAC04F1-7564-4B53-A403-C9F004D3A67F}" destId="{1F9240D4-F74E-487D-93A4-05843933F2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1C09E2-AD0E-49BE-AFC9-F011BC03FCAC}" type="doc">
      <dgm:prSet loTypeId="urn:microsoft.com/office/officeart/2005/8/layout/vList2" loCatId="Inbox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3322934-27BE-4417-AF97-30892A47441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baseline="0" dirty="0">
              <a:latin typeface="Times New Roman" panose="02020603050405020304" pitchFamily="18" charset="0"/>
            </a:rPr>
            <a:t>Under-sampling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148F6B78-E7ED-4777-8763-67D7E350DAA9}" type="parTrans" cxnId="{C1FB9B13-7137-48CA-9D88-F5FC4A3061F7}">
      <dgm:prSet/>
      <dgm:spPr/>
      <dgm:t>
        <a:bodyPr/>
        <a:lstStyle/>
        <a:p>
          <a:endParaRPr lang="en-US"/>
        </a:p>
      </dgm:t>
    </dgm:pt>
    <dgm:pt modelId="{43CA55E8-DE8A-4F02-AE68-906087F69D3A}" type="sibTrans" cxnId="{C1FB9B13-7137-48CA-9D88-F5FC4A3061F7}">
      <dgm:prSet/>
      <dgm:spPr/>
      <dgm:t>
        <a:bodyPr/>
        <a:lstStyle/>
        <a:p>
          <a:endParaRPr lang="en-US"/>
        </a:p>
      </dgm:t>
    </dgm:pt>
    <dgm:pt modelId="{D361553A-386E-496F-8142-6B772814819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baseline="0" dirty="0">
              <a:latin typeface="Times New Roman" panose="02020603050405020304" pitchFamily="18" charset="0"/>
            </a:rPr>
            <a:t>Over-sampling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D0338317-B1DD-4851-BB6B-CF9BC0BAF9B9}" type="parTrans" cxnId="{5A792E4C-AE58-4D9D-9126-69FC0FA9EFF5}">
      <dgm:prSet/>
      <dgm:spPr/>
      <dgm:t>
        <a:bodyPr/>
        <a:lstStyle/>
        <a:p>
          <a:endParaRPr lang="en-US"/>
        </a:p>
      </dgm:t>
    </dgm:pt>
    <dgm:pt modelId="{3741E674-F536-4983-A024-35956E8397CB}" type="sibTrans" cxnId="{5A792E4C-AE58-4D9D-9126-69FC0FA9EFF5}">
      <dgm:prSet/>
      <dgm:spPr/>
      <dgm:t>
        <a:bodyPr/>
        <a:lstStyle/>
        <a:p>
          <a:endParaRPr lang="en-US"/>
        </a:p>
      </dgm:t>
    </dgm:pt>
    <dgm:pt modelId="{B58EA515-E6EE-4381-AA34-FD9C652D51E2}">
      <dgm:prSet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r>
            <a:rPr lang="en-GB" baseline="0" dirty="0">
              <a:latin typeface="Times New Roman" panose="02020603050405020304" pitchFamily="18" charset="0"/>
            </a:rPr>
            <a:t>Both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42DF3579-3857-4EF2-A46F-C0C21D7AE99F}" type="parTrans" cxnId="{934C78EE-8613-4BA0-8B93-0787898B0473}">
      <dgm:prSet/>
      <dgm:spPr/>
      <dgm:t>
        <a:bodyPr/>
        <a:lstStyle/>
        <a:p>
          <a:endParaRPr lang="en-US"/>
        </a:p>
      </dgm:t>
    </dgm:pt>
    <dgm:pt modelId="{7892B4C2-B288-4BDB-B4FB-DCA7289E9DFA}" type="sibTrans" cxnId="{934C78EE-8613-4BA0-8B93-0787898B0473}">
      <dgm:prSet/>
      <dgm:spPr/>
      <dgm:t>
        <a:bodyPr/>
        <a:lstStyle/>
        <a:p>
          <a:endParaRPr lang="en-US"/>
        </a:p>
      </dgm:t>
    </dgm:pt>
    <dgm:pt modelId="{1133B378-B483-4ACB-8C11-D7CCD8CC20B2}">
      <dgm:prSet/>
      <dgm:spPr>
        <a:solidFill>
          <a:schemeClr val="bg2"/>
        </a:solidFill>
      </dgm:spPr>
      <dgm:t>
        <a:bodyPr/>
        <a:lstStyle/>
        <a:p>
          <a:r>
            <a:rPr lang="en-GB" baseline="0" dirty="0" err="1">
              <a:latin typeface="Times New Roman" panose="02020603050405020304" pitchFamily="18" charset="0"/>
            </a:rPr>
            <a:t>XGBoost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C9F54678-87BD-4412-B850-B5D1ACC93BF8}" type="parTrans" cxnId="{CDF76078-3400-4F3D-9356-9F3C58213B3D}">
      <dgm:prSet/>
      <dgm:spPr/>
      <dgm:t>
        <a:bodyPr/>
        <a:lstStyle/>
        <a:p>
          <a:endParaRPr lang="en-US"/>
        </a:p>
      </dgm:t>
    </dgm:pt>
    <dgm:pt modelId="{5ACF4069-33D8-40F4-AD5B-751814EC74CF}" type="sibTrans" cxnId="{CDF76078-3400-4F3D-9356-9F3C58213B3D}">
      <dgm:prSet/>
      <dgm:spPr/>
      <dgm:t>
        <a:bodyPr/>
        <a:lstStyle/>
        <a:p>
          <a:endParaRPr lang="en-US"/>
        </a:p>
      </dgm:t>
    </dgm:pt>
    <dgm:pt modelId="{810167BB-61C1-4F00-A57F-4FEE58358E13}" type="pres">
      <dgm:prSet presAssocID="{F11C09E2-AD0E-49BE-AFC9-F011BC03FCAC}" presName="linear" presStyleCnt="0">
        <dgm:presLayoutVars>
          <dgm:animLvl val="lvl"/>
          <dgm:resizeHandles val="exact"/>
        </dgm:presLayoutVars>
      </dgm:prSet>
      <dgm:spPr/>
    </dgm:pt>
    <dgm:pt modelId="{8D26DD0C-026C-4811-9A56-AA9DDA63BA89}" type="pres">
      <dgm:prSet presAssocID="{B3322934-27BE-4417-AF97-30892A4744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7091D3-BB81-439A-9C95-2D825410E15C}" type="pres">
      <dgm:prSet presAssocID="{43CA55E8-DE8A-4F02-AE68-906087F69D3A}" presName="spacer" presStyleCnt="0"/>
      <dgm:spPr/>
    </dgm:pt>
    <dgm:pt modelId="{4464DA9C-1817-4894-B37F-F20FB4761400}" type="pres">
      <dgm:prSet presAssocID="{D361553A-386E-496F-8142-6B77281481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F2D885-1116-407E-B02E-E092F9F8EEB1}" type="pres">
      <dgm:prSet presAssocID="{3741E674-F536-4983-A024-35956E8397CB}" presName="spacer" presStyleCnt="0"/>
      <dgm:spPr/>
    </dgm:pt>
    <dgm:pt modelId="{6576CDC5-1109-4C68-BE8B-977C66BC3494}" type="pres">
      <dgm:prSet presAssocID="{B58EA515-E6EE-4381-AA34-FD9C652D51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00C42C-A885-488C-87D4-6F848469AA96}" type="pres">
      <dgm:prSet presAssocID="{7892B4C2-B288-4BDB-B4FB-DCA7289E9DFA}" presName="spacer" presStyleCnt="0"/>
      <dgm:spPr/>
    </dgm:pt>
    <dgm:pt modelId="{3DCA407A-1402-4280-953F-C6DAED1354FF}" type="pres">
      <dgm:prSet presAssocID="{1133B378-B483-4ACB-8C11-D7CCD8CC20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FB9B13-7137-48CA-9D88-F5FC4A3061F7}" srcId="{F11C09E2-AD0E-49BE-AFC9-F011BC03FCAC}" destId="{B3322934-27BE-4417-AF97-30892A474413}" srcOrd="0" destOrd="0" parTransId="{148F6B78-E7ED-4777-8763-67D7E350DAA9}" sibTransId="{43CA55E8-DE8A-4F02-AE68-906087F69D3A}"/>
    <dgm:cxn modelId="{5A792E4C-AE58-4D9D-9126-69FC0FA9EFF5}" srcId="{F11C09E2-AD0E-49BE-AFC9-F011BC03FCAC}" destId="{D361553A-386E-496F-8142-6B7728148190}" srcOrd="1" destOrd="0" parTransId="{D0338317-B1DD-4851-BB6B-CF9BC0BAF9B9}" sibTransId="{3741E674-F536-4983-A024-35956E8397CB}"/>
    <dgm:cxn modelId="{CDF76078-3400-4F3D-9356-9F3C58213B3D}" srcId="{F11C09E2-AD0E-49BE-AFC9-F011BC03FCAC}" destId="{1133B378-B483-4ACB-8C11-D7CCD8CC20B2}" srcOrd="3" destOrd="0" parTransId="{C9F54678-87BD-4412-B850-B5D1ACC93BF8}" sibTransId="{5ACF4069-33D8-40F4-AD5B-751814EC74CF}"/>
    <dgm:cxn modelId="{3ECC057D-1DE1-4B9E-BF2A-94F8F89EBA1A}" type="presOf" srcId="{D361553A-386E-496F-8142-6B7728148190}" destId="{4464DA9C-1817-4894-B37F-F20FB4761400}" srcOrd="0" destOrd="0" presId="urn:microsoft.com/office/officeart/2005/8/layout/vList2"/>
    <dgm:cxn modelId="{E4F1BFBF-2E41-4142-8137-6F96F82174CC}" type="presOf" srcId="{B3322934-27BE-4417-AF97-30892A474413}" destId="{8D26DD0C-026C-4811-9A56-AA9DDA63BA89}" srcOrd="0" destOrd="0" presId="urn:microsoft.com/office/officeart/2005/8/layout/vList2"/>
    <dgm:cxn modelId="{E4C6BCC4-436F-4C5C-A1E1-1C0E87355FDB}" type="presOf" srcId="{F11C09E2-AD0E-49BE-AFC9-F011BC03FCAC}" destId="{810167BB-61C1-4F00-A57F-4FEE58358E13}" srcOrd="0" destOrd="0" presId="urn:microsoft.com/office/officeart/2005/8/layout/vList2"/>
    <dgm:cxn modelId="{F333A2D3-C116-456B-A435-B32961CFFFD0}" type="presOf" srcId="{1133B378-B483-4ACB-8C11-D7CCD8CC20B2}" destId="{3DCA407A-1402-4280-953F-C6DAED1354FF}" srcOrd="0" destOrd="0" presId="urn:microsoft.com/office/officeart/2005/8/layout/vList2"/>
    <dgm:cxn modelId="{934C78EE-8613-4BA0-8B93-0787898B0473}" srcId="{F11C09E2-AD0E-49BE-AFC9-F011BC03FCAC}" destId="{B58EA515-E6EE-4381-AA34-FD9C652D51E2}" srcOrd="2" destOrd="0" parTransId="{42DF3579-3857-4EF2-A46F-C0C21D7AE99F}" sibTransId="{7892B4C2-B288-4BDB-B4FB-DCA7289E9DFA}"/>
    <dgm:cxn modelId="{FC4D65F5-12FE-4E20-B0C3-8AEA1738E20C}" type="presOf" srcId="{B58EA515-E6EE-4381-AA34-FD9C652D51E2}" destId="{6576CDC5-1109-4C68-BE8B-977C66BC3494}" srcOrd="0" destOrd="0" presId="urn:microsoft.com/office/officeart/2005/8/layout/vList2"/>
    <dgm:cxn modelId="{10F0C479-0747-4A2A-87FD-512A119A1205}" type="presParOf" srcId="{810167BB-61C1-4F00-A57F-4FEE58358E13}" destId="{8D26DD0C-026C-4811-9A56-AA9DDA63BA89}" srcOrd="0" destOrd="0" presId="urn:microsoft.com/office/officeart/2005/8/layout/vList2"/>
    <dgm:cxn modelId="{AD93188D-5CD8-4AF8-ABFD-E6977681F52B}" type="presParOf" srcId="{810167BB-61C1-4F00-A57F-4FEE58358E13}" destId="{8A7091D3-BB81-439A-9C95-2D825410E15C}" srcOrd="1" destOrd="0" presId="urn:microsoft.com/office/officeart/2005/8/layout/vList2"/>
    <dgm:cxn modelId="{44BC4E60-1E4E-4F1F-828C-97F765C8F81F}" type="presParOf" srcId="{810167BB-61C1-4F00-A57F-4FEE58358E13}" destId="{4464DA9C-1817-4894-B37F-F20FB4761400}" srcOrd="2" destOrd="0" presId="urn:microsoft.com/office/officeart/2005/8/layout/vList2"/>
    <dgm:cxn modelId="{B08E5897-462A-4FBC-B75E-104E58D90277}" type="presParOf" srcId="{810167BB-61C1-4F00-A57F-4FEE58358E13}" destId="{35F2D885-1116-407E-B02E-E092F9F8EEB1}" srcOrd="3" destOrd="0" presId="urn:microsoft.com/office/officeart/2005/8/layout/vList2"/>
    <dgm:cxn modelId="{4E3E301C-1231-4333-B5FE-2816297F57D8}" type="presParOf" srcId="{810167BB-61C1-4F00-A57F-4FEE58358E13}" destId="{6576CDC5-1109-4C68-BE8B-977C66BC3494}" srcOrd="4" destOrd="0" presId="urn:microsoft.com/office/officeart/2005/8/layout/vList2"/>
    <dgm:cxn modelId="{D1A5ECA9-A3AB-439C-81C9-1D73C9B4916A}" type="presParOf" srcId="{810167BB-61C1-4F00-A57F-4FEE58358E13}" destId="{EF00C42C-A885-488C-87D4-6F848469AA96}" srcOrd="5" destOrd="0" presId="urn:microsoft.com/office/officeart/2005/8/layout/vList2"/>
    <dgm:cxn modelId="{8163A929-1328-44CC-B49C-827FCD1BFE48}" type="presParOf" srcId="{810167BB-61C1-4F00-A57F-4FEE58358E13}" destId="{3DCA407A-1402-4280-953F-C6DAED1354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E32AC-A8DC-4B88-90FB-F38F06935FF4}" type="doc">
      <dgm:prSet loTypeId="urn:microsoft.com/office/officeart/2005/8/layout/vList2" loCatId="Inbox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29658A-9812-4DCF-81DF-1D8C9D408DE6}">
      <dgm:prSet/>
      <dgm:spPr/>
      <dgm:t>
        <a:bodyPr/>
        <a:lstStyle/>
        <a:p>
          <a:r>
            <a:rPr lang="en-IN" baseline="0" dirty="0">
              <a:latin typeface="Times New Roman" panose="02020603050405020304" pitchFamily="18" charset="0"/>
            </a:rPr>
            <a:t>Creates binary decision trees.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695E14A2-B3EC-431A-8A2A-F3F9F5B1CC1F}" type="parTrans" cxnId="{DF7303FA-C043-4988-81FB-D933C88BCFFE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A22CFC6B-C9E6-4581-9B08-8D0CD95B2C4E}" type="sibTrans" cxnId="{DF7303FA-C043-4988-81FB-D933C88BCFFE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47B798E5-ED1F-4DE6-969B-F502417D0236}">
      <dgm:prSet/>
      <dgm:spPr/>
      <dgm:t>
        <a:bodyPr/>
        <a:lstStyle/>
        <a:p>
          <a:r>
            <a:rPr lang="en-IN" baseline="0" dirty="0">
              <a:latin typeface="Times New Roman" panose="02020603050405020304" pitchFamily="18" charset="0"/>
            </a:rPr>
            <a:t>Recursively partitions sub-populations based on different predictors.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76CBD00A-C624-439B-933A-C0A1D1161D17}" type="parTrans" cxnId="{A9AC8807-1D05-4770-872D-50048433A4D7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7FBE822E-FA4B-4A89-BCF9-DFDE582BC8A5}" type="sibTrans" cxnId="{A9AC8807-1D05-4770-872D-50048433A4D7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7A7212BD-41CB-4A0E-A664-A0066870EE1E}">
      <dgm:prSet/>
      <dgm:spPr/>
      <dgm:t>
        <a:bodyPr/>
        <a:lstStyle/>
        <a:p>
          <a:r>
            <a:rPr lang="en-IN" baseline="0">
              <a:latin typeface="Times New Roman" panose="02020603050405020304" pitchFamily="18" charset="0"/>
            </a:rPr>
            <a:t>Splitting terminates after stopping criterion.</a:t>
          </a:r>
          <a:endParaRPr lang="en-US" baseline="0">
            <a:latin typeface="Times New Roman" panose="02020603050405020304" pitchFamily="18" charset="0"/>
          </a:endParaRPr>
        </a:p>
      </dgm:t>
    </dgm:pt>
    <dgm:pt modelId="{96442AA3-F98F-4D4F-821D-9D8115E63D64}" type="parTrans" cxnId="{B63C0AE8-EE3E-4CA7-A6EB-8C15935666A7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B36C4E1D-8EA4-47D4-8E6C-1F426AB2E1DF}" type="sibTrans" cxnId="{B63C0AE8-EE3E-4CA7-A6EB-8C15935666A7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2C03E002-66B0-4F45-80FE-6ADE81D43DE5}">
      <dgm:prSet/>
      <dgm:spPr/>
      <dgm:t>
        <a:bodyPr/>
        <a:lstStyle/>
        <a:p>
          <a:r>
            <a:rPr lang="en-IN" baseline="0">
              <a:latin typeface="Times New Roman" panose="02020603050405020304" pitchFamily="18" charset="0"/>
            </a:rPr>
            <a:t>Creates decision rules that has more sensitivity and specificity.</a:t>
          </a:r>
          <a:endParaRPr lang="en-US" baseline="0">
            <a:latin typeface="Times New Roman" panose="02020603050405020304" pitchFamily="18" charset="0"/>
          </a:endParaRPr>
        </a:p>
      </dgm:t>
    </dgm:pt>
    <dgm:pt modelId="{45A3EF61-857F-49B8-AEF7-C42E3110CD14}" type="parTrans" cxnId="{91F14BAD-2A5D-4323-AF54-42996B556B8F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6BF9D926-5AA7-48FE-8CFC-63ED950DC8D7}" type="sibTrans" cxnId="{91F14BAD-2A5D-4323-AF54-42996B556B8F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F2BFF3DB-3FB1-493E-A49E-5AAA564207F9}">
      <dgm:prSet/>
      <dgm:spPr/>
      <dgm:t>
        <a:bodyPr/>
        <a:lstStyle/>
        <a:p>
          <a:r>
            <a:rPr lang="en-IN" baseline="0">
              <a:latin typeface="Times New Roman" panose="02020603050405020304" pitchFamily="18" charset="0"/>
            </a:rPr>
            <a:t>May cause overfitting.</a:t>
          </a:r>
          <a:endParaRPr lang="en-US" baseline="0">
            <a:latin typeface="Times New Roman" panose="02020603050405020304" pitchFamily="18" charset="0"/>
          </a:endParaRPr>
        </a:p>
      </dgm:t>
    </dgm:pt>
    <dgm:pt modelId="{6915DBC8-5C2F-4FD5-9D03-A24B20E9F06C}" type="parTrans" cxnId="{EA83FB7B-A1B1-4B85-A275-209B0C4A0A1A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25DD9CEC-B55D-46DB-AD27-4780BA17E803}" type="sibTrans" cxnId="{EA83FB7B-A1B1-4B85-A275-209B0C4A0A1A}">
      <dgm:prSet/>
      <dgm:spPr/>
      <dgm:t>
        <a:bodyPr/>
        <a:lstStyle/>
        <a:p>
          <a:endParaRPr lang="en-US" baseline="0">
            <a:latin typeface="Times New Roman" panose="02020603050405020304" pitchFamily="18" charset="0"/>
          </a:endParaRPr>
        </a:p>
      </dgm:t>
    </dgm:pt>
    <dgm:pt modelId="{8F72217D-962A-40FE-8793-B284F508F0EE}" type="pres">
      <dgm:prSet presAssocID="{AE8E32AC-A8DC-4B88-90FB-F38F06935FF4}" presName="linear" presStyleCnt="0">
        <dgm:presLayoutVars>
          <dgm:animLvl val="lvl"/>
          <dgm:resizeHandles val="exact"/>
        </dgm:presLayoutVars>
      </dgm:prSet>
      <dgm:spPr/>
    </dgm:pt>
    <dgm:pt modelId="{CDBC970E-0C94-4E12-83FA-49E8EBD9189E}" type="pres">
      <dgm:prSet presAssocID="{6C29658A-9812-4DCF-81DF-1D8C9D408D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E0302E-123E-4BC6-A6D8-3F6B6786804A}" type="pres">
      <dgm:prSet presAssocID="{A22CFC6B-C9E6-4581-9B08-8D0CD95B2C4E}" presName="spacer" presStyleCnt="0"/>
      <dgm:spPr/>
    </dgm:pt>
    <dgm:pt modelId="{BA2BEBFF-C995-48F5-AEBA-C45E974AF771}" type="pres">
      <dgm:prSet presAssocID="{47B798E5-ED1F-4DE6-969B-F502417D0236}" presName="parentText" presStyleLbl="node1" presStyleIdx="1" presStyleCnt="5" custLinFactNeighborY="11773">
        <dgm:presLayoutVars>
          <dgm:chMax val="0"/>
          <dgm:bulletEnabled val="1"/>
        </dgm:presLayoutVars>
      </dgm:prSet>
      <dgm:spPr/>
    </dgm:pt>
    <dgm:pt modelId="{2DF2F2C2-83A2-4191-928A-CDEBEA954D06}" type="pres">
      <dgm:prSet presAssocID="{7FBE822E-FA4B-4A89-BCF9-DFDE582BC8A5}" presName="spacer" presStyleCnt="0"/>
      <dgm:spPr/>
    </dgm:pt>
    <dgm:pt modelId="{5E1995CD-6FFE-4CF2-9C26-88208883298A}" type="pres">
      <dgm:prSet presAssocID="{7A7212BD-41CB-4A0E-A664-A0066870EE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9CBB73-3708-456D-AB18-1486F258E1FC}" type="pres">
      <dgm:prSet presAssocID="{B36C4E1D-8EA4-47D4-8E6C-1F426AB2E1DF}" presName="spacer" presStyleCnt="0"/>
      <dgm:spPr/>
    </dgm:pt>
    <dgm:pt modelId="{B8B4D1C4-154F-497F-8752-A2BF53E53FAF}" type="pres">
      <dgm:prSet presAssocID="{2C03E002-66B0-4F45-80FE-6ADE81D43D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29F0D8-7F62-4CC4-84C1-EFFCC2A93870}" type="pres">
      <dgm:prSet presAssocID="{6BF9D926-5AA7-48FE-8CFC-63ED950DC8D7}" presName="spacer" presStyleCnt="0"/>
      <dgm:spPr/>
    </dgm:pt>
    <dgm:pt modelId="{8862782C-6EC1-4F25-B66B-E0684035B106}" type="pres">
      <dgm:prSet presAssocID="{F2BFF3DB-3FB1-493E-A49E-5AAA564207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341C04-D2DD-4177-BC15-A779068A055B}" type="presOf" srcId="{7A7212BD-41CB-4A0E-A664-A0066870EE1E}" destId="{5E1995CD-6FFE-4CF2-9C26-88208883298A}" srcOrd="0" destOrd="0" presId="urn:microsoft.com/office/officeart/2005/8/layout/vList2"/>
    <dgm:cxn modelId="{A9AC8807-1D05-4770-872D-50048433A4D7}" srcId="{AE8E32AC-A8DC-4B88-90FB-F38F06935FF4}" destId="{47B798E5-ED1F-4DE6-969B-F502417D0236}" srcOrd="1" destOrd="0" parTransId="{76CBD00A-C624-439B-933A-C0A1D1161D17}" sibTransId="{7FBE822E-FA4B-4A89-BCF9-DFDE582BC8A5}"/>
    <dgm:cxn modelId="{19AD0C3C-4B91-4D8C-9490-51ACACBF4A66}" type="presOf" srcId="{2C03E002-66B0-4F45-80FE-6ADE81D43DE5}" destId="{B8B4D1C4-154F-497F-8752-A2BF53E53FAF}" srcOrd="0" destOrd="0" presId="urn:microsoft.com/office/officeart/2005/8/layout/vList2"/>
    <dgm:cxn modelId="{A097BE59-16D4-42D2-A08B-8EF44982AA68}" type="presOf" srcId="{47B798E5-ED1F-4DE6-969B-F502417D0236}" destId="{BA2BEBFF-C995-48F5-AEBA-C45E974AF771}" srcOrd="0" destOrd="0" presId="urn:microsoft.com/office/officeart/2005/8/layout/vList2"/>
    <dgm:cxn modelId="{EA83FB7B-A1B1-4B85-A275-209B0C4A0A1A}" srcId="{AE8E32AC-A8DC-4B88-90FB-F38F06935FF4}" destId="{F2BFF3DB-3FB1-493E-A49E-5AAA564207F9}" srcOrd="4" destOrd="0" parTransId="{6915DBC8-5C2F-4FD5-9D03-A24B20E9F06C}" sibTransId="{25DD9CEC-B55D-46DB-AD27-4780BA17E803}"/>
    <dgm:cxn modelId="{91F14BAD-2A5D-4323-AF54-42996B556B8F}" srcId="{AE8E32AC-A8DC-4B88-90FB-F38F06935FF4}" destId="{2C03E002-66B0-4F45-80FE-6ADE81D43DE5}" srcOrd="3" destOrd="0" parTransId="{45A3EF61-857F-49B8-AEF7-C42E3110CD14}" sibTransId="{6BF9D926-5AA7-48FE-8CFC-63ED950DC8D7}"/>
    <dgm:cxn modelId="{D746C2C1-0320-4CB2-93A9-4A41B37EFDAB}" type="presOf" srcId="{AE8E32AC-A8DC-4B88-90FB-F38F06935FF4}" destId="{8F72217D-962A-40FE-8793-B284F508F0EE}" srcOrd="0" destOrd="0" presId="urn:microsoft.com/office/officeart/2005/8/layout/vList2"/>
    <dgm:cxn modelId="{0CE699CD-FBD4-48A4-BA47-7C67FA0F77A3}" type="presOf" srcId="{6C29658A-9812-4DCF-81DF-1D8C9D408DE6}" destId="{CDBC970E-0C94-4E12-83FA-49E8EBD9189E}" srcOrd="0" destOrd="0" presId="urn:microsoft.com/office/officeart/2005/8/layout/vList2"/>
    <dgm:cxn modelId="{F083F5E3-1E2D-44CD-9306-51A3B029DBE7}" type="presOf" srcId="{F2BFF3DB-3FB1-493E-A49E-5AAA564207F9}" destId="{8862782C-6EC1-4F25-B66B-E0684035B106}" srcOrd="0" destOrd="0" presId="urn:microsoft.com/office/officeart/2005/8/layout/vList2"/>
    <dgm:cxn modelId="{B63C0AE8-EE3E-4CA7-A6EB-8C15935666A7}" srcId="{AE8E32AC-A8DC-4B88-90FB-F38F06935FF4}" destId="{7A7212BD-41CB-4A0E-A664-A0066870EE1E}" srcOrd="2" destOrd="0" parTransId="{96442AA3-F98F-4D4F-821D-9D8115E63D64}" sibTransId="{B36C4E1D-8EA4-47D4-8E6C-1F426AB2E1DF}"/>
    <dgm:cxn modelId="{DF7303FA-C043-4988-81FB-D933C88BCFFE}" srcId="{AE8E32AC-A8DC-4B88-90FB-F38F06935FF4}" destId="{6C29658A-9812-4DCF-81DF-1D8C9D408DE6}" srcOrd="0" destOrd="0" parTransId="{695E14A2-B3EC-431A-8A2A-F3F9F5B1CC1F}" sibTransId="{A22CFC6B-C9E6-4581-9B08-8D0CD95B2C4E}"/>
    <dgm:cxn modelId="{5A25E29F-D2C8-49C5-B939-019A12A9516C}" type="presParOf" srcId="{8F72217D-962A-40FE-8793-B284F508F0EE}" destId="{CDBC970E-0C94-4E12-83FA-49E8EBD9189E}" srcOrd="0" destOrd="0" presId="urn:microsoft.com/office/officeart/2005/8/layout/vList2"/>
    <dgm:cxn modelId="{CE78EA3E-1787-4999-AEFD-F0CF0FFBD58F}" type="presParOf" srcId="{8F72217D-962A-40FE-8793-B284F508F0EE}" destId="{61E0302E-123E-4BC6-A6D8-3F6B6786804A}" srcOrd="1" destOrd="0" presId="urn:microsoft.com/office/officeart/2005/8/layout/vList2"/>
    <dgm:cxn modelId="{C815500E-1332-467D-B91D-D04FA37CF358}" type="presParOf" srcId="{8F72217D-962A-40FE-8793-B284F508F0EE}" destId="{BA2BEBFF-C995-48F5-AEBA-C45E974AF771}" srcOrd="2" destOrd="0" presId="urn:microsoft.com/office/officeart/2005/8/layout/vList2"/>
    <dgm:cxn modelId="{6CA2B447-6728-499F-BF0A-4A2943FB88A6}" type="presParOf" srcId="{8F72217D-962A-40FE-8793-B284F508F0EE}" destId="{2DF2F2C2-83A2-4191-928A-CDEBEA954D06}" srcOrd="3" destOrd="0" presId="urn:microsoft.com/office/officeart/2005/8/layout/vList2"/>
    <dgm:cxn modelId="{2043239C-EA9F-49DF-88E3-42387259A384}" type="presParOf" srcId="{8F72217D-962A-40FE-8793-B284F508F0EE}" destId="{5E1995CD-6FFE-4CF2-9C26-88208883298A}" srcOrd="4" destOrd="0" presId="urn:microsoft.com/office/officeart/2005/8/layout/vList2"/>
    <dgm:cxn modelId="{C2A38E68-1862-4005-8426-268AE7A25090}" type="presParOf" srcId="{8F72217D-962A-40FE-8793-B284F508F0EE}" destId="{CE9CBB73-3708-456D-AB18-1486F258E1FC}" srcOrd="5" destOrd="0" presId="urn:microsoft.com/office/officeart/2005/8/layout/vList2"/>
    <dgm:cxn modelId="{27C37D9C-BDE2-4DC1-9D15-1E6BEA2C75A1}" type="presParOf" srcId="{8F72217D-962A-40FE-8793-B284F508F0EE}" destId="{B8B4D1C4-154F-497F-8752-A2BF53E53FAF}" srcOrd="6" destOrd="0" presId="urn:microsoft.com/office/officeart/2005/8/layout/vList2"/>
    <dgm:cxn modelId="{69F8F0CF-4A20-49FA-8BC9-A0C2F18C6E2A}" type="presParOf" srcId="{8F72217D-962A-40FE-8793-B284F508F0EE}" destId="{B129F0D8-7F62-4CC4-84C1-EFFCC2A93870}" srcOrd="7" destOrd="0" presId="urn:microsoft.com/office/officeart/2005/8/layout/vList2"/>
    <dgm:cxn modelId="{5B3FFD59-8A55-45E0-84B4-8C851DF99CB9}" type="presParOf" srcId="{8F72217D-962A-40FE-8793-B284F508F0EE}" destId="{8862782C-6EC1-4F25-B66B-E0684035B1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F4E6CC-E243-4230-A4A3-963AAA90DFE0}" type="doc">
      <dgm:prSet loTypeId="urn:microsoft.com/office/officeart/2005/8/layout/vList2" loCatId="Inbox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0BEABC7-193E-42AE-943C-530E0C58CBBF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Why Turing Cluster?</a:t>
          </a:r>
        </a:p>
      </dgm:t>
    </dgm:pt>
    <dgm:pt modelId="{B82CA02B-DDC5-41BC-9B97-76CB689278BE}" type="parTrans" cxnId="{C24D2066-7D12-414B-8315-06A6C97C24F9}">
      <dgm:prSet/>
      <dgm:spPr/>
      <dgm:t>
        <a:bodyPr/>
        <a:lstStyle/>
        <a:p>
          <a:endParaRPr lang="en-US"/>
        </a:p>
      </dgm:t>
    </dgm:pt>
    <dgm:pt modelId="{74F13286-69A3-4595-A404-3DEDA13ADE03}" type="sibTrans" cxnId="{C24D2066-7D12-414B-8315-06A6C97C24F9}">
      <dgm:prSet phldrT="01"/>
      <dgm:spPr/>
      <dgm:t>
        <a:bodyPr/>
        <a:lstStyle/>
        <a:p>
          <a:endParaRPr lang="en-US"/>
        </a:p>
      </dgm:t>
    </dgm:pt>
    <dgm:pt modelId="{989E107D-0D59-43DF-9E57-89D3F869F150}">
      <dgm:prSet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/>
            <a:t>Each node has a minimum of 64 GB RAM</a:t>
          </a:r>
        </a:p>
      </dgm:t>
    </dgm:pt>
    <dgm:pt modelId="{8FE44D0E-32AB-47EC-86A4-684D3A57D7B4}" type="parTrans" cxnId="{8A730310-7116-4E4F-AB56-3B79B97414D4}">
      <dgm:prSet/>
      <dgm:spPr/>
      <dgm:t>
        <a:bodyPr/>
        <a:lstStyle/>
        <a:p>
          <a:endParaRPr lang="en-US"/>
        </a:p>
      </dgm:t>
    </dgm:pt>
    <dgm:pt modelId="{13D52B6A-19F0-4218-90F7-E4D5252FEC3C}" type="sibTrans" cxnId="{8A730310-7116-4E4F-AB56-3B79B97414D4}">
      <dgm:prSet phldrT="02"/>
      <dgm:spPr/>
      <dgm:t>
        <a:bodyPr/>
        <a:lstStyle/>
        <a:p>
          <a:endParaRPr lang="en-US"/>
        </a:p>
      </dgm:t>
    </dgm:pt>
    <dgm:pt modelId="{6C33107D-1B38-4138-B798-2C3592B9E13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dirty="0"/>
            <a:t>Scheduling algorithms like Random Forest in a distributed manner, over multiple nodes.</a:t>
          </a:r>
        </a:p>
      </dgm:t>
    </dgm:pt>
    <dgm:pt modelId="{E0DC2D0B-5C9F-4E74-8A9F-329CDDEE4A19}" type="parTrans" cxnId="{0ACA2320-8D1C-4348-A5C3-A31AB60CEB3E}">
      <dgm:prSet/>
      <dgm:spPr/>
      <dgm:t>
        <a:bodyPr/>
        <a:lstStyle/>
        <a:p>
          <a:endParaRPr lang="en-US"/>
        </a:p>
      </dgm:t>
    </dgm:pt>
    <dgm:pt modelId="{F8AB3CBB-C56C-418B-9AD7-CEAA03EC88B7}" type="sibTrans" cxnId="{0ACA2320-8D1C-4348-A5C3-A31AB60CEB3E}">
      <dgm:prSet phldrT="03"/>
      <dgm:spPr/>
      <dgm:t>
        <a:bodyPr/>
        <a:lstStyle/>
        <a:p>
          <a:endParaRPr lang="en-US"/>
        </a:p>
      </dgm:t>
    </dgm:pt>
    <dgm:pt modelId="{844B98DC-27B6-4E05-BF15-660DDBD4254D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/>
            <a:t>Reduced process times</a:t>
          </a:r>
        </a:p>
      </dgm:t>
    </dgm:pt>
    <dgm:pt modelId="{B1CFA165-B935-439E-BEA9-BC6DDC23FD73}" type="parTrans" cxnId="{5594FF29-9477-4593-9A67-266470466EF4}">
      <dgm:prSet/>
      <dgm:spPr/>
      <dgm:t>
        <a:bodyPr/>
        <a:lstStyle/>
        <a:p>
          <a:endParaRPr lang="en-US"/>
        </a:p>
      </dgm:t>
    </dgm:pt>
    <dgm:pt modelId="{5286EAE1-F59D-42FC-8BF5-8B0476A2F5E0}" type="sibTrans" cxnId="{5594FF29-9477-4593-9A67-266470466EF4}">
      <dgm:prSet phldrT="04"/>
      <dgm:spPr/>
      <dgm:t>
        <a:bodyPr/>
        <a:lstStyle/>
        <a:p>
          <a:endParaRPr lang="en-US"/>
        </a:p>
      </dgm:t>
    </dgm:pt>
    <dgm:pt modelId="{B84075C6-C216-41C1-8446-B674D9DBFDCF}" type="pres">
      <dgm:prSet presAssocID="{BAF4E6CC-E243-4230-A4A3-963AAA90DFE0}" presName="linear" presStyleCnt="0">
        <dgm:presLayoutVars>
          <dgm:animLvl val="lvl"/>
          <dgm:resizeHandles val="exact"/>
        </dgm:presLayoutVars>
      </dgm:prSet>
      <dgm:spPr/>
    </dgm:pt>
    <dgm:pt modelId="{1CCFC751-CB36-4ABF-9C37-58CF9CDAA2EA}" type="pres">
      <dgm:prSet presAssocID="{10BEABC7-193E-42AE-943C-530E0C58CB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71CF81-F03A-454F-85A4-7982F5A7C23E}" type="pres">
      <dgm:prSet presAssocID="{74F13286-69A3-4595-A404-3DEDA13ADE03}" presName="spacer" presStyleCnt="0"/>
      <dgm:spPr/>
    </dgm:pt>
    <dgm:pt modelId="{8D8029DB-5F7B-458A-A9EC-7B8A94970746}" type="pres">
      <dgm:prSet presAssocID="{989E107D-0D59-43DF-9E57-89D3F869F1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0DAAD3-940D-4AE3-9613-7FCA45B6FACA}" type="pres">
      <dgm:prSet presAssocID="{13D52B6A-19F0-4218-90F7-E4D5252FEC3C}" presName="spacer" presStyleCnt="0"/>
      <dgm:spPr/>
    </dgm:pt>
    <dgm:pt modelId="{41937D48-2B6C-4C5A-8E59-B5ACEF9A9663}" type="pres">
      <dgm:prSet presAssocID="{6C33107D-1B38-4138-B798-2C3592B9E1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9E5CBA-474E-4154-8C8B-02CF16FB43EF}" type="pres">
      <dgm:prSet presAssocID="{F8AB3CBB-C56C-418B-9AD7-CEAA03EC88B7}" presName="spacer" presStyleCnt="0"/>
      <dgm:spPr/>
    </dgm:pt>
    <dgm:pt modelId="{8D85322B-FBA6-43C2-93ED-54AB693E11CF}" type="pres">
      <dgm:prSet presAssocID="{844B98DC-27B6-4E05-BF15-660DDBD425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730310-7116-4E4F-AB56-3B79B97414D4}" srcId="{BAF4E6CC-E243-4230-A4A3-963AAA90DFE0}" destId="{989E107D-0D59-43DF-9E57-89D3F869F150}" srcOrd="1" destOrd="0" parTransId="{8FE44D0E-32AB-47EC-86A4-684D3A57D7B4}" sibTransId="{13D52B6A-19F0-4218-90F7-E4D5252FEC3C}"/>
    <dgm:cxn modelId="{0ACA2320-8D1C-4348-A5C3-A31AB60CEB3E}" srcId="{BAF4E6CC-E243-4230-A4A3-963AAA90DFE0}" destId="{6C33107D-1B38-4138-B798-2C3592B9E13B}" srcOrd="2" destOrd="0" parTransId="{E0DC2D0B-5C9F-4E74-8A9F-329CDDEE4A19}" sibTransId="{F8AB3CBB-C56C-418B-9AD7-CEAA03EC88B7}"/>
    <dgm:cxn modelId="{5594FF29-9477-4593-9A67-266470466EF4}" srcId="{BAF4E6CC-E243-4230-A4A3-963AAA90DFE0}" destId="{844B98DC-27B6-4E05-BF15-660DDBD4254D}" srcOrd="3" destOrd="0" parTransId="{B1CFA165-B935-439E-BEA9-BC6DDC23FD73}" sibTransId="{5286EAE1-F59D-42FC-8BF5-8B0476A2F5E0}"/>
    <dgm:cxn modelId="{C24D2066-7D12-414B-8315-06A6C97C24F9}" srcId="{BAF4E6CC-E243-4230-A4A3-963AAA90DFE0}" destId="{10BEABC7-193E-42AE-943C-530E0C58CBBF}" srcOrd="0" destOrd="0" parTransId="{B82CA02B-DDC5-41BC-9B97-76CB689278BE}" sibTransId="{74F13286-69A3-4595-A404-3DEDA13ADE03}"/>
    <dgm:cxn modelId="{3F494B78-7929-4F5E-8765-768BE10D69FE}" type="presOf" srcId="{10BEABC7-193E-42AE-943C-530E0C58CBBF}" destId="{1CCFC751-CB36-4ABF-9C37-58CF9CDAA2EA}" srcOrd="0" destOrd="0" presId="urn:microsoft.com/office/officeart/2005/8/layout/vList2"/>
    <dgm:cxn modelId="{39BB907A-C407-48AF-9888-469FAB7ABB67}" type="presOf" srcId="{989E107D-0D59-43DF-9E57-89D3F869F150}" destId="{8D8029DB-5F7B-458A-A9EC-7B8A94970746}" srcOrd="0" destOrd="0" presId="urn:microsoft.com/office/officeart/2005/8/layout/vList2"/>
    <dgm:cxn modelId="{6DE685A4-9179-4DA4-9F81-5E043963D456}" type="presOf" srcId="{844B98DC-27B6-4E05-BF15-660DDBD4254D}" destId="{8D85322B-FBA6-43C2-93ED-54AB693E11CF}" srcOrd="0" destOrd="0" presId="urn:microsoft.com/office/officeart/2005/8/layout/vList2"/>
    <dgm:cxn modelId="{3E0892B3-AB7F-44C8-AB34-405E4DF1A29F}" type="presOf" srcId="{BAF4E6CC-E243-4230-A4A3-963AAA90DFE0}" destId="{B84075C6-C216-41C1-8446-B674D9DBFDCF}" srcOrd="0" destOrd="0" presId="urn:microsoft.com/office/officeart/2005/8/layout/vList2"/>
    <dgm:cxn modelId="{D1F669C2-9A61-4A1C-ABC8-6E66C3CB51DC}" type="presOf" srcId="{6C33107D-1B38-4138-B798-2C3592B9E13B}" destId="{41937D48-2B6C-4C5A-8E59-B5ACEF9A9663}" srcOrd="0" destOrd="0" presId="urn:microsoft.com/office/officeart/2005/8/layout/vList2"/>
    <dgm:cxn modelId="{DE6DD808-069D-4A6D-9FFD-BF11CB1A4E1F}" type="presParOf" srcId="{B84075C6-C216-41C1-8446-B674D9DBFDCF}" destId="{1CCFC751-CB36-4ABF-9C37-58CF9CDAA2EA}" srcOrd="0" destOrd="0" presId="urn:microsoft.com/office/officeart/2005/8/layout/vList2"/>
    <dgm:cxn modelId="{19C4D8BA-6CAF-4C74-A339-D7655DCADEB9}" type="presParOf" srcId="{B84075C6-C216-41C1-8446-B674D9DBFDCF}" destId="{B671CF81-F03A-454F-85A4-7982F5A7C23E}" srcOrd="1" destOrd="0" presId="urn:microsoft.com/office/officeart/2005/8/layout/vList2"/>
    <dgm:cxn modelId="{2CB35C42-9828-4D8E-B8F6-6322F310C6C7}" type="presParOf" srcId="{B84075C6-C216-41C1-8446-B674D9DBFDCF}" destId="{8D8029DB-5F7B-458A-A9EC-7B8A94970746}" srcOrd="2" destOrd="0" presId="urn:microsoft.com/office/officeart/2005/8/layout/vList2"/>
    <dgm:cxn modelId="{D075071A-CBB4-40AD-9370-A7F0014887DE}" type="presParOf" srcId="{B84075C6-C216-41C1-8446-B674D9DBFDCF}" destId="{550DAAD3-940D-4AE3-9613-7FCA45B6FACA}" srcOrd="3" destOrd="0" presId="urn:microsoft.com/office/officeart/2005/8/layout/vList2"/>
    <dgm:cxn modelId="{8621429D-15CC-4D76-9D3B-1DA0589A2F79}" type="presParOf" srcId="{B84075C6-C216-41C1-8446-B674D9DBFDCF}" destId="{41937D48-2B6C-4C5A-8E59-B5ACEF9A9663}" srcOrd="4" destOrd="0" presId="urn:microsoft.com/office/officeart/2005/8/layout/vList2"/>
    <dgm:cxn modelId="{BED24E9A-111C-41B1-88C0-896986C1D686}" type="presParOf" srcId="{B84075C6-C216-41C1-8446-B674D9DBFDCF}" destId="{279E5CBA-474E-4154-8C8B-02CF16FB43EF}" srcOrd="5" destOrd="0" presId="urn:microsoft.com/office/officeart/2005/8/layout/vList2"/>
    <dgm:cxn modelId="{8215B7B0-6933-408D-BA8B-45F265D0F7CF}" type="presParOf" srcId="{B84075C6-C216-41C1-8446-B674D9DBFDCF}" destId="{8D85322B-FBA6-43C2-93ED-54AB693E11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770581-A0BE-46E2-B538-DBC5FDAFA5AE}" type="doc">
      <dgm:prSet loTypeId="urn:microsoft.com/office/officeart/2005/8/layout/default" loCatId="Inbox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D1146AE-9D85-47C7-BB2D-946F6DD8A8E7}">
      <dgm:prSet/>
      <dgm:spPr/>
      <dgm:t>
        <a:bodyPr/>
        <a:lstStyle/>
        <a:p>
          <a:pPr algn="l"/>
          <a:r>
            <a:rPr lang="en-GB" baseline="0" dirty="0">
              <a:latin typeface="Times New Roman" panose="02020603050405020304" pitchFamily="18" charset="0"/>
            </a:rPr>
            <a:t>Iteratively combines a number of “weak” learners to create a strong classifier.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723E0A47-89ED-4B88-A77B-A67304E99DA6}" type="parTrans" cxnId="{E6C5EC52-3F49-430F-BE52-E6F27E90C40E}">
      <dgm:prSet/>
      <dgm:spPr/>
      <dgm:t>
        <a:bodyPr/>
        <a:lstStyle/>
        <a:p>
          <a:endParaRPr lang="en-US"/>
        </a:p>
      </dgm:t>
    </dgm:pt>
    <dgm:pt modelId="{24B6B1A3-D668-44EB-97DC-DCE7DB0E0D5F}" type="sibTrans" cxnId="{E6C5EC52-3F49-430F-BE52-E6F27E90C40E}">
      <dgm:prSet/>
      <dgm:spPr/>
      <dgm:t>
        <a:bodyPr/>
        <a:lstStyle/>
        <a:p>
          <a:endParaRPr lang="en-US"/>
        </a:p>
      </dgm:t>
    </dgm:pt>
    <dgm:pt modelId="{B61EC128-45A6-4E08-92AD-327E2C0C612B}">
      <dgm:prSet/>
      <dgm:spPr/>
      <dgm:t>
        <a:bodyPr/>
        <a:lstStyle/>
        <a:p>
          <a:pPr algn="l"/>
          <a:r>
            <a:rPr lang="en-GB" dirty="0">
              <a:latin typeface="Times New Roman" panose="02020603050405020304" pitchFamily="18" charset="0"/>
            </a:rPr>
            <a:t>The weak </a:t>
          </a:r>
          <a:r>
            <a:rPr lang="en-GB" baseline="0" dirty="0">
              <a:latin typeface="Times New Roman" panose="02020603050405020304" pitchFamily="18" charset="0"/>
            </a:rPr>
            <a:t>learner</a:t>
          </a:r>
          <a:r>
            <a:rPr lang="en-GB" dirty="0">
              <a:latin typeface="Times New Roman" panose="02020603050405020304" pitchFamily="18" charset="0"/>
            </a:rPr>
            <a:t> here is a decision tree.</a:t>
          </a:r>
          <a:endParaRPr lang="en-US" dirty="0">
            <a:latin typeface="Times New Roman" panose="02020603050405020304" pitchFamily="18" charset="0"/>
          </a:endParaRPr>
        </a:p>
      </dgm:t>
    </dgm:pt>
    <dgm:pt modelId="{E904460B-BA44-4359-A516-6F32DD21F3F1}" type="parTrans" cxnId="{F9D7D3FD-AEB0-4C0E-AACA-B1644AD01F66}">
      <dgm:prSet/>
      <dgm:spPr/>
      <dgm:t>
        <a:bodyPr/>
        <a:lstStyle/>
        <a:p>
          <a:endParaRPr lang="en-US"/>
        </a:p>
      </dgm:t>
    </dgm:pt>
    <dgm:pt modelId="{B50D5663-7000-4B16-9043-949C3235C811}" type="sibTrans" cxnId="{F9D7D3FD-AEB0-4C0E-AACA-B1644AD01F66}">
      <dgm:prSet/>
      <dgm:spPr/>
      <dgm:t>
        <a:bodyPr/>
        <a:lstStyle/>
        <a:p>
          <a:endParaRPr lang="en-US"/>
        </a:p>
      </dgm:t>
    </dgm:pt>
    <dgm:pt modelId="{538F7414-0D30-470C-AD61-2453E303501C}">
      <dgm:prSet/>
      <dgm:spPr/>
      <dgm:t>
        <a:bodyPr/>
        <a:lstStyle/>
        <a:p>
          <a:pPr algn="l"/>
          <a:r>
            <a:rPr lang="en-GB" baseline="0" dirty="0">
              <a:latin typeface="Times New Roman" panose="02020603050405020304" pitchFamily="18" charset="0"/>
            </a:rPr>
            <a:t>The learners are added based on a loss function which is to be minimized at each iteration.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8ADEF289-164F-4D1B-948A-CD18A5F21434}" type="parTrans" cxnId="{12967E06-3F79-4991-A6E4-09D299035624}">
      <dgm:prSet/>
      <dgm:spPr/>
      <dgm:t>
        <a:bodyPr/>
        <a:lstStyle/>
        <a:p>
          <a:endParaRPr lang="en-US"/>
        </a:p>
      </dgm:t>
    </dgm:pt>
    <dgm:pt modelId="{4F39732C-4C53-4575-8CF9-CFC464305301}" type="sibTrans" cxnId="{12967E06-3F79-4991-A6E4-09D299035624}">
      <dgm:prSet/>
      <dgm:spPr/>
      <dgm:t>
        <a:bodyPr/>
        <a:lstStyle/>
        <a:p>
          <a:endParaRPr lang="en-US"/>
        </a:p>
      </dgm:t>
    </dgm:pt>
    <dgm:pt modelId="{EC0FCFE7-91F8-4566-A262-361D49514DAC}">
      <dgm:prSet/>
      <dgm:spPr/>
      <dgm:t>
        <a:bodyPr/>
        <a:lstStyle/>
        <a:p>
          <a:pPr algn="l"/>
          <a:r>
            <a:rPr lang="en-GB" baseline="0" dirty="0">
              <a:latin typeface="Times New Roman" panose="02020603050405020304" pitchFamily="18" charset="0"/>
            </a:rPr>
            <a:t>Regularized model formalization to control over-fitting.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979AD81B-7F55-4EF1-AE1B-CD2E6179E27F}" type="parTrans" cxnId="{E307E69E-99A3-43D5-99B6-2C0156E8DA9B}">
      <dgm:prSet/>
      <dgm:spPr/>
      <dgm:t>
        <a:bodyPr/>
        <a:lstStyle/>
        <a:p>
          <a:endParaRPr lang="en-US"/>
        </a:p>
      </dgm:t>
    </dgm:pt>
    <dgm:pt modelId="{94034A7C-B3C1-4DCE-8F90-4003F20F389A}" type="sibTrans" cxnId="{E307E69E-99A3-43D5-99B6-2C0156E8DA9B}">
      <dgm:prSet/>
      <dgm:spPr/>
      <dgm:t>
        <a:bodyPr/>
        <a:lstStyle/>
        <a:p>
          <a:endParaRPr lang="en-US"/>
        </a:p>
      </dgm:t>
    </dgm:pt>
    <dgm:pt modelId="{7ACB1030-5CC3-4F1C-9B04-DDB1F3C3D866}">
      <dgm:prSet/>
      <dgm:spPr/>
      <dgm:t>
        <a:bodyPr/>
        <a:lstStyle/>
        <a:p>
          <a:pPr algn="l"/>
          <a:r>
            <a:rPr lang="en-GB" baseline="0">
              <a:latin typeface="Times New Roman" panose="02020603050405020304" pitchFamily="18" charset="0"/>
            </a:rPr>
            <a:t>Parameters:</a:t>
          </a:r>
          <a:endParaRPr lang="en-US" baseline="0">
            <a:latin typeface="Times New Roman" panose="02020603050405020304" pitchFamily="18" charset="0"/>
          </a:endParaRPr>
        </a:p>
      </dgm:t>
    </dgm:pt>
    <dgm:pt modelId="{609465B4-C3F4-4F09-B9C5-FDA9FB7F6D58}" type="parTrans" cxnId="{8E66EDFA-6C8E-4EE6-99B6-ECC8B613056F}">
      <dgm:prSet/>
      <dgm:spPr/>
      <dgm:t>
        <a:bodyPr/>
        <a:lstStyle/>
        <a:p>
          <a:endParaRPr lang="en-US"/>
        </a:p>
      </dgm:t>
    </dgm:pt>
    <dgm:pt modelId="{297A5E1C-D9A7-40AA-995B-13940EB4E9D4}" type="sibTrans" cxnId="{8E66EDFA-6C8E-4EE6-99B6-ECC8B613056F}">
      <dgm:prSet/>
      <dgm:spPr/>
      <dgm:t>
        <a:bodyPr/>
        <a:lstStyle/>
        <a:p>
          <a:endParaRPr lang="en-US"/>
        </a:p>
      </dgm:t>
    </dgm:pt>
    <dgm:pt modelId="{D9E3BEC7-EBED-4108-A9DA-FC049AF69FA0}">
      <dgm:prSet/>
      <dgm:spPr/>
      <dgm:t>
        <a:bodyPr/>
        <a:lstStyle/>
        <a:p>
          <a:pPr algn="l"/>
          <a:r>
            <a:rPr lang="en-GB" baseline="0" dirty="0" err="1">
              <a:latin typeface="Times New Roman" panose="02020603050405020304" pitchFamily="18" charset="0"/>
            </a:rPr>
            <a:t>max.depth</a:t>
          </a:r>
          <a:r>
            <a:rPr lang="en-GB" baseline="0" dirty="0">
              <a:latin typeface="Times New Roman" panose="02020603050405020304" pitchFamily="18" charset="0"/>
            </a:rPr>
            <a:t> = 15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480EED5B-F9C0-40FC-B8DA-81FF7AC99DE6}" type="parTrans" cxnId="{746EE517-6206-4435-B79B-85EE650D606F}">
      <dgm:prSet/>
      <dgm:spPr/>
      <dgm:t>
        <a:bodyPr/>
        <a:lstStyle/>
        <a:p>
          <a:endParaRPr lang="en-US"/>
        </a:p>
      </dgm:t>
    </dgm:pt>
    <dgm:pt modelId="{2E90C321-E440-42BB-A99F-5442392CF145}" type="sibTrans" cxnId="{746EE517-6206-4435-B79B-85EE650D606F}">
      <dgm:prSet/>
      <dgm:spPr/>
      <dgm:t>
        <a:bodyPr/>
        <a:lstStyle/>
        <a:p>
          <a:endParaRPr lang="en-US"/>
        </a:p>
      </dgm:t>
    </dgm:pt>
    <dgm:pt modelId="{96A9B620-79C0-41DF-83CB-E160AEE12768}">
      <dgm:prSet/>
      <dgm:spPr/>
      <dgm:t>
        <a:bodyPr/>
        <a:lstStyle/>
        <a:p>
          <a:pPr algn="l"/>
          <a:r>
            <a:rPr lang="en-GB" baseline="0" dirty="0">
              <a:latin typeface="Times New Roman" panose="02020603050405020304" pitchFamily="18" charset="0"/>
            </a:rPr>
            <a:t>eta = 0.5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21CCF9C0-576A-4F31-840E-B8A172A09F65}" type="parTrans" cxnId="{E7A3128E-B471-4573-86A8-5EDE0AA07AAC}">
      <dgm:prSet/>
      <dgm:spPr/>
      <dgm:t>
        <a:bodyPr/>
        <a:lstStyle/>
        <a:p>
          <a:endParaRPr lang="en-US"/>
        </a:p>
      </dgm:t>
    </dgm:pt>
    <dgm:pt modelId="{1A38F7A9-C1FE-4A7D-A98B-B6A712789716}" type="sibTrans" cxnId="{E7A3128E-B471-4573-86A8-5EDE0AA07AAC}">
      <dgm:prSet/>
      <dgm:spPr/>
      <dgm:t>
        <a:bodyPr/>
        <a:lstStyle/>
        <a:p>
          <a:endParaRPr lang="en-US"/>
        </a:p>
      </dgm:t>
    </dgm:pt>
    <dgm:pt modelId="{1E29966E-4D79-4F63-9DAA-85D51C760852}">
      <dgm:prSet/>
      <dgm:spPr/>
      <dgm:t>
        <a:bodyPr/>
        <a:lstStyle/>
        <a:p>
          <a:pPr algn="l"/>
          <a:r>
            <a:rPr lang="en-GB" baseline="0" dirty="0" err="1">
              <a:latin typeface="Times New Roman" panose="02020603050405020304" pitchFamily="18" charset="0"/>
            </a:rPr>
            <a:t>nrounds</a:t>
          </a:r>
          <a:r>
            <a:rPr lang="en-GB" baseline="0" dirty="0">
              <a:latin typeface="Times New Roman" panose="02020603050405020304" pitchFamily="18" charset="0"/>
            </a:rPr>
            <a:t> = 19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123807A2-903C-432F-A40A-218B2C1430A2}" type="parTrans" cxnId="{5EAD5E05-B935-4C78-BE08-12F214A68AD7}">
      <dgm:prSet/>
      <dgm:spPr/>
      <dgm:t>
        <a:bodyPr/>
        <a:lstStyle/>
        <a:p>
          <a:endParaRPr lang="en-US"/>
        </a:p>
      </dgm:t>
    </dgm:pt>
    <dgm:pt modelId="{00D716C1-33CE-45C7-8781-714FEF5D82AB}" type="sibTrans" cxnId="{5EAD5E05-B935-4C78-BE08-12F214A68AD7}">
      <dgm:prSet/>
      <dgm:spPr/>
      <dgm:t>
        <a:bodyPr/>
        <a:lstStyle/>
        <a:p>
          <a:endParaRPr lang="en-US"/>
        </a:p>
      </dgm:t>
    </dgm:pt>
    <dgm:pt modelId="{BECFE367-E8D0-45C2-9A93-CBD3B52080D6}">
      <dgm:prSet/>
      <dgm:spPr/>
      <dgm:t>
        <a:bodyPr/>
        <a:lstStyle/>
        <a:p>
          <a:pPr algn="ctr"/>
          <a:r>
            <a:rPr lang="en-GB" baseline="0" dirty="0">
              <a:latin typeface="Times New Roman" panose="02020603050405020304" pitchFamily="18" charset="0"/>
            </a:rPr>
            <a:t>Model takes 2 seconds to run </a:t>
          </a:r>
          <a:endParaRPr lang="en-US" baseline="0" dirty="0">
            <a:latin typeface="Times New Roman" panose="02020603050405020304" pitchFamily="18" charset="0"/>
          </a:endParaRPr>
        </a:p>
      </dgm:t>
    </dgm:pt>
    <dgm:pt modelId="{5AD58F2F-9803-4067-A8C8-67571012E175}" type="parTrans" cxnId="{0BA31DE6-9106-4E4A-A18B-EF2135BEB563}">
      <dgm:prSet/>
      <dgm:spPr/>
      <dgm:t>
        <a:bodyPr/>
        <a:lstStyle/>
        <a:p>
          <a:endParaRPr lang="en-US"/>
        </a:p>
      </dgm:t>
    </dgm:pt>
    <dgm:pt modelId="{7AED9D27-F0A8-4287-8ACA-76A0E99C1C8C}" type="sibTrans" cxnId="{0BA31DE6-9106-4E4A-A18B-EF2135BEB563}">
      <dgm:prSet/>
      <dgm:spPr/>
      <dgm:t>
        <a:bodyPr/>
        <a:lstStyle/>
        <a:p>
          <a:endParaRPr lang="en-US"/>
        </a:p>
      </dgm:t>
    </dgm:pt>
    <dgm:pt modelId="{D9ABBE4E-116C-4BED-9CC4-A9AFFF994A4B}" type="pres">
      <dgm:prSet presAssocID="{7A770581-A0BE-46E2-B538-DBC5FDAFA5AE}" presName="diagram" presStyleCnt="0">
        <dgm:presLayoutVars>
          <dgm:dir/>
          <dgm:resizeHandles val="exact"/>
        </dgm:presLayoutVars>
      </dgm:prSet>
      <dgm:spPr/>
    </dgm:pt>
    <dgm:pt modelId="{147AEB3B-2C15-475A-A79D-8C766272D211}" type="pres">
      <dgm:prSet presAssocID="{5D1146AE-9D85-47C7-BB2D-946F6DD8A8E7}" presName="node" presStyleLbl="node1" presStyleIdx="0" presStyleCnt="6">
        <dgm:presLayoutVars>
          <dgm:bulletEnabled val="1"/>
        </dgm:presLayoutVars>
      </dgm:prSet>
      <dgm:spPr/>
    </dgm:pt>
    <dgm:pt modelId="{F567C1DA-19DA-470E-A056-E45B8F48AFF4}" type="pres">
      <dgm:prSet presAssocID="{24B6B1A3-D668-44EB-97DC-DCE7DB0E0D5F}" presName="sibTrans" presStyleCnt="0"/>
      <dgm:spPr/>
    </dgm:pt>
    <dgm:pt modelId="{AC49C865-6DD7-49CA-9F89-700923E78BCA}" type="pres">
      <dgm:prSet presAssocID="{B61EC128-45A6-4E08-92AD-327E2C0C612B}" presName="node" presStyleLbl="node1" presStyleIdx="1" presStyleCnt="6">
        <dgm:presLayoutVars>
          <dgm:bulletEnabled val="1"/>
        </dgm:presLayoutVars>
      </dgm:prSet>
      <dgm:spPr/>
    </dgm:pt>
    <dgm:pt modelId="{01FA5CC9-5094-4092-AC5C-FB4CD0F839AF}" type="pres">
      <dgm:prSet presAssocID="{B50D5663-7000-4B16-9043-949C3235C811}" presName="sibTrans" presStyleCnt="0"/>
      <dgm:spPr/>
    </dgm:pt>
    <dgm:pt modelId="{2BA56821-4268-4982-A592-26C9CC2534EA}" type="pres">
      <dgm:prSet presAssocID="{538F7414-0D30-470C-AD61-2453E303501C}" presName="node" presStyleLbl="node1" presStyleIdx="2" presStyleCnt="6">
        <dgm:presLayoutVars>
          <dgm:bulletEnabled val="1"/>
        </dgm:presLayoutVars>
      </dgm:prSet>
      <dgm:spPr/>
    </dgm:pt>
    <dgm:pt modelId="{E50F3EBA-0554-4F5B-9C46-6C4260869A0F}" type="pres">
      <dgm:prSet presAssocID="{4F39732C-4C53-4575-8CF9-CFC464305301}" presName="sibTrans" presStyleCnt="0"/>
      <dgm:spPr/>
    </dgm:pt>
    <dgm:pt modelId="{D817293F-1DA0-4DF4-8A62-4C84CA32AF76}" type="pres">
      <dgm:prSet presAssocID="{EC0FCFE7-91F8-4566-A262-361D49514DAC}" presName="node" presStyleLbl="node1" presStyleIdx="3" presStyleCnt="6">
        <dgm:presLayoutVars>
          <dgm:bulletEnabled val="1"/>
        </dgm:presLayoutVars>
      </dgm:prSet>
      <dgm:spPr/>
    </dgm:pt>
    <dgm:pt modelId="{EAE6ACCE-DDD8-490E-8568-350F1A1863D5}" type="pres">
      <dgm:prSet presAssocID="{94034A7C-B3C1-4DCE-8F90-4003F20F389A}" presName="sibTrans" presStyleCnt="0"/>
      <dgm:spPr/>
    </dgm:pt>
    <dgm:pt modelId="{90BED3EB-E93C-4BE5-80A3-0C62CC6C19A6}" type="pres">
      <dgm:prSet presAssocID="{7ACB1030-5CC3-4F1C-9B04-DDB1F3C3D866}" presName="node" presStyleLbl="node1" presStyleIdx="4" presStyleCnt="6" custLinFactX="11002" custLinFactNeighborX="100000" custLinFactNeighborY="734">
        <dgm:presLayoutVars>
          <dgm:bulletEnabled val="1"/>
        </dgm:presLayoutVars>
      </dgm:prSet>
      <dgm:spPr/>
    </dgm:pt>
    <dgm:pt modelId="{53625B77-2CEC-4CC8-8418-806706FCB522}" type="pres">
      <dgm:prSet presAssocID="{297A5E1C-D9A7-40AA-995B-13940EB4E9D4}" presName="sibTrans" presStyleCnt="0"/>
      <dgm:spPr/>
    </dgm:pt>
    <dgm:pt modelId="{AD606E69-C699-4A03-A2E6-DEAC9D523B10}" type="pres">
      <dgm:prSet presAssocID="{BECFE367-E8D0-45C2-9A93-CBD3B52080D6}" presName="node" presStyleLbl="node1" presStyleIdx="5" presStyleCnt="6" custLinFactX="-10000" custLinFactNeighborX="-100000" custLinFactNeighborY="-665">
        <dgm:presLayoutVars>
          <dgm:bulletEnabled val="1"/>
        </dgm:presLayoutVars>
      </dgm:prSet>
      <dgm:spPr/>
    </dgm:pt>
  </dgm:ptLst>
  <dgm:cxnLst>
    <dgm:cxn modelId="{5EAD5E05-B935-4C78-BE08-12F214A68AD7}" srcId="{7ACB1030-5CC3-4F1C-9B04-DDB1F3C3D866}" destId="{1E29966E-4D79-4F63-9DAA-85D51C760852}" srcOrd="2" destOrd="0" parTransId="{123807A2-903C-432F-A40A-218B2C1430A2}" sibTransId="{00D716C1-33CE-45C7-8781-714FEF5D82AB}"/>
    <dgm:cxn modelId="{12967E06-3F79-4991-A6E4-09D299035624}" srcId="{7A770581-A0BE-46E2-B538-DBC5FDAFA5AE}" destId="{538F7414-0D30-470C-AD61-2453E303501C}" srcOrd="2" destOrd="0" parTransId="{8ADEF289-164F-4D1B-948A-CD18A5F21434}" sibTransId="{4F39732C-4C53-4575-8CF9-CFC464305301}"/>
    <dgm:cxn modelId="{746EE517-6206-4435-B79B-85EE650D606F}" srcId="{7ACB1030-5CC3-4F1C-9B04-DDB1F3C3D866}" destId="{D9E3BEC7-EBED-4108-A9DA-FC049AF69FA0}" srcOrd="0" destOrd="0" parTransId="{480EED5B-F9C0-40FC-B8DA-81FF7AC99DE6}" sibTransId="{2E90C321-E440-42BB-A99F-5442392CF145}"/>
    <dgm:cxn modelId="{33A9F627-F58A-4F22-B0B8-1D83AA6312BC}" type="presOf" srcId="{D9E3BEC7-EBED-4108-A9DA-FC049AF69FA0}" destId="{90BED3EB-E93C-4BE5-80A3-0C62CC6C19A6}" srcOrd="0" destOrd="1" presId="urn:microsoft.com/office/officeart/2005/8/layout/default"/>
    <dgm:cxn modelId="{8037D73B-EB59-4DA1-B927-FFB6F873A293}" type="presOf" srcId="{BECFE367-E8D0-45C2-9A93-CBD3B52080D6}" destId="{AD606E69-C699-4A03-A2E6-DEAC9D523B10}" srcOrd="0" destOrd="0" presId="urn:microsoft.com/office/officeart/2005/8/layout/default"/>
    <dgm:cxn modelId="{41D6136E-BCEB-47B6-AF25-23ACFEDEFCB1}" type="presOf" srcId="{B61EC128-45A6-4E08-92AD-327E2C0C612B}" destId="{AC49C865-6DD7-49CA-9F89-700923E78BCA}" srcOrd="0" destOrd="0" presId="urn:microsoft.com/office/officeart/2005/8/layout/default"/>
    <dgm:cxn modelId="{E6C5EC52-3F49-430F-BE52-E6F27E90C40E}" srcId="{7A770581-A0BE-46E2-B538-DBC5FDAFA5AE}" destId="{5D1146AE-9D85-47C7-BB2D-946F6DD8A8E7}" srcOrd="0" destOrd="0" parTransId="{723E0A47-89ED-4B88-A77B-A67304E99DA6}" sibTransId="{24B6B1A3-D668-44EB-97DC-DCE7DB0E0D5F}"/>
    <dgm:cxn modelId="{1A6CF285-304B-405E-AE14-520EE8D75849}" type="presOf" srcId="{96A9B620-79C0-41DF-83CB-E160AEE12768}" destId="{90BED3EB-E93C-4BE5-80A3-0C62CC6C19A6}" srcOrd="0" destOrd="2" presId="urn:microsoft.com/office/officeart/2005/8/layout/default"/>
    <dgm:cxn modelId="{E7A3128E-B471-4573-86A8-5EDE0AA07AAC}" srcId="{7ACB1030-5CC3-4F1C-9B04-DDB1F3C3D866}" destId="{96A9B620-79C0-41DF-83CB-E160AEE12768}" srcOrd="1" destOrd="0" parTransId="{21CCF9C0-576A-4F31-840E-B8A172A09F65}" sibTransId="{1A38F7A9-C1FE-4A7D-A98B-B6A712789716}"/>
    <dgm:cxn modelId="{E307E69E-99A3-43D5-99B6-2C0156E8DA9B}" srcId="{7A770581-A0BE-46E2-B538-DBC5FDAFA5AE}" destId="{EC0FCFE7-91F8-4566-A262-361D49514DAC}" srcOrd="3" destOrd="0" parTransId="{979AD81B-7F55-4EF1-AE1B-CD2E6179E27F}" sibTransId="{94034A7C-B3C1-4DCE-8F90-4003F20F389A}"/>
    <dgm:cxn modelId="{4F9E2AAA-C3FD-44D8-A383-187818B25B00}" type="presOf" srcId="{7A770581-A0BE-46E2-B538-DBC5FDAFA5AE}" destId="{D9ABBE4E-116C-4BED-9CC4-A9AFFF994A4B}" srcOrd="0" destOrd="0" presId="urn:microsoft.com/office/officeart/2005/8/layout/default"/>
    <dgm:cxn modelId="{A188BAC0-C5B6-4A34-91C1-1ADC8E23A3B2}" type="presOf" srcId="{5D1146AE-9D85-47C7-BB2D-946F6DD8A8E7}" destId="{147AEB3B-2C15-475A-A79D-8C766272D211}" srcOrd="0" destOrd="0" presId="urn:microsoft.com/office/officeart/2005/8/layout/default"/>
    <dgm:cxn modelId="{0BA31DE6-9106-4E4A-A18B-EF2135BEB563}" srcId="{7A770581-A0BE-46E2-B538-DBC5FDAFA5AE}" destId="{BECFE367-E8D0-45C2-9A93-CBD3B52080D6}" srcOrd="5" destOrd="0" parTransId="{5AD58F2F-9803-4067-A8C8-67571012E175}" sibTransId="{7AED9D27-F0A8-4287-8ACA-76A0E99C1C8C}"/>
    <dgm:cxn modelId="{D2240CF0-03CD-4C0A-91C1-9BBCEF930EDA}" type="presOf" srcId="{EC0FCFE7-91F8-4566-A262-361D49514DAC}" destId="{D817293F-1DA0-4DF4-8A62-4C84CA32AF76}" srcOrd="0" destOrd="0" presId="urn:microsoft.com/office/officeart/2005/8/layout/default"/>
    <dgm:cxn modelId="{443CF7F1-8DEC-45A4-8E0F-0BC421D6973A}" type="presOf" srcId="{1E29966E-4D79-4F63-9DAA-85D51C760852}" destId="{90BED3EB-E93C-4BE5-80A3-0C62CC6C19A6}" srcOrd="0" destOrd="3" presId="urn:microsoft.com/office/officeart/2005/8/layout/default"/>
    <dgm:cxn modelId="{C22282F7-5D3C-4F73-8A0B-2879069423F0}" type="presOf" srcId="{7ACB1030-5CC3-4F1C-9B04-DDB1F3C3D866}" destId="{90BED3EB-E93C-4BE5-80A3-0C62CC6C19A6}" srcOrd="0" destOrd="0" presId="urn:microsoft.com/office/officeart/2005/8/layout/default"/>
    <dgm:cxn modelId="{8E66EDFA-6C8E-4EE6-99B6-ECC8B613056F}" srcId="{7A770581-A0BE-46E2-B538-DBC5FDAFA5AE}" destId="{7ACB1030-5CC3-4F1C-9B04-DDB1F3C3D866}" srcOrd="4" destOrd="0" parTransId="{609465B4-C3F4-4F09-B9C5-FDA9FB7F6D58}" sibTransId="{297A5E1C-D9A7-40AA-995B-13940EB4E9D4}"/>
    <dgm:cxn modelId="{F9D7D3FD-AEB0-4C0E-AACA-B1644AD01F66}" srcId="{7A770581-A0BE-46E2-B538-DBC5FDAFA5AE}" destId="{B61EC128-45A6-4E08-92AD-327E2C0C612B}" srcOrd="1" destOrd="0" parTransId="{E904460B-BA44-4359-A516-6F32DD21F3F1}" sibTransId="{B50D5663-7000-4B16-9043-949C3235C811}"/>
    <dgm:cxn modelId="{20D9B0FF-9340-40AC-9265-7E6BAB18FDAB}" type="presOf" srcId="{538F7414-0D30-470C-AD61-2453E303501C}" destId="{2BA56821-4268-4982-A592-26C9CC2534EA}" srcOrd="0" destOrd="0" presId="urn:microsoft.com/office/officeart/2005/8/layout/default"/>
    <dgm:cxn modelId="{8A85C0A0-5254-4B5F-A6C5-126BD80D6D7F}" type="presParOf" srcId="{D9ABBE4E-116C-4BED-9CC4-A9AFFF994A4B}" destId="{147AEB3B-2C15-475A-A79D-8C766272D211}" srcOrd="0" destOrd="0" presId="urn:microsoft.com/office/officeart/2005/8/layout/default"/>
    <dgm:cxn modelId="{C316BD8C-DDF0-40F9-9959-0B11642A1852}" type="presParOf" srcId="{D9ABBE4E-116C-4BED-9CC4-A9AFFF994A4B}" destId="{F567C1DA-19DA-470E-A056-E45B8F48AFF4}" srcOrd="1" destOrd="0" presId="urn:microsoft.com/office/officeart/2005/8/layout/default"/>
    <dgm:cxn modelId="{B19EF12B-7F40-43F6-A360-A0627D74FB39}" type="presParOf" srcId="{D9ABBE4E-116C-4BED-9CC4-A9AFFF994A4B}" destId="{AC49C865-6DD7-49CA-9F89-700923E78BCA}" srcOrd="2" destOrd="0" presId="urn:microsoft.com/office/officeart/2005/8/layout/default"/>
    <dgm:cxn modelId="{BE8F628C-6279-41B9-904A-0837ED7DF53F}" type="presParOf" srcId="{D9ABBE4E-116C-4BED-9CC4-A9AFFF994A4B}" destId="{01FA5CC9-5094-4092-AC5C-FB4CD0F839AF}" srcOrd="3" destOrd="0" presId="urn:microsoft.com/office/officeart/2005/8/layout/default"/>
    <dgm:cxn modelId="{51B462F6-B930-4FC4-997A-82E0FB83D5A8}" type="presParOf" srcId="{D9ABBE4E-116C-4BED-9CC4-A9AFFF994A4B}" destId="{2BA56821-4268-4982-A592-26C9CC2534EA}" srcOrd="4" destOrd="0" presId="urn:microsoft.com/office/officeart/2005/8/layout/default"/>
    <dgm:cxn modelId="{392B28F0-3450-46E6-BDB6-E35071C36AAF}" type="presParOf" srcId="{D9ABBE4E-116C-4BED-9CC4-A9AFFF994A4B}" destId="{E50F3EBA-0554-4F5B-9C46-6C4260869A0F}" srcOrd="5" destOrd="0" presId="urn:microsoft.com/office/officeart/2005/8/layout/default"/>
    <dgm:cxn modelId="{F05D769B-98E4-4A6B-8E41-241913DF5C2C}" type="presParOf" srcId="{D9ABBE4E-116C-4BED-9CC4-A9AFFF994A4B}" destId="{D817293F-1DA0-4DF4-8A62-4C84CA32AF76}" srcOrd="6" destOrd="0" presId="urn:microsoft.com/office/officeart/2005/8/layout/default"/>
    <dgm:cxn modelId="{4FA7A40F-E203-4AF8-B90C-43B4FD78AC36}" type="presParOf" srcId="{D9ABBE4E-116C-4BED-9CC4-A9AFFF994A4B}" destId="{EAE6ACCE-DDD8-490E-8568-350F1A1863D5}" srcOrd="7" destOrd="0" presId="urn:microsoft.com/office/officeart/2005/8/layout/default"/>
    <dgm:cxn modelId="{F5F2335A-D51A-4C34-8C61-0C72114CD29A}" type="presParOf" srcId="{D9ABBE4E-116C-4BED-9CC4-A9AFFF994A4B}" destId="{90BED3EB-E93C-4BE5-80A3-0C62CC6C19A6}" srcOrd="8" destOrd="0" presId="urn:microsoft.com/office/officeart/2005/8/layout/default"/>
    <dgm:cxn modelId="{F3088C99-D379-4BD4-9340-E4E73E03CECD}" type="presParOf" srcId="{D9ABBE4E-116C-4BED-9CC4-A9AFFF994A4B}" destId="{53625B77-2CEC-4CC8-8418-806706FCB522}" srcOrd="9" destOrd="0" presId="urn:microsoft.com/office/officeart/2005/8/layout/default"/>
    <dgm:cxn modelId="{29B663F7-8989-449C-ADBE-DCD905081B0F}" type="presParOf" srcId="{D9ABBE4E-116C-4BED-9CC4-A9AFFF994A4B}" destId="{AD606E69-C699-4A03-A2E6-DEAC9D523B1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0167F2-7657-4F3F-94D0-B36F6214161B}" type="doc">
      <dgm:prSet loTypeId="urn:microsoft.com/office/officeart/2005/8/layout/vList2" loCatId="Inbox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90535D7-83E9-4D97-B7F0-10F1570FCA31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 baseline="0" dirty="0">
              <a:solidFill>
                <a:schemeClr val="bg1"/>
              </a:solidFill>
              <a:latin typeface="Times New Roman" panose="02020603050405020304" pitchFamily="18" charset="0"/>
            </a:rPr>
            <a:t>The project is incorporated on 2017 data. Levying our model on data from 2011- 2016 , we can see if there has been a change in any of the predictor’s significance.</a:t>
          </a:r>
        </a:p>
      </dgm:t>
    </dgm:pt>
    <dgm:pt modelId="{6449FEBB-F472-4658-8614-A717EC26FBA0}" type="parTrans" cxnId="{7195B247-BA0C-4DB7-A289-3A9986C1FBEC}">
      <dgm:prSet/>
      <dgm:spPr/>
      <dgm:t>
        <a:bodyPr/>
        <a:lstStyle/>
        <a:p>
          <a:endParaRPr lang="en-US"/>
        </a:p>
      </dgm:t>
    </dgm:pt>
    <dgm:pt modelId="{66727796-12D6-4959-8419-C7D51545344D}" type="sibTrans" cxnId="{7195B247-BA0C-4DB7-A289-3A9986C1FBEC}">
      <dgm:prSet/>
      <dgm:spPr/>
      <dgm:t>
        <a:bodyPr/>
        <a:lstStyle/>
        <a:p>
          <a:endParaRPr lang="en-US"/>
        </a:p>
      </dgm:t>
    </dgm:pt>
    <dgm:pt modelId="{D44AC4B1-949C-4FCC-82F4-875B52DF8E85}">
      <dgm:prSet/>
      <dgm:spPr/>
      <dgm:t>
        <a:bodyPr/>
        <a:lstStyle/>
        <a:p>
          <a:r>
            <a:rPr lang="en-US" baseline="0" dirty="0">
              <a:solidFill>
                <a:schemeClr val="bg1"/>
              </a:solidFill>
              <a:latin typeface="Times New Roman" panose="02020603050405020304" pitchFamily="18" charset="0"/>
            </a:rPr>
            <a:t>For a particular employer, we can design a customized model where the employer can predict whether the applicant will be certified. </a:t>
          </a:r>
        </a:p>
      </dgm:t>
    </dgm:pt>
    <dgm:pt modelId="{9739D9D6-616E-4215-8548-6F2460CB1B8E}" type="parTrans" cxnId="{B7459D81-8271-4EA9-8DBD-03A1F466FB59}">
      <dgm:prSet/>
      <dgm:spPr/>
      <dgm:t>
        <a:bodyPr/>
        <a:lstStyle/>
        <a:p>
          <a:endParaRPr lang="en-US"/>
        </a:p>
      </dgm:t>
    </dgm:pt>
    <dgm:pt modelId="{5FCB3E2E-1F52-4E56-A13A-B2D9A9F5B7FD}" type="sibTrans" cxnId="{B7459D81-8271-4EA9-8DBD-03A1F466FB59}">
      <dgm:prSet/>
      <dgm:spPr/>
      <dgm:t>
        <a:bodyPr/>
        <a:lstStyle/>
        <a:p>
          <a:endParaRPr lang="en-US"/>
        </a:p>
      </dgm:t>
    </dgm:pt>
    <dgm:pt modelId="{736899E2-F93E-435E-B5F6-276E447D74F6}" type="pres">
      <dgm:prSet presAssocID="{120167F2-7657-4F3F-94D0-B36F6214161B}" presName="linear" presStyleCnt="0">
        <dgm:presLayoutVars>
          <dgm:animLvl val="lvl"/>
          <dgm:resizeHandles val="exact"/>
        </dgm:presLayoutVars>
      </dgm:prSet>
      <dgm:spPr/>
    </dgm:pt>
    <dgm:pt modelId="{784720BD-80A1-49BA-8BA7-9D0AF896D5A0}" type="pres">
      <dgm:prSet presAssocID="{890535D7-83E9-4D97-B7F0-10F1570FCA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13E9DE-065A-475A-B3F9-E9697448064F}" type="pres">
      <dgm:prSet presAssocID="{66727796-12D6-4959-8419-C7D51545344D}" presName="spacer" presStyleCnt="0"/>
      <dgm:spPr/>
    </dgm:pt>
    <dgm:pt modelId="{21D3B62E-1AE3-4391-949B-E1F88FE151E3}" type="pres">
      <dgm:prSet presAssocID="{D44AC4B1-949C-4FCC-82F4-875B52DF8E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95B247-BA0C-4DB7-A289-3A9986C1FBEC}" srcId="{120167F2-7657-4F3F-94D0-B36F6214161B}" destId="{890535D7-83E9-4D97-B7F0-10F1570FCA31}" srcOrd="0" destOrd="0" parTransId="{6449FEBB-F472-4658-8614-A717EC26FBA0}" sibTransId="{66727796-12D6-4959-8419-C7D51545344D}"/>
    <dgm:cxn modelId="{D6A4E149-922B-4C1F-9B57-2C7B6F3D24D4}" type="presOf" srcId="{D44AC4B1-949C-4FCC-82F4-875B52DF8E85}" destId="{21D3B62E-1AE3-4391-949B-E1F88FE151E3}" srcOrd="0" destOrd="0" presId="urn:microsoft.com/office/officeart/2005/8/layout/vList2"/>
    <dgm:cxn modelId="{69F1377B-C60B-49FF-8DF5-1009FCD35F03}" type="presOf" srcId="{890535D7-83E9-4D97-B7F0-10F1570FCA31}" destId="{784720BD-80A1-49BA-8BA7-9D0AF896D5A0}" srcOrd="0" destOrd="0" presId="urn:microsoft.com/office/officeart/2005/8/layout/vList2"/>
    <dgm:cxn modelId="{B7459D81-8271-4EA9-8DBD-03A1F466FB59}" srcId="{120167F2-7657-4F3F-94D0-B36F6214161B}" destId="{D44AC4B1-949C-4FCC-82F4-875B52DF8E85}" srcOrd="1" destOrd="0" parTransId="{9739D9D6-616E-4215-8548-6F2460CB1B8E}" sibTransId="{5FCB3E2E-1F52-4E56-A13A-B2D9A9F5B7FD}"/>
    <dgm:cxn modelId="{202F6DE6-22A8-4CDC-9D4A-C92D27DC4CF4}" type="presOf" srcId="{120167F2-7657-4F3F-94D0-B36F6214161B}" destId="{736899E2-F93E-435E-B5F6-276E447D74F6}" srcOrd="0" destOrd="0" presId="urn:microsoft.com/office/officeart/2005/8/layout/vList2"/>
    <dgm:cxn modelId="{6E8BD094-8344-48EE-9C77-92D55664F94A}" type="presParOf" srcId="{736899E2-F93E-435E-B5F6-276E447D74F6}" destId="{784720BD-80A1-49BA-8BA7-9D0AF896D5A0}" srcOrd="0" destOrd="0" presId="urn:microsoft.com/office/officeart/2005/8/layout/vList2"/>
    <dgm:cxn modelId="{70413647-81F7-4EF7-8AB3-3C21F337F783}" type="presParOf" srcId="{736899E2-F93E-435E-B5F6-276E447D74F6}" destId="{9313E9DE-065A-475A-B3F9-E9697448064F}" srcOrd="1" destOrd="0" presId="urn:microsoft.com/office/officeart/2005/8/layout/vList2"/>
    <dgm:cxn modelId="{499580E0-5A93-48AB-B366-F2AE9144A35D}" type="presParOf" srcId="{736899E2-F93E-435E-B5F6-276E447D74F6}" destId="{21D3B62E-1AE3-4391-949B-E1F88FE151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09B46-3C25-4C62-AFF3-B8998C780B9D}">
      <dsp:nvSpPr>
        <dsp:cNvPr id="0" name=""/>
        <dsp:cNvSpPr/>
      </dsp:nvSpPr>
      <dsp:spPr>
        <a:xfrm>
          <a:off x="79306" y="33338"/>
          <a:ext cx="3193702" cy="1916221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latin typeface="Times New Roman" panose="02020603050405020304" pitchFamily="18" charset="0"/>
            </a:rPr>
            <a:t>File Size : 245.285MB</a:t>
          </a:r>
        </a:p>
      </dsp:txBody>
      <dsp:txXfrm>
        <a:off x="79306" y="33338"/>
        <a:ext cx="3193702" cy="1916221"/>
      </dsp:txXfrm>
    </dsp:sp>
    <dsp:sp modelId="{4E83CE40-A3C9-4B15-A2AA-6AB96FFBBCA2}">
      <dsp:nvSpPr>
        <dsp:cNvPr id="0" name=""/>
        <dsp:cNvSpPr/>
      </dsp:nvSpPr>
      <dsp:spPr>
        <a:xfrm>
          <a:off x="3660948" y="33338"/>
          <a:ext cx="3193702" cy="191622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latin typeface="Times New Roman" panose="02020603050405020304" pitchFamily="18" charset="0"/>
            </a:rPr>
            <a:t>Number of Observations : 645241</a:t>
          </a:r>
        </a:p>
      </dsp:txBody>
      <dsp:txXfrm>
        <a:off x="3660948" y="33338"/>
        <a:ext cx="3193702" cy="1916221"/>
      </dsp:txXfrm>
    </dsp:sp>
    <dsp:sp modelId="{A2CA9F27-5177-4B1A-BFF9-C53C18DD7B2D}">
      <dsp:nvSpPr>
        <dsp:cNvPr id="0" name=""/>
        <dsp:cNvSpPr/>
      </dsp:nvSpPr>
      <dsp:spPr>
        <a:xfrm>
          <a:off x="7231156" y="33338"/>
          <a:ext cx="3193702" cy="1916221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latin typeface="Times New Roman" panose="02020603050405020304" pitchFamily="18" charset="0"/>
            </a:rPr>
            <a:t>Number of Variables : 52</a:t>
          </a:r>
        </a:p>
      </dsp:txBody>
      <dsp:txXfrm>
        <a:off x="7231156" y="33338"/>
        <a:ext cx="3193702" cy="1916221"/>
      </dsp:txXfrm>
    </dsp:sp>
    <dsp:sp modelId="{6E967FA4-E6FA-4947-A791-8173895DA2F3}">
      <dsp:nvSpPr>
        <dsp:cNvPr id="0" name=""/>
        <dsp:cNvSpPr/>
      </dsp:nvSpPr>
      <dsp:spPr>
        <a:xfrm>
          <a:off x="1778356" y="2180266"/>
          <a:ext cx="3193702" cy="1916221"/>
        </a:xfrm>
        <a:prstGeom prst="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>
              <a:latin typeface="Times New Roman" panose="02020603050405020304" pitchFamily="18" charset="0"/>
            </a:rPr>
            <a:t>Categorical Variables: 29</a:t>
          </a:r>
        </a:p>
      </dsp:txBody>
      <dsp:txXfrm>
        <a:off x="1778356" y="2180266"/>
        <a:ext cx="3193702" cy="1916221"/>
      </dsp:txXfrm>
    </dsp:sp>
    <dsp:sp modelId="{94437C4C-A9C0-4E0D-88E1-021695B6765D}">
      <dsp:nvSpPr>
        <dsp:cNvPr id="0" name=""/>
        <dsp:cNvSpPr/>
      </dsp:nvSpPr>
      <dsp:spPr>
        <a:xfrm>
          <a:off x="5508345" y="2180266"/>
          <a:ext cx="3193702" cy="19162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>
              <a:latin typeface="Times New Roman" panose="02020603050405020304" pitchFamily="18" charset="0"/>
            </a:rPr>
            <a:t>Numerical Variables:23</a:t>
          </a:r>
        </a:p>
      </dsp:txBody>
      <dsp:txXfrm>
        <a:off x="5508345" y="2180266"/>
        <a:ext cx="3193702" cy="191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52D7A-A1C9-4F4B-9D2E-86E2B41299EF}">
      <dsp:nvSpPr>
        <dsp:cNvPr id="0" name=""/>
        <dsp:cNvSpPr/>
      </dsp:nvSpPr>
      <dsp:spPr>
        <a:xfrm>
          <a:off x="0" y="6974"/>
          <a:ext cx="10515600" cy="20007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baseline="0" dirty="0">
              <a:solidFill>
                <a:schemeClr val="bg1"/>
              </a:solidFill>
              <a:latin typeface="Times New Roman" panose="02020603050405020304" pitchFamily="18" charset="0"/>
            </a:rPr>
            <a:t>Based on this set of known predictors can we predict whether a person’s H1B visa will be approved or not ?</a:t>
          </a:r>
        </a:p>
      </dsp:txBody>
      <dsp:txXfrm>
        <a:off x="97666" y="104640"/>
        <a:ext cx="10320268" cy="1805368"/>
      </dsp:txXfrm>
    </dsp:sp>
    <dsp:sp modelId="{1F9240D4-F74E-487D-93A4-05843933F245}">
      <dsp:nvSpPr>
        <dsp:cNvPr id="0" name=""/>
        <dsp:cNvSpPr/>
      </dsp:nvSpPr>
      <dsp:spPr>
        <a:xfrm>
          <a:off x="0" y="2131963"/>
          <a:ext cx="10515600" cy="200070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baseline="0" dirty="0">
              <a:latin typeface="Times New Roman" panose="02020603050405020304" pitchFamily="18" charset="0"/>
            </a:rPr>
            <a:t>And if we can indeed predict , IS IT A LOTTERY?</a:t>
          </a:r>
        </a:p>
      </dsp:txBody>
      <dsp:txXfrm>
        <a:off x="97666" y="2229629"/>
        <a:ext cx="10320268" cy="1805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DD0C-026C-4811-9A56-AA9DDA63BA89}">
      <dsp:nvSpPr>
        <dsp:cNvPr id="0" name=""/>
        <dsp:cNvSpPr/>
      </dsp:nvSpPr>
      <dsp:spPr>
        <a:xfrm>
          <a:off x="0" y="32443"/>
          <a:ext cx="10515600" cy="936000"/>
        </a:xfrm>
        <a:prstGeom prst="round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 dirty="0">
              <a:latin typeface="Times New Roman" panose="02020603050405020304" pitchFamily="18" charset="0"/>
            </a:rPr>
            <a:t>Under-sampling</a:t>
          </a:r>
          <a:endParaRPr lang="en-US" sz="4000" kern="1200" baseline="0" dirty="0">
            <a:latin typeface="Times New Roman" panose="02020603050405020304" pitchFamily="18" charset="0"/>
          </a:endParaRPr>
        </a:p>
      </dsp:txBody>
      <dsp:txXfrm>
        <a:off x="45692" y="78135"/>
        <a:ext cx="10424216" cy="844616"/>
      </dsp:txXfrm>
    </dsp:sp>
    <dsp:sp modelId="{4464DA9C-1817-4894-B37F-F20FB4761400}">
      <dsp:nvSpPr>
        <dsp:cNvPr id="0" name=""/>
        <dsp:cNvSpPr/>
      </dsp:nvSpPr>
      <dsp:spPr>
        <a:xfrm>
          <a:off x="0" y="1083643"/>
          <a:ext cx="10515600" cy="9360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 dirty="0">
              <a:latin typeface="Times New Roman" panose="02020603050405020304" pitchFamily="18" charset="0"/>
            </a:rPr>
            <a:t>Over-sampling</a:t>
          </a:r>
          <a:endParaRPr lang="en-US" sz="4000" kern="1200" baseline="0" dirty="0">
            <a:latin typeface="Times New Roman" panose="02020603050405020304" pitchFamily="18" charset="0"/>
          </a:endParaRPr>
        </a:p>
      </dsp:txBody>
      <dsp:txXfrm>
        <a:off x="45692" y="1129335"/>
        <a:ext cx="10424216" cy="844616"/>
      </dsp:txXfrm>
    </dsp:sp>
    <dsp:sp modelId="{6576CDC5-1109-4C68-BE8B-977C66BC3494}">
      <dsp:nvSpPr>
        <dsp:cNvPr id="0" name=""/>
        <dsp:cNvSpPr/>
      </dsp:nvSpPr>
      <dsp:spPr>
        <a:xfrm>
          <a:off x="0" y="2134844"/>
          <a:ext cx="10515600" cy="936000"/>
        </a:xfrm>
        <a:prstGeom prst="roundRect">
          <a:avLst/>
        </a:prstGeom>
        <a:solidFill>
          <a:schemeClr val="bg1">
            <a:lumMod val="75000"/>
            <a:lumOff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 dirty="0">
              <a:latin typeface="Times New Roman" panose="02020603050405020304" pitchFamily="18" charset="0"/>
            </a:rPr>
            <a:t>Both</a:t>
          </a:r>
          <a:endParaRPr lang="en-US" sz="4000" kern="1200" baseline="0" dirty="0">
            <a:latin typeface="Times New Roman" panose="02020603050405020304" pitchFamily="18" charset="0"/>
          </a:endParaRPr>
        </a:p>
      </dsp:txBody>
      <dsp:txXfrm>
        <a:off x="45692" y="2180536"/>
        <a:ext cx="10424216" cy="844616"/>
      </dsp:txXfrm>
    </dsp:sp>
    <dsp:sp modelId="{3DCA407A-1402-4280-953F-C6DAED1354FF}">
      <dsp:nvSpPr>
        <dsp:cNvPr id="0" name=""/>
        <dsp:cNvSpPr/>
      </dsp:nvSpPr>
      <dsp:spPr>
        <a:xfrm>
          <a:off x="0" y="3186044"/>
          <a:ext cx="10515600" cy="936000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baseline="0" dirty="0" err="1">
              <a:latin typeface="Times New Roman" panose="02020603050405020304" pitchFamily="18" charset="0"/>
            </a:rPr>
            <a:t>XGBoost</a:t>
          </a:r>
          <a:endParaRPr lang="en-US" sz="4000" kern="1200" baseline="0" dirty="0">
            <a:latin typeface="Times New Roman" panose="02020603050405020304" pitchFamily="18" charset="0"/>
          </a:endParaRPr>
        </a:p>
      </dsp:txBody>
      <dsp:txXfrm>
        <a:off x="45692" y="3231736"/>
        <a:ext cx="10424216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970E-0C94-4E12-83FA-49E8EBD9189E}">
      <dsp:nvSpPr>
        <dsp:cNvPr id="0" name=""/>
        <dsp:cNvSpPr/>
      </dsp:nvSpPr>
      <dsp:spPr>
        <a:xfrm>
          <a:off x="0" y="213703"/>
          <a:ext cx="10515600" cy="678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baseline="0" dirty="0">
              <a:latin typeface="Times New Roman" panose="02020603050405020304" pitchFamily="18" charset="0"/>
            </a:rPr>
            <a:t>Creates binary decision trees.</a:t>
          </a:r>
          <a:endParaRPr lang="en-US" sz="2900" kern="1200" baseline="0" dirty="0">
            <a:latin typeface="Times New Roman" panose="02020603050405020304" pitchFamily="18" charset="0"/>
          </a:endParaRPr>
        </a:p>
      </dsp:txBody>
      <dsp:txXfrm>
        <a:off x="33127" y="246830"/>
        <a:ext cx="10449346" cy="612346"/>
      </dsp:txXfrm>
    </dsp:sp>
    <dsp:sp modelId="{BA2BEBFF-C995-48F5-AEBA-C45E974AF771}">
      <dsp:nvSpPr>
        <dsp:cNvPr id="0" name=""/>
        <dsp:cNvSpPr/>
      </dsp:nvSpPr>
      <dsp:spPr>
        <a:xfrm>
          <a:off x="0" y="985656"/>
          <a:ext cx="10515600" cy="67860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baseline="0" dirty="0">
              <a:latin typeface="Times New Roman" panose="02020603050405020304" pitchFamily="18" charset="0"/>
            </a:rPr>
            <a:t>Recursively partitions sub-populations based on different predictors.</a:t>
          </a:r>
          <a:endParaRPr lang="en-US" sz="2900" kern="1200" baseline="0" dirty="0">
            <a:latin typeface="Times New Roman" panose="02020603050405020304" pitchFamily="18" charset="0"/>
          </a:endParaRPr>
        </a:p>
      </dsp:txBody>
      <dsp:txXfrm>
        <a:off x="33127" y="1018783"/>
        <a:ext cx="10449346" cy="612346"/>
      </dsp:txXfrm>
    </dsp:sp>
    <dsp:sp modelId="{5E1995CD-6FFE-4CF2-9C26-88208883298A}">
      <dsp:nvSpPr>
        <dsp:cNvPr id="0" name=""/>
        <dsp:cNvSpPr/>
      </dsp:nvSpPr>
      <dsp:spPr>
        <a:xfrm>
          <a:off x="0" y="1737944"/>
          <a:ext cx="10515600" cy="6786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baseline="0">
              <a:latin typeface="Times New Roman" panose="02020603050405020304" pitchFamily="18" charset="0"/>
            </a:rPr>
            <a:t>Splitting terminates after stopping criterion.</a:t>
          </a:r>
          <a:endParaRPr lang="en-US" sz="2900" kern="1200" baseline="0">
            <a:latin typeface="Times New Roman" panose="02020603050405020304" pitchFamily="18" charset="0"/>
          </a:endParaRPr>
        </a:p>
      </dsp:txBody>
      <dsp:txXfrm>
        <a:off x="33127" y="1771071"/>
        <a:ext cx="10449346" cy="612346"/>
      </dsp:txXfrm>
    </dsp:sp>
    <dsp:sp modelId="{B8B4D1C4-154F-497F-8752-A2BF53E53FAF}">
      <dsp:nvSpPr>
        <dsp:cNvPr id="0" name=""/>
        <dsp:cNvSpPr/>
      </dsp:nvSpPr>
      <dsp:spPr>
        <a:xfrm>
          <a:off x="0" y="2500064"/>
          <a:ext cx="10515600" cy="67860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baseline="0">
              <a:latin typeface="Times New Roman" panose="02020603050405020304" pitchFamily="18" charset="0"/>
            </a:rPr>
            <a:t>Creates decision rules that has more sensitivity and specificity.</a:t>
          </a:r>
          <a:endParaRPr lang="en-US" sz="2900" kern="1200" baseline="0">
            <a:latin typeface="Times New Roman" panose="02020603050405020304" pitchFamily="18" charset="0"/>
          </a:endParaRPr>
        </a:p>
      </dsp:txBody>
      <dsp:txXfrm>
        <a:off x="33127" y="2533191"/>
        <a:ext cx="10449346" cy="612346"/>
      </dsp:txXfrm>
    </dsp:sp>
    <dsp:sp modelId="{8862782C-6EC1-4F25-B66B-E0684035B106}">
      <dsp:nvSpPr>
        <dsp:cNvPr id="0" name=""/>
        <dsp:cNvSpPr/>
      </dsp:nvSpPr>
      <dsp:spPr>
        <a:xfrm>
          <a:off x="0" y="3262184"/>
          <a:ext cx="10515600" cy="6786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baseline="0">
              <a:latin typeface="Times New Roman" panose="02020603050405020304" pitchFamily="18" charset="0"/>
            </a:rPr>
            <a:t>May cause overfitting.</a:t>
          </a:r>
          <a:endParaRPr lang="en-US" sz="2900" kern="1200" baseline="0">
            <a:latin typeface="Times New Roman" panose="02020603050405020304" pitchFamily="18" charset="0"/>
          </a:endParaRPr>
        </a:p>
      </dsp:txBody>
      <dsp:txXfrm>
        <a:off x="33127" y="3295311"/>
        <a:ext cx="10449346" cy="61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C751-CB36-4ABF-9C37-58CF9CDAA2EA}">
      <dsp:nvSpPr>
        <dsp:cNvPr id="0" name=""/>
        <dsp:cNvSpPr/>
      </dsp:nvSpPr>
      <dsp:spPr>
        <a:xfrm>
          <a:off x="0" y="66756"/>
          <a:ext cx="10515600" cy="953403"/>
        </a:xfrm>
        <a:prstGeom prst="round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Turing Cluster?</a:t>
          </a:r>
        </a:p>
      </dsp:txBody>
      <dsp:txXfrm>
        <a:off x="46541" y="113297"/>
        <a:ext cx="10422518" cy="860321"/>
      </dsp:txXfrm>
    </dsp:sp>
    <dsp:sp modelId="{8D8029DB-5F7B-458A-A9EC-7B8A94970746}">
      <dsp:nvSpPr>
        <dsp:cNvPr id="0" name=""/>
        <dsp:cNvSpPr/>
      </dsp:nvSpPr>
      <dsp:spPr>
        <a:xfrm>
          <a:off x="0" y="1089280"/>
          <a:ext cx="10515600" cy="953403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node has a minimum of 64 GB RAM</a:t>
          </a:r>
        </a:p>
      </dsp:txBody>
      <dsp:txXfrm>
        <a:off x="46541" y="1135821"/>
        <a:ext cx="10422518" cy="860321"/>
      </dsp:txXfrm>
    </dsp:sp>
    <dsp:sp modelId="{41937D48-2B6C-4C5A-8E59-B5ACEF9A9663}">
      <dsp:nvSpPr>
        <dsp:cNvPr id="0" name=""/>
        <dsp:cNvSpPr/>
      </dsp:nvSpPr>
      <dsp:spPr>
        <a:xfrm>
          <a:off x="0" y="2111804"/>
          <a:ext cx="10515600" cy="95340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Scheduling algorithms like Random Forest in a distributed manner, over multiple nodes.</a:t>
          </a:r>
        </a:p>
      </dsp:txBody>
      <dsp:txXfrm>
        <a:off x="46541" y="2158345"/>
        <a:ext cx="10422518" cy="860321"/>
      </dsp:txXfrm>
    </dsp:sp>
    <dsp:sp modelId="{8D85322B-FBA6-43C2-93ED-54AB693E11CF}">
      <dsp:nvSpPr>
        <dsp:cNvPr id="0" name=""/>
        <dsp:cNvSpPr/>
      </dsp:nvSpPr>
      <dsp:spPr>
        <a:xfrm>
          <a:off x="0" y="3134327"/>
          <a:ext cx="10515600" cy="953403"/>
        </a:xfrm>
        <a:prstGeom prst="roundRect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Reduced process times</a:t>
          </a:r>
        </a:p>
      </dsp:txBody>
      <dsp:txXfrm>
        <a:off x="46541" y="3180868"/>
        <a:ext cx="10422518" cy="86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AEB3B-2C15-475A-A79D-8C766272D211}">
      <dsp:nvSpPr>
        <dsp:cNvPr id="0" name=""/>
        <dsp:cNvSpPr/>
      </dsp:nvSpPr>
      <dsp:spPr>
        <a:xfrm>
          <a:off x="147875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latin typeface="Times New Roman" panose="02020603050405020304" pitchFamily="18" charset="0"/>
            </a:rPr>
            <a:t>Iteratively combines a number of “weak” learners to create a strong classifier.</a:t>
          </a:r>
          <a:endParaRPr lang="en-US" sz="2600" kern="1200" baseline="0" dirty="0">
            <a:latin typeface="Times New Roman" panose="02020603050405020304" pitchFamily="18" charset="0"/>
          </a:endParaRPr>
        </a:p>
      </dsp:txBody>
      <dsp:txXfrm>
        <a:off x="147875" y="1337"/>
        <a:ext cx="3193702" cy="1916221"/>
      </dsp:txXfrm>
    </dsp:sp>
    <dsp:sp modelId="{AC49C865-6DD7-49CA-9F89-700923E78BCA}">
      <dsp:nvSpPr>
        <dsp:cNvPr id="0" name=""/>
        <dsp:cNvSpPr/>
      </dsp:nvSpPr>
      <dsp:spPr>
        <a:xfrm>
          <a:off x="3660948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imes New Roman" panose="02020603050405020304" pitchFamily="18" charset="0"/>
            </a:rPr>
            <a:t>The weak </a:t>
          </a:r>
          <a:r>
            <a:rPr lang="en-GB" sz="2600" kern="1200" baseline="0" dirty="0">
              <a:latin typeface="Times New Roman" panose="02020603050405020304" pitchFamily="18" charset="0"/>
            </a:rPr>
            <a:t>learner</a:t>
          </a:r>
          <a:r>
            <a:rPr lang="en-GB" sz="2600" kern="1200" dirty="0">
              <a:latin typeface="Times New Roman" panose="02020603050405020304" pitchFamily="18" charset="0"/>
            </a:rPr>
            <a:t> here is a decision tree.</a:t>
          </a:r>
          <a:endParaRPr lang="en-US" sz="2600" kern="1200" dirty="0">
            <a:latin typeface="Times New Roman" panose="02020603050405020304" pitchFamily="18" charset="0"/>
          </a:endParaRPr>
        </a:p>
      </dsp:txBody>
      <dsp:txXfrm>
        <a:off x="3660948" y="1337"/>
        <a:ext cx="3193702" cy="1916221"/>
      </dsp:txXfrm>
    </dsp:sp>
    <dsp:sp modelId="{2BA56821-4268-4982-A592-26C9CC2534EA}">
      <dsp:nvSpPr>
        <dsp:cNvPr id="0" name=""/>
        <dsp:cNvSpPr/>
      </dsp:nvSpPr>
      <dsp:spPr>
        <a:xfrm>
          <a:off x="7174021" y="1337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latin typeface="Times New Roman" panose="02020603050405020304" pitchFamily="18" charset="0"/>
            </a:rPr>
            <a:t>The learners are added based on a loss function which is to be minimized at each iteration.</a:t>
          </a:r>
          <a:endParaRPr lang="en-US" sz="2600" kern="1200" baseline="0" dirty="0">
            <a:latin typeface="Times New Roman" panose="02020603050405020304" pitchFamily="18" charset="0"/>
          </a:endParaRPr>
        </a:p>
      </dsp:txBody>
      <dsp:txXfrm>
        <a:off x="7174021" y="1337"/>
        <a:ext cx="3193702" cy="1916221"/>
      </dsp:txXfrm>
    </dsp:sp>
    <dsp:sp modelId="{D817293F-1DA0-4DF4-8A62-4C84CA32AF76}">
      <dsp:nvSpPr>
        <dsp:cNvPr id="0" name=""/>
        <dsp:cNvSpPr/>
      </dsp:nvSpPr>
      <dsp:spPr>
        <a:xfrm>
          <a:off x="147875" y="2236929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latin typeface="Times New Roman" panose="02020603050405020304" pitchFamily="18" charset="0"/>
            </a:rPr>
            <a:t>Regularized model formalization to control over-fitting.</a:t>
          </a:r>
          <a:endParaRPr lang="en-US" sz="2600" kern="1200" baseline="0" dirty="0">
            <a:latin typeface="Times New Roman" panose="02020603050405020304" pitchFamily="18" charset="0"/>
          </a:endParaRPr>
        </a:p>
      </dsp:txBody>
      <dsp:txXfrm>
        <a:off x="147875" y="2236929"/>
        <a:ext cx="3193702" cy="1916221"/>
      </dsp:txXfrm>
    </dsp:sp>
    <dsp:sp modelId="{90BED3EB-E93C-4BE5-80A3-0C62CC6C19A6}">
      <dsp:nvSpPr>
        <dsp:cNvPr id="0" name=""/>
        <dsp:cNvSpPr/>
      </dsp:nvSpPr>
      <dsp:spPr>
        <a:xfrm>
          <a:off x="7206022" y="2238266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>
              <a:latin typeface="Times New Roman" panose="02020603050405020304" pitchFamily="18" charset="0"/>
            </a:rPr>
            <a:t>Parameters:</a:t>
          </a:r>
          <a:endParaRPr lang="en-US" sz="2600" kern="1200" baseline="0">
            <a:latin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baseline="0" dirty="0" err="1">
              <a:latin typeface="Times New Roman" panose="02020603050405020304" pitchFamily="18" charset="0"/>
            </a:rPr>
            <a:t>max.depth</a:t>
          </a:r>
          <a:r>
            <a:rPr lang="en-GB" sz="2000" kern="1200" baseline="0" dirty="0">
              <a:latin typeface="Times New Roman" panose="02020603050405020304" pitchFamily="18" charset="0"/>
            </a:rPr>
            <a:t> = 15</a:t>
          </a:r>
          <a:endParaRPr lang="en-US" sz="2000" kern="1200" baseline="0" dirty="0">
            <a:latin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baseline="0" dirty="0">
              <a:latin typeface="Times New Roman" panose="02020603050405020304" pitchFamily="18" charset="0"/>
            </a:rPr>
            <a:t>eta = 0.5</a:t>
          </a:r>
          <a:endParaRPr lang="en-US" sz="2000" kern="1200" baseline="0" dirty="0">
            <a:latin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baseline="0" dirty="0" err="1">
              <a:latin typeface="Times New Roman" panose="02020603050405020304" pitchFamily="18" charset="0"/>
            </a:rPr>
            <a:t>nrounds</a:t>
          </a:r>
          <a:r>
            <a:rPr lang="en-GB" sz="2000" kern="1200" baseline="0" dirty="0">
              <a:latin typeface="Times New Roman" panose="02020603050405020304" pitchFamily="18" charset="0"/>
            </a:rPr>
            <a:t> = 19</a:t>
          </a:r>
          <a:endParaRPr lang="en-US" sz="2000" kern="1200" baseline="0" dirty="0">
            <a:latin typeface="Times New Roman" panose="02020603050405020304" pitchFamily="18" charset="0"/>
          </a:endParaRPr>
        </a:p>
      </dsp:txBody>
      <dsp:txXfrm>
        <a:off x="7206022" y="2238266"/>
        <a:ext cx="3193702" cy="1916221"/>
      </dsp:txXfrm>
    </dsp:sp>
    <dsp:sp modelId="{AD606E69-C699-4A03-A2E6-DEAC9D523B10}">
      <dsp:nvSpPr>
        <dsp:cNvPr id="0" name=""/>
        <dsp:cNvSpPr/>
      </dsp:nvSpPr>
      <dsp:spPr>
        <a:xfrm>
          <a:off x="3660948" y="2224186"/>
          <a:ext cx="3193702" cy="191622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dirty="0">
              <a:latin typeface="Times New Roman" panose="02020603050405020304" pitchFamily="18" charset="0"/>
            </a:rPr>
            <a:t>Model takes 2 seconds to run </a:t>
          </a:r>
          <a:endParaRPr lang="en-US" sz="2600" kern="1200" baseline="0" dirty="0">
            <a:latin typeface="Times New Roman" panose="02020603050405020304" pitchFamily="18" charset="0"/>
          </a:endParaRPr>
        </a:p>
      </dsp:txBody>
      <dsp:txXfrm>
        <a:off x="3660948" y="2224186"/>
        <a:ext cx="3193702" cy="1916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720BD-80A1-49BA-8BA7-9D0AF896D5A0}">
      <dsp:nvSpPr>
        <dsp:cNvPr id="0" name=""/>
        <dsp:cNvSpPr/>
      </dsp:nvSpPr>
      <dsp:spPr>
        <a:xfrm>
          <a:off x="0" y="184094"/>
          <a:ext cx="10515600" cy="1842749"/>
        </a:xfrm>
        <a:prstGeom prst="roundRect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bg1"/>
              </a:solidFill>
              <a:latin typeface="Times New Roman" panose="02020603050405020304" pitchFamily="18" charset="0"/>
            </a:rPr>
            <a:t>The project is incorporated on 2017 data. Levying our model on data from 2011- 2016 , we can see if there has been a change in any of the predictor’s significance.</a:t>
          </a:r>
        </a:p>
      </dsp:txBody>
      <dsp:txXfrm>
        <a:off x="89956" y="274050"/>
        <a:ext cx="10335688" cy="1662837"/>
      </dsp:txXfrm>
    </dsp:sp>
    <dsp:sp modelId="{21D3B62E-1AE3-4391-949B-E1F88FE151E3}">
      <dsp:nvSpPr>
        <dsp:cNvPr id="0" name=""/>
        <dsp:cNvSpPr/>
      </dsp:nvSpPr>
      <dsp:spPr>
        <a:xfrm>
          <a:off x="0" y="2127644"/>
          <a:ext cx="10515600" cy="1842749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bg1"/>
              </a:solidFill>
              <a:latin typeface="Times New Roman" panose="02020603050405020304" pitchFamily="18" charset="0"/>
            </a:rPr>
            <a:t>For a particular employer, we can design a customized model where the employer can predict whether the applicant will be certified. </a:t>
          </a:r>
        </a:p>
      </dsp:txBody>
      <dsp:txXfrm>
        <a:off x="89956" y="2217600"/>
        <a:ext cx="10335688" cy="166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EE38F-083D-421C-BE86-7B15D36EB363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8968-B9E0-4AD1-B872-2E605FB5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8968-B9E0-4AD1-B872-2E605FB5E8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On under, over, both, all</a:t>
            </a:r>
          </a:p>
          <a:p>
            <a:r>
              <a:rPr lang="en-US" dirty="0"/>
              <a:t>Best results over</a:t>
            </a:r>
          </a:p>
          <a:p>
            <a:r>
              <a:rPr lang="en-US" dirty="0"/>
              <a:t>Significant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8968-B9E0-4AD1-B872-2E605FB5E8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KNN is one of the most basic methods when going for classification.</a:t>
                </a:r>
              </a:p>
              <a:p>
                <a:r>
                  <a:rPr lang="en-US" dirty="0"/>
                  <a:t>Computing time for KNN is highest among all the other methods for this dataset.</a:t>
                </a:r>
              </a:p>
              <a:p>
                <a:r>
                  <a:rPr lang="en-US" dirty="0"/>
                  <a:t>KNN requires all data to be in numeric form. Hence all categorical attributes were transformed to one-hot encoded variables &amp; numeric attributes were normalized.</a:t>
                </a:r>
              </a:p>
              <a:p>
                <a:r>
                  <a:rPr lang="en-US" dirty="0"/>
                  <a:t>Since it is said that the best value of k would be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where n is the number of</a:t>
                </a:r>
                <a:r>
                  <a:rPr lang="en-US" baseline="0" dirty="0"/>
                  <a:t> data points, we tried taking k=800. However that was too computationally expensive in terms of time.</a:t>
                </a:r>
              </a:p>
              <a:p>
                <a:r>
                  <a:rPr lang="en-US" baseline="0" dirty="0"/>
                  <a:t>Tried k=499.</a:t>
                </a:r>
              </a:p>
              <a:p>
                <a:r>
                  <a:rPr lang="en-US" baseline="0" dirty="0"/>
                  <a:t>Tried different values of k ranging from k to 1 to 499. Best k obtained = 20.</a:t>
                </a:r>
              </a:p>
              <a:p>
                <a:r>
                  <a:rPr lang="en-US" baseline="0" dirty="0"/>
                  <a:t>Unable to perform cross validation since the computational time for this was extremely high considering the size of this data set.</a:t>
                </a:r>
              </a:p>
              <a:p>
                <a:r>
                  <a:rPr lang="en-US" baseline="0" dirty="0"/>
                  <a:t>KNN also suffers from the curse of dimensionality; hence we implemented other methods.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KNN is one of the most basic methods when going for classification.</a:t>
                </a:r>
              </a:p>
              <a:p>
                <a:r>
                  <a:rPr lang="en-US" dirty="0"/>
                  <a:t>Computing time for KNN is highest among all the other methods for this dataset.</a:t>
                </a:r>
              </a:p>
              <a:p>
                <a:r>
                  <a:rPr lang="en-US" dirty="0"/>
                  <a:t>KNN requires all data to be in numeric form. Hence all categorical attributes were transformed to one-hot encoded variables &amp; numeric attributes were normalized.</a:t>
                </a:r>
              </a:p>
              <a:p>
                <a:r>
                  <a:rPr lang="en-US" dirty="0"/>
                  <a:t>Since it is said that the best value of k would be </a:t>
                </a:r>
                <a:r>
                  <a:rPr lang="en-US" i="0">
                    <a:latin typeface="Cambria Math" panose="02040503050406030204" pitchFamily="18" charset="0"/>
                  </a:rPr>
                  <a:t>√</a:t>
                </a:r>
                <a:r>
                  <a:rPr lang="en-US" b="0" i="0">
                    <a:latin typeface="Cambria Math" panose="02040503050406030204" pitchFamily="18" charset="0"/>
                  </a:rPr>
                  <a:t>𝑛</a:t>
                </a:r>
                <a:r>
                  <a:rPr lang="en-US" dirty="0"/>
                  <a:t> where n is the number of</a:t>
                </a:r>
                <a:r>
                  <a:rPr lang="en-US" baseline="0" dirty="0"/>
                  <a:t> data points, we tried taking k=800. However that was too computationally expensive in terms of time.</a:t>
                </a:r>
              </a:p>
              <a:p>
                <a:r>
                  <a:rPr lang="en-US" baseline="0" dirty="0"/>
                  <a:t>Tried k=499.</a:t>
                </a:r>
              </a:p>
              <a:p>
                <a:r>
                  <a:rPr lang="en-US" baseline="0" dirty="0"/>
                  <a:t>Tried different values of k ranging from k to 1 to 499. Best k obtained = 20.</a:t>
                </a:r>
              </a:p>
              <a:p>
                <a:r>
                  <a:rPr lang="en-US" baseline="0" dirty="0"/>
                  <a:t>Unable to perform cross validation since the computational time for this was extremely high considering the size of this data set.</a:t>
                </a:r>
              </a:p>
              <a:p>
                <a:r>
                  <a:rPr lang="en-US" baseline="0" dirty="0"/>
                  <a:t>KNN also suffers from the curse of dimensionality; hence we implemented other methods.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213AA-B95D-4B19-8F69-856B67E15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8968-B9E0-4AD1-B872-2E605FB5E8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08968-B9E0-4AD1-B872-2E605FB5E8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2C8F-CE31-47CF-87A7-AEBD2DE7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9FC5E-37E1-48D3-A61E-07AA3793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E7E9-CF88-4E92-8619-54C1117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5706-6EF3-4731-8AA6-AE8246D4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55BE-E983-483E-9D24-CFDE6709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67D6-B64B-4E69-AD9C-24DDC4D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4E2C-A681-48C0-B05D-0051D4A5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6907-39F2-4745-83F2-160229B8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31E3-1CF6-4298-B1DE-25C779F2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AD7E-D368-4E70-A381-115D60C4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06540-C1B1-484B-A461-A78EDEE2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37788-E30C-45B3-970B-F1B65B8D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0874-B0AC-453D-9679-21038518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F67B-766B-4744-B806-43ED8081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286C-3B26-4DB3-8853-F08B998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11B2-66A2-46C4-B236-7F8E5B83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40DC-BFE2-4C8E-AFBB-EC4A4B74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E3DB-6D17-4167-BD9E-9C5030B5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AD33-8CE5-4262-9988-16C335D4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A20D-7B0F-45E7-BA57-9F284B5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AFB9-36AD-4B27-AFDD-CE272ED9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AE87-E181-464C-A49A-16718E10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F741-8B0C-4DF5-AF40-32BC7A30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00AC-FBAC-458F-AC2A-F4ACAA73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8CBA-9C42-44E5-A2C5-5268F7D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10C-AF9D-4BDE-9026-1A6BE7FB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875D-ABE5-4E27-AE7B-3A1FD6F98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D079A-DB93-4718-BC49-12F4446C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6FA7-CB97-4F0D-8089-53B4935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F02B-8C14-472A-8EDA-DA06F48E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6E19-11EF-4127-87D5-756B2212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095F-B895-481D-A70F-DE195EB9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6BD4-6F2E-4001-A00E-6993C8CD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C8FD-5A24-449F-94D5-33E35700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74F3E-1AC9-46B2-B9E9-0048051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2C12-09E8-42A8-A823-528FC3A0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7103-3C51-4A1A-9AC8-216F8A8C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5578E-4EC5-40AB-A946-559201FA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F3B13-4B3C-4795-AA61-F778B16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261-2BAF-4DF2-B6FB-C74AFAC4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25F51-3533-4EBC-AD98-1357B96D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74494-1101-4274-90B5-AD878927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9A8FF-0D93-469E-B870-89FB7AD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960BE-B4FB-422E-B783-6274FF1A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72F20-4CAF-4171-9FD5-AD7F6D5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E49E-533F-4C86-B907-BE5767E3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11C-7B3D-4B4A-994A-7761AB43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D58B-C2C1-47CC-A0D2-FC178F59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85F08-3CEE-4838-9DA8-A2595153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249C1-3710-4055-96AE-20A1D504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A631-B56C-485E-B1C9-26D3D856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9B70-B933-48A0-B313-B0A1BA3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4F77-CC01-4025-9EB2-D7781110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06A1-6ACC-461E-858A-482A7660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BE189-E40E-4152-A9BC-791D2B23A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70A26-B2F0-40BE-825B-B8C46100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EF52D-D35F-4BD4-BC9B-547114AB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C6FAC-8DA9-400A-9B2C-440736B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6493D-14CB-44C3-8736-807B61F5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CD66-52DC-45AC-9672-90A11E3C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E11C-B2E8-405D-9E5C-6CBA981ED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EECC-699E-422F-9982-DC33B3470E3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381D-2964-4377-8C52-86C92A7F1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F7AE-D7A1-4D06-AC32-01500A6E5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475A-957A-452C-AC9F-1AD534F6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H1B">
            <a:extLst>
              <a:ext uri="{FF2B5EF4-FFF2-40B4-BE49-F238E27FC236}">
                <a16:creationId xmlns:a16="http://schemas.microsoft.com/office/drawing/2014/main" id="{A031A847-BD7E-4C7A-8804-40FD1F61E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A4D6F2-C658-4AB0-959F-2B45E402A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H1B Case Status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C04A-7B42-4F6F-B116-8C3AF6CA0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Janvi Kothari</a:t>
            </a:r>
          </a:p>
          <a:p>
            <a:pPr algn="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Jinal Jain</a:t>
            </a:r>
          </a:p>
          <a:p>
            <a:pPr algn="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Mihin Sumaria</a:t>
            </a:r>
          </a:p>
          <a:p>
            <a:pPr algn="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Mihir Sawant</a:t>
            </a:r>
          </a:p>
          <a:p>
            <a:pPr algn="r"/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 Naidu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2D3E8F-5E2E-4DB0-80D8-2BF64F319A64}"/>
              </a:ext>
            </a:extLst>
          </p:cNvPr>
          <p:cNvSpPr/>
          <p:nvPr/>
        </p:nvSpPr>
        <p:spPr>
          <a:xfrm>
            <a:off x="5819318" y="6073258"/>
            <a:ext cx="6372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http://trak.in/tags/business/2013/04/02/h1b-visa-lottery-2013/</a:t>
            </a:r>
          </a:p>
        </p:txBody>
      </p:sp>
    </p:spTree>
    <p:extLst>
      <p:ext uri="{BB962C8B-B14F-4D97-AF65-F5344CB8AC3E}">
        <p14:creationId xmlns:p14="http://schemas.microsoft.com/office/powerpoint/2010/main" val="312730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text&#10;&#10;Description generated with high confidence">
            <a:extLst>
              <a:ext uri="{FF2B5EF4-FFF2-40B4-BE49-F238E27FC236}">
                <a16:creationId xmlns:a16="http://schemas.microsoft.com/office/drawing/2014/main" id="{26C71812-5274-4185-8ED2-CDFBC4C77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8" y="1675227"/>
            <a:ext cx="10376663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47874-9803-49E5-90B9-5EED2483918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Analysis Based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o</a:t>
            </a:r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n Dates</a:t>
            </a:r>
          </a:p>
        </p:txBody>
      </p:sp>
    </p:spTree>
    <p:extLst>
      <p:ext uri="{BB962C8B-B14F-4D97-AF65-F5344CB8AC3E}">
        <p14:creationId xmlns:p14="http://schemas.microsoft.com/office/powerpoint/2010/main" val="363024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908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1D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Preprocessing">
            <a:extLst>
              <a:ext uri="{FF2B5EF4-FFF2-40B4-BE49-F238E27FC236}">
                <a16:creationId xmlns:a16="http://schemas.microsoft.com/office/drawing/2014/main" id="{F92F5E98-5D31-401D-9516-CECB8682C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4" r="32805"/>
          <a:stretch/>
        </p:blipFill>
        <p:spPr bwMode="auto"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B5E30-49B7-4884-A086-355B0AF5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7499-7E32-426D-97AB-C1FE0B27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N/As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Class Imbalance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Insignificant Variables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New Variables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875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044EFE-BD67-4545-802B-F93834BBE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07" r="5819" b="9167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610FB0-12DB-4AC0-B882-B603B52C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</a:rPr>
              <a:t>P</a:t>
            </a:r>
            <a:r>
              <a:rPr lang="en-US" sz="3600" dirty="0" err="1">
                <a:latin typeface="Times New Roman" panose="02020603050405020304" pitchFamily="18" charset="0"/>
              </a:rPr>
              <a:t>rocessed</a:t>
            </a:r>
            <a:r>
              <a:rPr lang="en-US" sz="3600" dirty="0">
                <a:latin typeface="Times New Roman" panose="02020603050405020304" pitchFamily="18" charset="0"/>
              </a:rPr>
              <a:t> Data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FILE SIZE: 81 MB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NUMBER OF OBSERVATIONS: 6,24,538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NUMBER OF VARIABLES: 22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CATEGORICAL VARIABLES: 8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NUMERICAL VARIABLES: 14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8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01F73-07EB-4B2D-8814-F70E1690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</a:rPr>
              <a:t>Class Imbalance - Solutions</a:t>
            </a:r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699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020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hape 70">
            <a:extLst>
              <a:ext uri="{FF2B5EF4-FFF2-40B4-BE49-F238E27FC236}">
                <a16:creationId xmlns:a16="http://schemas.microsoft.com/office/drawing/2014/main" id="{A5256E62-BB8C-4CA9-929D-31A24135A9F8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979" y="2802299"/>
            <a:ext cx="4955323" cy="3374663"/>
          </a:xfrm>
          <a:prstGeom prst="rect">
            <a:avLst/>
          </a:prstGeom>
          <a:noFill/>
        </p:spPr>
      </p:pic>
      <p:pic>
        <p:nvPicPr>
          <p:cNvPr id="4" name="Shape 69">
            <a:extLst>
              <a:ext uri="{FF2B5EF4-FFF2-40B4-BE49-F238E27FC236}">
                <a16:creationId xmlns:a16="http://schemas.microsoft.com/office/drawing/2014/main" id="{32E078C9-64C8-40C7-A071-CDB1240378B7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594" y="2802299"/>
            <a:ext cx="5560277" cy="337466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93940-9EEE-44D5-BBFD-2865D76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63B2-23F3-490B-8543-48A86399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39E0F-B021-43C8-88B9-C05459142C6E}"/>
              </a:ext>
            </a:extLst>
          </p:cNvPr>
          <p:cNvSpPr/>
          <p:nvPr/>
        </p:nvSpPr>
        <p:spPr>
          <a:xfrm>
            <a:off x="2797487" y="1569541"/>
            <a:ext cx="709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 ‘ROSE’ - Random Over-Sampling Examples</a:t>
            </a:r>
          </a:p>
        </p:txBody>
      </p:sp>
    </p:spTree>
    <p:extLst>
      <p:ext uri="{BB962C8B-B14F-4D97-AF65-F5344CB8AC3E}">
        <p14:creationId xmlns:p14="http://schemas.microsoft.com/office/powerpoint/2010/main" val="117563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hape 7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943178C-2BC9-46D9-8D2C-1DA8295B164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329546" y="307731"/>
            <a:ext cx="3436904" cy="3997637"/>
          </a:xfrm>
          <a:prstGeom prst="rect">
            <a:avLst/>
          </a:prstGeom>
          <a:noFill/>
        </p:spPr>
      </p:pic>
      <p:pic>
        <p:nvPicPr>
          <p:cNvPr id="5" name="Shape 7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FA573A-75D3-4E67-93D0-531AD211495E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6043" y="1324795"/>
            <a:ext cx="5455917" cy="196350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4CAD5-DE2B-4D4C-BF05-57328E4A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3DE9419-8966-4073-8094-947EF9794AFB}"/>
              </a:ext>
            </a:extLst>
          </p:cNvPr>
          <p:cNvSpPr/>
          <p:nvPr/>
        </p:nvSpPr>
        <p:spPr>
          <a:xfrm rot="10800000">
            <a:off x="4766450" y="2180492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7D60EF-25F8-46FC-9E6B-2E5A6C1C3164}"/>
              </a:ext>
            </a:extLst>
          </p:cNvPr>
          <p:cNvSpPr/>
          <p:nvPr/>
        </p:nvSpPr>
        <p:spPr>
          <a:xfrm rot="10800000">
            <a:off x="11851878" y="1502899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EE0114-770B-41D5-B906-516D1FCF896B}"/>
              </a:ext>
            </a:extLst>
          </p:cNvPr>
          <p:cNvSpPr/>
          <p:nvPr/>
        </p:nvSpPr>
        <p:spPr>
          <a:xfrm rot="10800000">
            <a:off x="4738735" y="3357027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E4145B-4AD1-4D45-8913-C3A4FF240918}"/>
              </a:ext>
            </a:extLst>
          </p:cNvPr>
          <p:cNvSpPr/>
          <p:nvPr/>
        </p:nvSpPr>
        <p:spPr>
          <a:xfrm rot="10800000">
            <a:off x="4742762" y="3185904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3C745D-B019-48E0-9CA8-C6A5CAAE572A}"/>
              </a:ext>
            </a:extLst>
          </p:cNvPr>
          <p:cNvSpPr/>
          <p:nvPr/>
        </p:nvSpPr>
        <p:spPr>
          <a:xfrm rot="10800000">
            <a:off x="4738735" y="3609411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EE786A-11C2-4429-AF99-C6D78D69B2AE}"/>
              </a:ext>
            </a:extLst>
          </p:cNvPr>
          <p:cNvSpPr/>
          <p:nvPr/>
        </p:nvSpPr>
        <p:spPr>
          <a:xfrm rot="10800000">
            <a:off x="4738736" y="3766054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34F5F2B-23DC-45D0-B9C8-597C3AC90AD7}"/>
              </a:ext>
            </a:extLst>
          </p:cNvPr>
          <p:cNvSpPr/>
          <p:nvPr/>
        </p:nvSpPr>
        <p:spPr>
          <a:xfrm rot="10800000">
            <a:off x="4738737" y="3995878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36F6D1D-8BAB-4FD6-A06B-2D779F3EC372}"/>
              </a:ext>
            </a:extLst>
          </p:cNvPr>
          <p:cNvSpPr/>
          <p:nvPr/>
        </p:nvSpPr>
        <p:spPr>
          <a:xfrm rot="10800000">
            <a:off x="4738738" y="4162260"/>
            <a:ext cx="320020" cy="154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hape 86" descr="A close up of a logo&#10;&#10;Description generated with high confidence">
            <a:extLst>
              <a:ext uri="{FF2B5EF4-FFF2-40B4-BE49-F238E27FC236}">
                <a16:creationId xmlns:a16="http://schemas.microsoft.com/office/drawing/2014/main" id="{4B007525-7A57-4552-AEB6-EAF1C55982B7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" y="1113570"/>
            <a:ext cx="3578275" cy="2852351"/>
          </a:xfrm>
          <a:prstGeom prst="rect">
            <a:avLst/>
          </a:prstGeom>
          <a:noFill/>
        </p:spPr>
      </p:pic>
      <p:pic>
        <p:nvPicPr>
          <p:cNvPr id="4" name="Shape 85" descr="A close up of a logo&#10;&#10;Description generated with high confidence">
            <a:extLst>
              <a:ext uri="{FF2B5EF4-FFF2-40B4-BE49-F238E27FC236}">
                <a16:creationId xmlns:a16="http://schemas.microsoft.com/office/drawing/2014/main" id="{89F46352-71F1-4047-A4FA-FD1E3BF1AAE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385728" y="1110882"/>
            <a:ext cx="3576583" cy="2783553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87" descr="A close up of a logo&#10;&#10;Description generated with high confidence">
            <a:extLst>
              <a:ext uri="{FF2B5EF4-FFF2-40B4-BE49-F238E27FC236}">
                <a16:creationId xmlns:a16="http://schemas.microsoft.com/office/drawing/2014/main" id="{A988FB34-9FAA-4617-A034-5928B76337B4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9724" y="1136474"/>
            <a:ext cx="3742273" cy="282944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B762C-95B7-406B-8A7A-02636587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</a:rPr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64346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2A8-E59E-4AA8-AEB6-C3696234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KNN</a:t>
            </a:r>
            <a:endParaRPr lang="en-US" sz="3200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6CA4B-D36A-42CA-A57A-6BF50BE3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97" y="185491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Results from KNN : K=20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338DC3-EEEC-42FB-87FE-72DDE35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78144"/>
              </p:ext>
            </p:extLst>
          </p:nvPr>
        </p:nvGraphicFramePr>
        <p:xfrm>
          <a:off x="254000" y="2663308"/>
          <a:ext cx="11513457" cy="185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356">
                  <a:extLst>
                    <a:ext uri="{9D8B030D-6E8A-4147-A177-3AD203B41FA5}">
                      <a16:colId xmlns:a16="http://schemas.microsoft.com/office/drawing/2014/main" val="2220774833"/>
                    </a:ext>
                  </a:extLst>
                </a:gridCol>
                <a:gridCol w="3293569">
                  <a:extLst>
                    <a:ext uri="{9D8B030D-6E8A-4147-A177-3AD203B41FA5}">
                      <a16:colId xmlns:a16="http://schemas.microsoft.com/office/drawing/2014/main" val="2428827508"/>
                    </a:ext>
                  </a:extLst>
                </a:gridCol>
                <a:gridCol w="3460431">
                  <a:extLst>
                    <a:ext uri="{9D8B030D-6E8A-4147-A177-3AD203B41FA5}">
                      <a16:colId xmlns:a16="http://schemas.microsoft.com/office/drawing/2014/main" val="648450027"/>
                    </a:ext>
                  </a:extLst>
                </a:gridCol>
                <a:gridCol w="3373101">
                  <a:extLst>
                    <a:ext uri="{9D8B030D-6E8A-4147-A177-3AD203B41FA5}">
                      <a16:colId xmlns:a16="http://schemas.microsoft.com/office/drawing/2014/main" val="3851258256"/>
                    </a:ext>
                  </a:extLst>
                </a:gridCol>
              </a:tblGrid>
              <a:tr h="10780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Under sampled Dataset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Over sampled Dataset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Original Dataset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07450739"/>
                  </a:ext>
                </a:extLst>
              </a:tr>
              <a:tr h="78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 Accuracy</a:t>
                      </a:r>
                      <a:r>
                        <a:rPr lang="en-US" dirty="0"/>
                        <a:t> : 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50021"/>
                          </a:solidFill>
                        </a:rPr>
                        <a:t>68.75%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50021"/>
                          </a:solidFill>
                        </a:rPr>
                        <a:t>74.67%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50021"/>
                          </a:solidFill>
                        </a:rPr>
                        <a:t>91.33%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6000"/>
                            <a:lumOff val="94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165972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AAD055C-2D90-4CC5-BB93-F1E806954E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0000" y="4850624"/>
          <a:ext cx="8128000" cy="146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0501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967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7419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9931241"/>
                    </a:ext>
                  </a:extLst>
                </a:gridCol>
              </a:tblGrid>
              <a:tr h="366184">
                <a:tc rowSpan="4">
                  <a:txBody>
                    <a:bodyPr/>
                    <a:lstStyle/>
                    <a:p>
                      <a:pPr marL="0" lvl="1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157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CERTIFIED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54032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CERTIFIED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431796"/>
                  </a:ext>
                </a:extLst>
              </a:tr>
              <a:tr h="3661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CERTIFIED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673490"/>
                  </a:ext>
                </a:extLst>
              </a:tr>
            </a:tbl>
          </a:graphicData>
        </a:graphic>
      </p:graphicFrame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418E7238-0177-4484-A83E-1A99D6CD3E33}"/>
              </a:ext>
            </a:extLst>
          </p:cNvPr>
          <p:cNvSpPr/>
          <p:nvPr/>
        </p:nvSpPr>
        <p:spPr>
          <a:xfrm rot="1840114">
            <a:off x="9540241" y="4615976"/>
            <a:ext cx="731520" cy="1216152"/>
          </a:xfrm>
          <a:prstGeom prst="curvedLeftArrow">
            <a:avLst/>
          </a:prstGeom>
          <a:gradFill>
            <a:gsLst>
              <a:gs pos="21000">
                <a:schemeClr val="accent1">
                  <a:lumMod val="50000"/>
                </a:schemeClr>
              </a:gs>
              <a:gs pos="4000">
                <a:schemeClr val="accent1">
                  <a:lumMod val="45000"/>
                  <a:lumOff val="5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3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9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44909D2-09B3-4B32-A025-D4C30A37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20" y="961812"/>
            <a:ext cx="529355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7EDD5-2196-4A0C-B410-AFCE43D3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Over-Sampling</a:t>
            </a:r>
          </a:p>
        </p:txBody>
      </p:sp>
    </p:spTree>
    <p:extLst>
      <p:ext uri="{BB962C8B-B14F-4D97-AF65-F5344CB8AC3E}">
        <p14:creationId xmlns:p14="http://schemas.microsoft.com/office/powerpoint/2010/main" val="155698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7CD48-96F8-49DD-811A-BBF0B8F7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46272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</a:rPr>
              <a:t>Recursive Partitioning RPART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6173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2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5555C-2003-491C-B4B3-15C38788E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54" b="5000"/>
          <a:stretch/>
        </p:blipFill>
        <p:spPr>
          <a:xfrm>
            <a:off x="78830" y="0"/>
            <a:ext cx="12192000" cy="685800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255C2-5266-4963-904D-E0080504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EDC0-072B-4E4F-9448-A120696C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Vital for international residents who wish to work in the United States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Requires sponsorship and is an expensive process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60A0A-9298-4D00-845C-1F6538EFEB55}"/>
              </a:ext>
            </a:extLst>
          </p:cNvPr>
          <p:cNvSpPr/>
          <p:nvPr/>
        </p:nvSpPr>
        <p:spPr>
          <a:xfrm>
            <a:off x="7773811" y="6488668"/>
            <a:ext cx="4297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https://www.kaggle.com/nsharan/h-1b-visa</a:t>
            </a:r>
          </a:p>
        </p:txBody>
      </p:sp>
    </p:spTree>
    <p:extLst>
      <p:ext uri="{BB962C8B-B14F-4D97-AF65-F5344CB8AC3E}">
        <p14:creationId xmlns:p14="http://schemas.microsoft.com/office/powerpoint/2010/main" val="73050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9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8AD8904-3A48-46EA-927E-C1CB5ECD0B7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1423596"/>
            <a:ext cx="7188199" cy="40074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9A2A8-E59E-4AA8-AEB6-C3696234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468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Recursive Partitioning and Regression Trees RPART</a:t>
            </a:r>
          </a:p>
        </p:txBody>
      </p:sp>
    </p:spTree>
    <p:extLst>
      <p:ext uri="{BB962C8B-B14F-4D97-AF65-F5344CB8AC3E}">
        <p14:creationId xmlns:p14="http://schemas.microsoft.com/office/powerpoint/2010/main" val="309783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01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DDA29439-0B5D-495D-9198-7B80D6655AC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1424569"/>
            <a:ext cx="7188199" cy="40054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91A54-6D89-4B3E-88F7-32367E5C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RPART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1015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C9EC-08B1-42B3-B9B7-5DC68F2F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Turing Cluster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7876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3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66026E0-FE9B-4FB6-987B-0C52B9C5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09" y="631716"/>
            <a:ext cx="6005930" cy="5594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24077-0A60-4CA1-B5D2-9624B47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7552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7C77-A254-4CEE-8DBE-18CF6E64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9195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88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138">
            <a:extLst>
              <a:ext uri="{FF2B5EF4-FFF2-40B4-BE49-F238E27FC236}">
                <a16:creationId xmlns:a16="http://schemas.microsoft.com/office/drawing/2014/main" id="{86EB1776-B636-4B4B-9143-5A406AD2648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85725"/>
            <a:ext cx="7858125" cy="656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382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1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FDD00E9-4347-45CF-B642-02D8E2E8710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49532" y="961812"/>
            <a:ext cx="5366335" cy="493098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ROC-AUC = 0.7875</a:t>
            </a:r>
          </a:p>
        </p:txBody>
      </p:sp>
    </p:spTree>
    <p:extLst>
      <p:ext uri="{BB962C8B-B14F-4D97-AF65-F5344CB8AC3E}">
        <p14:creationId xmlns:p14="http://schemas.microsoft.com/office/powerpoint/2010/main" val="373355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45E29B-B971-41C6-A57B-B29BBB108A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 title="intersecting circles">
            <a:extLst>
              <a:ext uri="{FF2B5EF4-FFF2-40B4-BE49-F238E27FC236}">
                <a16:creationId xmlns:a16="http://schemas.microsoft.com/office/drawing/2014/main" id="{4C76015D-CFEA-4204-9A50-352560FFC2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27" name="Rectangle 26" title="ribbon">
            <a:extLst>
              <a:ext uri="{FF2B5EF4-FFF2-40B4-BE49-F238E27FC236}">
                <a16:creationId xmlns:a16="http://schemas.microsoft.com/office/drawing/2014/main" id="{3E1F47E4-066D-4C27-98C8-B2B2C7BAB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35F18-7E3E-49A7-A277-4658BFF2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A701-80C4-4530-976B-33018D5C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748"/>
            <a:ext cx="10896600" cy="210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predictors there is a good chance that we can predict whether an applicant could be certified or not.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1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0CB7-325D-43B1-B58B-F3D8CFC6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5804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21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BC9DF0-7037-4122-BD81-F3A70710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61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38A616F-F86A-4E97-A412-E1C34262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9" t="8422" r="13985" b="573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latin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CFE482-0B54-464D-8310-E2249DE5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8A94-F229-4435-9FAC-C1590B7F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</a:rPr>
              <a:t>https://www.foreignlaborcert.doleta.gov/performancedata.cfm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AutoShape 4" descr="https://files.slack.com/files-pri/T77RXFRK3-F83MRH43Y/image.png">
            <a:extLst>
              <a:ext uri="{FF2B5EF4-FFF2-40B4-BE49-F238E27FC236}">
                <a16:creationId xmlns:a16="http://schemas.microsoft.com/office/drawing/2014/main" id="{946646F1-1CCB-4879-968B-1211B6802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8850" y="3276600"/>
            <a:ext cx="4019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2D25D-E5BE-44F1-9D45-D09E18AA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70929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00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389A6-520E-4177-B18C-F7AE45C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29512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4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E9F1F3-CF74-4723-8251-1A5CC362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06509"/>
            <a:ext cx="5455917" cy="3800081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6583334-79A2-4753-AC8D-B35A1553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06509"/>
            <a:ext cx="5455917" cy="3800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3ABAD-0A55-4D77-80C6-CA95FB78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</a:rPr>
              <a:t>Response Variable - Case Status</a:t>
            </a:r>
          </a:p>
        </p:txBody>
      </p:sp>
    </p:spTree>
    <p:extLst>
      <p:ext uri="{BB962C8B-B14F-4D97-AF65-F5344CB8AC3E}">
        <p14:creationId xmlns:p14="http://schemas.microsoft.com/office/powerpoint/2010/main" val="296279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ED54A-5D90-49A9-A0C5-4D883AD2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314326"/>
            <a:ext cx="8472487" cy="3114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B620C-30F2-4023-BFC7-394450B8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Exploration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0F1913-8289-4D75-AEFD-F7D18CFAC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3929063"/>
            <a:ext cx="8684798" cy="23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37EE27-01C7-4428-82A2-EF6791D15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r="18822" b="-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429F15-EB90-409D-A863-343A94BB8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2" r="23749"/>
          <a:stretch/>
        </p:blipFill>
        <p:spPr>
          <a:xfrm>
            <a:off x="4766467" y="336427"/>
            <a:ext cx="3539976" cy="298581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7BE787-235E-4E0F-9A44-3E80D3E32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5" r="23792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7E601-8F01-448C-9110-3E80E736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800" y="3771390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Geographical Analysis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31E3E8-572E-4661-8C84-CEA15C09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" y="380198"/>
            <a:ext cx="4654384" cy="2729643"/>
          </a:xfrm>
        </p:spPr>
      </p:pic>
    </p:spTree>
    <p:extLst>
      <p:ext uri="{BB962C8B-B14F-4D97-AF65-F5344CB8AC3E}">
        <p14:creationId xmlns:p14="http://schemas.microsoft.com/office/powerpoint/2010/main" val="54392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B6880F-31CB-481B-888D-AD510EF3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0"/>
          <a:stretch/>
        </p:blipFill>
        <p:spPr>
          <a:xfrm>
            <a:off x="320040" y="596773"/>
            <a:ext cx="5455917" cy="341955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082727-13F8-4396-80B3-C525506CF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/>
          <a:stretch/>
        </p:blipFill>
        <p:spPr>
          <a:xfrm>
            <a:off x="6416043" y="1047396"/>
            <a:ext cx="5455917" cy="2518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FDF7F-9E85-446E-B2DB-2009608D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4752569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CERTIFIED         |    NOT CERTIFIED</a:t>
            </a:r>
          </a:p>
        </p:txBody>
      </p:sp>
    </p:spTree>
    <p:extLst>
      <p:ext uri="{BB962C8B-B14F-4D97-AF65-F5344CB8AC3E}">
        <p14:creationId xmlns:p14="http://schemas.microsoft.com/office/powerpoint/2010/main" val="30190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669</Words>
  <Application>Microsoft Office PowerPoint</Application>
  <PresentationFormat>Widescreen</PresentationFormat>
  <Paragraphs>116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H1B Case Status Prediction</vt:lpstr>
      <vt:lpstr>MOTIVATION</vt:lpstr>
      <vt:lpstr>Source</vt:lpstr>
      <vt:lpstr>Dataset</vt:lpstr>
      <vt:lpstr>Problem Statement</vt:lpstr>
      <vt:lpstr>Response Variable - Case Status</vt:lpstr>
      <vt:lpstr>Exploration</vt:lpstr>
      <vt:lpstr>Geographical Analysis</vt:lpstr>
      <vt:lpstr>       CERTIFIED         |    NOT CERTIFIED</vt:lpstr>
      <vt:lpstr>PowerPoint Presentation</vt:lpstr>
      <vt:lpstr>Preprocessing</vt:lpstr>
      <vt:lpstr>Processed Data</vt:lpstr>
      <vt:lpstr>Class Imbalance - Solutions</vt:lpstr>
      <vt:lpstr>Sampling</vt:lpstr>
      <vt:lpstr>Logistic Regression</vt:lpstr>
      <vt:lpstr>Logistic Regression Confusion Matrix</vt:lpstr>
      <vt:lpstr>KNN</vt:lpstr>
      <vt:lpstr>Over-Sampling</vt:lpstr>
      <vt:lpstr>Recursive Partitioning RPART</vt:lpstr>
      <vt:lpstr>Recursive Partitioning and Regression Trees RPART</vt:lpstr>
      <vt:lpstr>RPART Confusion Matrix</vt:lpstr>
      <vt:lpstr>Using Turing Cluster</vt:lpstr>
      <vt:lpstr>Random Forests</vt:lpstr>
      <vt:lpstr>eXtreme Gradient BOOSTing (XGBoost)</vt:lpstr>
      <vt:lpstr>PowerPoint Presentation</vt:lpstr>
      <vt:lpstr>PowerPoint Presentation</vt:lpstr>
      <vt:lpstr>Results</vt:lpstr>
      <vt:lpstr>Future Scope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Case Status Prediction</dc:title>
  <dc:creator>Windows User</dc:creator>
  <cp:lastModifiedBy>Mihin Sumaria</cp:lastModifiedBy>
  <cp:revision>26</cp:revision>
  <dcterms:created xsi:type="dcterms:W3CDTF">2017-11-20T03:38:40Z</dcterms:created>
  <dcterms:modified xsi:type="dcterms:W3CDTF">2017-11-21T22:57:14Z</dcterms:modified>
</cp:coreProperties>
</file>