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k-nearest-neighbor-algorithm-for-machine-learning" TargetMode="External"/><Relationship Id="rId2" Type="http://schemas.openxmlformats.org/officeDocument/2006/relationships/hyperlink" Target="https://kanoki.org/2020/08/05/find-nearest-neighbor-using-kd-tree" TargetMode="External"/><Relationship Id="rId1" Type="http://schemas.openxmlformats.org/officeDocument/2006/relationships/slideLayout" Target="../slideLayouts/slideLayout2.xml"/><Relationship Id="rId4" Type="http://schemas.openxmlformats.org/officeDocument/2006/relationships/hyperlink" Target="https://www.colorado.edu/amath/sites/default/files/attached-files/k-d_trees_and_knn_searche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458589"/>
          </a:xfrm>
        </p:spPr>
        <p:txBody>
          <a:bodyPr>
            <a:normAutofit/>
          </a:bodyPr>
          <a:lstStyle/>
          <a:p>
            <a:r>
              <a:rPr lang="en-US" sz="3200" b="1" i="0" dirty="0">
                <a:solidFill>
                  <a:srgbClr val="FCF7F1"/>
                </a:solidFill>
                <a:effectLst/>
                <a:latin typeface="Segoe UI Variable Text Semiligh" pitchFamily="2" charset="0"/>
              </a:rPr>
              <a:t>Information Retrieval using KNN and KD-Tree</a:t>
            </a:r>
            <a:br>
              <a:rPr lang="en-US" sz="3200" b="1" i="0" dirty="0">
                <a:solidFill>
                  <a:srgbClr val="FCF7F1"/>
                </a:solidFill>
                <a:effectLst/>
                <a:latin typeface="Segoe UI Variable Text Semiligh" pitchFamily="2" charset="0"/>
              </a:rPr>
            </a:br>
            <a:endParaRPr lang="en-US" sz="3200" dirty="0">
              <a:solidFill>
                <a:srgbClr val="FCF7F1"/>
              </a:solidFill>
              <a:latin typeface="Segoe UI Variable Text Semiligh" pitchFamily="2"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rot="10800000" flipV="1">
            <a:off x="6203575" y="4150660"/>
            <a:ext cx="4419600" cy="663388"/>
          </a:xfrm>
        </p:spPr>
        <p:txBody>
          <a:bodyPr>
            <a:normAutofit/>
          </a:bodyPr>
          <a:lstStyle/>
          <a:p>
            <a:pPr>
              <a:spcAft>
                <a:spcPts val="600"/>
              </a:spcAft>
            </a:pPr>
            <a:r>
              <a:rPr lang="en-US" dirty="0">
                <a:solidFill>
                  <a:schemeClr val="tx1"/>
                </a:solidFill>
              </a:rPr>
              <a:t>MIS: 112003118   Rushikesh Neve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A45F-ECAE-3053-55F1-C953F595134E}"/>
              </a:ext>
            </a:extLst>
          </p:cNvPr>
          <p:cNvSpPr>
            <a:spLocks noGrp="1"/>
          </p:cNvSpPr>
          <p:nvPr>
            <p:ph type="title"/>
          </p:nvPr>
        </p:nvSpPr>
        <p:spPr/>
        <p:txBody>
          <a:bodyPr/>
          <a:lstStyle/>
          <a:p>
            <a:r>
              <a:rPr lang="en-IN" dirty="0"/>
              <a:t>Project Details</a:t>
            </a:r>
          </a:p>
        </p:txBody>
      </p:sp>
      <p:sp>
        <p:nvSpPr>
          <p:cNvPr id="3" name="Content Placeholder 2">
            <a:extLst>
              <a:ext uri="{FF2B5EF4-FFF2-40B4-BE49-F238E27FC236}">
                <a16:creationId xmlns:a16="http://schemas.microsoft.com/office/drawing/2014/main" id="{9E5F70E8-0932-B022-00CA-79573BBDB419}"/>
              </a:ext>
            </a:extLst>
          </p:cNvPr>
          <p:cNvSpPr>
            <a:spLocks noGrp="1"/>
          </p:cNvSpPr>
          <p:nvPr>
            <p:ph idx="1"/>
          </p:nvPr>
        </p:nvSpPr>
        <p:spPr>
          <a:xfrm>
            <a:off x="1066800" y="1748118"/>
            <a:ext cx="10058400" cy="4204626"/>
          </a:xfrm>
        </p:spPr>
        <p:txBody>
          <a:bodyPr>
            <a:normAutofit fontScale="92500" lnSpcReduction="10000"/>
          </a:bodyPr>
          <a:lstStyle/>
          <a:p>
            <a:pPr marL="0" indent="0">
              <a:buNone/>
            </a:pPr>
            <a:r>
              <a:rPr lang="en-IN" sz="2000" b="1" i="0" dirty="0">
                <a:solidFill>
                  <a:srgbClr val="273239"/>
                </a:solidFill>
                <a:effectLst/>
              </a:rPr>
              <a:t>K-Nearest Neighbour (KNN)</a:t>
            </a:r>
          </a:p>
          <a:p>
            <a:pPr marL="0" indent="0">
              <a:buNone/>
            </a:pPr>
            <a:r>
              <a:rPr lang="en-US" sz="2000" b="0" i="0" dirty="0">
                <a:solidFill>
                  <a:srgbClr val="273239"/>
                </a:solidFill>
                <a:effectLst/>
              </a:rPr>
              <a:t>The </a:t>
            </a:r>
            <a:r>
              <a:rPr lang="en-US" sz="2000" b="1" i="0" dirty="0">
                <a:solidFill>
                  <a:srgbClr val="273239"/>
                </a:solidFill>
                <a:effectLst/>
              </a:rPr>
              <a:t>K</a:t>
            </a:r>
            <a:r>
              <a:rPr lang="en-US" sz="2000" b="0" i="0" dirty="0">
                <a:solidFill>
                  <a:srgbClr val="273239"/>
                </a:solidFill>
                <a:effectLst/>
              </a:rPr>
              <a:t> in KNN stands for the number of the nearest neighbors that the classifier will use to make its prediction</a:t>
            </a:r>
            <a:r>
              <a:rPr lang="en-US" sz="2000" b="0" i="0" dirty="0">
                <a:solidFill>
                  <a:srgbClr val="273239"/>
                </a:solidFill>
                <a:effectLst/>
                <a:latin typeface="urw-din"/>
              </a:rPr>
              <a:t>.</a:t>
            </a:r>
          </a:p>
          <a:p>
            <a:pPr marL="0" indent="0">
              <a:buNone/>
            </a:pPr>
            <a:r>
              <a:rPr lang="en-US" sz="2000" b="0" i="0" dirty="0">
                <a:solidFill>
                  <a:srgbClr val="273239"/>
                </a:solidFill>
                <a:effectLst/>
              </a:rPr>
              <a:t>We have training data with which we can predict the query data. For the query record which needs to be classified, the KNN algorithm computes the distance between the query record and all of the training data records. Then it looks at the K closest data records in the training data</a:t>
            </a:r>
            <a:r>
              <a:rPr lang="en-US" sz="2400" b="0" i="0" dirty="0">
                <a:solidFill>
                  <a:srgbClr val="273239"/>
                </a:solidFill>
                <a:effectLst/>
              </a:rPr>
              <a:t>.</a:t>
            </a:r>
          </a:p>
          <a:p>
            <a:pPr marL="0" indent="0">
              <a:buNone/>
            </a:pPr>
            <a:endParaRPr lang="en-US" sz="2400" dirty="0">
              <a:solidFill>
                <a:srgbClr val="273239"/>
              </a:solidFill>
            </a:endParaRPr>
          </a:p>
          <a:p>
            <a:pPr marL="0" indent="0">
              <a:buNone/>
            </a:pPr>
            <a:r>
              <a:rPr lang="en-US" sz="2400" dirty="0">
                <a:solidFill>
                  <a:srgbClr val="273239"/>
                </a:solidFill>
              </a:rPr>
              <a:t>Data Structure :</a:t>
            </a:r>
          </a:p>
          <a:p>
            <a:pPr marL="0" indent="0">
              <a:buNone/>
            </a:pPr>
            <a:r>
              <a:rPr lang="en-US" sz="2400" dirty="0">
                <a:solidFill>
                  <a:srgbClr val="273239"/>
                </a:solidFill>
              </a:rPr>
              <a:t>KD-Tree</a:t>
            </a:r>
          </a:p>
          <a:p>
            <a:pPr marL="0" indent="0">
              <a:buNone/>
            </a:pPr>
            <a:r>
              <a:rPr lang="en-US" sz="2400" dirty="0">
                <a:solidFill>
                  <a:srgbClr val="273239"/>
                </a:solidFill>
              </a:rPr>
              <a:t>KNN Algorithm</a:t>
            </a:r>
            <a:endParaRPr lang="en-IN" sz="2000" dirty="0"/>
          </a:p>
        </p:txBody>
      </p:sp>
    </p:spTree>
    <p:extLst>
      <p:ext uri="{BB962C8B-B14F-4D97-AF65-F5344CB8AC3E}">
        <p14:creationId xmlns:p14="http://schemas.microsoft.com/office/powerpoint/2010/main" val="219882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FA6DB-DBCF-DEDE-9CD8-8FDF38ADA509}"/>
              </a:ext>
            </a:extLst>
          </p:cNvPr>
          <p:cNvSpPr>
            <a:spLocks noGrp="1"/>
          </p:cNvSpPr>
          <p:nvPr>
            <p:ph type="title"/>
          </p:nvPr>
        </p:nvSpPr>
        <p:spPr/>
        <p:txBody>
          <a:bodyPr/>
          <a:lstStyle/>
          <a:p>
            <a:r>
              <a:rPr lang="en-IN" dirty="0"/>
              <a:t>KD-Trees:</a:t>
            </a:r>
          </a:p>
        </p:txBody>
      </p:sp>
      <p:sp>
        <p:nvSpPr>
          <p:cNvPr id="5" name="Text Placeholder 4">
            <a:extLst>
              <a:ext uri="{FF2B5EF4-FFF2-40B4-BE49-F238E27FC236}">
                <a16:creationId xmlns:a16="http://schemas.microsoft.com/office/drawing/2014/main" id="{0C13A664-65F2-61B6-B1D0-32C5ED85C2AB}"/>
              </a:ext>
            </a:extLst>
          </p:cNvPr>
          <p:cNvSpPr>
            <a:spLocks noGrp="1"/>
          </p:cNvSpPr>
          <p:nvPr>
            <p:ph type="body" idx="1"/>
          </p:nvPr>
        </p:nvSpPr>
        <p:spPr>
          <a:xfrm flipH="1">
            <a:off x="-3030071" y="2074334"/>
            <a:ext cx="877998" cy="640080"/>
          </a:xfrm>
        </p:spPr>
        <p:txBody>
          <a:bodyPr/>
          <a:lstStyle/>
          <a:p>
            <a:endParaRPr lang="en-IN" dirty="0"/>
          </a:p>
        </p:txBody>
      </p:sp>
      <p:sp>
        <p:nvSpPr>
          <p:cNvPr id="6" name="Content Placeholder 5">
            <a:extLst>
              <a:ext uri="{FF2B5EF4-FFF2-40B4-BE49-F238E27FC236}">
                <a16:creationId xmlns:a16="http://schemas.microsoft.com/office/drawing/2014/main" id="{A9696CE0-9085-1B66-ED6B-1DF002E27415}"/>
              </a:ext>
            </a:extLst>
          </p:cNvPr>
          <p:cNvSpPr>
            <a:spLocks noGrp="1"/>
          </p:cNvSpPr>
          <p:nvPr>
            <p:ph sz="half" idx="2"/>
          </p:nvPr>
        </p:nvSpPr>
        <p:spPr>
          <a:xfrm>
            <a:off x="1069848" y="2189018"/>
            <a:ext cx="6291534" cy="3767279"/>
          </a:xfrm>
        </p:spPr>
        <p:txBody>
          <a:bodyPr>
            <a:normAutofit/>
          </a:bodyPr>
          <a:lstStyle/>
          <a:p>
            <a:r>
              <a:rPr lang="en-US" sz="2000" b="0" i="0" dirty="0" err="1">
                <a:solidFill>
                  <a:srgbClr val="273239"/>
                </a:solidFill>
                <a:effectLst/>
              </a:rPr>
              <a:t>KDTree</a:t>
            </a:r>
            <a:r>
              <a:rPr lang="en-US" sz="2000" b="0" i="0" dirty="0">
                <a:solidFill>
                  <a:srgbClr val="273239"/>
                </a:solidFill>
                <a:effectLst/>
              </a:rPr>
              <a:t> is a space partitioning data structure for organizing points in K-Dimensional space. </a:t>
            </a:r>
          </a:p>
          <a:p>
            <a:pPr marL="0" indent="0">
              <a:buNone/>
            </a:pPr>
            <a:endParaRPr lang="en-US" sz="2000" b="0" i="0" dirty="0">
              <a:solidFill>
                <a:srgbClr val="273239"/>
              </a:solidFill>
              <a:effectLst/>
            </a:endParaRPr>
          </a:p>
          <a:p>
            <a:r>
              <a:rPr lang="en-US" sz="2000" b="0" i="0" dirty="0">
                <a:solidFill>
                  <a:srgbClr val="273239"/>
                </a:solidFill>
                <a:effectLst/>
              </a:rPr>
              <a:t>It is useful for representing data efficiently. In </a:t>
            </a:r>
            <a:r>
              <a:rPr lang="en-US" sz="2000" b="0" i="0" dirty="0" err="1">
                <a:solidFill>
                  <a:srgbClr val="273239"/>
                </a:solidFill>
                <a:effectLst/>
              </a:rPr>
              <a:t>KDTree</a:t>
            </a:r>
            <a:r>
              <a:rPr lang="en-US" sz="2000" b="0" i="0" dirty="0">
                <a:solidFill>
                  <a:srgbClr val="273239"/>
                </a:solidFill>
                <a:effectLst/>
              </a:rPr>
              <a:t> the data points are organized and partitioned on the basis of some specific conditions.</a:t>
            </a:r>
            <a:endParaRPr lang="en-IN" sz="2000" dirty="0"/>
          </a:p>
        </p:txBody>
      </p:sp>
      <p:sp>
        <p:nvSpPr>
          <p:cNvPr id="7" name="Text Placeholder 6">
            <a:extLst>
              <a:ext uri="{FF2B5EF4-FFF2-40B4-BE49-F238E27FC236}">
                <a16:creationId xmlns:a16="http://schemas.microsoft.com/office/drawing/2014/main" id="{AFA53CBD-98DE-8C80-215C-6330E9734834}"/>
              </a:ext>
            </a:extLst>
          </p:cNvPr>
          <p:cNvSpPr>
            <a:spLocks noGrp="1"/>
          </p:cNvSpPr>
          <p:nvPr>
            <p:ph type="body" sz="quarter" idx="3"/>
          </p:nvPr>
        </p:nvSpPr>
        <p:spPr>
          <a:xfrm>
            <a:off x="13473951" y="2074334"/>
            <a:ext cx="277907" cy="640080"/>
          </a:xfrm>
        </p:spPr>
        <p:txBody>
          <a:bodyPr/>
          <a:lstStyle/>
          <a:p>
            <a:endParaRPr lang="en-IN" dirty="0"/>
          </a:p>
        </p:txBody>
      </p:sp>
      <p:pic>
        <p:nvPicPr>
          <p:cNvPr id="9" name="Content Placeholder 8">
            <a:extLst>
              <a:ext uri="{FF2B5EF4-FFF2-40B4-BE49-F238E27FC236}">
                <a16:creationId xmlns:a16="http://schemas.microsoft.com/office/drawing/2014/main" id="{9CDBC388-54FE-887B-3473-713CDCF48461}"/>
              </a:ext>
            </a:extLst>
          </p:cNvPr>
          <p:cNvPicPr>
            <a:picLocks noGrp="1" noChangeAspect="1"/>
          </p:cNvPicPr>
          <p:nvPr>
            <p:ph sz="quarter" idx="4"/>
          </p:nvPr>
        </p:nvPicPr>
        <p:blipFill>
          <a:blip r:embed="rId2"/>
          <a:stretch>
            <a:fillRect/>
          </a:stretch>
        </p:blipFill>
        <p:spPr>
          <a:xfrm>
            <a:off x="7361382" y="695114"/>
            <a:ext cx="4229100" cy="2019300"/>
          </a:xfrm>
          <a:prstGeom prst="rect">
            <a:avLst/>
          </a:prstGeom>
        </p:spPr>
      </p:pic>
      <p:pic>
        <p:nvPicPr>
          <p:cNvPr id="10" name="Picture 9">
            <a:extLst>
              <a:ext uri="{FF2B5EF4-FFF2-40B4-BE49-F238E27FC236}">
                <a16:creationId xmlns:a16="http://schemas.microsoft.com/office/drawing/2014/main" id="{2B414FE5-F3B9-E6DC-27BE-32F5B5FEE4A4}"/>
              </a:ext>
            </a:extLst>
          </p:cNvPr>
          <p:cNvPicPr>
            <a:picLocks noChangeAspect="1"/>
          </p:cNvPicPr>
          <p:nvPr/>
        </p:nvPicPr>
        <p:blipFill>
          <a:blip r:embed="rId3"/>
          <a:stretch>
            <a:fillRect/>
          </a:stretch>
        </p:blipFill>
        <p:spPr>
          <a:xfrm>
            <a:off x="7655574" y="2997688"/>
            <a:ext cx="3640715" cy="3217718"/>
          </a:xfrm>
          <a:prstGeom prst="rect">
            <a:avLst/>
          </a:prstGeom>
        </p:spPr>
      </p:pic>
    </p:spTree>
    <p:extLst>
      <p:ext uri="{BB962C8B-B14F-4D97-AF65-F5344CB8AC3E}">
        <p14:creationId xmlns:p14="http://schemas.microsoft.com/office/powerpoint/2010/main" val="216416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1E1A-F951-247E-2FAD-DCADC3A60C79}"/>
              </a:ext>
            </a:extLst>
          </p:cNvPr>
          <p:cNvSpPr>
            <a:spLocks noGrp="1"/>
          </p:cNvSpPr>
          <p:nvPr>
            <p:ph type="title"/>
          </p:nvPr>
        </p:nvSpPr>
        <p:spPr/>
        <p:txBody>
          <a:bodyPr/>
          <a:lstStyle/>
          <a:p>
            <a:r>
              <a:rPr lang="en-US" b="0" i="0" dirty="0">
                <a:solidFill>
                  <a:srgbClr val="222222"/>
                </a:solidFill>
                <a:effectLst/>
                <a:latin typeface="Georgia" panose="02040502050405020303" pitchFamily="18" charset="0"/>
              </a:rPr>
              <a:t>Find nearest neighbor using KD Tree</a:t>
            </a:r>
            <a:br>
              <a:rPr lang="en-US" b="0" i="0" dirty="0">
                <a:solidFill>
                  <a:srgbClr val="222222"/>
                </a:solidFill>
                <a:effectLst/>
                <a:latin typeface="Georgia" panose="02040502050405020303" pitchFamily="18" charset="0"/>
              </a:rPr>
            </a:br>
            <a:endParaRPr lang="en-IN" dirty="0"/>
          </a:p>
        </p:txBody>
      </p:sp>
      <p:pic>
        <p:nvPicPr>
          <p:cNvPr id="8" name="Content Placeholder 7">
            <a:extLst>
              <a:ext uri="{FF2B5EF4-FFF2-40B4-BE49-F238E27FC236}">
                <a16:creationId xmlns:a16="http://schemas.microsoft.com/office/drawing/2014/main" id="{A12B0CBA-FDCE-E4C3-560D-176D91667B46}"/>
              </a:ext>
            </a:extLst>
          </p:cNvPr>
          <p:cNvPicPr>
            <a:picLocks noGrp="1" noChangeAspect="1"/>
          </p:cNvPicPr>
          <p:nvPr>
            <p:ph idx="1"/>
          </p:nvPr>
        </p:nvPicPr>
        <p:blipFill>
          <a:blip r:embed="rId2"/>
          <a:stretch>
            <a:fillRect/>
          </a:stretch>
        </p:blipFill>
        <p:spPr>
          <a:xfrm>
            <a:off x="5970493" y="1783976"/>
            <a:ext cx="5468471" cy="4168768"/>
          </a:xfrm>
          <a:prstGeom prst="rect">
            <a:avLst/>
          </a:prstGeom>
        </p:spPr>
      </p:pic>
      <p:pic>
        <p:nvPicPr>
          <p:cNvPr id="1026" name="Picture 2" descr="Lecture 13+: Nearest Neighbor Search">
            <a:extLst>
              <a:ext uri="{FF2B5EF4-FFF2-40B4-BE49-F238E27FC236}">
                <a16:creationId xmlns:a16="http://schemas.microsoft.com/office/drawing/2014/main" id="{8572AFA5-764D-55DC-147A-ED5CDCBCB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035" y="1783976"/>
            <a:ext cx="5217458" cy="416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69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29DE-89E3-12E5-9348-68471CF37CAD}"/>
              </a:ext>
            </a:extLst>
          </p:cNvPr>
          <p:cNvSpPr>
            <a:spLocks noGrp="1"/>
          </p:cNvSpPr>
          <p:nvPr>
            <p:ph type="title"/>
          </p:nvPr>
        </p:nvSpPr>
        <p:spPr/>
        <p:txBody>
          <a:bodyPr/>
          <a:lstStyle/>
          <a:p>
            <a:r>
              <a:rPr lang="en-IN" dirty="0"/>
              <a:t>References:</a:t>
            </a:r>
            <a:br>
              <a:rPr lang="en-IN" dirty="0"/>
            </a:br>
            <a:endParaRPr lang="en-IN" dirty="0"/>
          </a:p>
        </p:txBody>
      </p:sp>
      <p:sp>
        <p:nvSpPr>
          <p:cNvPr id="3" name="Content Placeholder 2">
            <a:extLst>
              <a:ext uri="{FF2B5EF4-FFF2-40B4-BE49-F238E27FC236}">
                <a16:creationId xmlns:a16="http://schemas.microsoft.com/office/drawing/2014/main" id="{FCDD04F0-2339-3755-856C-697456647B26}"/>
              </a:ext>
            </a:extLst>
          </p:cNvPr>
          <p:cNvSpPr>
            <a:spLocks noGrp="1"/>
          </p:cNvSpPr>
          <p:nvPr>
            <p:ph idx="1"/>
          </p:nvPr>
        </p:nvSpPr>
        <p:spPr>
          <a:xfrm>
            <a:off x="1066800" y="1559859"/>
            <a:ext cx="10058400" cy="4392885"/>
          </a:xfrm>
        </p:spPr>
        <p:txBody>
          <a:bodyPr/>
          <a:lstStyle/>
          <a:p>
            <a:r>
              <a:rPr lang="en-IN" sz="1800" dirty="0">
                <a:hlinkClick r:id="rId2"/>
              </a:rPr>
              <a:t>https://kanoki.org/2020/08/05/find-nearest-neighbor-using-kd-tree</a:t>
            </a:r>
            <a:endParaRPr lang="en-IN" sz="1800" dirty="0"/>
          </a:p>
          <a:p>
            <a:r>
              <a:rPr lang="en-IN" sz="1800" dirty="0">
                <a:hlinkClick r:id="rId3"/>
              </a:rPr>
              <a:t>https://www.javatpoint.com/k-nearest-neighbor-algorithm-for-machine-learning</a:t>
            </a:r>
            <a:endParaRPr lang="en-IN" sz="1800" dirty="0"/>
          </a:p>
          <a:p>
            <a:r>
              <a:rPr lang="en-IN" sz="1800" dirty="0">
                <a:hlinkClick r:id="rId4"/>
              </a:rPr>
              <a:t>https://www.colorado.edu/amath/sites/default/files/attached-files/k-d_trees_and_knn_searches.pdf</a:t>
            </a:r>
            <a:endParaRPr lang="en-IN" sz="1800" dirty="0"/>
          </a:p>
          <a:p>
            <a:endParaRPr lang="en-IN" dirty="0"/>
          </a:p>
        </p:txBody>
      </p:sp>
    </p:spTree>
    <p:extLst>
      <p:ext uri="{BB962C8B-B14F-4D97-AF65-F5344CB8AC3E}">
        <p14:creationId xmlns:p14="http://schemas.microsoft.com/office/powerpoint/2010/main" val="3137388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{D53C3D66-1858-4A9E-9551-EA1A0DCEB601}tf78438558_win32</Template>
  <TotalTime>126</TotalTime>
  <Words>200</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Century Gothic</vt:lpstr>
      <vt:lpstr>Garamond</vt:lpstr>
      <vt:lpstr>Georgia</vt:lpstr>
      <vt:lpstr>Segoe UI Variable Text Semiligh</vt:lpstr>
      <vt:lpstr>urw-din</vt:lpstr>
      <vt:lpstr>SavonVTI</vt:lpstr>
      <vt:lpstr>Information Retrieval using KNN and KD-Tree </vt:lpstr>
      <vt:lpstr>Project Details</vt:lpstr>
      <vt:lpstr>KD-Trees:</vt:lpstr>
      <vt:lpstr>Find nearest neighbor using KD Tree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using KNN and KD-Tree </dc:title>
  <dc:creator>Rushikesh Neve</dc:creator>
  <cp:lastModifiedBy>Rushikesh Neve</cp:lastModifiedBy>
  <cp:revision>2</cp:revision>
  <dcterms:created xsi:type="dcterms:W3CDTF">2022-05-09T18:25:54Z</dcterms:created>
  <dcterms:modified xsi:type="dcterms:W3CDTF">2022-05-09T20:32:44Z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