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7" r:id="rId2"/>
    <p:sldId id="259" r:id="rId3"/>
    <p:sldId id="271" r:id="rId4"/>
    <p:sldId id="272" r:id="rId5"/>
    <p:sldId id="273" r:id="rId6"/>
    <p:sldId id="274" r:id="rId7"/>
    <p:sldId id="275" r:id="rId8"/>
    <p:sldId id="261" r:id="rId9"/>
    <p:sldId id="263" r:id="rId10"/>
    <p:sldId id="264" r:id="rId11"/>
    <p:sldId id="265" r:id="rId12"/>
    <p:sldId id="266" r:id="rId13"/>
    <p:sldId id="267" r:id="rId14"/>
    <p:sldId id="268" r:id="rId15"/>
    <p:sldId id="269" r:id="rId16"/>
    <p:sldId id="270"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in%2010%20Pro\Desktop\Bank%20Analytics%20Project\Bank%20Loan%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in%2010%20Pro\Desktop\Bank%20Analytics%20Project\Bank%20Loan%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in%2010%20Pro\Desktop\Bank%20Analytics%20Project\Bank%20Loan%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Win%2010%20Pro\Desktop\Bank%20Analytics%20Project\Bank%20Loan%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Win%2010%20Pro\Desktop\Bank%20Analytics%20Project\Bank%20Loan%20Projec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6"/>
    </mc:Choice>
    <mc:Fallback>
      <c:style val="6"/>
    </mc:Fallback>
  </mc:AlternateContent>
  <c:pivotSource>
    <c:name>[Bank Loan Project.xlsx]KPI 1!PivotTable3</c:name>
    <c:fmtId val="2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i="1" u="sng">
                <a:solidFill>
                  <a:srgbClr val="FF0000"/>
                </a:solidFill>
              </a:rPr>
              <a:t>Year wise Loan Amount Stats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'KPI 1'!$B$3</c:f>
              <c:strCache>
                <c:ptCount val="1"/>
                <c:pt idx="0">
                  <c:v>Total</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 1'!$A$4:$A$9</c:f>
              <c:strCache>
                <c:ptCount val="5"/>
                <c:pt idx="0">
                  <c:v>2007</c:v>
                </c:pt>
                <c:pt idx="1">
                  <c:v>2008</c:v>
                </c:pt>
                <c:pt idx="2">
                  <c:v>2009</c:v>
                </c:pt>
                <c:pt idx="3">
                  <c:v>2010</c:v>
                </c:pt>
                <c:pt idx="4">
                  <c:v>2011</c:v>
                </c:pt>
              </c:strCache>
            </c:strRef>
          </c:cat>
          <c:val>
            <c:numRef>
              <c:f>'KPI 1'!$B$4:$B$9</c:f>
              <c:numCache>
                <c:formatCode>#,##0,,"M"</c:formatCode>
                <c:ptCount val="5"/>
                <c:pt idx="0">
                  <c:v>2219275</c:v>
                </c:pt>
                <c:pt idx="1">
                  <c:v>14390275</c:v>
                </c:pt>
                <c:pt idx="2">
                  <c:v>46436325</c:v>
                </c:pt>
                <c:pt idx="3">
                  <c:v>122050200</c:v>
                </c:pt>
                <c:pt idx="4">
                  <c:v>260506575</c:v>
                </c:pt>
              </c:numCache>
            </c:numRef>
          </c:val>
          <c:smooth val="0"/>
          <c:extLst>
            <c:ext xmlns:c16="http://schemas.microsoft.com/office/drawing/2014/chart" uri="{C3380CC4-5D6E-409C-BE32-E72D297353CC}">
              <c16:uniqueId val="{00000000-D183-4423-98ED-02FBB1307A14}"/>
            </c:ext>
          </c:extLst>
        </c:ser>
        <c:dLbls>
          <c:dLblPos val="t"/>
          <c:showLegendKey val="0"/>
          <c:showVal val="1"/>
          <c:showCatName val="0"/>
          <c:showSerName val="0"/>
          <c:showPercent val="0"/>
          <c:showBubbleSize val="0"/>
        </c:dLbls>
        <c:marker val="1"/>
        <c:smooth val="0"/>
        <c:axId val="1284970176"/>
        <c:axId val="1276946672"/>
      </c:lineChart>
      <c:catAx>
        <c:axId val="128497017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76946672"/>
        <c:crosses val="autoZero"/>
        <c:auto val="1"/>
        <c:lblAlgn val="ctr"/>
        <c:lblOffset val="100"/>
        <c:noMultiLvlLbl val="0"/>
      </c:catAx>
      <c:valAx>
        <c:axId val="1276946672"/>
        <c:scaling>
          <c:orientation val="minMax"/>
        </c:scaling>
        <c:delete val="1"/>
        <c:axPos val="l"/>
        <c:numFmt formatCode="#,##0,,&quot;M&quot;" sourceLinked="1"/>
        <c:majorTickMark val="none"/>
        <c:minorTickMark val="none"/>
        <c:tickLblPos val="nextTo"/>
        <c:crossAx val="1284970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cap="rnd">
      <a:solidFill>
        <a:schemeClr val="accent1">
          <a:lumMod val="50000"/>
        </a:schemeClr>
      </a:solidFill>
      <a:beve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[Bank Loan Project.xlsx]KPI 2 !PivotTable3</c:name>
    <c:fmtId val="2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i="1" u="sng">
                <a:solidFill>
                  <a:srgbClr val="FF0000"/>
                </a:solidFill>
              </a:rPr>
              <a:t>Grade &amp; Subgrade wise revol_Bal</a:t>
            </a:r>
          </a:p>
          <a:p>
            <a:pPr>
              <a:defRPr/>
            </a:pPr>
            <a:endParaRPr lang="en-US" i="1" u="sng">
              <a:solidFill>
                <a:srgbClr val="FF0000"/>
              </a:solidFill>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2 '!$B$3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'KPI 2 '!$A$4:$A$46</c:f>
              <c:multiLvlStrCache>
                <c:ptCount val="35"/>
                <c:lvl>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lvl>
                <c:lvl>
                  <c:pt idx="0">
                    <c:v>A</c:v>
                  </c:pt>
                  <c:pt idx="5">
                    <c:v>B</c:v>
                  </c:pt>
                  <c:pt idx="10">
                    <c:v>C</c:v>
                  </c:pt>
                  <c:pt idx="15">
                    <c:v>D</c:v>
                  </c:pt>
                  <c:pt idx="20">
                    <c:v>E</c:v>
                  </c:pt>
                  <c:pt idx="25">
                    <c:v>F</c:v>
                  </c:pt>
                  <c:pt idx="30">
                    <c:v>G</c:v>
                  </c:pt>
                </c:lvl>
              </c:multiLvlStrCache>
            </c:multiLvlStrRef>
          </c:cat>
          <c:val>
            <c:numRef>
              <c:f>'KPI 2 '!$B$4:$B$46</c:f>
              <c:numCache>
                <c:formatCode>#,##0.0,,"M"</c:formatCode>
                <c:ptCount val="35"/>
                <c:pt idx="0">
                  <c:v>11365196</c:v>
                </c:pt>
                <c:pt idx="1">
                  <c:v>14004780</c:v>
                </c:pt>
                <c:pt idx="2">
                  <c:v>19543922</c:v>
                </c:pt>
                <c:pt idx="3">
                  <c:v>34557156</c:v>
                </c:pt>
                <c:pt idx="4">
                  <c:v>35303045</c:v>
                </c:pt>
                <c:pt idx="5">
                  <c:v>21842079</c:v>
                </c:pt>
                <c:pt idx="6">
                  <c:v>26478439</c:v>
                </c:pt>
                <c:pt idx="7">
                  <c:v>39723554</c:v>
                </c:pt>
                <c:pt idx="8">
                  <c:v>35405811</c:v>
                </c:pt>
                <c:pt idx="9">
                  <c:v>37858666</c:v>
                </c:pt>
                <c:pt idx="10">
                  <c:v>29384926</c:v>
                </c:pt>
                <c:pt idx="11">
                  <c:v>27321114</c:v>
                </c:pt>
                <c:pt idx="12">
                  <c:v>20531370</c:v>
                </c:pt>
                <c:pt idx="13">
                  <c:v>16867691</c:v>
                </c:pt>
                <c:pt idx="14">
                  <c:v>16015609</c:v>
                </c:pt>
                <c:pt idx="15">
                  <c:v>12130255</c:v>
                </c:pt>
                <c:pt idx="16">
                  <c:v>18570972</c:v>
                </c:pt>
                <c:pt idx="17">
                  <c:v>16793781</c:v>
                </c:pt>
                <c:pt idx="18">
                  <c:v>13742947</c:v>
                </c:pt>
                <c:pt idx="19">
                  <c:v>13252474</c:v>
                </c:pt>
                <c:pt idx="20">
                  <c:v>11132588</c:v>
                </c:pt>
                <c:pt idx="21">
                  <c:v>10242033</c:v>
                </c:pt>
                <c:pt idx="22">
                  <c:v>9039059</c:v>
                </c:pt>
                <c:pt idx="23">
                  <c:v>7990991</c:v>
                </c:pt>
                <c:pt idx="24">
                  <c:v>7669868</c:v>
                </c:pt>
                <c:pt idx="25">
                  <c:v>5840746</c:v>
                </c:pt>
                <c:pt idx="26">
                  <c:v>4528248</c:v>
                </c:pt>
                <c:pt idx="27">
                  <c:v>3175435</c:v>
                </c:pt>
                <c:pt idx="28">
                  <c:v>2551064</c:v>
                </c:pt>
                <c:pt idx="29">
                  <c:v>2187323</c:v>
                </c:pt>
                <c:pt idx="30">
                  <c:v>1808763</c:v>
                </c:pt>
                <c:pt idx="31">
                  <c:v>1729627</c:v>
                </c:pt>
                <c:pt idx="32">
                  <c:v>832193</c:v>
                </c:pt>
                <c:pt idx="33">
                  <c:v>1390628</c:v>
                </c:pt>
                <c:pt idx="34">
                  <c:v>701515</c:v>
                </c:pt>
              </c:numCache>
            </c:numRef>
          </c:val>
          <c:extLst>
            <c:ext xmlns:c16="http://schemas.microsoft.com/office/drawing/2014/chart" uri="{C3380CC4-5D6E-409C-BE32-E72D297353CC}">
              <c16:uniqueId val="{00000000-5CDC-4FCA-A61D-315A6B2BBBFF}"/>
            </c:ext>
          </c:extLst>
        </c:ser>
        <c:dLbls>
          <c:dLblPos val="outEnd"/>
          <c:showLegendKey val="0"/>
          <c:showVal val="1"/>
          <c:showCatName val="0"/>
          <c:showSerName val="0"/>
          <c:showPercent val="0"/>
          <c:showBubbleSize val="0"/>
        </c:dLbls>
        <c:gapWidth val="100"/>
        <c:overlap val="-24"/>
        <c:axId val="1323368992"/>
        <c:axId val="1323374392"/>
      </c:barChart>
      <c:catAx>
        <c:axId val="13233689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3374392"/>
        <c:crosses val="autoZero"/>
        <c:auto val="1"/>
        <c:lblAlgn val="ctr"/>
        <c:lblOffset val="100"/>
        <c:noMultiLvlLbl val="0"/>
      </c:catAx>
      <c:valAx>
        <c:axId val="1323374392"/>
        <c:scaling>
          <c:orientation val="minMax"/>
        </c:scaling>
        <c:delete val="0"/>
        <c:axPos val="l"/>
        <c:numFmt formatCode="#,##0.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3368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cap="rnd">
      <a:solidFill>
        <a:schemeClr val="tx2"/>
      </a:solidFill>
      <a:beve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i="1" u="sng">
                <a:solidFill>
                  <a:srgbClr val="FF0000"/>
                </a:solidFill>
              </a:rPr>
              <a:t>Total Payment for Verified Status Vs Total Payment for Non Verified Status</a:t>
            </a:r>
            <a:r>
              <a:rPr lang="en-US" i="1" u="sng">
                <a:solidFill>
                  <a:srgbClr val="FF0000"/>
                </a:solidFill>
              </a:rPr>
              <a:t> </a:t>
            </a:r>
            <a:endParaRPr lang="en-IN" i="1" u="sng">
              <a:solidFill>
                <a:srgbClr val="FF0000"/>
              </a:solidFill>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explosion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11C1-4287-A157-387A8320F6AF}"/>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11C1-4287-A157-387A8320F6AF}"/>
              </c:ext>
            </c:extLst>
          </c:dPt>
          <c:dLbls>
            <c:dLbl>
              <c:idx val="0"/>
              <c:layout>
                <c:manualLayout>
                  <c:x val="3.9487908674105926E-2"/>
                  <c:y val="-4.3787607348594864E-3"/>
                </c:manualLayout>
              </c:layout>
              <c:tx>
                <c:rich>
                  <a:bodyPr/>
                  <a:lstStyle/>
                  <a:p>
                    <a:fld id="{BCC95DBD-EA91-4F98-B1B6-A6CEA98A84A5}" type="CATEGORYNAME">
                      <a:rPr lang="en-US"/>
                      <a:pPr/>
                      <a:t>[CATEGORY NAME]</a:t>
                    </a:fld>
                    <a:r>
                      <a:rPr lang="en-US" baseline="0"/>
                      <a:t>,</a:t>
                    </a:r>
                  </a:p>
                  <a:p>
                    <a:r>
                      <a:rPr lang="en-US" baseline="0"/>
                      <a:t> $220M, </a:t>
                    </a:r>
                  </a:p>
                  <a:p>
                    <a:fld id="{9AFF6025-6360-484D-BAB8-5F10F814C68B}" type="PERCENTAGE">
                      <a:rPr lang="en-US" baseline="0"/>
                      <a:pPr/>
                      <a:t>[PERCENTAGE]</a:t>
                    </a:fld>
                    <a:endParaRPr lang="en-US"/>
                  </a:p>
                </c:rich>
              </c:tx>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1C1-4287-A157-387A8320F6AF}"/>
                </c:ext>
              </c:extLst>
            </c:dLbl>
            <c:dLbl>
              <c:idx val="1"/>
              <c:layout>
                <c:manualLayout>
                  <c:x val="-3.4551920089842765E-2"/>
                  <c:y val="4.3787607348594864E-3"/>
                </c:manualLayout>
              </c:layout>
              <c:tx>
                <c:rich>
                  <a:bodyPr/>
                  <a:lstStyle/>
                  <a:p>
                    <a:fld id="{8ECCAC43-6218-4987-B4F3-9D324B3B67C5}" type="CATEGORYNAME">
                      <a:rPr lang="en-US"/>
                      <a:pPr/>
                      <a:t>[CATEGORY NAME]</a:t>
                    </a:fld>
                    <a:r>
                      <a:rPr lang="en-US"/>
                      <a:t> $154M, </a:t>
                    </a:r>
                  </a:p>
                  <a:p>
                    <a:fld id="{2992E271-45DF-4C20-AF6F-90D05127133B}" type="PERCENTAGE">
                      <a:rPr lang="en-US"/>
                      <a:pPr/>
                      <a:t>[PERCENTAGE]</a:t>
                    </a:fld>
                    <a:endParaRPr lang="en-US"/>
                  </a:p>
                </c:rich>
              </c:tx>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1C1-4287-A157-387A8320F6A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'[1]KPI 3'!$A$7:$A$8</c:f>
              <c:strCache>
                <c:ptCount val="2"/>
                <c:pt idx="0">
                  <c:v>Verified</c:v>
                </c:pt>
                <c:pt idx="1">
                  <c:v>Non Verified</c:v>
                </c:pt>
              </c:strCache>
            </c:strRef>
          </c:cat>
          <c:val>
            <c:numRef>
              <c:f>'[1]KPI 3'!$B$7:$B$8</c:f>
              <c:numCache>
                <c:formatCode>General</c:formatCode>
                <c:ptCount val="2"/>
                <c:pt idx="0">
                  <c:v>219892307.51083627</c:v>
                </c:pt>
                <c:pt idx="1">
                  <c:v>153541418.21059892</c:v>
                </c:pt>
              </c:numCache>
            </c:numRef>
          </c:val>
          <c:extLst>
            <c:ext xmlns:c16="http://schemas.microsoft.com/office/drawing/2014/chart" uri="{C3380CC4-5D6E-409C-BE32-E72D297353CC}">
              <c16:uniqueId val="{00000004-11C1-4287-A157-387A8320F6AF}"/>
            </c:ext>
          </c:extLst>
        </c:ser>
        <c:dLbls>
          <c:showLegendKey val="0"/>
          <c:showVal val="0"/>
          <c:showCatName val="1"/>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[Bank Loan Project.xlsx]KPI 4!PivotTable3</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i="1" u="sng">
                <a:solidFill>
                  <a:srgbClr val="FF0000"/>
                </a:solidFill>
              </a:rPr>
              <a:t>State wise &amp; Month wise loan status </a:t>
            </a:r>
          </a:p>
        </c:rich>
      </c:tx>
      <c:overlay val="0"/>
      <c:spPr>
        <a:noFill/>
        <a:ln cap="rnd">
          <a:solidFill>
            <a:schemeClr val="accent1">
              <a:lumMod val="75000"/>
            </a:schemeClr>
          </a:solidFill>
          <a:beve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25400">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25400">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25400">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'KPI 4'!$C$3:$C$4</c:f>
              <c:strCache>
                <c:ptCount val="1"/>
                <c:pt idx="0">
                  <c:v>Charged Off</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 4'!$A$5:$B$17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'KPI 4'!$C$5:$C$17</c:f>
              <c:numCache>
                <c:formatCode>General</c:formatCode>
                <c:ptCount val="12"/>
                <c:pt idx="2">
                  <c:v>2</c:v>
                </c:pt>
                <c:pt idx="3">
                  <c:v>1</c:v>
                </c:pt>
                <c:pt idx="4">
                  <c:v>1</c:v>
                </c:pt>
                <c:pt idx="5">
                  <c:v>2</c:v>
                </c:pt>
                <c:pt idx="7">
                  <c:v>1</c:v>
                </c:pt>
                <c:pt idx="8">
                  <c:v>1</c:v>
                </c:pt>
                <c:pt idx="9">
                  <c:v>1</c:v>
                </c:pt>
                <c:pt idx="10">
                  <c:v>2</c:v>
                </c:pt>
                <c:pt idx="11">
                  <c:v>4</c:v>
                </c:pt>
              </c:numCache>
            </c:numRef>
          </c:val>
          <c:extLst>
            <c:ext xmlns:c16="http://schemas.microsoft.com/office/drawing/2014/chart" uri="{C3380CC4-5D6E-409C-BE32-E72D297353CC}">
              <c16:uniqueId val="{00000000-3F3F-4EB6-9EFA-63634FF50E46}"/>
            </c:ext>
          </c:extLst>
        </c:ser>
        <c:ser>
          <c:idx val="1"/>
          <c:order val="1"/>
          <c:tx>
            <c:strRef>
              <c:f>'KPI 4'!$D$3:$D$4</c:f>
              <c:strCache>
                <c:ptCount val="1"/>
                <c:pt idx="0">
                  <c:v>Current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 4'!$A$5:$B$17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'KPI 4'!$D$5:$D$17</c:f>
              <c:numCache>
                <c:formatCode>General</c:formatCode>
                <c:ptCount val="12"/>
                <c:pt idx="11">
                  <c:v>2</c:v>
                </c:pt>
              </c:numCache>
            </c:numRef>
          </c:val>
          <c:extLst>
            <c:ext xmlns:c16="http://schemas.microsoft.com/office/drawing/2014/chart" uri="{C3380CC4-5D6E-409C-BE32-E72D297353CC}">
              <c16:uniqueId val="{00000001-3F3F-4EB6-9EFA-63634FF50E46}"/>
            </c:ext>
          </c:extLst>
        </c:ser>
        <c:ser>
          <c:idx val="2"/>
          <c:order val="2"/>
          <c:tx>
            <c:strRef>
              <c:f>'KPI 4'!$E$3:$E$4</c:f>
              <c:strCache>
                <c:ptCount val="1"/>
                <c:pt idx="0">
                  <c:v>Fully Paid</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outerShdw blurRad="57150" dist="19050" dir="5400000" algn="ctr" rotWithShape="0">
                <a:srgbClr val="000000">
                  <a:alpha val="63000"/>
                </a:srgbClr>
              </a:outerShdw>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 4'!$A$5:$B$17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'KPI 4'!$E$5:$E$17</c:f>
              <c:numCache>
                <c:formatCode>General</c:formatCode>
                <c:ptCount val="12"/>
                <c:pt idx="0">
                  <c:v>6</c:v>
                </c:pt>
                <c:pt idx="1">
                  <c:v>2</c:v>
                </c:pt>
                <c:pt idx="2">
                  <c:v>6</c:v>
                </c:pt>
                <c:pt idx="3">
                  <c:v>3</c:v>
                </c:pt>
                <c:pt idx="4">
                  <c:v>8</c:v>
                </c:pt>
                <c:pt idx="5">
                  <c:v>3</c:v>
                </c:pt>
                <c:pt idx="6">
                  <c:v>5</c:v>
                </c:pt>
                <c:pt idx="7">
                  <c:v>4</c:v>
                </c:pt>
                <c:pt idx="8">
                  <c:v>6</c:v>
                </c:pt>
                <c:pt idx="9">
                  <c:v>3</c:v>
                </c:pt>
                <c:pt idx="10">
                  <c:v>7</c:v>
                </c:pt>
                <c:pt idx="11">
                  <c:v>10</c:v>
                </c:pt>
              </c:numCache>
            </c:numRef>
          </c:val>
          <c:extLst>
            <c:ext xmlns:c16="http://schemas.microsoft.com/office/drawing/2014/chart" uri="{C3380CC4-5D6E-409C-BE32-E72D297353CC}">
              <c16:uniqueId val="{00000002-3F3F-4EB6-9EFA-63634FF50E46}"/>
            </c:ext>
          </c:extLst>
        </c:ser>
        <c:dLbls>
          <c:showLegendKey val="0"/>
          <c:showVal val="1"/>
          <c:showCatName val="0"/>
          <c:showSerName val="0"/>
          <c:showPercent val="0"/>
          <c:showBubbleSize val="0"/>
        </c:dLbls>
        <c:axId val="1111509344"/>
        <c:axId val="1111514384"/>
      </c:areaChart>
      <c:catAx>
        <c:axId val="1111509344"/>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1514384"/>
        <c:crosses val="autoZero"/>
        <c:auto val="1"/>
        <c:lblAlgn val="ctr"/>
        <c:lblOffset val="100"/>
        <c:noMultiLvlLbl val="0"/>
      </c:catAx>
      <c:valAx>
        <c:axId val="1111514384"/>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 of loan status </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1509344"/>
        <c:crosses val="autoZero"/>
        <c:crossBetween val="midCat"/>
      </c:valAx>
      <c:spPr>
        <a:noFill/>
        <a:ln>
          <a:noFill/>
        </a:ln>
        <a:effectLst/>
      </c:spPr>
    </c:plotArea>
    <c:legend>
      <c:legendPos val="r"/>
      <c:layout>
        <c:manualLayout>
          <c:xMode val="edge"/>
          <c:yMode val="edge"/>
          <c:x val="0.25497505794231862"/>
          <c:y val="0.11466568547075502"/>
          <c:w val="0.14522569879366468"/>
          <c:h val="0.190948917596178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cap="rnd">
      <a:solidFill>
        <a:schemeClr val="tx2"/>
      </a:solidFill>
      <a:beve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[Bank Loan Project.xlsx]KPI 5!PivotTable3</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i="1" u="sng">
                <a:solidFill>
                  <a:srgbClr val="FF0000"/>
                </a:solidFill>
              </a:rPr>
              <a:t>Home ownership vs Last payment status</a:t>
            </a:r>
          </a:p>
        </c:rich>
      </c:tx>
      <c:layout>
        <c:manualLayout>
          <c:xMode val="edge"/>
          <c:yMode val="edge"/>
          <c:x val="0.10055979643765904"/>
          <c:y val="2.731539658138133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rgbClr val="0070C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70C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70C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648654605197252"/>
          <c:y val="0.14149434733984506"/>
          <c:w val="0.64494680531345794"/>
          <c:h val="0.76831054907690499"/>
        </c:manualLayout>
      </c:layout>
      <c:barChart>
        <c:barDir val="bar"/>
        <c:grouping val="clustered"/>
        <c:varyColors val="0"/>
        <c:ser>
          <c:idx val="0"/>
          <c:order val="0"/>
          <c:tx>
            <c:strRef>
              <c:f>'KPI 5'!$B$3:$B$4</c:f>
              <c:strCache>
                <c:ptCount val="1"/>
                <c:pt idx="0">
                  <c:v>MORTGAGE</c:v>
                </c:pt>
              </c:strCache>
            </c:strRef>
          </c:tx>
          <c:spPr>
            <a:solidFill>
              <a:srgbClr val="0070C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 5'!$A$5:$A$15</c:f>
              <c:strCache>
                <c:ptCount val="10"/>
                <c:pt idx="0">
                  <c:v>&lt;1/1/2008</c:v>
                </c:pt>
                <c:pt idx="1">
                  <c:v>2008</c:v>
                </c:pt>
                <c:pt idx="2">
                  <c:v>2009</c:v>
                </c:pt>
                <c:pt idx="3">
                  <c:v>2010</c:v>
                </c:pt>
                <c:pt idx="4">
                  <c:v>2011</c:v>
                </c:pt>
                <c:pt idx="5">
                  <c:v>2012</c:v>
                </c:pt>
                <c:pt idx="6">
                  <c:v>2013</c:v>
                </c:pt>
                <c:pt idx="7">
                  <c:v>2014</c:v>
                </c:pt>
                <c:pt idx="8">
                  <c:v>2015</c:v>
                </c:pt>
                <c:pt idx="9">
                  <c:v>2016</c:v>
                </c:pt>
              </c:strCache>
            </c:strRef>
          </c:cat>
          <c:val>
            <c:numRef>
              <c:f>'KPI 5'!$B$5:$B$15</c:f>
              <c:numCache>
                <c:formatCode>General</c:formatCode>
                <c:ptCount val="10"/>
                <c:pt idx="1">
                  <c:v>56</c:v>
                </c:pt>
                <c:pt idx="2">
                  <c:v>229</c:v>
                </c:pt>
                <c:pt idx="3">
                  <c:v>706</c:v>
                </c:pt>
                <c:pt idx="4">
                  <c:v>2131</c:v>
                </c:pt>
                <c:pt idx="5">
                  <c:v>3786</c:v>
                </c:pt>
                <c:pt idx="6">
                  <c:v>4254</c:v>
                </c:pt>
                <c:pt idx="7">
                  <c:v>4172</c:v>
                </c:pt>
                <c:pt idx="8">
                  <c:v>1207</c:v>
                </c:pt>
                <c:pt idx="9">
                  <c:v>1104</c:v>
                </c:pt>
              </c:numCache>
            </c:numRef>
          </c:val>
          <c:extLst>
            <c:ext xmlns:c16="http://schemas.microsoft.com/office/drawing/2014/chart" uri="{C3380CC4-5D6E-409C-BE32-E72D297353CC}">
              <c16:uniqueId val="{00000000-1A1F-4CBC-A461-93C4C6074526}"/>
            </c:ext>
          </c:extLst>
        </c:ser>
        <c:ser>
          <c:idx val="1"/>
          <c:order val="1"/>
          <c:tx>
            <c:strRef>
              <c:f>'KPI 5'!$C$3:$C$4</c:f>
              <c:strCache>
                <c:ptCount val="1"/>
                <c:pt idx="0">
                  <c:v>OWN</c:v>
                </c:pt>
              </c:strCache>
            </c:strRef>
          </c:tx>
          <c:spPr>
            <a:solidFill>
              <a:srgbClr val="FFC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 5'!$A$5:$A$15</c:f>
              <c:strCache>
                <c:ptCount val="10"/>
                <c:pt idx="0">
                  <c:v>&lt;1/1/2008</c:v>
                </c:pt>
                <c:pt idx="1">
                  <c:v>2008</c:v>
                </c:pt>
                <c:pt idx="2">
                  <c:v>2009</c:v>
                </c:pt>
                <c:pt idx="3">
                  <c:v>2010</c:v>
                </c:pt>
                <c:pt idx="4">
                  <c:v>2011</c:v>
                </c:pt>
                <c:pt idx="5">
                  <c:v>2012</c:v>
                </c:pt>
                <c:pt idx="6">
                  <c:v>2013</c:v>
                </c:pt>
                <c:pt idx="7">
                  <c:v>2014</c:v>
                </c:pt>
                <c:pt idx="8">
                  <c:v>2015</c:v>
                </c:pt>
                <c:pt idx="9">
                  <c:v>2016</c:v>
                </c:pt>
              </c:strCache>
            </c:strRef>
          </c:cat>
          <c:val>
            <c:numRef>
              <c:f>'KPI 5'!$C$5:$C$15</c:f>
              <c:numCache>
                <c:formatCode>General</c:formatCode>
                <c:ptCount val="10"/>
                <c:pt idx="1">
                  <c:v>11</c:v>
                </c:pt>
                <c:pt idx="2">
                  <c:v>39</c:v>
                </c:pt>
                <c:pt idx="3">
                  <c:v>185</c:v>
                </c:pt>
                <c:pt idx="4">
                  <c:v>422</c:v>
                </c:pt>
                <c:pt idx="5">
                  <c:v>700</c:v>
                </c:pt>
                <c:pt idx="6">
                  <c:v>703</c:v>
                </c:pt>
                <c:pt idx="7">
                  <c:v>673</c:v>
                </c:pt>
                <c:pt idx="8">
                  <c:v>160</c:v>
                </c:pt>
                <c:pt idx="9">
                  <c:v>160</c:v>
                </c:pt>
              </c:numCache>
            </c:numRef>
          </c:val>
          <c:extLst>
            <c:ext xmlns:c16="http://schemas.microsoft.com/office/drawing/2014/chart" uri="{C3380CC4-5D6E-409C-BE32-E72D297353CC}">
              <c16:uniqueId val="{00000001-1A1F-4CBC-A461-93C4C6074526}"/>
            </c:ext>
          </c:extLst>
        </c:ser>
        <c:ser>
          <c:idx val="2"/>
          <c:order val="2"/>
          <c:tx>
            <c:strRef>
              <c:f>'KPI 5'!$D$3:$D$4</c:f>
              <c:strCache>
                <c:ptCount val="1"/>
                <c:pt idx="0">
                  <c:v>RENT</c:v>
                </c:pt>
              </c:strCache>
            </c:strRef>
          </c:tx>
          <c:spPr>
            <a:solidFill>
              <a:srgbClr val="C0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 5'!$A$5:$A$15</c:f>
              <c:strCache>
                <c:ptCount val="10"/>
                <c:pt idx="0">
                  <c:v>&lt;1/1/2008</c:v>
                </c:pt>
                <c:pt idx="1">
                  <c:v>2008</c:v>
                </c:pt>
                <c:pt idx="2">
                  <c:v>2009</c:v>
                </c:pt>
                <c:pt idx="3">
                  <c:v>2010</c:v>
                </c:pt>
                <c:pt idx="4">
                  <c:v>2011</c:v>
                </c:pt>
                <c:pt idx="5">
                  <c:v>2012</c:v>
                </c:pt>
                <c:pt idx="6">
                  <c:v>2013</c:v>
                </c:pt>
                <c:pt idx="7">
                  <c:v>2014</c:v>
                </c:pt>
                <c:pt idx="8">
                  <c:v>2015</c:v>
                </c:pt>
                <c:pt idx="9">
                  <c:v>2016</c:v>
                </c:pt>
              </c:strCache>
            </c:strRef>
          </c:cat>
          <c:val>
            <c:numRef>
              <c:f>'KPI 5'!$D$5:$D$15</c:f>
              <c:numCache>
                <c:formatCode>General</c:formatCode>
                <c:ptCount val="10"/>
                <c:pt idx="1">
                  <c:v>70</c:v>
                </c:pt>
                <c:pt idx="2">
                  <c:v>279</c:v>
                </c:pt>
                <c:pt idx="3">
                  <c:v>939</c:v>
                </c:pt>
                <c:pt idx="4">
                  <c:v>2408</c:v>
                </c:pt>
                <c:pt idx="5">
                  <c:v>4383</c:v>
                </c:pt>
                <c:pt idx="6">
                  <c:v>4501</c:v>
                </c:pt>
                <c:pt idx="7">
                  <c:v>4424</c:v>
                </c:pt>
                <c:pt idx="8">
                  <c:v>1063</c:v>
                </c:pt>
                <c:pt idx="9">
                  <c:v>780</c:v>
                </c:pt>
              </c:numCache>
            </c:numRef>
          </c:val>
          <c:extLst>
            <c:ext xmlns:c16="http://schemas.microsoft.com/office/drawing/2014/chart" uri="{C3380CC4-5D6E-409C-BE32-E72D297353CC}">
              <c16:uniqueId val="{00000002-1A1F-4CBC-A461-93C4C6074526}"/>
            </c:ext>
          </c:extLst>
        </c:ser>
        <c:dLbls>
          <c:dLblPos val="outEnd"/>
          <c:showLegendKey val="0"/>
          <c:showVal val="1"/>
          <c:showCatName val="0"/>
          <c:showSerName val="0"/>
          <c:showPercent val="0"/>
          <c:showBubbleSize val="0"/>
        </c:dLbls>
        <c:gapWidth val="115"/>
        <c:overlap val="-20"/>
        <c:axId val="1111505744"/>
        <c:axId val="1111506104"/>
      </c:barChart>
      <c:catAx>
        <c:axId val="111150574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111506104"/>
        <c:crosses val="autoZero"/>
        <c:auto val="1"/>
        <c:lblAlgn val="ctr"/>
        <c:lblOffset val="100"/>
        <c:noMultiLvlLbl val="0"/>
      </c:catAx>
      <c:valAx>
        <c:axId val="11115061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1505744"/>
        <c:crosses val="autoZero"/>
        <c:crossBetween val="between"/>
      </c:valAx>
      <c:spPr>
        <a:noFill/>
        <a:ln>
          <a:noFill/>
        </a:ln>
        <a:effectLst/>
      </c:spPr>
    </c:plotArea>
    <c:legend>
      <c:legendPos val="r"/>
      <c:layout>
        <c:manualLayout>
          <c:xMode val="edge"/>
          <c:yMode val="edge"/>
          <c:x val="0.31945202460379474"/>
          <c:y val="9.3985908930571391E-2"/>
          <c:w val="0.31240888782032017"/>
          <c:h val="6.270757915813926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cap="rnd">
      <a:solidFill>
        <a:schemeClr val="tx2"/>
      </a:solidFill>
      <a:beve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CDC2-D279-C493-6F09-632E509DD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C87EEA-392D-AC88-4E14-4AF4C560A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D1678-982D-960B-9E74-AB5BBC21CD63}"/>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5" name="Footer Placeholder 4">
            <a:extLst>
              <a:ext uri="{FF2B5EF4-FFF2-40B4-BE49-F238E27FC236}">
                <a16:creationId xmlns:a16="http://schemas.microsoft.com/office/drawing/2014/main" id="{507C94E3-A79B-6C37-F800-C0F0D838E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D60B3-B452-D6B5-A9D7-A427BF53C7CE}"/>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386160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9F77-09F5-E4EB-30CE-324D6BBC2D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AEA7AE-0D58-9234-65CB-F6D52930F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661D6-963F-7F1B-6D6F-56309F641956}"/>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5" name="Footer Placeholder 4">
            <a:extLst>
              <a:ext uri="{FF2B5EF4-FFF2-40B4-BE49-F238E27FC236}">
                <a16:creationId xmlns:a16="http://schemas.microsoft.com/office/drawing/2014/main" id="{E525CBA1-92EA-361A-B734-2453AE903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A2E98-786A-88B6-B33A-E937AC072691}"/>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187456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2762B-1B44-BB1B-881A-2EEF1143D6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97DB40-D6E7-7FD7-465C-6A107DADF9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CB26E-2324-4CC1-2837-07507BD98E4A}"/>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5" name="Footer Placeholder 4">
            <a:extLst>
              <a:ext uri="{FF2B5EF4-FFF2-40B4-BE49-F238E27FC236}">
                <a16:creationId xmlns:a16="http://schemas.microsoft.com/office/drawing/2014/main" id="{309C6117-481F-F911-32AF-55661C016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D7248-8C7A-B10F-A7D8-6F854D29F90F}"/>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395901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35F5-48D7-AE7E-E426-1375DC594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B8913-2E5C-10BF-EE50-36C7223A4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07A5A-C8BE-1DDD-E189-6BA553D21C93}"/>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5" name="Footer Placeholder 4">
            <a:extLst>
              <a:ext uri="{FF2B5EF4-FFF2-40B4-BE49-F238E27FC236}">
                <a16:creationId xmlns:a16="http://schemas.microsoft.com/office/drawing/2014/main" id="{DDAE35DC-F9DE-CCEA-19ED-D246E9E1D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71AD4-150F-CC03-B2E5-B05DE109AF62}"/>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361867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829-15E3-08BA-A1CE-7C2956385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99B09D-16CB-36FE-53AC-9CE79D539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151DC9-5C7B-23B3-766D-D75A09BAC1F8}"/>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5" name="Footer Placeholder 4">
            <a:extLst>
              <a:ext uri="{FF2B5EF4-FFF2-40B4-BE49-F238E27FC236}">
                <a16:creationId xmlns:a16="http://schemas.microsoft.com/office/drawing/2014/main" id="{CFA4E823-F051-CEB4-1E40-5E19603FE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BBCC4-EA6D-B4A0-304D-F89A98CA8663}"/>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141093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9953-E2A3-F48C-A81F-FB5890585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8BCC1-7DB5-451E-CBE5-F28386ADFD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8AFCAF-19AC-53B3-896F-6C5086C083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689CBF-5388-AC67-97BE-CBC80DF0912A}"/>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6" name="Footer Placeholder 5">
            <a:extLst>
              <a:ext uri="{FF2B5EF4-FFF2-40B4-BE49-F238E27FC236}">
                <a16:creationId xmlns:a16="http://schemas.microsoft.com/office/drawing/2014/main" id="{7DB74549-0D11-9FCA-DE99-53FF27346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DB704-80F0-6EDE-36F6-D2FAEDD39E83}"/>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102616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7478-738E-C1CC-A3E3-D21DAB23E7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72D29B-8B99-F49F-CFA5-A7AA249AF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F5CAC-78EC-EB0D-3A67-C80415F346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F06F3E-0D2A-665A-DFFE-F31312C27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77974-857B-378F-C0DE-714EA1945B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8CB76D-3C68-F50F-EFA9-AF21B281F549}"/>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8" name="Footer Placeholder 7">
            <a:extLst>
              <a:ext uri="{FF2B5EF4-FFF2-40B4-BE49-F238E27FC236}">
                <a16:creationId xmlns:a16="http://schemas.microsoft.com/office/drawing/2014/main" id="{22D7248E-37E1-C218-6889-FC67BB1D0D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32AD-515E-66B0-5ED0-DF769C08C0DD}"/>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227435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D743-014F-D8CD-73FB-BC16A65CBF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095C0-1CC0-61DA-674A-18ED39C7BB8E}"/>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4" name="Footer Placeholder 3">
            <a:extLst>
              <a:ext uri="{FF2B5EF4-FFF2-40B4-BE49-F238E27FC236}">
                <a16:creationId xmlns:a16="http://schemas.microsoft.com/office/drawing/2014/main" id="{C34DB7AA-6ACD-771C-1763-5210C2F60F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B38071-2A54-41F0-C473-7F15F4046342}"/>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124839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02421F-9AB5-E3E2-16E8-2F916EBA01AF}"/>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3" name="Footer Placeholder 2">
            <a:extLst>
              <a:ext uri="{FF2B5EF4-FFF2-40B4-BE49-F238E27FC236}">
                <a16:creationId xmlns:a16="http://schemas.microsoft.com/office/drawing/2014/main" id="{00392C94-F982-9945-819F-F36D3F7B62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4624A8-0549-5FAE-5509-D75F09EFA2EF}"/>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224691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45AF-446C-6DB6-2051-C03A0E4FE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D9B3-34F8-812A-4EF8-5227D59A7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5DFA25-8BE7-5D31-4C14-8150354D0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E03B4-9392-80BF-BB78-801BD91C7BA0}"/>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6" name="Footer Placeholder 5">
            <a:extLst>
              <a:ext uri="{FF2B5EF4-FFF2-40B4-BE49-F238E27FC236}">
                <a16:creationId xmlns:a16="http://schemas.microsoft.com/office/drawing/2014/main" id="{48455414-955D-5C50-42C1-C99109050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C262DC-B646-0384-2452-AE1C20D7F96F}"/>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1288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8574-8227-5C63-B7CD-C4333D2FB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CD7496-7E70-9E04-7E1B-B8FF40D38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222C7E-5CC4-C18A-A394-E3BDA7EFD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CB243-8B4D-8C35-2964-DA9D49D42C99}"/>
              </a:ext>
            </a:extLst>
          </p:cNvPr>
          <p:cNvSpPr>
            <a:spLocks noGrp="1"/>
          </p:cNvSpPr>
          <p:nvPr>
            <p:ph type="dt" sz="half" idx="10"/>
          </p:nvPr>
        </p:nvSpPr>
        <p:spPr/>
        <p:txBody>
          <a:bodyPr/>
          <a:lstStyle/>
          <a:p>
            <a:fld id="{E59E0807-54AD-4EFE-9A2A-AF136B0DF5EE}" type="datetimeFigureOut">
              <a:rPr lang="en-US" smtClean="0"/>
              <a:t>9/5/2024</a:t>
            </a:fld>
            <a:endParaRPr lang="en-US"/>
          </a:p>
        </p:txBody>
      </p:sp>
      <p:sp>
        <p:nvSpPr>
          <p:cNvPr id="6" name="Footer Placeholder 5">
            <a:extLst>
              <a:ext uri="{FF2B5EF4-FFF2-40B4-BE49-F238E27FC236}">
                <a16:creationId xmlns:a16="http://schemas.microsoft.com/office/drawing/2014/main" id="{25CAF799-64C2-1023-D73D-6167977C5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F6C03-235A-B8B5-7378-82E5857C8EFB}"/>
              </a:ext>
            </a:extLst>
          </p:cNvPr>
          <p:cNvSpPr>
            <a:spLocks noGrp="1"/>
          </p:cNvSpPr>
          <p:nvPr>
            <p:ph type="sldNum" sz="quarter" idx="12"/>
          </p:nvPr>
        </p:nvSpPr>
        <p:spPr/>
        <p:txBody>
          <a:bodyPr/>
          <a:lstStyle/>
          <a:p>
            <a:fld id="{878D4073-8386-4F7A-9C27-B0C425BAD818}" type="slidenum">
              <a:rPr lang="en-US" smtClean="0"/>
              <a:t>‹#›</a:t>
            </a:fld>
            <a:endParaRPr lang="en-US"/>
          </a:p>
        </p:txBody>
      </p:sp>
    </p:spTree>
    <p:extLst>
      <p:ext uri="{BB962C8B-B14F-4D97-AF65-F5344CB8AC3E}">
        <p14:creationId xmlns:p14="http://schemas.microsoft.com/office/powerpoint/2010/main" val="376033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4918">
              <a:srgbClr val="FFEDB4"/>
            </a:gs>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968BB-A6D2-8870-1703-4419037E3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9EF5D3-F28D-0B16-C0B1-BB4D04A162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262F4-506E-25D1-8E30-A67AD7219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E0807-54AD-4EFE-9A2A-AF136B0DF5EE}" type="datetimeFigureOut">
              <a:rPr lang="en-US" smtClean="0"/>
              <a:t>9/5/2024</a:t>
            </a:fld>
            <a:endParaRPr lang="en-US"/>
          </a:p>
        </p:txBody>
      </p:sp>
      <p:sp>
        <p:nvSpPr>
          <p:cNvPr id="5" name="Footer Placeholder 4">
            <a:extLst>
              <a:ext uri="{FF2B5EF4-FFF2-40B4-BE49-F238E27FC236}">
                <a16:creationId xmlns:a16="http://schemas.microsoft.com/office/drawing/2014/main" id="{F209BFC5-B34F-3573-8E5A-448B311A7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08DB22-1463-AE2C-2385-85CE82EC9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D4073-8386-4F7A-9C27-B0C425BAD818}" type="slidenum">
              <a:rPr lang="en-US" smtClean="0"/>
              <a:t>‹#›</a:t>
            </a:fld>
            <a:endParaRPr lang="en-US"/>
          </a:p>
        </p:txBody>
      </p:sp>
    </p:spTree>
    <p:extLst>
      <p:ext uri="{BB962C8B-B14F-4D97-AF65-F5344CB8AC3E}">
        <p14:creationId xmlns:p14="http://schemas.microsoft.com/office/powerpoint/2010/main" val="399550981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D3D2-CCC9-BF7A-1362-CAF8EBFB4E29}"/>
              </a:ext>
            </a:extLst>
          </p:cNvPr>
          <p:cNvSpPr>
            <a:spLocks noGrp="1"/>
          </p:cNvSpPr>
          <p:nvPr>
            <p:ph type="title"/>
          </p:nvPr>
        </p:nvSpPr>
        <p:spPr>
          <a:xfrm>
            <a:off x="0" y="0"/>
            <a:ext cx="12192000" cy="1041009"/>
          </a:xfrm>
        </p:spPr>
        <p:txBody>
          <a:bodyPr/>
          <a:lstStyle/>
          <a:p>
            <a:pPr algn="ctr"/>
            <a:r>
              <a:rPr lang="en-US" b="1" i="1" dirty="0">
                <a:solidFill>
                  <a:srgbClr val="C00000"/>
                </a:solidFill>
                <a:latin typeface="Arial Black" panose="020B0A04020102020204" pitchFamily="34" charset="0"/>
              </a:rPr>
              <a:t>Bank Analytics Project</a:t>
            </a:r>
          </a:p>
        </p:txBody>
      </p:sp>
      <p:sp>
        <p:nvSpPr>
          <p:cNvPr id="3" name="Content Placeholder 2">
            <a:extLst>
              <a:ext uri="{FF2B5EF4-FFF2-40B4-BE49-F238E27FC236}">
                <a16:creationId xmlns:a16="http://schemas.microsoft.com/office/drawing/2014/main" id="{BF14DF4C-59C6-6020-1C0E-4DE07CABAF48}"/>
              </a:ext>
            </a:extLst>
          </p:cNvPr>
          <p:cNvSpPr>
            <a:spLocks noGrp="1"/>
          </p:cNvSpPr>
          <p:nvPr>
            <p:ph idx="1"/>
          </p:nvPr>
        </p:nvSpPr>
        <p:spPr>
          <a:xfrm>
            <a:off x="697524" y="1670881"/>
            <a:ext cx="3072618" cy="2042990"/>
          </a:xfrm>
        </p:spPr>
        <p:txBody>
          <a:bodyPr>
            <a:normAutofit/>
          </a:bodyPr>
          <a:lstStyle/>
          <a:p>
            <a:pPr marL="0" indent="0">
              <a:buNone/>
            </a:pPr>
            <a:r>
              <a:rPr lang="en-US" sz="2000" b="1" i="1" dirty="0"/>
              <a:t>By group 6 (Excelr)</a:t>
            </a:r>
          </a:p>
          <a:p>
            <a:r>
              <a:rPr lang="en-US" sz="2000" b="1" dirty="0"/>
              <a:t>Piyush R.</a:t>
            </a:r>
          </a:p>
          <a:p>
            <a:r>
              <a:rPr lang="en-US" sz="2000" b="1" dirty="0"/>
              <a:t>Rushikesh S.</a:t>
            </a:r>
          </a:p>
          <a:p>
            <a:r>
              <a:rPr lang="en-US" sz="2000" b="1" dirty="0"/>
              <a:t>Kiran K.</a:t>
            </a:r>
          </a:p>
        </p:txBody>
      </p:sp>
      <p:sp>
        <p:nvSpPr>
          <p:cNvPr id="6" name="Rectangle 5">
            <a:extLst>
              <a:ext uri="{FF2B5EF4-FFF2-40B4-BE49-F238E27FC236}">
                <a16:creationId xmlns:a16="http://schemas.microsoft.com/office/drawing/2014/main" id="{3978C191-B490-E4FD-0D7E-8DD57590F847}"/>
              </a:ext>
            </a:extLst>
          </p:cNvPr>
          <p:cNvSpPr/>
          <p:nvPr/>
        </p:nvSpPr>
        <p:spPr>
          <a:xfrm>
            <a:off x="0" y="-2"/>
            <a:ext cx="12192000" cy="1139485"/>
          </a:xfrm>
          <a:prstGeom prst="rect">
            <a:avLst/>
          </a:prstGeom>
          <a:noFill/>
          <a:ln w="635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2C22ED-9464-A4AA-DA7E-2A318B8082E6}"/>
              </a:ext>
            </a:extLst>
          </p:cNvPr>
          <p:cNvSpPr/>
          <p:nvPr/>
        </p:nvSpPr>
        <p:spPr>
          <a:xfrm>
            <a:off x="534572" y="1463039"/>
            <a:ext cx="3235570" cy="247591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20BD876-76E9-C846-31F6-C7F700FCE293}"/>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247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E78D-56AA-EB2E-258E-56D893FD7A05}"/>
              </a:ext>
            </a:extLst>
          </p:cNvPr>
          <p:cNvSpPr>
            <a:spLocks noGrp="1"/>
          </p:cNvSpPr>
          <p:nvPr>
            <p:ph type="title"/>
          </p:nvPr>
        </p:nvSpPr>
        <p:spPr>
          <a:xfrm>
            <a:off x="0" y="0"/>
            <a:ext cx="12192000" cy="661181"/>
          </a:xfrm>
          <a:gradFill>
            <a:gsLst>
              <a:gs pos="44918">
                <a:srgbClr val="FFEDB4"/>
              </a:gs>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txBody>
          <a:bodyPr>
            <a:noAutofit/>
          </a:bodyPr>
          <a:lstStyle/>
          <a:p>
            <a:pPr marL="685800" indent="-685800" algn="ctr">
              <a:buFont typeface="Wingdings" panose="05000000000000000000" pitchFamily="2" charset="2"/>
              <a:buChar char="q"/>
            </a:pPr>
            <a:r>
              <a:rPr lang="en-US" sz="4800" b="1" dirty="0">
                <a:solidFill>
                  <a:srgbClr val="002060"/>
                </a:solidFill>
                <a:latin typeface="Times New Roman" panose="02020603050405020304" pitchFamily="18" charset="0"/>
                <a:cs typeface="Times New Roman" panose="02020603050405020304" pitchFamily="18" charset="0"/>
              </a:rPr>
              <a:t>Power Bi Dashboard</a:t>
            </a:r>
            <a:endParaRPr lang="en-US" sz="4800" dirty="0"/>
          </a:p>
        </p:txBody>
      </p:sp>
      <p:pic>
        <p:nvPicPr>
          <p:cNvPr id="3074" name="Picture 2">
            <a:extLst>
              <a:ext uri="{FF2B5EF4-FFF2-40B4-BE49-F238E27FC236}">
                <a16:creationId xmlns:a16="http://schemas.microsoft.com/office/drawing/2014/main" id="{DB85E04C-186B-F63A-6DB9-A2FBC323E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1182"/>
            <a:ext cx="12192000" cy="61825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30D89C7-C27A-F8C7-9BDD-94361E130FF3}"/>
              </a:ext>
            </a:extLst>
          </p:cNvPr>
          <p:cNvSpPr/>
          <p:nvPr/>
        </p:nvSpPr>
        <p:spPr>
          <a:xfrm>
            <a:off x="0" y="14286"/>
            <a:ext cx="12192000" cy="6843714"/>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29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8BDC-84B9-D56B-06A2-0A9984DF39DE}"/>
              </a:ext>
            </a:extLst>
          </p:cNvPr>
          <p:cNvSpPr>
            <a:spLocks noGrp="1"/>
          </p:cNvSpPr>
          <p:nvPr>
            <p:ph type="title"/>
          </p:nvPr>
        </p:nvSpPr>
        <p:spPr>
          <a:xfrm>
            <a:off x="0" y="1"/>
            <a:ext cx="12192000" cy="548639"/>
          </a:xfrm>
          <a:gradFill>
            <a:gsLst>
              <a:gs pos="44918">
                <a:srgbClr val="FFEDB4"/>
              </a:gs>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txBody>
          <a:bodyPr>
            <a:normAutofit fontScale="90000"/>
          </a:bodyPr>
          <a:lstStyle/>
          <a:p>
            <a:pPr marL="685800" indent="-685800" algn="ctr">
              <a:buFont typeface="Wingdings" panose="05000000000000000000" pitchFamily="2" charset="2"/>
              <a:buChar char="q"/>
            </a:pPr>
            <a:r>
              <a:rPr lang="en-US" sz="4800" b="1" dirty="0">
                <a:solidFill>
                  <a:srgbClr val="002060"/>
                </a:solidFill>
                <a:latin typeface="Times New Roman" panose="02020603050405020304" pitchFamily="18" charset="0"/>
                <a:cs typeface="Times New Roman" panose="02020603050405020304" pitchFamily="18" charset="0"/>
              </a:rPr>
              <a:t>Tableau Dashboard</a:t>
            </a:r>
            <a:endParaRPr lang="en-US" sz="4800" dirty="0"/>
          </a:p>
        </p:txBody>
      </p:sp>
      <p:pic>
        <p:nvPicPr>
          <p:cNvPr id="4098" name="Picture 2">
            <a:extLst>
              <a:ext uri="{FF2B5EF4-FFF2-40B4-BE49-F238E27FC236}">
                <a16:creationId xmlns:a16="http://schemas.microsoft.com/office/drawing/2014/main" id="{B2F61208-AADB-C755-7AF7-ADE409395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640"/>
            <a:ext cx="12192000" cy="6309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15BAFD9-EA72-B97F-500C-0AD17F6FA8A6}"/>
              </a:ext>
            </a:extLst>
          </p:cNvPr>
          <p:cNvSpPr/>
          <p:nvPr/>
        </p:nvSpPr>
        <p:spPr>
          <a:xfrm>
            <a:off x="0" y="0"/>
            <a:ext cx="12192000" cy="6857999"/>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93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FFEDB4"/>
            </a:gs>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8A23-F71B-F046-F2B6-37A54DBCA410}"/>
              </a:ext>
            </a:extLst>
          </p:cNvPr>
          <p:cNvSpPr>
            <a:spLocks noGrp="1"/>
          </p:cNvSpPr>
          <p:nvPr>
            <p:ph type="title"/>
          </p:nvPr>
        </p:nvSpPr>
        <p:spPr>
          <a:xfrm>
            <a:off x="84406" y="1"/>
            <a:ext cx="12107594" cy="625066"/>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a:normAutofit fontScale="90000"/>
          </a:bodyPr>
          <a:lstStyle/>
          <a:p>
            <a:pPr marL="685800" indent="-685800" algn="ctr">
              <a:buFont typeface="Wingdings" panose="05000000000000000000" pitchFamily="2" charset="2"/>
              <a:buChar char="q"/>
            </a:pPr>
            <a:r>
              <a:rPr lang="en-US" sz="4800" b="1" dirty="0">
                <a:solidFill>
                  <a:srgbClr val="002060"/>
                </a:solidFill>
                <a:latin typeface="Times New Roman" panose="02020603050405020304" pitchFamily="18" charset="0"/>
                <a:cs typeface="Times New Roman" panose="02020603050405020304" pitchFamily="18" charset="0"/>
              </a:rPr>
              <a:t>SQL Quaries &amp; Output</a:t>
            </a:r>
            <a:endParaRPr lang="en-US" sz="4800" dirty="0"/>
          </a:p>
        </p:txBody>
      </p:sp>
      <p:sp>
        <p:nvSpPr>
          <p:cNvPr id="5" name="Rectangle 3">
            <a:extLst>
              <a:ext uri="{FF2B5EF4-FFF2-40B4-BE49-F238E27FC236}">
                <a16:creationId xmlns:a16="http://schemas.microsoft.com/office/drawing/2014/main" id="{A4837604-6639-0E97-81FB-2AC91B4EEEC1}"/>
              </a:ext>
            </a:extLst>
          </p:cNvPr>
          <p:cNvSpPr>
            <a:spLocks noChangeArrowheads="1"/>
          </p:cNvSpPr>
          <p:nvPr/>
        </p:nvSpPr>
        <p:spPr bwMode="auto">
          <a:xfrm>
            <a:off x="168812" y="625066"/>
            <a:ext cx="9439422" cy="923330"/>
          </a:xfrm>
          <a:prstGeom prst="rect">
            <a:avLst/>
          </a:prstGeom>
          <a:solidFill>
            <a:srgbClr val="00B0F0">
              <a:alpha val="0"/>
            </a:srgb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solidFill>
                  <a:srgbClr val="C00000"/>
                </a:solidFill>
                <a:latin typeface="Times New Roman" panose="02020603050405020304" pitchFamily="18" charset="0"/>
                <a:cs typeface="Times New Roman" panose="02020603050405020304" pitchFamily="18" charset="0"/>
              </a:rPr>
              <a:t>1)Year Wise loan Amount Stats - </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 YEAR(issue_d) AS year, SUM(loan_amnt) AS total_loan_amount FROM finance_1pp GROUP BY YEAR(issue_d) ORDER BY year;</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5126" name="Picture 6">
            <a:extLst>
              <a:ext uri="{FF2B5EF4-FFF2-40B4-BE49-F238E27FC236}">
                <a16:creationId xmlns:a16="http://schemas.microsoft.com/office/drawing/2014/main" id="{60854F21-FFE9-64E7-E201-B929EF8D9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2" y="1695996"/>
            <a:ext cx="7019778" cy="45369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65B8B4C-FF57-D1C4-6175-33EAD2FF2BCC}"/>
              </a:ext>
            </a:extLst>
          </p:cNvPr>
          <p:cNvSpPr/>
          <p:nvPr/>
        </p:nvSpPr>
        <p:spPr>
          <a:xfrm>
            <a:off x="84406" y="0"/>
            <a:ext cx="12107594" cy="6752492"/>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49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22B14C-27C1-D06D-04B4-091EF0B4B1CF}"/>
              </a:ext>
            </a:extLst>
          </p:cNvPr>
          <p:cNvSpPr>
            <a:spLocks noChangeArrowheads="1"/>
          </p:cNvSpPr>
          <p:nvPr/>
        </p:nvSpPr>
        <p:spPr bwMode="auto">
          <a:xfrm>
            <a:off x="0" y="78603"/>
            <a:ext cx="12192000" cy="1200329"/>
          </a:xfrm>
          <a:prstGeom prst="rect">
            <a:avLst/>
          </a:prstGeom>
          <a:solidFill>
            <a:srgbClr val="00B0F0">
              <a:alpha val="0"/>
            </a:srgb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2</a:t>
            </a:r>
            <a:r>
              <a:rPr lang="en-US" sz="2400" b="1" dirty="0">
                <a:solidFill>
                  <a:srgbClr val="C00000"/>
                </a:solidFill>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Grade &amp; Subgrade Wise revol_bal </a:t>
            </a:r>
            <a:r>
              <a:rPr lang="en-US" sz="2400" dirty="0">
                <a:solidFill>
                  <a:srgbClr val="C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 grade , sub_grade , sum(revol_bal) as total_revol_bal from finance_1pp inner join finance_2pp on(finance_1pp.id = finance_2pp.id) group by grade , sub_grade order by grade , sub_grade; </a:t>
            </a:r>
            <a:b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147" name="Picture 3">
            <a:extLst>
              <a:ext uri="{FF2B5EF4-FFF2-40B4-BE49-F238E27FC236}">
                <a16:creationId xmlns:a16="http://schemas.microsoft.com/office/drawing/2014/main" id="{EB637B92-39AA-A634-368D-07A1442FD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1288082"/>
            <a:ext cx="7244862" cy="54160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E7C9D80-9FD4-438F-9F5E-BA5C9AEB35F1}"/>
              </a:ext>
            </a:extLst>
          </p:cNvPr>
          <p:cNvSpPr/>
          <p:nvPr/>
        </p:nvSpPr>
        <p:spPr>
          <a:xfrm>
            <a:off x="0" y="78603"/>
            <a:ext cx="12192000" cy="6779397"/>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79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9FFA13-41F2-6F7C-7D18-C7C68D6394DF}"/>
              </a:ext>
            </a:extLst>
          </p:cNvPr>
          <p:cNvSpPr>
            <a:spLocks noChangeArrowheads="1"/>
          </p:cNvSpPr>
          <p:nvPr/>
        </p:nvSpPr>
        <p:spPr bwMode="auto">
          <a:xfrm>
            <a:off x="0" y="138499"/>
            <a:ext cx="11509829" cy="1200329"/>
          </a:xfrm>
          <a:prstGeom prst="rect">
            <a:avLst/>
          </a:prstGeom>
          <a:solidFill>
            <a:srgbClr val="00B0F0">
              <a:alpha val="0"/>
            </a:srgb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3</a:t>
            </a:r>
            <a:r>
              <a:rPr lang="en-US" sz="2400" b="1" dirty="0">
                <a:solidFill>
                  <a:srgbClr val="C00000"/>
                </a:solidFill>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Total Payment for Verified Status Vs Non Verified Status -</a:t>
            </a:r>
            <a:r>
              <a:rPr kumimoji="0" lang="en-US" altLang="en-US"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 p.verification_status, SUM(s.total_pymnt) AS total_payment FROM finance_1pp p INNER JOIN finance_2pp s ON p.Id = s.Id WHERE p.verification_status IN ('Verified', 'Not Verified') GROUP BY p.verification_status; </a:t>
            </a:r>
            <a:b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7171" name="Picture 3">
            <a:extLst>
              <a:ext uri="{FF2B5EF4-FFF2-40B4-BE49-F238E27FC236}">
                <a16:creationId xmlns:a16="http://schemas.microsoft.com/office/drawing/2014/main" id="{166D21DE-45EC-4995-9A0B-72BA49B76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8" y="1422192"/>
            <a:ext cx="7132320" cy="40136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2DC52B0-C9F1-EFF2-E9A0-09151314F1CA}"/>
              </a:ext>
            </a:extLst>
          </p:cNvPr>
          <p:cNvSpPr/>
          <p:nvPr/>
        </p:nvSpPr>
        <p:spPr>
          <a:xfrm>
            <a:off x="0" y="0"/>
            <a:ext cx="12192000" cy="6981371"/>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73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D76A0A-EE93-AF34-53F6-BC49A2B8B309}"/>
              </a:ext>
            </a:extLst>
          </p:cNvPr>
          <p:cNvSpPr>
            <a:spLocks noChangeArrowheads="1"/>
          </p:cNvSpPr>
          <p:nvPr/>
        </p:nvSpPr>
        <p:spPr bwMode="auto">
          <a:xfrm>
            <a:off x="0" y="-46166"/>
            <a:ext cx="10185009" cy="1200329"/>
          </a:xfrm>
          <a:prstGeom prst="rect">
            <a:avLst/>
          </a:prstGeom>
          <a:solidFill>
            <a:srgbClr val="00B0F0">
              <a:alpha val="0"/>
            </a:srgb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solidFill>
                  <a:srgbClr val="C00000"/>
                </a:solidFill>
                <a:latin typeface="Times New Roman" panose="02020603050405020304" pitchFamily="18" charset="0"/>
                <a:cs typeface="Times New Roman" panose="02020603050405020304" pitchFamily="18" charset="0"/>
              </a:rPr>
              <a:t>4) State Wise &amp; Month Wise Loan Status - </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 addr_state , last_credit_pull_D , loan_status FROM finance_1pp p INNER JOIN finance_2pp s ON p.Id = s.Id group by addr_state , last_credit_pull_D , loan_status order by last_credit_pull_D ; </a:t>
            </a:r>
            <a:b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195" name="Picture 3">
            <a:extLst>
              <a:ext uri="{FF2B5EF4-FFF2-40B4-BE49-F238E27FC236}">
                <a16:creationId xmlns:a16="http://schemas.microsoft.com/office/drawing/2014/main" id="{0635FC73-134D-74AC-BEAA-0C2840012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57" y="1097280"/>
            <a:ext cx="7244862" cy="51909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26C83E-E563-EC48-965D-85D9E7175E9A}"/>
              </a:ext>
            </a:extLst>
          </p:cNvPr>
          <p:cNvSpPr/>
          <p:nvPr/>
        </p:nvSpPr>
        <p:spPr>
          <a:xfrm>
            <a:off x="0" y="-184665"/>
            <a:ext cx="12192000" cy="7042665"/>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93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9C62BD-F4A9-F09D-7A29-BD5810175D94}"/>
              </a:ext>
            </a:extLst>
          </p:cNvPr>
          <p:cNvSpPr>
            <a:spLocks noChangeArrowheads="1"/>
          </p:cNvSpPr>
          <p:nvPr/>
        </p:nvSpPr>
        <p:spPr bwMode="auto">
          <a:xfrm>
            <a:off x="0" y="0"/>
            <a:ext cx="11466286" cy="1477328"/>
          </a:xfrm>
          <a:prstGeom prst="rect">
            <a:avLst/>
          </a:prstGeom>
          <a:solidFill>
            <a:srgbClr val="00B0F0">
              <a:alpha val="0"/>
            </a:srgb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solidFill>
                  <a:srgbClr val="C00000"/>
                </a:solidFill>
                <a:latin typeface="Times New Roman" panose="02020603050405020304" pitchFamily="18" charset="0"/>
                <a:cs typeface="Times New Roman" panose="02020603050405020304" pitchFamily="18" charset="0"/>
              </a:rPr>
              <a:t>5) Home Ownership Vs Last Payment Date Stats </a:t>
            </a:r>
            <a:r>
              <a:rPr lang="en-US" sz="2400" b="1" dirty="0">
                <a:solidFill>
                  <a:srgbClr val="C00000"/>
                </a:solidFill>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 p.home_ownership, YEAR(s.last_pymnt_d) AS payment_year, COUNT(*) AS count FROM -- finance_1pp is aliased as p finance_1pp p INNER JOIN -- finance_2pp is aliased as s finance_2pp s -- The common column is Id, which exists in both tables ON p.Id = s.Id GROUP BY p.home_ownership, YEAR(s.last_pymnt_d) ORDER BY payment_year, p.home_ownership;</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9219" name="Picture 3">
            <a:extLst>
              <a:ext uri="{FF2B5EF4-FFF2-40B4-BE49-F238E27FC236}">
                <a16:creationId xmlns:a16="http://schemas.microsoft.com/office/drawing/2014/main" id="{CBFD2FB4-F106-17E4-E258-7FDABA839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670648"/>
            <a:ext cx="6427396" cy="49940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5B1E20A-375C-521F-C542-F19E6AF6F7FD}"/>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447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47F58A-8CF8-3A91-8C4C-45C304110046}"/>
              </a:ext>
            </a:extLst>
          </p:cNvPr>
          <p:cNvSpPr txBox="1"/>
          <p:nvPr/>
        </p:nvSpPr>
        <p:spPr>
          <a:xfrm>
            <a:off x="0" y="0"/>
            <a:ext cx="12191999" cy="2677656"/>
          </a:xfrm>
          <a:prstGeom prst="rect">
            <a:avLst/>
          </a:prstGeom>
          <a:noFill/>
        </p:spPr>
        <p:txBody>
          <a:bodyPr wrap="square">
            <a:spAutoFit/>
          </a:bodyPr>
          <a:lstStyle/>
          <a:p>
            <a:r>
              <a:rPr lang="en-US" sz="2800" b="1" dirty="0">
                <a:latin typeface="Aptos" panose="020B0004020202020204" pitchFamily="34" charset="0"/>
              </a:rPr>
              <a:t>We Would Like to Thank Anand Sir for sharing their guidance and Expertise and we Thank All the members from other groups for supporting us in queries. It was really nice to working with you….!</a:t>
            </a:r>
          </a:p>
          <a:p>
            <a:r>
              <a:rPr lang="en-US" sz="2800" b="1" dirty="0">
                <a:latin typeface="Aptos" panose="020B0004020202020204" pitchFamily="34" charset="0"/>
              </a:rPr>
              <a:t>Piyush R.</a:t>
            </a:r>
          </a:p>
          <a:p>
            <a:r>
              <a:rPr lang="en-US" sz="2800" b="1" dirty="0">
                <a:latin typeface="Aptos" panose="020B0004020202020204" pitchFamily="34" charset="0"/>
              </a:rPr>
              <a:t>Rushikesh S.</a:t>
            </a:r>
          </a:p>
          <a:p>
            <a:r>
              <a:rPr lang="en-US" sz="2800" b="1" dirty="0">
                <a:latin typeface="Aptos" panose="020B0004020202020204" pitchFamily="34" charset="0"/>
              </a:rPr>
              <a:t>Kiran K.</a:t>
            </a:r>
          </a:p>
        </p:txBody>
      </p:sp>
      <p:sp>
        <p:nvSpPr>
          <p:cNvPr id="7" name="TextBox 6">
            <a:extLst>
              <a:ext uri="{FF2B5EF4-FFF2-40B4-BE49-F238E27FC236}">
                <a16:creationId xmlns:a16="http://schemas.microsoft.com/office/drawing/2014/main" id="{9E3336C8-7EDA-4A12-3D5C-62818BA82F1E}"/>
              </a:ext>
            </a:extLst>
          </p:cNvPr>
          <p:cNvSpPr txBox="1"/>
          <p:nvPr/>
        </p:nvSpPr>
        <p:spPr>
          <a:xfrm>
            <a:off x="1973943" y="2532513"/>
            <a:ext cx="8418286" cy="1569660"/>
          </a:xfrm>
          <a:prstGeom prst="rect">
            <a:avLst/>
          </a:prstGeom>
          <a:noFill/>
        </p:spPr>
        <p:txBody>
          <a:bodyPr wrap="square">
            <a:spAutoFit/>
          </a:bodyPr>
          <a:lstStyle/>
          <a:p>
            <a:pPr algn="ctr"/>
            <a:r>
              <a:rPr lang="en-US" sz="9600" b="1" dirty="0">
                <a:latin typeface="Algerian" panose="04020705040A02060702" pitchFamily="82" charset="0"/>
              </a:rPr>
              <a:t>Thank You</a:t>
            </a:r>
          </a:p>
        </p:txBody>
      </p:sp>
      <p:sp>
        <p:nvSpPr>
          <p:cNvPr id="2" name="Rectangle 1">
            <a:extLst>
              <a:ext uri="{FF2B5EF4-FFF2-40B4-BE49-F238E27FC236}">
                <a16:creationId xmlns:a16="http://schemas.microsoft.com/office/drawing/2014/main" id="{1B7C0EBD-2617-37A6-8750-51E2423792D9}"/>
              </a:ext>
            </a:extLst>
          </p:cNvPr>
          <p:cNvSpPr/>
          <p:nvPr/>
        </p:nvSpPr>
        <p:spPr>
          <a:xfrm>
            <a:off x="0" y="0"/>
            <a:ext cx="12191999"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52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F64350-8AC3-52C3-1969-F364E0AA9EFE}"/>
              </a:ext>
            </a:extLst>
          </p:cNvPr>
          <p:cNvSpPr txBox="1"/>
          <p:nvPr/>
        </p:nvSpPr>
        <p:spPr>
          <a:xfrm>
            <a:off x="562708" y="1855823"/>
            <a:ext cx="10297550" cy="3600986"/>
          </a:xfrm>
          <a:prstGeom prst="rect">
            <a:avLst/>
          </a:prstGeom>
          <a:noFill/>
        </p:spPr>
        <p:txBody>
          <a:bodyPr wrap="square">
            <a:spAutoFit/>
          </a:bodyPr>
          <a:lstStyle/>
          <a:p>
            <a:pPr algn="ctr"/>
            <a:r>
              <a:rPr lang="en-US" sz="2400" b="1" dirty="0">
                <a:latin typeface="Arial Black" panose="020B0A04020102020204" pitchFamily="34" charset="0"/>
              </a:rPr>
              <a:t>We have worked on this project to get the insights from the Lon Department of the Bank.</a:t>
            </a:r>
          </a:p>
          <a:p>
            <a:endParaRPr lang="en-US" b="1" dirty="0">
              <a:latin typeface="Arial Black" panose="020B0A04020102020204" pitchFamily="34" charset="0"/>
            </a:endParaRPr>
          </a:p>
          <a:p>
            <a:r>
              <a:rPr lang="en-US" b="1" dirty="0">
                <a:latin typeface="Arial Black" panose="020B0A04020102020204" pitchFamily="34" charset="0"/>
              </a:rPr>
              <a:t>Below Are the Main KPI’s which we have extracted from the shared data with us.</a:t>
            </a:r>
          </a:p>
          <a:p>
            <a:endParaRPr lang="en-US" b="1" dirty="0">
              <a:latin typeface="Arial Black" panose="020B0A04020102020204" pitchFamily="34" charset="0"/>
            </a:endParaRPr>
          </a:p>
          <a:p>
            <a:r>
              <a:rPr lang="en-US" b="1" dirty="0">
                <a:latin typeface="Arial Black" panose="020B0A04020102020204" pitchFamily="34" charset="0"/>
              </a:rPr>
              <a:t>1) Year Wise Loan Amount Status.</a:t>
            </a:r>
          </a:p>
          <a:p>
            <a:r>
              <a:rPr lang="en-US" b="1" dirty="0">
                <a:latin typeface="Arial Black" panose="020B0A04020102020204" pitchFamily="34" charset="0"/>
              </a:rPr>
              <a:t>2) Grade &amp; Subgrade Wise Revolving_Bal</a:t>
            </a:r>
          </a:p>
          <a:p>
            <a:r>
              <a:rPr lang="en-US" b="1" dirty="0">
                <a:latin typeface="Arial Black" panose="020B0A04020102020204" pitchFamily="34" charset="0"/>
              </a:rPr>
              <a:t>3) Total Payment Done By Verified Status Customer and Non-Verified Status     Customers.</a:t>
            </a:r>
          </a:p>
          <a:p>
            <a:r>
              <a:rPr lang="en-US" b="1" dirty="0">
                <a:latin typeface="Arial Black" panose="020B0A04020102020204" pitchFamily="34" charset="0"/>
              </a:rPr>
              <a:t>4) State and Month wise Loan amount Disbursement Status.</a:t>
            </a:r>
          </a:p>
          <a:p>
            <a:r>
              <a:rPr lang="en-US" b="1" dirty="0">
                <a:latin typeface="Arial Black" panose="020B0A04020102020204" pitchFamily="34" charset="0"/>
              </a:rPr>
              <a:t>5) Home Ownership Status Vs Last Payment Date.</a:t>
            </a:r>
          </a:p>
        </p:txBody>
      </p:sp>
      <p:sp>
        <p:nvSpPr>
          <p:cNvPr id="2" name="Rectangle 1">
            <a:extLst>
              <a:ext uri="{FF2B5EF4-FFF2-40B4-BE49-F238E27FC236}">
                <a16:creationId xmlns:a16="http://schemas.microsoft.com/office/drawing/2014/main" id="{0322743A-0973-B40B-CE06-DA1F03A7E89E}"/>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46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922C-566B-5E4C-DE78-E75112AD013E}"/>
              </a:ext>
            </a:extLst>
          </p:cNvPr>
          <p:cNvSpPr>
            <a:spLocks noGrp="1"/>
          </p:cNvSpPr>
          <p:nvPr>
            <p:ph type="title"/>
          </p:nvPr>
        </p:nvSpPr>
        <p:spPr>
          <a:xfrm>
            <a:off x="1899138" y="1"/>
            <a:ext cx="8623496" cy="595087"/>
          </a:xfrm>
        </p:spPr>
        <p:txBody>
          <a:bodyPr>
            <a:normAutofit fontScale="90000"/>
          </a:bodyPr>
          <a:lstStyle/>
          <a:p>
            <a:pPr algn="ctr"/>
            <a:r>
              <a:rPr lang="en-US" b="1" dirty="0">
                <a:solidFill>
                  <a:srgbClr val="C00000"/>
                </a:solidFill>
                <a:latin typeface="Times New Roman" panose="02020603050405020304" pitchFamily="18" charset="0"/>
                <a:cs typeface="Times New Roman" panose="02020603050405020304" pitchFamily="18" charset="0"/>
              </a:rPr>
              <a:t>1) Year Wise loan Amount Stats</a:t>
            </a:r>
            <a:endParaRPr lang="en-US" b="1" dirty="0"/>
          </a:p>
        </p:txBody>
      </p:sp>
      <p:sp>
        <p:nvSpPr>
          <p:cNvPr id="6" name="TextBox 5">
            <a:extLst>
              <a:ext uri="{FF2B5EF4-FFF2-40B4-BE49-F238E27FC236}">
                <a16:creationId xmlns:a16="http://schemas.microsoft.com/office/drawing/2014/main" id="{51586B8F-CCA6-3785-E1FB-31A71C9048D5}"/>
              </a:ext>
            </a:extLst>
          </p:cNvPr>
          <p:cNvSpPr txBox="1"/>
          <p:nvPr/>
        </p:nvSpPr>
        <p:spPr>
          <a:xfrm>
            <a:off x="0" y="595088"/>
            <a:ext cx="8314006" cy="2031325"/>
          </a:xfrm>
          <a:prstGeom prst="rect">
            <a:avLst/>
          </a:prstGeom>
          <a:noFill/>
        </p:spPr>
        <p:txBody>
          <a:bodyPr wrap="square">
            <a:spAutoFit/>
          </a:bodyPr>
          <a:lstStyle/>
          <a:p>
            <a:r>
              <a:rPr lang="en-US" b="1" dirty="0"/>
              <a:t>The visual represents the year-wise loan amount statistics from 2007 to 2011. Here's a breakdown of the information:</a:t>
            </a:r>
          </a:p>
          <a:p>
            <a:r>
              <a:rPr lang="en-US" dirty="0">
                <a:solidFill>
                  <a:srgbClr val="FF0000"/>
                </a:solidFill>
              </a:rPr>
              <a:t>1) 2007 : The loan amount was 2 million.</a:t>
            </a:r>
          </a:p>
          <a:p>
            <a:r>
              <a:rPr lang="en-US" dirty="0">
                <a:solidFill>
                  <a:srgbClr val="FF0000"/>
                </a:solidFill>
              </a:rPr>
              <a:t>2) 2008 : The loan amount increased to 14 million.</a:t>
            </a:r>
          </a:p>
          <a:p>
            <a:r>
              <a:rPr lang="en-US" dirty="0">
                <a:solidFill>
                  <a:srgbClr val="FF0000"/>
                </a:solidFill>
              </a:rPr>
              <a:t>3) 2009 : The loan amount further increased to 46 million.</a:t>
            </a:r>
          </a:p>
          <a:p>
            <a:r>
              <a:rPr lang="en-US" dirty="0">
                <a:solidFill>
                  <a:srgbClr val="FF0000"/>
                </a:solidFill>
              </a:rPr>
              <a:t>4) 2010 : The loan amount saw a significant rise to 122 million.</a:t>
            </a:r>
          </a:p>
          <a:p>
            <a:r>
              <a:rPr lang="en-US" dirty="0">
                <a:solidFill>
                  <a:srgbClr val="FF0000"/>
                </a:solidFill>
              </a:rPr>
              <a:t>5) 2011 : The loan amount peaked at 261 million.</a:t>
            </a:r>
          </a:p>
        </p:txBody>
      </p:sp>
      <p:sp>
        <p:nvSpPr>
          <p:cNvPr id="8" name="TextBox 7">
            <a:extLst>
              <a:ext uri="{FF2B5EF4-FFF2-40B4-BE49-F238E27FC236}">
                <a16:creationId xmlns:a16="http://schemas.microsoft.com/office/drawing/2014/main" id="{4D223E25-1C19-472C-7B55-C5B7FF0D5FA1}"/>
              </a:ext>
            </a:extLst>
          </p:cNvPr>
          <p:cNvSpPr txBox="1"/>
          <p:nvPr/>
        </p:nvSpPr>
        <p:spPr>
          <a:xfrm>
            <a:off x="0" y="2827496"/>
            <a:ext cx="6126480" cy="1754326"/>
          </a:xfrm>
          <a:prstGeom prst="rect">
            <a:avLst/>
          </a:prstGeom>
          <a:noFill/>
        </p:spPr>
        <p:txBody>
          <a:bodyPr wrap="square">
            <a:spAutoFit/>
          </a:bodyPr>
          <a:lstStyle/>
          <a:p>
            <a:r>
              <a:rPr lang="en-US" b="1" dirty="0"/>
              <a:t>There is a consistent upward trend in the loan amounts over the years.</a:t>
            </a:r>
          </a:p>
          <a:p>
            <a:r>
              <a:rPr lang="en-US" dirty="0"/>
              <a:t> </a:t>
            </a:r>
            <a:r>
              <a:rPr lang="en-US" dirty="0">
                <a:solidFill>
                  <a:srgbClr val="FF0000"/>
                </a:solidFill>
              </a:rPr>
              <a:t>1) The most significant increase occurred between 2009 and 2010.</a:t>
            </a:r>
          </a:p>
          <a:p>
            <a:r>
              <a:rPr lang="en-US" dirty="0">
                <a:solidFill>
                  <a:srgbClr val="FF0000"/>
                </a:solidFill>
              </a:rPr>
              <a:t>2) The total increase from 2007 to 2011 is substantial, indicating a growing demand or capacity for loans over this period</a:t>
            </a:r>
            <a:r>
              <a:rPr lang="en-US" dirty="0"/>
              <a:t>.</a:t>
            </a:r>
          </a:p>
        </p:txBody>
      </p:sp>
      <p:graphicFrame>
        <p:nvGraphicFramePr>
          <p:cNvPr id="9" name="Chart 8">
            <a:extLst>
              <a:ext uri="{FF2B5EF4-FFF2-40B4-BE49-F238E27FC236}">
                <a16:creationId xmlns:a16="http://schemas.microsoft.com/office/drawing/2014/main" id="{FDEA6E97-55DA-CD84-505A-487AA1F9F2F5}"/>
              </a:ext>
            </a:extLst>
          </p:cNvPr>
          <p:cNvGraphicFramePr>
            <a:graphicFrameLocks/>
          </p:cNvGraphicFramePr>
          <p:nvPr>
            <p:extLst>
              <p:ext uri="{D42A27DB-BD31-4B8C-83A1-F6EECF244321}">
                <p14:modId xmlns:p14="http://schemas.microsoft.com/office/powerpoint/2010/main" val="230481739"/>
              </p:ext>
            </p:extLst>
          </p:nvPr>
        </p:nvGraphicFramePr>
        <p:xfrm>
          <a:off x="6358598" y="1303579"/>
          <a:ext cx="5716978" cy="3507572"/>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38C01B9C-3549-659E-EDDB-0BE020A18851}"/>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31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305A-2113-5F02-4C9B-5C4BA682251C}"/>
              </a:ext>
            </a:extLst>
          </p:cNvPr>
          <p:cNvSpPr>
            <a:spLocks noGrp="1"/>
          </p:cNvSpPr>
          <p:nvPr>
            <p:ph type="title"/>
          </p:nvPr>
        </p:nvSpPr>
        <p:spPr>
          <a:xfrm>
            <a:off x="1730326" y="0"/>
            <a:ext cx="9045526" cy="689317"/>
          </a:xfrm>
        </p:spPr>
        <p:txBody>
          <a:bodyPr>
            <a:normAutofit fontScale="90000"/>
          </a:bodyPr>
          <a:lstStyle/>
          <a:p>
            <a:r>
              <a:rPr kumimoji="0" lang="en-US" altLang="en-US" sz="4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2</a:t>
            </a:r>
            <a:r>
              <a:rPr lang="en-US" sz="4400" b="1" dirty="0">
                <a:solidFill>
                  <a:srgbClr val="C00000"/>
                </a:solidFill>
                <a:latin typeface="Times New Roman" panose="02020603050405020304" pitchFamily="18" charset="0"/>
                <a:cs typeface="Times New Roman" panose="02020603050405020304" pitchFamily="18" charset="0"/>
              </a:rPr>
              <a:t>) </a:t>
            </a:r>
            <a:r>
              <a:rPr kumimoji="0" lang="en-US" altLang="en-US" sz="4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Grade &amp; Subgrade Wise revol_bal</a:t>
            </a:r>
            <a:endParaRPr lang="en-US" dirty="0"/>
          </a:p>
        </p:txBody>
      </p:sp>
      <p:sp>
        <p:nvSpPr>
          <p:cNvPr id="4" name="TextBox 3">
            <a:extLst>
              <a:ext uri="{FF2B5EF4-FFF2-40B4-BE49-F238E27FC236}">
                <a16:creationId xmlns:a16="http://schemas.microsoft.com/office/drawing/2014/main" id="{60EF357A-260B-BB91-29A8-B29BC4822564}"/>
              </a:ext>
            </a:extLst>
          </p:cNvPr>
          <p:cNvSpPr txBox="1"/>
          <p:nvPr/>
        </p:nvSpPr>
        <p:spPr>
          <a:xfrm>
            <a:off x="0" y="689317"/>
            <a:ext cx="4965895" cy="2031325"/>
          </a:xfrm>
          <a:prstGeom prst="rect">
            <a:avLst/>
          </a:prstGeom>
          <a:noFill/>
        </p:spPr>
        <p:txBody>
          <a:bodyPr wrap="square">
            <a:spAutoFit/>
          </a:bodyPr>
          <a:lstStyle/>
          <a:p>
            <a:r>
              <a:rPr lang="en-US" b="1" dirty="0"/>
              <a:t>The image is a bar chart titled "Grade &amp; Subgrade wise revol Bal." It displays the revolving balance amounts for different grades and subgrades, labeled from A1 to G5. The y-axis represents the balance in millions, ranging from -5.0M to 45.0M. Each bar corresponds to a specific subgrade within a grade, showing the balance amount</a:t>
            </a:r>
            <a:r>
              <a:rPr lang="en-US" dirty="0"/>
              <a:t>.</a:t>
            </a:r>
          </a:p>
        </p:txBody>
      </p:sp>
      <p:sp>
        <p:nvSpPr>
          <p:cNvPr id="6" name="TextBox 5">
            <a:extLst>
              <a:ext uri="{FF2B5EF4-FFF2-40B4-BE49-F238E27FC236}">
                <a16:creationId xmlns:a16="http://schemas.microsoft.com/office/drawing/2014/main" id="{8760AD43-AB8A-F374-8A18-A8BCDC886ABA}"/>
              </a:ext>
            </a:extLst>
          </p:cNvPr>
          <p:cNvSpPr txBox="1"/>
          <p:nvPr/>
        </p:nvSpPr>
        <p:spPr>
          <a:xfrm>
            <a:off x="5117123" y="689317"/>
            <a:ext cx="6126480" cy="1785104"/>
          </a:xfrm>
          <a:prstGeom prst="rect">
            <a:avLst/>
          </a:prstGeom>
          <a:noFill/>
        </p:spPr>
        <p:txBody>
          <a:bodyPr wrap="square">
            <a:spAutoFit/>
          </a:bodyPr>
          <a:lstStyle/>
          <a:p>
            <a:r>
              <a:rPr lang="en-US" sz="2000" b="1" dirty="0">
                <a:solidFill>
                  <a:srgbClr val="FF0000"/>
                </a:solidFill>
              </a:rPr>
              <a:t>Key observations :- </a:t>
            </a:r>
            <a:r>
              <a:rPr lang="en-US" b="1" dirty="0"/>
              <a:t>The highest balance is for subgrade B2 at 39.7M.- The lowest balance is for subgrade G5 at 0.7M.- Grades A and B have higher balances compared to grades F and G.- The balances generally decrease from left to right across the grades.This chart provides a visual comparison of revolving balances across different grades and subgrades</a:t>
            </a:r>
            <a:r>
              <a:rPr lang="en-US" dirty="0"/>
              <a:t>.</a:t>
            </a:r>
          </a:p>
        </p:txBody>
      </p:sp>
      <p:graphicFrame>
        <p:nvGraphicFramePr>
          <p:cNvPr id="8" name="Chart 7">
            <a:extLst>
              <a:ext uri="{FF2B5EF4-FFF2-40B4-BE49-F238E27FC236}">
                <a16:creationId xmlns:a16="http://schemas.microsoft.com/office/drawing/2014/main" id="{10D7B04B-4A70-4B8A-1A0E-AA288CFA6A5C}"/>
              </a:ext>
            </a:extLst>
          </p:cNvPr>
          <p:cNvGraphicFramePr>
            <a:graphicFrameLocks/>
          </p:cNvGraphicFramePr>
          <p:nvPr>
            <p:extLst>
              <p:ext uri="{D42A27DB-BD31-4B8C-83A1-F6EECF244321}">
                <p14:modId xmlns:p14="http://schemas.microsoft.com/office/powerpoint/2010/main" val="481534277"/>
              </p:ext>
            </p:extLst>
          </p:nvPr>
        </p:nvGraphicFramePr>
        <p:xfrm>
          <a:off x="0" y="2720642"/>
          <a:ext cx="12192000" cy="4137357"/>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F66B77D0-AE17-370C-6C07-87EA25B828BA}"/>
              </a:ext>
            </a:extLst>
          </p:cNvPr>
          <p:cNvSpPr/>
          <p:nvPr/>
        </p:nvSpPr>
        <p:spPr>
          <a:xfrm>
            <a:off x="0" y="0"/>
            <a:ext cx="12192000" cy="6857999"/>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23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336F-E298-4017-63C4-79F05A302558}"/>
              </a:ext>
            </a:extLst>
          </p:cNvPr>
          <p:cNvSpPr>
            <a:spLocks noGrp="1"/>
          </p:cNvSpPr>
          <p:nvPr>
            <p:ph type="title"/>
          </p:nvPr>
        </p:nvSpPr>
        <p:spPr>
          <a:xfrm>
            <a:off x="281354" y="0"/>
            <a:ext cx="11718387" cy="943291"/>
          </a:xfrm>
        </p:spPr>
        <p:txBody>
          <a:bodyPr>
            <a:normAutofit fontScale="90000"/>
          </a:bodyPr>
          <a:lstStyle/>
          <a:p>
            <a:r>
              <a:rPr kumimoji="0" lang="en-US" altLang="en-US" sz="4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3</a:t>
            </a:r>
            <a:r>
              <a:rPr lang="en-US" sz="4400" b="1" dirty="0">
                <a:solidFill>
                  <a:srgbClr val="C00000"/>
                </a:solidFill>
                <a:latin typeface="Times New Roman" panose="02020603050405020304" pitchFamily="18" charset="0"/>
                <a:cs typeface="Times New Roman" panose="02020603050405020304" pitchFamily="18" charset="0"/>
              </a:rPr>
              <a:t>) </a:t>
            </a:r>
            <a:r>
              <a:rPr kumimoji="0" lang="en-US" altLang="en-US" sz="4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Total Payment for Verified Status Vs Non Verified Status</a:t>
            </a:r>
            <a:endParaRPr lang="en-US" dirty="0"/>
          </a:p>
        </p:txBody>
      </p:sp>
      <p:sp>
        <p:nvSpPr>
          <p:cNvPr id="4" name="TextBox 3">
            <a:extLst>
              <a:ext uri="{FF2B5EF4-FFF2-40B4-BE49-F238E27FC236}">
                <a16:creationId xmlns:a16="http://schemas.microsoft.com/office/drawing/2014/main" id="{0FFA1D17-D369-D584-61DE-4807C9015A8D}"/>
              </a:ext>
            </a:extLst>
          </p:cNvPr>
          <p:cNvSpPr txBox="1"/>
          <p:nvPr/>
        </p:nvSpPr>
        <p:spPr>
          <a:xfrm>
            <a:off x="0" y="1364566"/>
            <a:ext cx="6098344" cy="2123658"/>
          </a:xfrm>
          <a:prstGeom prst="rect">
            <a:avLst/>
          </a:prstGeom>
          <a:noFill/>
        </p:spPr>
        <p:txBody>
          <a:bodyPr wrap="square">
            <a:spAutoFit/>
          </a:bodyPr>
          <a:lstStyle/>
          <a:p>
            <a:r>
              <a:rPr lang="en-US" sz="2000" b="1" dirty="0">
                <a:solidFill>
                  <a:srgbClr val="FF0000"/>
                </a:solidFill>
              </a:rPr>
              <a:t>The pie chart provides a visual comparison of total payments for verified versus non-verified statuses. Here's a breakdown of the information:</a:t>
            </a:r>
          </a:p>
          <a:p>
            <a:r>
              <a:rPr lang="en-US" b="1" dirty="0"/>
              <a:t>1) Verified Status:- Total Payment: $220 million- Percentage of Total: 59%</a:t>
            </a:r>
          </a:p>
          <a:p>
            <a:r>
              <a:rPr lang="en-US" b="1" dirty="0"/>
              <a:t>2) Non-Verified Status:- Total Payment: $154 million- Percentage of Total: 41%</a:t>
            </a:r>
          </a:p>
        </p:txBody>
      </p:sp>
      <p:sp>
        <p:nvSpPr>
          <p:cNvPr id="6" name="TextBox 5">
            <a:extLst>
              <a:ext uri="{FF2B5EF4-FFF2-40B4-BE49-F238E27FC236}">
                <a16:creationId xmlns:a16="http://schemas.microsoft.com/office/drawing/2014/main" id="{DDB27E71-BEB5-C640-6A80-63CA89C86CF8}"/>
              </a:ext>
            </a:extLst>
          </p:cNvPr>
          <p:cNvSpPr txBox="1"/>
          <p:nvPr/>
        </p:nvSpPr>
        <p:spPr>
          <a:xfrm>
            <a:off x="0" y="3488224"/>
            <a:ext cx="6058488" cy="1015663"/>
          </a:xfrm>
          <a:prstGeom prst="rect">
            <a:avLst/>
          </a:prstGeom>
          <a:noFill/>
        </p:spPr>
        <p:txBody>
          <a:bodyPr wrap="square">
            <a:spAutoFit/>
          </a:bodyPr>
          <a:lstStyle/>
          <a:p>
            <a:r>
              <a:rPr lang="en-US" sz="2000" b="1" dirty="0">
                <a:solidFill>
                  <a:srgbClr val="FF0000"/>
                </a:solidFill>
              </a:rPr>
              <a:t>The chart shows that a larger portion of the total payments is attributed to verified status, both in terms of dollar amount and percentage.</a:t>
            </a:r>
          </a:p>
        </p:txBody>
      </p:sp>
      <p:graphicFrame>
        <p:nvGraphicFramePr>
          <p:cNvPr id="7" name="Chart 6">
            <a:extLst>
              <a:ext uri="{FF2B5EF4-FFF2-40B4-BE49-F238E27FC236}">
                <a16:creationId xmlns:a16="http://schemas.microsoft.com/office/drawing/2014/main" id="{8371BD9D-AA37-4357-8537-D6FC883D648C}"/>
              </a:ext>
            </a:extLst>
          </p:cNvPr>
          <p:cNvGraphicFramePr>
            <a:graphicFrameLocks/>
          </p:cNvGraphicFramePr>
          <p:nvPr>
            <p:extLst>
              <p:ext uri="{D42A27DB-BD31-4B8C-83A1-F6EECF244321}">
                <p14:modId xmlns:p14="http://schemas.microsoft.com/office/powerpoint/2010/main" val="661502710"/>
              </p:ext>
            </p:extLst>
          </p:nvPr>
        </p:nvGraphicFramePr>
        <p:xfrm>
          <a:off x="6096000" y="943291"/>
          <a:ext cx="6058488" cy="4149214"/>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988D40E0-DAAC-B320-01C7-54AEDB84FF2A}"/>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02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AA9D-8172-6887-B4F5-475DA53FEB4D}"/>
              </a:ext>
            </a:extLst>
          </p:cNvPr>
          <p:cNvSpPr>
            <a:spLocks noGrp="1"/>
          </p:cNvSpPr>
          <p:nvPr>
            <p:ph type="title"/>
          </p:nvPr>
        </p:nvSpPr>
        <p:spPr>
          <a:xfrm>
            <a:off x="1406769" y="0"/>
            <a:ext cx="9312814" cy="759655"/>
          </a:xfrm>
        </p:spPr>
        <p:txBody>
          <a:bodyPr>
            <a:normAutofit fontScale="90000"/>
          </a:bodyPr>
          <a:lstStyle/>
          <a:p>
            <a:r>
              <a:rPr lang="en-US" sz="4400" b="1" dirty="0">
                <a:solidFill>
                  <a:srgbClr val="C00000"/>
                </a:solidFill>
                <a:latin typeface="Times New Roman" panose="02020603050405020304" pitchFamily="18" charset="0"/>
                <a:cs typeface="Times New Roman" panose="02020603050405020304" pitchFamily="18" charset="0"/>
              </a:rPr>
              <a:t>4) State Wise &amp; Month Wise Loan Status</a:t>
            </a:r>
            <a:endParaRPr lang="en-US" dirty="0"/>
          </a:p>
        </p:txBody>
      </p:sp>
      <p:sp>
        <p:nvSpPr>
          <p:cNvPr id="4" name="TextBox 3">
            <a:extLst>
              <a:ext uri="{FF2B5EF4-FFF2-40B4-BE49-F238E27FC236}">
                <a16:creationId xmlns:a16="http://schemas.microsoft.com/office/drawing/2014/main" id="{5B8D9158-D268-C740-9B40-6C1B790754B9}"/>
              </a:ext>
            </a:extLst>
          </p:cNvPr>
          <p:cNvSpPr txBox="1"/>
          <p:nvPr/>
        </p:nvSpPr>
        <p:spPr>
          <a:xfrm>
            <a:off x="0" y="601119"/>
            <a:ext cx="5627077" cy="6309420"/>
          </a:xfrm>
          <a:prstGeom prst="rect">
            <a:avLst/>
          </a:prstGeom>
          <a:noFill/>
        </p:spPr>
        <p:txBody>
          <a:bodyPr wrap="square">
            <a:spAutoFit/>
          </a:bodyPr>
          <a:lstStyle/>
          <a:p>
            <a:r>
              <a:rPr lang="en-US" b="1" dirty="0">
                <a:solidFill>
                  <a:srgbClr val="FF0000"/>
                </a:solidFill>
              </a:rPr>
              <a:t>The image is a stacked area chart showing the loan status by month. Here’s a breakdown of the information:</a:t>
            </a:r>
          </a:p>
          <a:p>
            <a:r>
              <a:rPr lang="en-US" sz="2000" b="1" dirty="0">
                <a:solidFill>
                  <a:srgbClr val="0070C0"/>
                </a:solidFill>
              </a:rPr>
              <a:t>1) Categories:-</a:t>
            </a:r>
            <a:r>
              <a:rPr lang="en-US" dirty="0"/>
              <a:t>Fully Paid (Green)- Current (Yellow)- Charged Off (Orange)</a:t>
            </a:r>
          </a:p>
          <a:p>
            <a:r>
              <a:rPr lang="en-US" sz="2000" b="1" dirty="0">
                <a:solidFill>
                  <a:srgbClr val="0070C0"/>
                </a:solidFill>
              </a:rPr>
              <a:t>2) Monthly Analysis:- </a:t>
            </a:r>
          </a:p>
          <a:p>
            <a:r>
              <a:rPr lang="en-US" dirty="0"/>
              <a:t>January: 6 Fully Paid  </a:t>
            </a:r>
          </a:p>
          <a:p>
            <a:r>
              <a:rPr lang="en-US" dirty="0"/>
              <a:t>February: 2 Fully Paid</a:t>
            </a:r>
          </a:p>
          <a:p>
            <a:r>
              <a:rPr lang="en-US" dirty="0"/>
              <a:t>March: 6 Fully Paid, 2 Charged Off</a:t>
            </a:r>
          </a:p>
          <a:p>
            <a:r>
              <a:rPr lang="en-US" dirty="0"/>
              <a:t>April: 3 Fully Paid, 1 Charged Off</a:t>
            </a:r>
          </a:p>
          <a:p>
            <a:r>
              <a:rPr lang="en-US" dirty="0"/>
              <a:t>May: 8 Fully Paid, , 1 Charged Off</a:t>
            </a:r>
          </a:p>
          <a:p>
            <a:r>
              <a:rPr lang="en-US" dirty="0"/>
              <a:t>June: 3 Fully Paid, , 2 Charged Off</a:t>
            </a:r>
          </a:p>
          <a:p>
            <a:r>
              <a:rPr lang="en-US" dirty="0"/>
              <a:t>July: 5 Fully Paid </a:t>
            </a:r>
          </a:p>
          <a:p>
            <a:r>
              <a:rPr lang="en-US" dirty="0"/>
              <a:t>August: 4 Fully Paid, 1 Charged Off </a:t>
            </a:r>
          </a:p>
          <a:p>
            <a:r>
              <a:rPr lang="en-US" dirty="0"/>
              <a:t>September: 6 Fully Paid, , 1 Charged Off</a:t>
            </a:r>
          </a:p>
          <a:p>
            <a:r>
              <a:rPr lang="en-US" dirty="0"/>
              <a:t>October: 3 Fully Paid, , 1 Charged Off</a:t>
            </a:r>
          </a:p>
          <a:p>
            <a:r>
              <a:rPr lang="en-US" dirty="0"/>
              <a:t>November: 7 Fully Paid, 1 Charged Off </a:t>
            </a:r>
          </a:p>
          <a:p>
            <a:r>
              <a:rPr lang="en-US" dirty="0"/>
              <a:t>December: 10 Fully Paid, 2 Current, 4 Charged Off</a:t>
            </a:r>
          </a:p>
          <a:p>
            <a:r>
              <a:rPr lang="en-US" sz="2000" b="1" dirty="0">
                <a:solidFill>
                  <a:srgbClr val="0070C0"/>
                </a:solidFill>
              </a:rPr>
              <a:t>3)Totals:-</a:t>
            </a:r>
            <a:r>
              <a:rPr lang="en-US" sz="2000" b="1" dirty="0"/>
              <a:t> </a:t>
            </a:r>
            <a:r>
              <a:rPr lang="en-US" dirty="0"/>
              <a:t>Fully Paid – 63, Current – 2, Charged Off – 15.</a:t>
            </a:r>
          </a:p>
          <a:p>
            <a:r>
              <a:rPr lang="en-US" sz="2000" b="1" dirty="0">
                <a:solidFill>
                  <a:srgbClr val="0070C0"/>
                </a:solidFill>
              </a:rPr>
              <a:t>4) Trends:- </a:t>
            </a:r>
            <a:r>
              <a:rPr lang="en-US" dirty="0"/>
              <a:t>The number of fully paid loans is highest in December.- Charged off loans are present in January, February, March, and December.- Current loans appear in November and December.-</a:t>
            </a:r>
          </a:p>
        </p:txBody>
      </p:sp>
      <p:graphicFrame>
        <p:nvGraphicFramePr>
          <p:cNvPr id="5" name="Chart 4">
            <a:extLst>
              <a:ext uri="{FF2B5EF4-FFF2-40B4-BE49-F238E27FC236}">
                <a16:creationId xmlns:a16="http://schemas.microsoft.com/office/drawing/2014/main" id="{EC084414-EEBB-961A-8422-1EA1FABA2A46}"/>
              </a:ext>
            </a:extLst>
          </p:cNvPr>
          <p:cNvGraphicFramePr>
            <a:graphicFrameLocks/>
          </p:cNvGraphicFramePr>
          <p:nvPr>
            <p:extLst>
              <p:ext uri="{D42A27DB-BD31-4B8C-83A1-F6EECF244321}">
                <p14:modId xmlns:p14="http://schemas.microsoft.com/office/powerpoint/2010/main" val="2681795161"/>
              </p:ext>
            </p:extLst>
          </p:nvPr>
        </p:nvGraphicFramePr>
        <p:xfrm>
          <a:off x="6096001" y="601119"/>
          <a:ext cx="6030352" cy="5166635"/>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75A2854F-43D1-080B-F303-3F44637151D7}"/>
              </a:ext>
            </a:extLst>
          </p:cNvPr>
          <p:cNvSpPr/>
          <p:nvPr/>
        </p:nvSpPr>
        <p:spPr>
          <a:xfrm>
            <a:off x="0" y="112542"/>
            <a:ext cx="12192000" cy="6745458"/>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73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FE6E-EFA7-D712-B7ED-E7DBC970CCD1}"/>
              </a:ext>
            </a:extLst>
          </p:cNvPr>
          <p:cNvSpPr>
            <a:spLocks noGrp="1"/>
          </p:cNvSpPr>
          <p:nvPr>
            <p:ph type="title"/>
          </p:nvPr>
        </p:nvSpPr>
        <p:spPr>
          <a:xfrm>
            <a:off x="838200" y="0"/>
            <a:ext cx="10936458" cy="829994"/>
          </a:xfrm>
        </p:spPr>
        <p:txBody>
          <a:bodyPr>
            <a:normAutofit fontScale="90000"/>
          </a:bodyPr>
          <a:lstStyle/>
          <a:p>
            <a:r>
              <a:rPr lang="en-US" sz="4400" b="1" dirty="0">
                <a:solidFill>
                  <a:srgbClr val="C00000"/>
                </a:solidFill>
                <a:latin typeface="Times New Roman" panose="02020603050405020304" pitchFamily="18" charset="0"/>
                <a:cs typeface="Times New Roman" panose="02020603050405020304" pitchFamily="18" charset="0"/>
              </a:rPr>
              <a:t>5) Home Ownership Vs Last Payment Date Stats</a:t>
            </a:r>
            <a:endParaRPr lang="en-US" dirty="0"/>
          </a:p>
        </p:txBody>
      </p:sp>
      <p:sp>
        <p:nvSpPr>
          <p:cNvPr id="4" name="TextBox 3">
            <a:extLst>
              <a:ext uri="{FF2B5EF4-FFF2-40B4-BE49-F238E27FC236}">
                <a16:creationId xmlns:a16="http://schemas.microsoft.com/office/drawing/2014/main" id="{929A7C02-A91B-7D26-B91D-C218E5945B6A}"/>
              </a:ext>
            </a:extLst>
          </p:cNvPr>
          <p:cNvSpPr txBox="1"/>
          <p:nvPr/>
        </p:nvSpPr>
        <p:spPr>
          <a:xfrm>
            <a:off x="0" y="706872"/>
            <a:ext cx="6098344" cy="5755422"/>
          </a:xfrm>
          <a:prstGeom prst="rect">
            <a:avLst/>
          </a:prstGeom>
          <a:noFill/>
        </p:spPr>
        <p:txBody>
          <a:bodyPr wrap="square">
            <a:spAutoFit/>
          </a:bodyPr>
          <a:lstStyle/>
          <a:p>
            <a:r>
              <a:rPr lang="en-US" b="1" dirty="0">
                <a:solidFill>
                  <a:srgbClr val="FF0000"/>
                </a:solidFill>
              </a:rPr>
              <a:t>The image is a Bar chart showing the Home ownership vs Last Payment Status month. Here’s a breakdown of the information:</a:t>
            </a:r>
          </a:p>
          <a:p>
            <a:r>
              <a:rPr lang="en-US" sz="2000" b="1" dirty="0">
                <a:solidFill>
                  <a:srgbClr val="0070C0"/>
                </a:solidFill>
              </a:rPr>
              <a:t>1) Categories:-</a:t>
            </a:r>
            <a:r>
              <a:rPr lang="en-US" dirty="0"/>
              <a:t>Rent (Red)- Own (Yellow)- Mortage (Blue)</a:t>
            </a:r>
          </a:p>
          <a:p>
            <a:r>
              <a:rPr lang="en-US" sz="2000" b="1" dirty="0">
                <a:solidFill>
                  <a:srgbClr val="0070C0"/>
                </a:solidFill>
              </a:rPr>
              <a:t>2) Yearly Analysis:- </a:t>
            </a:r>
          </a:p>
          <a:p>
            <a:r>
              <a:rPr lang="en-US" dirty="0"/>
              <a:t>2008: 70 Rent, 11 Own, 56 Mortage</a:t>
            </a:r>
          </a:p>
          <a:p>
            <a:r>
              <a:rPr lang="en-US" dirty="0"/>
              <a:t>2009: 279 Rent, 39 Own, 229 Mortage</a:t>
            </a:r>
          </a:p>
          <a:p>
            <a:r>
              <a:rPr lang="en-US" dirty="0"/>
              <a:t>2010: 939 Rent, 185 Own, 706 Mortage</a:t>
            </a:r>
          </a:p>
          <a:p>
            <a:r>
              <a:rPr lang="en-US" dirty="0"/>
              <a:t>2011: 2408 Rent, 422 Own, 2131 Mortage</a:t>
            </a:r>
          </a:p>
          <a:p>
            <a:r>
              <a:rPr lang="en-US" dirty="0"/>
              <a:t>2012: 4383 Rent, 700 Own, 3786 Mortage</a:t>
            </a:r>
          </a:p>
          <a:p>
            <a:r>
              <a:rPr lang="en-US" dirty="0"/>
              <a:t>2013: 4501 Rent, 703 Own, 4254 Mortage </a:t>
            </a:r>
          </a:p>
          <a:p>
            <a:r>
              <a:rPr lang="en-US" dirty="0"/>
              <a:t>2014: 4424 Rent, 673 Own, 4172 Mortage</a:t>
            </a:r>
          </a:p>
          <a:p>
            <a:r>
              <a:rPr lang="en-US" dirty="0"/>
              <a:t>2015: 1063 Rent, 160 Own, 1207 Mortage</a:t>
            </a:r>
          </a:p>
          <a:p>
            <a:r>
              <a:rPr lang="en-US" dirty="0"/>
              <a:t>2016: 780 Rent, 160 Own, 1104 Mortage</a:t>
            </a:r>
          </a:p>
          <a:p>
            <a:r>
              <a:rPr lang="en-US" sz="2000" b="1" dirty="0">
                <a:solidFill>
                  <a:srgbClr val="0070C0"/>
                </a:solidFill>
              </a:rPr>
              <a:t>3)Totals:-</a:t>
            </a:r>
            <a:r>
              <a:rPr lang="en-US" sz="2000" b="1" dirty="0"/>
              <a:t> </a:t>
            </a:r>
            <a:r>
              <a:rPr lang="en-US" dirty="0"/>
              <a:t>Rent – 18847, Own – 3053, Mortage– 17645.</a:t>
            </a:r>
          </a:p>
          <a:p>
            <a:r>
              <a:rPr lang="en-US" sz="2000" b="1" dirty="0">
                <a:solidFill>
                  <a:srgbClr val="0070C0"/>
                </a:solidFill>
              </a:rPr>
              <a:t>4) Trends:- </a:t>
            </a:r>
            <a:r>
              <a:rPr lang="en-US" dirty="0"/>
              <a:t>The number of Rent is highest in 2013 &amp; Lowest in 2008. The number of Own is highest in 2013 &amp; Lowest in 2008 Similarly, number of Mortage is highest in 2013 &amp; Lowest in 2008. So, In 2013- Having more number of Home Ownership Than 2008.</a:t>
            </a:r>
          </a:p>
        </p:txBody>
      </p:sp>
      <p:graphicFrame>
        <p:nvGraphicFramePr>
          <p:cNvPr id="5" name="Chart 4">
            <a:extLst>
              <a:ext uri="{FF2B5EF4-FFF2-40B4-BE49-F238E27FC236}">
                <a16:creationId xmlns:a16="http://schemas.microsoft.com/office/drawing/2014/main" id="{B2755B8E-DB24-EC4F-99D7-BE2953DBE4F5}"/>
              </a:ext>
            </a:extLst>
          </p:cNvPr>
          <p:cNvGraphicFramePr>
            <a:graphicFrameLocks/>
          </p:cNvGraphicFramePr>
          <p:nvPr>
            <p:extLst>
              <p:ext uri="{D42A27DB-BD31-4B8C-83A1-F6EECF244321}">
                <p14:modId xmlns:p14="http://schemas.microsoft.com/office/powerpoint/2010/main" val="932300625"/>
              </p:ext>
            </p:extLst>
          </p:nvPr>
        </p:nvGraphicFramePr>
        <p:xfrm>
          <a:off x="5981994" y="1012874"/>
          <a:ext cx="6210006" cy="5755422"/>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12DB4870-75CD-84A9-0154-4327EFD01FF0}"/>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59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23C5-FCB2-472E-3268-BDD2E0001A18}"/>
              </a:ext>
            </a:extLst>
          </p:cNvPr>
          <p:cNvSpPr>
            <a:spLocks noGrp="1"/>
          </p:cNvSpPr>
          <p:nvPr>
            <p:ph type="title"/>
          </p:nvPr>
        </p:nvSpPr>
        <p:spPr>
          <a:xfrm>
            <a:off x="1997612" y="365126"/>
            <a:ext cx="7582486" cy="1041644"/>
          </a:xfrm>
        </p:spPr>
        <p:txBody>
          <a:bodyPr>
            <a:normAutofit/>
          </a:bodyPr>
          <a:lstStyle/>
          <a:p>
            <a:pPr algn="ctr"/>
            <a:r>
              <a:rPr lang="en-US" b="1" i="1" dirty="0">
                <a:solidFill>
                  <a:srgbClr val="00B0F0"/>
                </a:solidFill>
                <a:latin typeface="Arial Black" panose="020B0A04020102020204" pitchFamily="34" charset="0"/>
              </a:rPr>
              <a:t>TECHNOLOGIES USED</a:t>
            </a:r>
          </a:p>
        </p:txBody>
      </p:sp>
      <p:sp>
        <p:nvSpPr>
          <p:cNvPr id="4" name="TextBox 3">
            <a:extLst>
              <a:ext uri="{FF2B5EF4-FFF2-40B4-BE49-F238E27FC236}">
                <a16:creationId xmlns:a16="http://schemas.microsoft.com/office/drawing/2014/main" id="{FBFE29A7-D941-8AFC-A3E5-ACA4D119A051}"/>
              </a:ext>
            </a:extLst>
          </p:cNvPr>
          <p:cNvSpPr txBox="1"/>
          <p:nvPr/>
        </p:nvSpPr>
        <p:spPr>
          <a:xfrm>
            <a:off x="0" y="1717323"/>
            <a:ext cx="12070080" cy="2985433"/>
          </a:xfrm>
          <a:prstGeom prst="rect">
            <a:avLst/>
          </a:prstGeom>
          <a:noFill/>
        </p:spPr>
        <p:txBody>
          <a:bodyPr wrap="square">
            <a:spAutoFit/>
          </a:bodyPr>
          <a:lstStyle/>
          <a:p>
            <a:pPr algn="ctr"/>
            <a:r>
              <a:rPr lang="en-US" sz="2400" b="1" dirty="0"/>
              <a:t>To perform the analysis and to get the insights via KPIs we’ve used Below Tools &amp; Technologies.</a:t>
            </a:r>
          </a:p>
          <a:p>
            <a:endParaRPr lang="en-US" sz="2400" dirty="0"/>
          </a:p>
          <a:p>
            <a:r>
              <a:rPr lang="en-US" sz="1600" dirty="0">
                <a:solidFill>
                  <a:srgbClr val="C00000"/>
                </a:solidFill>
                <a:latin typeface="Arial Black" panose="020B0A04020102020204" pitchFamily="34" charset="0"/>
              </a:rPr>
              <a:t>MS EXCEL </a:t>
            </a:r>
            <a:r>
              <a:rPr lang="en-US" sz="1600" dirty="0">
                <a:latin typeface="Arial Black" panose="020B0A04020102020204" pitchFamily="34" charset="0"/>
              </a:rPr>
              <a:t>: </a:t>
            </a:r>
            <a:r>
              <a:rPr lang="en-US" b="1" dirty="0"/>
              <a:t>For Data cleaning with precision and to create the base for the analysis.</a:t>
            </a:r>
          </a:p>
          <a:p>
            <a:r>
              <a:rPr lang="en-US" sz="2000" dirty="0">
                <a:solidFill>
                  <a:srgbClr val="C00000"/>
                </a:solidFill>
                <a:latin typeface="Arial Black" panose="020B0A04020102020204" pitchFamily="34" charset="0"/>
              </a:rPr>
              <a:t> </a:t>
            </a:r>
            <a:r>
              <a:rPr lang="en-US" sz="1600" dirty="0">
                <a:solidFill>
                  <a:srgbClr val="C00000"/>
                </a:solidFill>
                <a:latin typeface="Arial Black" panose="020B0A04020102020204" pitchFamily="34" charset="0"/>
              </a:rPr>
              <a:t>My SQL </a:t>
            </a:r>
            <a:r>
              <a:rPr lang="en-US" b="1" dirty="0">
                <a:solidFill>
                  <a:srgbClr val="C00000"/>
                </a:solidFill>
                <a:latin typeface="Arial Black" panose="020B0A04020102020204" pitchFamily="34" charset="0"/>
              </a:rPr>
              <a:t>:  </a:t>
            </a:r>
            <a:r>
              <a:rPr lang="en-US" b="1" dirty="0"/>
              <a:t>To get the accurate insights from the data.</a:t>
            </a:r>
          </a:p>
          <a:p>
            <a:r>
              <a:rPr lang="en-US" sz="1600" dirty="0">
                <a:solidFill>
                  <a:srgbClr val="C00000"/>
                </a:solidFill>
                <a:latin typeface="Arial Black" panose="020B0A04020102020204" pitchFamily="34" charset="0"/>
              </a:rPr>
              <a:t>Power BI </a:t>
            </a:r>
            <a:r>
              <a:rPr lang="en-US" sz="1600" b="1" dirty="0">
                <a:solidFill>
                  <a:srgbClr val="C00000"/>
                </a:solidFill>
                <a:latin typeface="Arial Black" panose="020B0A04020102020204" pitchFamily="34" charset="0"/>
              </a:rPr>
              <a:t>:</a:t>
            </a:r>
            <a:r>
              <a:rPr lang="en-US" sz="1600" b="1" dirty="0">
                <a:latin typeface="Arial Black" panose="020B0A04020102020204" pitchFamily="34" charset="0"/>
              </a:rPr>
              <a:t> </a:t>
            </a:r>
            <a:r>
              <a:rPr lang="en-US" b="1" dirty="0"/>
              <a:t> To create the modeling between the database, creating fluent data transmission and for creating the Interactive Graphs.</a:t>
            </a:r>
          </a:p>
          <a:p>
            <a:r>
              <a:rPr lang="en-US" sz="1600" dirty="0">
                <a:solidFill>
                  <a:srgbClr val="C00000"/>
                </a:solidFill>
                <a:latin typeface="Arial Black" panose="020B0A04020102020204" pitchFamily="34" charset="0"/>
              </a:rPr>
              <a:t>Tableau </a:t>
            </a:r>
            <a:r>
              <a:rPr lang="en-US" b="1" dirty="0">
                <a:solidFill>
                  <a:srgbClr val="C00000"/>
                </a:solidFill>
                <a:latin typeface="Arial Black" panose="020B0A04020102020204" pitchFamily="34" charset="0"/>
              </a:rPr>
              <a:t>:</a:t>
            </a:r>
            <a:r>
              <a:rPr lang="en-US" b="1" dirty="0">
                <a:solidFill>
                  <a:srgbClr val="C00000"/>
                </a:solidFill>
              </a:rPr>
              <a:t> </a:t>
            </a:r>
            <a:r>
              <a:rPr lang="en-US" b="1" dirty="0"/>
              <a:t>We have used Tableau to create the responsive, User-friendly, informative Dashboards which shows the all the KPIs in a very fluent Manner</a:t>
            </a:r>
            <a:r>
              <a:rPr lang="en-US" dirty="0"/>
              <a:t>.</a:t>
            </a:r>
          </a:p>
        </p:txBody>
      </p:sp>
      <p:sp>
        <p:nvSpPr>
          <p:cNvPr id="3" name="Rectangle 2">
            <a:extLst>
              <a:ext uri="{FF2B5EF4-FFF2-40B4-BE49-F238E27FC236}">
                <a16:creationId xmlns:a16="http://schemas.microsoft.com/office/drawing/2014/main" id="{06D4F231-C5BF-BDE0-7646-A39A0FFA5C64}"/>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26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E2CD-8B4D-0D2B-A9D3-590D99EDFCDC}"/>
              </a:ext>
            </a:extLst>
          </p:cNvPr>
          <p:cNvSpPr>
            <a:spLocks noGrp="1"/>
          </p:cNvSpPr>
          <p:nvPr>
            <p:ph type="title"/>
          </p:nvPr>
        </p:nvSpPr>
        <p:spPr>
          <a:xfrm>
            <a:off x="0" y="1"/>
            <a:ext cx="12192000" cy="534571"/>
          </a:xfrm>
          <a:gradFill>
            <a:gsLst>
              <a:gs pos="44918">
                <a:srgbClr val="FFEDB4"/>
              </a:gs>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txBody>
          <a:bodyPr>
            <a:normAutofit fontScale="90000"/>
          </a:bodyPr>
          <a:lstStyle/>
          <a:p>
            <a:pPr marL="685800" indent="-685800" algn="ctr">
              <a:buFont typeface="Wingdings" panose="05000000000000000000" pitchFamily="2" charset="2"/>
              <a:buChar char="q"/>
            </a:pPr>
            <a:r>
              <a:rPr lang="en-US" sz="4800" b="1" dirty="0">
                <a:solidFill>
                  <a:srgbClr val="002060"/>
                </a:solidFill>
                <a:latin typeface="Times New Roman" panose="02020603050405020304" pitchFamily="18" charset="0"/>
                <a:cs typeface="Times New Roman" panose="02020603050405020304" pitchFamily="18" charset="0"/>
              </a:rPr>
              <a:t>MS Excel Dashboard</a:t>
            </a:r>
          </a:p>
        </p:txBody>
      </p:sp>
      <p:pic>
        <p:nvPicPr>
          <p:cNvPr id="2052" name="Picture 4">
            <a:extLst>
              <a:ext uri="{FF2B5EF4-FFF2-40B4-BE49-F238E27FC236}">
                <a16:creationId xmlns:a16="http://schemas.microsoft.com/office/drawing/2014/main" id="{2D987633-AFF7-5ACE-9D82-4CAA788C2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4572"/>
            <a:ext cx="12192000" cy="6323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455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1490</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Algerian</vt:lpstr>
      <vt:lpstr>Aptos</vt:lpstr>
      <vt:lpstr>Arial</vt:lpstr>
      <vt:lpstr>Arial Black</vt:lpstr>
      <vt:lpstr>Calibri</vt:lpstr>
      <vt:lpstr>Calibri Light</vt:lpstr>
      <vt:lpstr>Courier New</vt:lpstr>
      <vt:lpstr>Times New Roman</vt:lpstr>
      <vt:lpstr>Wingdings</vt:lpstr>
      <vt:lpstr>Office Theme</vt:lpstr>
      <vt:lpstr>Bank Analytics Project</vt:lpstr>
      <vt:lpstr>PowerPoint Presentation</vt:lpstr>
      <vt:lpstr>1) Year Wise loan Amount Stats</vt:lpstr>
      <vt:lpstr>2) Grade &amp; Subgrade Wise revol_bal</vt:lpstr>
      <vt:lpstr>3) Total Payment for Verified Status Vs Non Verified Status</vt:lpstr>
      <vt:lpstr>4) State Wise &amp; Month Wise Loan Status</vt:lpstr>
      <vt:lpstr>5) Home Ownership Vs Last Payment Date Stats</vt:lpstr>
      <vt:lpstr>TECHNOLOGIES USED</vt:lpstr>
      <vt:lpstr>MS Excel Dashboard</vt:lpstr>
      <vt:lpstr>Power Bi Dashboard</vt:lpstr>
      <vt:lpstr>Tableau Dashboard</vt:lpstr>
      <vt:lpstr>SQL Quaries &amp; Output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Rushikesh Supekar</dc:creator>
  <cp:lastModifiedBy>Rushikesh Supekar</cp:lastModifiedBy>
  <cp:revision>6</cp:revision>
  <dcterms:created xsi:type="dcterms:W3CDTF">2024-09-05T06:34:15Z</dcterms:created>
  <dcterms:modified xsi:type="dcterms:W3CDTF">2024-09-05T11:35:52Z</dcterms:modified>
</cp:coreProperties>
</file>