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8" r:id="rId3"/>
    <p:sldId id="283" r:id="rId4"/>
    <p:sldId id="257" r:id="rId5"/>
    <p:sldId id="258" r:id="rId6"/>
    <p:sldId id="259" r:id="rId7"/>
    <p:sldId id="260" r:id="rId8"/>
    <p:sldId id="261" r:id="rId9"/>
    <p:sldId id="262" r:id="rId10"/>
    <p:sldId id="263" r:id="rId11"/>
    <p:sldId id="264" r:id="rId12"/>
    <p:sldId id="265" r:id="rId13"/>
    <p:sldId id="266" r:id="rId14"/>
    <p:sldId id="267" r:id="rId15"/>
    <p:sldId id="269" r:id="rId16"/>
    <p:sldId id="270" r:id="rId17"/>
    <p:sldId id="271" r:id="rId18"/>
    <p:sldId id="272" r:id="rId19"/>
    <p:sldId id="277" r:id="rId20"/>
    <p:sldId id="278" r:id="rId21"/>
    <p:sldId id="279" r:id="rId22"/>
    <p:sldId id="280" r:id="rId23"/>
    <p:sldId id="281" r:id="rId24"/>
    <p:sldId id="282"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107" autoAdjust="0"/>
  </p:normalViewPr>
  <p:slideViewPr>
    <p:cSldViewPr snapToGrid="0">
      <p:cViewPr varScale="1">
        <p:scale>
          <a:sx n="68" d="100"/>
          <a:sy n="68" d="100"/>
        </p:scale>
        <p:origin x="8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Win%2010%20Pro\Downloads\High%20Cloud%20Airlines%20Project\Excel%20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Win%2010%20Pro\Downloads\High%20Cloud%20Airlines%20Project\Excel%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Win%2010%20Pro\Downloads\High%20Cloud%20Airlines%20Project\Excel%20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Win%2010%20Pro\Downloads\High%20Cloud%20Airlines%20Project\Excel%20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Win%2010%20Pro\Downloads\High%20Cloud%20Airlines%20Project\Excel%20Dashboar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Win%2010%20Pro\Downloads\High%20Cloud%20Airlines%20Project\Excel%20Dashboar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Win%2010%20Pro\Downloads\High%20Cloud%20Airlines%20Project\Excel%20Dashboar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Win%2010%20Pro\Downloads\High%20Cloud%20Airlines%20Project\Excel%20Dashboard.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Dashboard.xlsx]KPI3!PivotTable3</c:name>
    <c:fmtId val="17"/>
  </c:pivotSource>
  <c:chart>
    <c:title>
      <c:tx>
        <c:rich>
          <a:bodyPr rot="0" spcFirstLastPara="1" vertOverflow="ellipsis" vert="horz" wrap="square" anchor="ctr" anchorCtr="1"/>
          <a:lstStyle/>
          <a:p>
            <a:pPr>
              <a:defRPr sz="1600" b="1" i="0" u="none" strike="noStrike" kern="1200" spc="0" baseline="0">
                <a:solidFill>
                  <a:sysClr val="windowText" lastClr="000000"/>
                </a:solidFill>
                <a:latin typeface="+mn-lt"/>
                <a:ea typeface="+mn-ea"/>
                <a:cs typeface="+mn-cs"/>
              </a:defRPr>
            </a:pPr>
            <a:r>
              <a:rPr lang="en-US" sz="1800" b="1" u="none" dirty="0">
                <a:solidFill>
                  <a:srgbClr val="FF0000"/>
                </a:solidFill>
              </a:rPr>
              <a:t>Year</a:t>
            </a:r>
            <a:r>
              <a:rPr lang="en-US" sz="1800" b="1" u="none" baseline="0" dirty="0">
                <a:solidFill>
                  <a:srgbClr val="FF0000"/>
                </a:solidFill>
              </a:rPr>
              <a:t> wise Load Factor</a:t>
            </a:r>
            <a:endParaRPr lang="en-US" sz="1800" b="1" u="none" dirty="0">
              <a:solidFill>
                <a:srgbClr val="FF0000"/>
              </a:solidFill>
            </a:endParaRPr>
          </a:p>
        </c:rich>
      </c:tx>
      <c:overlay val="0"/>
      <c:spPr>
        <a:noFill/>
        <a:ln>
          <a:noFill/>
        </a:ln>
        <a:effectLst/>
      </c:spPr>
      <c:txPr>
        <a:bodyPr rot="0" spcFirstLastPara="1" vertOverflow="ellipsis" vert="horz" wrap="square" anchor="ctr" anchorCtr="1"/>
        <a:lstStyle/>
        <a:p>
          <a:pPr>
            <a:defRPr sz="1600" b="1"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'KPI3'!$C$8</c:f>
              <c:strCache>
                <c:ptCount val="1"/>
                <c:pt idx="0">
                  <c:v>Total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'KPI3'!$B$9:$B$15</c:f>
              <c:strCache>
                <c:ptCount val="6"/>
                <c:pt idx="0">
                  <c:v>2008</c:v>
                </c:pt>
                <c:pt idx="1">
                  <c:v>2009</c:v>
                </c:pt>
                <c:pt idx="2">
                  <c:v>2010</c:v>
                </c:pt>
                <c:pt idx="3">
                  <c:v>2011</c:v>
                </c:pt>
                <c:pt idx="4">
                  <c:v>2012</c:v>
                </c:pt>
                <c:pt idx="5">
                  <c:v>2013</c:v>
                </c:pt>
              </c:strCache>
            </c:strRef>
          </c:cat>
          <c:val>
            <c:numRef>
              <c:f>'KPI3'!$C$9:$C$15</c:f>
              <c:numCache>
                <c:formatCode>0.00%</c:formatCode>
                <c:ptCount val="6"/>
                <c:pt idx="0">
                  <c:v>0.16118934425490072</c:v>
                </c:pt>
                <c:pt idx="1">
                  <c:v>0.15942120504100099</c:v>
                </c:pt>
                <c:pt idx="2">
                  <c:v>0.1677567184779569</c:v>
                </c:pt>
                <c:pt idx="3">
                  <c:v>0.17193349631487312</c:v>
                </c:pt>
                <c:pt idx="4">
                  <c:v>0.16846938683457974</c:v>
                </c:pt>
                <c:pt idx="5">
                  <c:v>0.17122984907668853</c:v>
                </c:pt>
              </c:numCache>
            </c:numRef>
          </c:val>
          <c:smooth val="0"/>
          <c:extLst>
            <c:ext xmlns:c16="http://schemas.microsoft.com/office/drawing/2014/chart" uri="{C3380CC4-5D6E-409C-BE32-E72D297353CC}">
              <c16:uniqueId val="{00000000-59F3-4596-9ECF-55C9D4096EC7}"/>
            </c:ext>
          </c:extLst>
        </c:ser>
        <c:dLbls>
          <c:dLblPos val="t"/>
          <c:showLegendKey val="0"/>
          <c:showVal val="1"/>
          <c:showCatName val="0"/>
          <c:showSerName val="0"/>
          <c:showPercent val="0"/>
          <c:showBubbleSize val="0"/>
        </c:dLbls>
        <c:smooth val="0"/>
        <c:axId val="896538959"/>
        <c:axId val="896549519"/>
      </c:lineChart>
      <c:catAx>
        <c:axId val="8965389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ysClr val="windowText" lastClr="000000"/>
                </a:solidFill>
                <a:latin typeface="+mn-lt"/>
                <a:ea typeface="+mn-ea"/>
                <a:cs typeface="+mn-cs"/>
              </a:defRPr>
            </a:pPr>
            <a:endParaRPr lang="en-US"/>
          </a:p>
        </c:txPr>
        <c:crossAx val="896549519"/>
        <c:crosses val="autoZero"/>
        <c:auto val="1"/>
        <c:lblAlgn val="ctr"/>
        <c:lblOffset val="100"/>
        <c:noMultiLvlLbl val="0"/>
      </c:catAx>
      <c:valAx>
        <c:axId val="896549519"/>
        <c:scaling>
          <c:orientation val="minMax"/>
        </c:scaling>
        <c:delete val="1"/>
        <c:axPos val="l"/>
        <c:numFmt formatCode="0.00%" sourceLinked="1"/>
        <c:majorTickMark val="none"/>
        <c:minorTickMark val="none"/>
        <c:tickLblPos val="nextTo"/>
        <c:crossAx val="8965389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Dashboard.xlsx]KPI 2!PivotTable3</c:name>
    <c:fmtId val="4"/>
  </c:pivotSource>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a:solidFill>
                  <a:srgbClr val="FF0000"/>
                </a:solidFill>
              </a:rPr>
              <a:t>Month-wise</a:t>
            </a:r>
            <a:r>
              <a:rPr lang="en-US" sz="1600" b="1" baseline="0" dirty="0">
                <a:solidFill>
                  <a:srgbClr val="FF0000"/>
                </a:solidFill>
              </a:rPr>
              <a:t> Load Factor</a:t>
            </a:r>
            <a:endParaRPr lang="en-US" sz="1600" b="1" dirty="0">
              <a:solidFill>
                <a:srgbClr val="FF0000"/>
              </a:solidFill>
            </a:endParaRP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6"/>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6"/>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6"/>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5367672790901134E-2"/>
          <c:y val="0.33374999999999999"/>
          <c:w val="0.92407677165354329"/>
          <c:h val="0.44155657626130057"/>
        </c:manualLayout>
      </c:layout>
      <c:lineChart>
        <c:grouping val="standard"/>
        <c:varyColors val="0"/>
        <c:ser>
          <c:idx val="0"/>
          <c:order val="0"/>
          <c:tx>
            <c:strRef>
              <c:f>'KPI 2'!$B$22</c:f>
              <c:strCache>
                <c:ptCount val="1"/>
                <c:pt idx="0">
                  <c:v>Total</c:v>
                </c:pt>
              </c:strCache>
            </c:strRef>
          </c:tx>
          <c:spPr>
            <a:ln w="28575" cap="rnd">
              <a:solidFill>
                <a:schemeClr val="accent1"/>
              </a:solidFill>
              <a:round/>
            </a:ln>
            <a:effectLst/>
          </c:spPr>
          <c:marker>
            <c:symbol val="circle"/>
            <c:size val="6"/>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2'!$A$23:$A$35</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'KPI 2'!$B$23:$B$35</c:f>
              <c:numCache>
                <c:formatCode>0.00%</c:formatCode>
                <c:ptCount val="12"/>
                <c:pt idx="0">
                  <c:v>7.7655393688333921E-2</c:v>
                </c:pt>
                <c:pt idx="1">
                  <c:v>7.829097403973069E-2</c:v>
                </c:pt>
                <c:pt idx="2">
                  <c:v>9.6170897517270454E-2</c:v>
                </c:pt>
                <c:pt idx="3">
                  <c:v>8.1369792735784416E-2</c:v>
                </c:pt>
                <c:pt idx="4">
                  <c:v>7.7281738859799012E-2</c:v>
                </c:pt>
                <c:pt idx="5">
                  <c:v>7.6302410456858913E-2</c:v>
                </c:pt>
                <c:pt idx="6">
                  <c:v>8.7522615356720276E-2</c:v>
                </c:pt>
                <c:pt idx="7">
                  <c:v>7.9029418620896325E-2</c:v>
                </c:pt>
                <c:pt idx="8">
                  <c:v>9.4520506935139345E-2</c:v>
                </c:pt>
                <c:pt idx="9">
                  <c:v>9.4606905551920722E-2</c:v>
                </c:pt>
                <c:pt idx="10">
                  <c:v>8.183040087123282E-2</c:v>
                </c:pt>
                <c:pt idx="11">
                  <c:v>7.5418945366313009E-2</c:v>
                </c:pt>
              </c:numCache>
            </c:numRef>
          </c:val>
          <c:smooth val="0"/>
          <c:extLst>
            <c:ext xmlns:c16="http://schemas.microsoft.com/office/drawing/2014/chart" uri="{C3380CC4-5D6E-409C-BE32-E72D297353CC}">
              <c16:uniqueId val="{00000000-CCC7-4B88-8C70-6A71E13931F8}"/>
            </c:ext>
          </c:extLst>
        </c:ser>
        <c:dLbls>
          <c:dLblPos val="t"/>
          <c:showLegendKey val="0"/>
          <c:showVal val="1"/>
          <c:showCatName val="0"/>
          <c:showSerName val="0"/>
          <c:showPercent val="0"/>
          <c:showBubbleSize val="0"/>
        </c:dLbls>
        <c:marker val="1"/>
        <c:smooth val="0"/>
        <c:axId val="771150623"/>
        <c:axId val="771152063"/>
      </c:lineChart>
      <c:catAx>
        <c:axId val="771150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771152063"/>
        <c:crosses val="autoZero"/>
        <c:auto val="1"/>
        <c:lblAlgn val="ctr"/>
        <c:lblOffset val="100"/>
        <c:noMultiLvlLbl val="0"/>
      </c:catAx>
      <c:valAx>
        <c:axId val="771152063"/>
        <c:scaling>
          <c:orientation val="minMax"/>
        </c:scaling>
        <c:delete val="1"/>
        <c:axPos val="l"/>
        <c:numFmt formatCode="0.00%" sourceLinked="1"/>
        <c:majorTickMark val="none"/>
        <c:minorTickMark val="none"/>
        <c:tickLblPos val="nextTo"/>
        <c:crossAx val="7711506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Dashboard.xlsx]KPI 2!PivotTable4</c:name>
    <c:fmtId val="5"/>
  </c:pivotSource>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a:solidFill>
                  <a:srgbClr val="FF0000"/>
                </a:solidFill>
              </a:rPr>
              <a:t>Quarter</a:t>
            </a:r>
            <a:r>
              <a:rPr lang="en-US" sz="1600" b="1" baseline="0" dirty="0">
                <a:solidFill>
                  <a:srgbClr val="FF0000"/>
                </a:solidFill>
              </a:rPr>
              <a:t>-wise Load Factor</a:t>
            </a:r>
            <a:endParaRPr lang="en-US" sz="1600" b="1" dirty="0">
              <a:solidFill>
                <a:srgbClr val="FF0000"/>
              </a:solidFill>
            </a:endParaRP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6"/>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6"/>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6"/>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3333333333333333E-2"/>
          <c:y val="0.26171296296296298"/>
          <c:w val="0.93888888888888888"/>
          <c:h val="0.62825568678915134"/>
        </c:manualLayout>
      </c:layout>
      <c:lineChart>
        <c:grouping val="standard"/>
        <c:varyColors val="0"/>
        <c:ser>
          <c:idx val="0"/>
          <c:order val="0"/>
          <c:tx>
            <c:strRef>
              <c:f>'KPI 2'!$B$42</c:f>
              <c:strCache>
                <c:ptCount val="1"/>
                <c:pt idx="0">
                  <c:v>Total</c:v>
                </c:pt>
              </c:strCache>
            </c:strRef>
          </c:tx>
          <c:spPr>
            <a:ln w="28575" cap="rnd">
              <a:solidFill>
                <a:schemeClr val="accent1"/>
              </a:solidFill>
              <a:round/>
            </a:ln>
            <a:effectLst/>
          </c:spPr>
          <c:marker>
            <c:symbol val="circle"/>
            <c:size val="6"/>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2'!$A$43:$A$47</c:f>
              <c:strCache>
                <c:ptCount val="4"/>
                <c:pt idx="0">
                  <c:v>Q1</c:v>
                </c:pt>
                <c:pt idx="1">
                  <c:v>Q2</c:v>
                </c:pt>
                <c:pt idx="2">
                  <c:v>Q3</c:v>
                </c:pt>
                <c:pt idx="3">
                  <c:v>Q4</c:v>
                </c:pt>
              </c:strCache>
            </c:strRef>
          </c:cat>
          <c:val>
            <c:numRef>
              <c:f>'KPI 2'!$B$43:$B$47</c:f>
              <c:numCache>
                <c:formatCode>0.00%</c:formatCode>
                <c:ptCount val="4"/>
                <c:pt idx="0">
                  <c:v>0.25211726524533523</c:v>
                </c:pt>
                <c:pt idx="1">
                  <c:v>0.23495394205244227</c:v>
                </c:pt>
                <c:pt idx="2">
                  <c:v>0.26107254091275606</c:v>
                </c:pt>
                <c:pt idx="3">
                  <c:v>0.25185625178946647</c:v>
                </c:pt>
              </c:numCache>
            </c:numRef>
          </c:val>
          <c:smooth val="0"/>
          <c:extLst>
            <c:ext xmlns:c16="http://schemas.microsoft.com/office/drawing/2014/chart" uri="{C3380CC4-5D6E-409C-BE32-E72D297353CC}">
              <c16:uniqueId val="{00000000-7C8E-46A0-A9D3-BBCD29801195}"/>
            </c:ext>
          </c:extLst>
        </c:ser>
        <c:dLbls>
          <c:dLblPos val="t"/>
          <c:showLegendKey val="0"/>
          <c:showVal val="1"/>
          <c:showCatName val="0"/>
          <c:showSerName val="0"/>
          <c:showPercent val="0"/>
          <c:showBubbleSize val="0"/>
        </c:dLbls>
        <c:marker val="1"/>
        <c:smooth val="0"/>
        <c:axId val="771136703"/>
        <c:axId val="771132863"/>
      </c:lineChart>
      <c:catAx>
        <c:axId val="77113670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771132863"/>
        <c:crosses val="autoZero"/>
        <c:auto val="1"/>
        <c:lblAlgn val="ctr"/>
        <c:lblOffset val="100"/>
        <c:noMultiLvlLbl val="0"/>
      </c:catAx>
      <c:valAx>
        <c:axId val="771132863"/>
        <c:scaling>
          <c:orientation val="minMax"/>
        </c:scaling>
        <c:delete val="1"/>
        <c:axPos val="l"/>
        <c:numFmt formatCode="0.00%" sourceLinked="1"/>
        <c:majorTickMark val="none"/>
        <c:minorTickMark val="none"/>
        <c:tickLblPos val="nextTo"/>
        <c:crossAx val="771136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Dashboard.xlsx]KPI 4!PivotTable13</c:name>
    <c:fmtId val="11"/>
  </c:pivotSource>
  <c:chart>
    <c:title>
      <c:tx>
        <c:rich>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r>
              <a:rPr lang="en-US" dirty="0">
                <a:solidFill>
                  <a:sysClr val="windowText" lastClr="000000"/>
                </a:solidFill>
              </a:rPr>
              <a:t>Load</a:t>
            </a:r>
            <a:r>
              <a:rPr lang="en-US" baseline="0" dirty="0">
                <a:solidFill>
                  <a:sysClr val="windowText" lastClr="000000"/>
                </a:solidFill>
              </a:rPr>
              <a:t> Factor on Carrier Basis</a:t>
            </a:r>
            <a:endParaRPr lang="en-US" dirty="0">
              <a:solidFill>
                <a:sysClr val="windowText" lastClr="000000"/>
              </a:solidFill>
            </a:endParaRPr>
          </a:p>
        </c:rich>
      </c:tx>
      <c:layout>
        <c:manualLayout>
          <c:xMode val="edge"/>
          <c:yMode val="edge"/>
          <c:x val="0.24112596095063205"/>
          <c:y val="2.3539299111411317E-2"/>
        </c:manualLayout>
      </c:layout>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317500" algn="ctr" rotWithShape="0">
              <a:prstClr val="black">
                <a:alpha val="25000"/>
              </a:prstClr>
            </a:outerShdw>
          </a:effectLst>
        </c:spPr>
      </c:pivotFmt>
      <c:pivotFmt>
        <c:idx val="2"/>
        <c:spPr>
          <a:solidFill>
            <a:schemeClr val="accent1"/>
          </a:solidFill>
          <a:ln>
            <a:noFill/>
          </a:ln>
          <a:effectLst>
            <a:outerShdw blurRad="317500" algn="ctr" rotWithShape="0">
              <a:prstClr val="black">
                <a:alpha val="25000"/>
              </a:prstClr>
            </a:outerShdw>
          </a:effectLst>
        </c:spPr>
      </c:pivotFmt>
      <c:pivotFmt>
        <c:idx val="3"/>
        <c:spPr>
          <a:solidFill>
            <a:schemeClr val="accent1"/>
          </a:solidFill>
          <a:ln>
            <a:noFill/>
          </a:ln>
          <a:effectLst>
            <a:outerShdw blurRad="317500" algn="ctr" rotWithShape="0">
              <a:prstClr val="black">
                <a:alpha val="25000"/>
              </a:prstClr>
            </a:outerShdw>
          </a:effectLst>
        </c:spPr>
      </c:pivotFmt>
      <c:pivotFmt>
        <c:idx val="4"/>
        <c:spPr>
          <a:solidFill>
            <a:schemeClr val="accent1"/>
          </a:solidFill>
          <a:ln>
            <a:noFill/>
          </a:ln>
          <a:effectLst>
            <a:outerShdw blurRad="317500" algn="ctr" rotWithShape="0">
              <a:prstClr val="black">
                <a:alpha val="25000"/>
              </a:prstClr>
            </a:outerShdw>
          </a:effectLst>
        </c:spPr>
      </c:pivotFmt>
      <c:pivotFmt>
        <c:idx val="5"/>
        <c:spPr>
          <a:solidFill>
            <a:schemeClr val="accent1"/>
          </a:solidFill>
          <a:ln>
            <a:noFill/>
          </a:ln>
          <a:effectLst>
            <a:outerShdw blurRad="317500" algn="ctr" rotWithShape="0">
              <a:prstClr val="black">
                <a:alpha val="25000"/>
              </a:prstClr>
            </a:outerShdw>
          </a:effectLst>
        </c:spPr>
      </c:pivotFmt>
      <c:pivotFmt>
        <c:idx val="6"/>
        <c:spPr>
          <a:solidFill>
            <a:schemeClr val="accent1"/>
          </a:solidFill>
          <a:ln>
            <a:noFill/>
          </a:ln>
          <a:effectLst>
            <a:outerShdw blurRad="317500" algn="ctr" rotWithShape="0">
              <a:prstClr val="black">
                <a:alpha val="25000"/>
              </a:prstClr>
            </a:outerShdw>
          </a:effectLst>
        </c:spPr>
      </c:pivotFmt>
      <c:pivotFmt>
        <c:idx val="7"/>
        <c:spPr>
          <a:solidFill>
            <a:schemeClr val="accent1"/>
          </a:solidFill>
          <a:ln>
            <a:noFill/>
          </a:ln>
          <a:effectLst>
            <a:outerShdw blurRad="317500" algn="ctr" rotWithShape="0">
              <a:prstClr val="black">
                <a:alpha val="25000"/>
              </a:prstClr>
            </a:outerShdw>
          </a:effectLst>
        </c:spPr>
      </c:pivotFmt>
      <c:pivotFmt>
        <c:idx val="8"/>
        <c:spPr>
          <a:solidFill>
            <a:schemeClr val="accent1"/>
          </a:solidFill>
          <a:ln>
            <a:noFill/>
          </a:ln>
          <a:effectLst>
            <a:outerShdw blurRad="317500" algn="ctr" rotWithShape="0">
              <a:prstClr val="black">
                <a:alpha val="25000"/>
              </a:prstClr>
            </a:outerShdw>
          </a:effectLst>
        </c:spPr>
      </c:pivotFmt>
      <c:pivotFmt>
        <c:idx val="9"/>
        <c:spPr>
          <a:solidFill>
            <a:schemeClr val="accent1"/>
          </a:solidFill>
          <a:ln>
            <a:noFill/>
          </a:ln>
          <a:effectLst>
            <a:outerShdw blurRad="317500" algn="ctr" rotWithShape="0">
              <a:prstClr val="black">
                <a:alpha val="25000"/>
              </a:prstClr>
            </a:outerShdw>
          </a:effectLst>
        </c:spPr>
      </c:pivotFmt>
      <c:pivotFmt>
        <c:idx val="10"/>
        <c:spPr>
          <a:solidFill>
            <a:schemeClr val="accent1"/>
          </a:solidFill>
          <a:ln>
            <a:noFill/>
          </a:ln>
          <a:effectLst>
            <a:outerShdw blurRad="317500" algn="ctr" rotWithShape="0">
              <a:prstClr val="black">
                <a:alpha val="25000"/>
              </a:prstClr>
            </a:outerShdw>
          </a:effectLst>
        </c:spPr>
      </c:pivotFmt>
      <c:pivotFmt>
        <c:idx val="11"/>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317500" algn="ctr" rotWithShape="0">
              <a:prstClr val="black">
                <a:alpha val="25000"/>
              </a:prstClr>
            </a:outerShdw>
          </a:effectLst>
        </c:spPr>
      </c:pivotFmt>
      <c:pivotFmt>
        <c:idx val="13"/>
        <c:spPr>
          <a:solidFill>
            <a:schemeClr val="accent1"/>
          </a:solidFill>
          <a:ln>
            <a:noFill/>
          </a:ln>
          <a:effectLst>
            <a:outerShdw blurRad="317500" algn="ctr" rotWithShape="0">
              <a:prstClr val="black">
                <a:alpha val="25000"/>
              </a:prstClr>
            </a:outerShdw>
          </a:effectLst>
        </c:spPr>
      </c:pivotFmt>
      <c:pivotFmt>
        <c:idx val="14"/>
        <c:spPr>
          <a:solidFill>
            <a:schemeClr val="accent1"/>
          </a:solidFill>
          <a:ln>
            <a:noFill/>
          </a:ln>
          <a:effectLst>
            <a:outerShdw blurRad="317500" algn="ctr" rotWithShape="0">
              <a:prstClr val="black">
                <a:alpha val="25000"/>
              </a:prstClr>
            </a:outerShdw>
          </a:effectLst>
        </c:spPr>
      </c:pivotFmt>
      <c:pivotFmt>
        <c:idx val="15"/>
        <c:spPr>
          <a:solidFill>
            <a:schemeClr val="accent1"/>
          </a:solidFill>
          <a:ln>
            <a:noFill/>
          </a:ln>
          <a:effectLst>
            <a:outerShdw blurRad="317500" algn="ctr" rotWithShape="0">
              <a:prstClr val="black">
                <a:alpha val="25000"/>
              </a:prstClr>
            </a:outerShdw>
          </a:effectLst>
        </c:spPr>
      </c:pivotFmt>
      <c:pivotFmt>
        <c:idx val="16"/>
        <c:spPr>
          <a:solidFill>
            <a:schemeClr val="accent1"/>
          </a:solidFill>
          <a:ln>
            <a:noFill/>
          </a:ln>
          <a:effectLst>
            <a:outerShdw blurRad="317500" algn="ctr" rotWithShape="0">
              <a:prstClr val="black">
                <a:alpha val="25000"/>
              </a:prstClr>
            </a:outerShdw>
          </a:effectLst>
        </c:spPr>
      </c:pivotFmt>
      <c:pivotFmt>
        <c:idx val="17"/>
        <c:spPr>
          <a:solidFill>
            <a:schemeClr val="accent1"/>
          </a:solidFill>
          <a:ln>
            <a:noFill/>
          </a:ln>
          <a:effectLst>
            <a:outerShdw blurRad="317500" algn="ctr" rotWithShape="0">
              <a:prstClr val="black">
                <a:alpha val="25000"/>
              </a:prstClr>
            </a:outerShdw>
          </a:effectLst>
        </c:spPr>
      </c:pivotFmt>
      <c:pivotFmt>
        <c:idx val="18"/>
        <c:spPr>
          <a:solidFill>
            <a:schemeClr val="accent1"/>
          </a:solidFill>
          <a:ln>
            <a:noFill/>
          </a:ln>
          <a:effectLst>
            <a:outerShdw blurRad="317500" algn="ctr" rotWithShape="0">
              <a:prstClr val="black">
                <a:alpha val="25000"/>
              </a:prstClr>
            </a:outerShdw>
          </a:effectLst>
        </c:spPr>
      </c:pivotFmt>
      <c:pivotFmt>
        <c:idx val="19"/>
        <c:spPr>
          <a:solidFill>
            <a:schemeClr val="accent1"/>
          </a:solidFill>
          <a:ln>
            <a:noFill/>
          </a:ln>
          <a:effectLst>
            <a:outerShdw blurRad="317500" algn="ctr" rotWithShape="0">
              <a:prstClr val="black">
                <a:alpha val="25000"/>
              </a:prstClr>
            </a:outerShdw>
          </a:effectLst>
        </c:spPr>
      </c:pivotFmt>
      <c:pivotFmt>
        <c:idx val="20"/>
        <c:spPr>
          <a:solidFill>
            <a:schemeClr val="accent1"/>
          </a:solidFill>
          <a:ln>
            <a:noFill/>
          </a:ln>
          <a:effectLst>
            <a:outerShdw blurRad="317500" algn="ctr" rotWithShape="0">
              <a:prstClr val="black">
                <a:alpha val="25000"/>
              </a:prstClr>
            </a:outerShdw>
          </a:effectLst>
        </c:spPr>
      </c:pivotFmt>
      <c:pivotFmt>
        <c:idx val="21"/>
        <c:spPr>
          <a:solidFill>
            <a:schemeClr val="accent1"/>
          </a:solidFill>
          <a:ln>
            <a:noFill/>
          </a:ln>
          <a:effectLst>
            <a:outerShdw blurRad="317500" algn="ctr" rotWithShape="0">
              <a:prstClr val="black">
                <a:alpha val="25000"/>
              </a:prstClr>
            </a:outerShdw>
          </a:effectLst>
        </c:spPr>
      </c:pivotFmt>
      <c:pivotFmt>
        <c:idx val="22"/>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a:outerShdw blurRad="317500" algn="ctr" rotWithShape="0">
              <a:prstClr val="black">
                <a:alpha val="25000"/>
              </a:prstClr>
            </a:outerShdw>
          </a:effectLst>
        </c:spPr>
      </c:pivotFmt>
      <c:pivotFmt>
        <c:idx val="24"/>
        <c:spPr>
          <a:solidFill>
            <a:schemeClr val="accent1"/>
          </a:solidFill>
          <a:ln>
            <a:noFill/>
          </a:ln>
          <a:effectLst>
            <a:outerShdw blurRad="317500" algn="ctr" rotWithShape="0">
              <a:prstClr val="black">
                <a:alpha val="25000"/>
              </a:prstClr>
            </a:outerShdw>
          </a:effectLst>
        </c:spPr>
      </c:pivotFmt>
      <c:pivotFmt>
        <c:idx val="25"/>
        <c:spPr>
          <a:solidFill>
            <a:schemeClr val="accent1"/>
          </a:solidFill>
          <a:ln>
            <a:noFill/>
          </a:ln>
          <a:effectLst>
            <a:outerShdw blurRad="317500" algn="ctr" rotWithShape="0">
              <a:prstClr val="black">
                <a:alpha val="25000"/>
              </a:prstClr>
            </a:outerShdw>
          </a:effectLst>
        </c:spPr>
      </c:pivotFmt>
      <c:pivotFmt>
        <c:idx val="26"/>
        <c:spPr>
          <a:solidFill>
            <a:schemeClr val="accent1"/>
          </a:solidFill>
          <a:ln>
            <a:noFill/>
          </a:ln>
          <a:effectLst>
            <a:outerShdw blurRad="317500" algn="ctr" rotWithShape="0">
              <a:prstClr val="black">
                <a:alpha val="25000"/>
              </a:prstClr>
            </a:outerShdw>
          </a:effectLst>
        </c:spPr>
      </c:pivotFmt>
      <c:pivotFmt>
        <c:idx val="27"/>
        <c:spPr>
          <a:solidFill>
            <a:schemeClr val="accent1"/>
          </a:solidFill>
          <a:ln>
            <a:noFill/>
          </a:ln>
          <a:effectLst>
            <a:outerShdw blurRad="317500" algn="ctr" rotWithShape="0">
              <a:prstClr val="black">
                <a:alpha val="25000"/>
              </a:prstClr>
            </a:outerShdw>
          </a:effectLst>
        </c:spPr>
      </c:pivotFmt>
      <c:pivotFmt>
        <c:idx val="28"/>
        <c:spPr>
          <a:solidFill>
            <a:schemeClr val="accent1"/>
          </a:solidFill>
          <a:ln>
            <a:noFill/>
          </a:ln>
          <a:effectLst>
            <a:outerShdw blurRad="317500" algn="ctr" rotWithShape="0">
              <a:prstClr val="black">
                <a:alpha val="25000"/>
              </a:prstClr>
            </a:outerShdw>
          </a:effectLst>
        </c:spPr>
      </c:pivotFmt>
      <c:pivotFmt>
        <c:idx val="29"/>
        <c:spPr>
          <a:solidFill>
            <a:schemeClr val="accent1"/>
          </a:solidFill>
          <a:ln>
            <a:noFill/>
          </a:ln>
          <a:effectLst>
            <a:outerShdw blurRad="317500" algn="ctr" rotWithShape="0">
              <a:prstClr val="black">
                <a:alpha val="25000"/>
              </a:prstClr>
            </a:outerShdw>
          </a:effectLst>
        </c:spPr>
      </c:pivotFmt>
      <c:pivotFmt>
        <c:idx val="30"/>
        <c:spPr>
          <a:solidFill>
            <a:schemeClr val="accent1"/>
          </a:solidFill>
          <a:ln>
            <a:noFill/>
          </a:ln>
          <a:effectLst>
            <a:outerShdw blurRad="317500" algn="ctr" rotWithShape="0">
              <a:prstClr val="black">
                <a:alpha val="25000"/>
              </a:prstClr>
            </a:outerShdw>
          </a:effectLst>
        </c:spPr>
      </c:pivotFmt>
      <c:pivotFmt>
        <c:idx val="31"/>
        <c:spPr>
          <a:solidFill>
            <a:schemeClr val="accent1"/>
          </a:solidFill>
          <a:ln>
            <a:noFill/>
          </a:ln>
          <a:effectLst>
            <a:outerShdw blurRad="317500" algn="ctr" rotWithShape="0">
              <a:prstClr val="black">
                <a:alpha val="25000"/>
              </a:prstClr>
            </a:outerShdw>
          </a:effectLst>
        </c:spPr>
      </c:pivotFmt>
      <c:pivotFmt>
        <c:idx val="32"/>
        <c:spPr>
          <a:solidFill>
            <a:schemeClr val="accent1"/>
          </a:solidFill>
          <a:ln>
            <a:noFill/>
          </a:ln>
          <a:effectLst>
            <a:outerShdw blurRad="317500" algn="ctr" rotWithShape="0">
              <a:prstClr val="black">
                <a:alpha val="25000"/>
              </a:prstClr>
            </a:outerShdw>
          </a:effectLst>
        </c:spPr>
      </c:pivotFmt>
    </c:pivotFmts>
    <c:plotArea>
      <c:layout>
        <c:manualLayout>
          <c:layoutTarget val="inner"/>
          <c:xMode val="edge"/>
          <c:yMode val="edge"/>
          <c:x val="0.13247546759357784"/>
          <c:y val="0.12770083007141489"/>
          <c:w val="0.48928928928928928"/>
          <c:h val="0.82185781468984653"/>
        </c:manualLayout>
      </c:layout>
      <c:pieChart>
        <c:varyColors val="1"/>
        <c:ser>
          <c:idx val="0"/>
          <c:order val="0"/>
          <c:tx>
            <c:strRef>
              <c:f>'KPI 4'!$B$3</c:f>
              <c:strCache>
                <c:ptCount val="1"/>
                <c:pt idx="0">
                  <c:v>Total</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559A-4F13-9B9C-B25BB6323AAF}"/>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559A-4F13-9B9C-B25BB6323AAF}"/>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559A-4F13-9B9C-B25BB6323AAF}"/>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559A-4F13-9B9C-B25BB6323AAF}"/>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559A-4F13-9B9C-B25BB6323AAF}"/>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559A-4F13-9B9C-B25BB6323AAF}"/>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D-559A-4F13-9B9C-B25BB6323AAF}"/>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F-559A-4F13-9B9C-B25BB6323AAF}"/>
              </c:ext>
            </c:extLst>
          </c:dPt>
          <c:dPt>
            <c:idx val="8"/>
            <c:bubble3D val="0"/>
            <c:spPr>
              <a:solidFill>
                <a:schemeClr val="accent3">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1-559A-4F13-9B9C-B25BB6323AAF}"/>
              </c:ext>
            </c:extLst>
          </c:dPt>
          <c:dPt>
            <c:idx val="9"/>
            <c:bubble3D val="0"/>
            <c:spPr>
              <a:solidFill>
                <a:schemeClr val="accent4">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3-559A-4F13-9B9C-B25BB6323AAF}"/>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'KPI 4'!$A$4:$A$14</c:f>
              <c:strCache>
                <c:ptCount val="10"/>
                <c:pt idx="0">
                  <c:v>Allegiant Air</c:v>
                </c:pt>
                <c:pt idx="1">
                  <c:v>American Eagle Airlines Inc.</c:v>
                </c:pt>
                <c:pt idx="2">
                  <c:v>Atlantic Southeast Airlines</c:v>
                </c:pt>
                <c:pt idx="3">
                  <c:v>Comair Inc.</c:v>
                </c:pt>
                <c:pt idx="4">
                  <c:v>Continental Air Lines Inc.</c:v>
                </c:pt>
                <c:pt idx="5">
                  <c:v>Delta Air Lines Inc.</c:v>
                </c:pt>
                <c:pt idx="6">
                  <c:v>ExpressJet Airlines Inc.</c:v>
                </c:pt>
                <c:pt idx="7">
                  <c:v>SkyWest Airlines Inc.</c:v>
                </c:pt>
                <c:pt idx="8">
                  <c:v>Southwest Airlines Co.</c:v>
                </c:pt>
                <c:pt idx="9">
                  <c:v>US Airways Inc.</c:v>
                </c:pt>
              </c:strCache>
            </c:strRef>
          </c:cat>
          <c:val>
            <c:numRef>
              <c:f>'KPI 4'!$B$4:$B$14</c:f>
              <c:numCache>
                <c:formatCode>0.00</c:formatCode>
                <c:ptCount val="10"/>
                <c:pt idx="0">
                  <c:v>1603.2745100364075</c:v>
                </c:pt>
                <c:pt idx="1">
                  <c:v>2332.6125313510775</c:v>
                </c:pt>
                <c:pt idx="2">
                  <c:v>1686.3025168466329</c:v>
                </c:pt>
                <c:pt idx="3">
                  <c:v>1885.0866020289652</c:v>
                </c:pt>
                <c:pt idx="4">
                  <c:v>3637.9383205936174</c:v>
                </c:pt>
                <c:pt idx="5">
                  <c:v>6220.1603799172181</c:v>
                </c:pt>
                <c:pt idx="6">
                  <c:v>1908.1315383851413</c:v>
                </c:pt>
                <c:pt idx="7">
                  <c:v>3079.8304418896</c:v>
                </c:pt>
                <c:pt idx="8">
                  <c:v>6002.3316763535113</c:v>
                </c:pt>
                <c:pt idx="9">
                  <c:v>3375.7463194332922</c:v>
                </c:pt>
              </c:numCache>
            </c:numRef>
          </c:val>
          <c:extLst>
            <c:ext xmlns:c16="http://schemas.microsoft.com/office/drawing/2014/chart" uri="{C3380CC4-5D6E-409C-BE32-E72D297353CC}">
              <c16:uniqueId val="{00000014-559A-4F13-9B9C-B25BB6323AAF}"/>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Dashboard.xlsx]KPI 5!PivotTable8</c:name>
    <c:fmtId val="14"/>
  </c:pivotSource>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a:solidFill>
                  <a:schemeClr val="tx1"/>
                </a:solidFill>
              </a:rPr>
              <a:t>Top</a:t>
            </a:r>
            <a:r>
              <a:rPr lang="en-US" sz="1600" b="1" baseline="0" dirty="0">
                <a:solidFill>
                  <a:schemeClr val="tx1"/>
                </a:solidFill>
              </a:rPr>
              <a:t> 10 carriers based on Passengers preference</a:t>
            </a:r>
            <a:endParaRPr lang="en-US" sz="1600" b="1" dirty="0">
              <a:solidFill>
                <a:schemeClr val="tx1"/>
              </a:solidFill>
            </a:endParaRP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'KPI 5'!$B$5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5'!$A$6:$A$16</c:f>
              <c:strCache>
                <c:ptCount val="10"/>
                <c:pt idx="0">
                  <c:v>American Eagle Airlines Inc.</c:v>
                </c:pt>
                <c:pt idx="1">
                  <c:v>Continental Air Lines Inc.</c:v>
                </c:pt>
                <c:pt idx="2">
                  <c:v>Delta Air Lines Inc.</c:v>
                </c:pt>
                <c:pt idx="3">
                  <c:v>ExpressJet Airlines Inc. (1)</c:v>
                </c:pt>
                <c:pt idx="4">
                  <c:v>Federal Express Corporation</c:v>
                </c:pt>
                <c:pt idx="5">
                  <c:v>Hageland Aviation Service</c:v>
                </c:pt>
                <c:pt idx="6">
                  <c:v>SkyWest Airlines Inc.</c:v>
                </c:pt>
                <c:pt idx="7">
                  <c:v>Southwest Airlines Co.</c:v>
                </c:pt>
                <c:pt idx="8">
                  <c:v>United Parcel Service</c:v>
                </c:pt>
                <c:pt idx="9">
                  <c:v>US Airways Inc.</c:v>
                </c:pt>
              </c:strCache>
            </c:strRef>
          </c:cat>
          <c:val>
            <c:numRef>
              <c:f>'KPI 5'!$B$6:$B$16</c:f>
              <c:numCache>
                <c:formatCode>General</c:formatCode>
                <c:ptCount val="10"/>
                <c:pt idx="0">
                  <c:v>3312</c:v>
                </c:pt>
                <c:pt idx="1">
                  <c:v>4613</c:v>
                </c:pt>
                <c:pt idx="2">
                  <c:v>8271</c:v>
                </c:pt>
                <c:pt idx="3">
                  <c:v>2884</c:v>
                </c:pt>
                <c:pt idx="4">
                  <c:v>5628</c:v>
                </c:pt>
                <c:pt idx="5">
                  <c:v>4646</c:v>
                </c:pt>
                <c:pt idx="6">
                  <c:v>4201</c:v>
                </c:pt>
                <c:pt idx="7">
                  <c:v>8019</c:v>
                </c:pt>
                <c:pt idx="8">
                  <c:v>2753</c:v>
                </c:pt>
                <c:pt idx="9">
                  <c:v>4288</c:v>
                </c:pt>
              </c:numCache>
            </c:numRef>
          </c:val>
          <c:extLst>
            <c:ext xmlns:c16="http://schemas.microsoft.com/office/drawing/2014/chart" uri="{C3380CC4-5D6E-409C-BE32-E72D297353CC}">
              <c16:uniqueId val="{00000000-741C-429A-8315-DA304080D36E}"/>
            </c:ext>
          </c:extLst>
        </c:ser>
        <c:dLbls>
          <c:dLblPos val="outEnd"/>
          <c:showLegendKey val="0"/>
          <c:showVal val="1"/>
          <c:showCatName val="0"/>
          <c:showSerName val="0"/>
          <c:showPercent val="0"/>
          <c:showBubbleSize val="0"/>
        </c:dLbls>
        <c:gapWidth val="182"/>
        <c:axId val="832902543"/>
        <c:axId val="832899663"/>
      </c:barChart>
      <c:catAx>
        <c:axId val="83290254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832899663"/>
        <c:crosses val="autoZero"/>
        <c:auto val="1"/>
        <c:lblAlgn val="ctr"/>
        <c:lblOffset val="100"/>
        <c:noMultiLvlLbl val="0"/>
      </c:catAx>
      <c:valAx>
        <c:axId val="832899663"/>
        <c:scaling>
          <c:orientation val="minMax"/>
        </c:scaling>
        <c:delete val="1"/>
        <c:axPos val="b"/>
        <c:numFmt formatCode="General" sourceLinked="1"/>
        <c:majorTickMark val="none"/>
        <c:minorTickMark val="none"/>
        <c:tickLblPos val="nextTo"/>
        <c:crossAx val="832902543"/>
        <c:crosses val="autoZero"/>
        <c:crossBetween val="between"/>
      </c:valAx>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Dashboard.xlsx]KPI 6!PivotTable9</c:name>
    <c:fmtId val="16"/>
  </c:pivotSource>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a:solidFill>
                  <a:schemeClr val="tx1"/>
                </a:solidFill>
              </a:rPr>
              <a:t>Top</a:t>
            </a:r>
            <a:r>
              <a:rPr lang="en-US" sz="1600" b="1" baseline="0" dirty="0">
                <a:solidFill>
                  <a:schemeClr val="tx1"/>
                </a:solidFill>
              </a:rPr>
              <a:t> </a:t>
            </a:r>
            <a:r>
              <a:rPr lang="en-US" sz="1600" b="1" i="0" u="none" strike="noStrike" kern="1200" spc="0" baseline="0" dirty="0">
                <a:solidFill>
                  <a:prstClr val="black"/>
                </a:solidFill>
              </a:rPr>
              <a:t> routes based on the number of flights</a:t>
            </a:r>
            <a:endParaRPr lang="en-US" sz="1600" b="1" dirty="0">
              <a:solidFill>
                <a:schemeClr val="tx1"/>
              </a:solidFill>
            </a:endParaRP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 6'!$B$7</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6'!$A$8:$A$13</c:f>
              <c:strCache>
                <c:ptCount val="5"/>
                <c:pt idx="0">
                  <c:v>Charlotte, NC - Atlanta, GA</c:v>
                </c:pt>
                <c:pt idx="1">
                  <c:v>Chicago, IL - Atlanta, GA</c:v>
                </c:pt>
                <c:pt idx="2">
                  <c:v>Chicago, IL - Detroit, MI</c:v>
                </c:pt>
                <c:pt idx="3">
                  <c:v>Washington, DC - Atlanta, GA</c:v>
                </c:pt>
                <c:pt idx="4">
                  <c:v>Washington, DC - New York, NY</c:v>
                </c:pt>
              </c:strCache>
            </c:strRef>
          </c:cat>
          <c:val>
            <c:numRef>
              <c:f>'KPI 6'!$B$8:$B$13</c:f>
              <c:numCache>
                <c:formatCode>General</c:formatCode>
                <c:ptCount val="5"/>
                <c:pt idx="0">
                  <c:v>83</c:v>
                </c:pt>
                <c:pt idx="1">
                  <c:v>82</c:v>
                </c:pt>
                <c:pt idx="2">
                  <c:v>95</c:v>
                </c:pt>
                <c:pt idx="3">
                  <c:v>86</c:v>
                </c:pt>
                <c:pt idx="4">
                  <c:v>88</c:v>
                </c:pt>
              </c:numCache>
            </c:numRef>
          </c:val>
          <c:extLst>
            <c:ext xmlns:c16="http://schemas.microsoft.com/office/drawing/2014/chart" uri="{C3380CC4-5D6E-409C-BE32-E72D297353CC}">
              <c16:uniqueId val="{00000000-1C45-4D9B-8641-387B25EC4823}"/>
            </c:ext>
          </c:extLst>
        </c:ser>
        <c:dLbls>
          <c:dLblPos val="outEnd"/>
          <c:showLegendKey val="0"/>
          <c:showVal val="1"/>
          <c:showCatName val="0"/>
          <c:showSerName val="0"/>
          <c:showPercent val="0"/>
          <c:showBubbleSize val="0"/>
        </c:dLbls>
        <c:gapWidth val="219"/>
        <c:overlap val="-27"/>
        <c:axId val="832879023"/>
        <c:axId val="832881903"/>
      </c:barChart>
      <c:catAx>
        <c:axId val="832879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832881903"/>
        <c:crosses val="autoZero"/>
        <c:auto val="1"/>
        <c:lblAlgn val="ctr"/>
        <c:lblOffset val="100"/>
        <c:noMultiLvlLbl val="0"/>
      </c:catAx>
      <c:valAx>
        <c:axId val="832881903"/>
        <c:scaling>
          <c:orientation val="minMax"/>
        </c:scaling>
        <c:delete val="1"/>
        <c:axPos val="l"/>
        <c:numFmt formatCode="General" sourceLinked="1"/>
        <c:majorTickMark val="none"/>
        <c:minorTickMark val="none"/>
        <c:tickLblPos val="nextTo"/>
        <c:crossAx val="8328790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Dashboard.xlsx]KPI 7!PivotTable15</c:name>
    <c:fmtId val="24"/>
  </c:pivotSource>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sz="1800" b="1" i="0" u="none" strike="noStrike" kern="1200" baseline="0">
                <a:solidFill>
                  <a:schemeClr val="tx1"/>
                </a:solidFill>
              </a:rPr>
              <a:t>Load factor on Weekends &amp; Weekday</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dLbl>
          <c:idx val="0"/>
          <c:dLblPos val="ct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317500" algn="ctr" rotWithShape="0">
              <a:prstClr val="black">
                <a:alpha val="25000"/>
              </a:prstClr>
            </a:outerShdw>
          </a:effectLst>
        </c:spPr>
      </c:pivotFmt>
      <c:pivotFmt>
        <c:idx val="3"/>
        <c:spPr>
          <a:solidFill>
            <a:schemeClr val="accent1"/>
          </a:solidFill>
          <a:ln>
            <a:noFill/>
          </a:ln>
          <a:effectLst>
            <a:outerShdw blurRad="317500" algn="ctr" rotWithShape="0">
              <a:prstClr val="black">
                <a:alpha val="25000"/>
              </a:prstClr>
            </a:outerShdw>
          </a:effectLst>
        </c:spPr>
      </c:pivotFmt>
      <c:pivotFmt>
        <c:idx val="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317500" algn="ctr" rotWithShape="0">
              <a:prstClr val="black">
                <a:alpha val="25000"/>
              </a:prstClr>
            </a:outerShdw>
          </a:effectLst>
        </c:spPr>
      </c:pivotFmt>
      <c:pivotFmt>
        <c:idx val="6"/>
        <c:spPr>
          <a:solidFill>
            <a:schemeClr val="accent1"/>
          </a:solidFill>
          <a:ln>
            <a:noFill/>
          </a:ln>
          <a:effectLst>
            <a:outerShdw blurRad="317500" algn="ctr" rotWithShape="0">
              <a:prstClr val="black">
                <a:alpha val="25000"/>
              </a:prstClr>
            </a:outerShdw>
          </a:effectLst>
        </c:spPr>
      </c:pivotFmt>
      <c:pivotFmt>
        <c:idx val="7"/>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317500" algn="ctr" rotWithShape="0">
              <a:prstClr val="black">
                <a:alpha val="25000"/>
              </a:prstClr>
            </a:outerShdw>
          </a:effectLst>
        </c:spPr>
      </c:pivotFmt>
      <c:pivotFmt>
        <c:idx val="9"/>
        <c:spPr>
          <a:solidFill>
            <a:schemeClr val="accent1"/>
          </a:solidFill>
          <a:ln>
            <a:noFill/>
          </a:ln>
          <a:effectLst>
            <a:outerShdw blurRad="317500" algn="ctr" rotWithShape="0">
              <a:prstClr val="black">
                <a:alpha val="25000"/>
              </a:prstClr>
            </a:outerShdw>
          </a:effectLst>
        </c:spPr>
      </c:pivotFmt>
    </c:pivotFmts>
    <c:plotArea>
      <c:layout/>
      <c:pieChart>
        <c:varyColors val="1"/>
        <c:ser>
          <c:idx val="0"/>
          <c:order val="0"/>
          <c:tx>
            <c:strRef>
              <c:f>'KPI 7'!$B$8</c:f>
              <c:strCache>
                <c:ptCount val="1"/>
                <c:pt idx="0">
                  <c:v>Total</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29A9-4BA6-8A63-5F3DA7646F7D}"/>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29A9-4BA6-8A63-5F3DA7646F7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'KPI 7'!$A$9:$A$11</c:f>
              <c:strCache>
                <c:ptCount val="2"/>
                <c:pt idx="0">
                  <c:v>Weekday</c:v>
                </c:pt>
                <c:pt idx="1">
                  <c:v>Weekend</c:v>
                </c:pt>
              </c:strCache>
            </c:strRef>
          </c:cat>
          <c:val>
            <c:numRef>
              <c:f>'KPI 7'!$B$9:$B$11</c:f>
              <c:numCache>
                <c:formatCode>0.00%</c:formatCode>
                <c:ptCount val="2"/>
                <c:pt idx="0">
                  <c:v>0.71170691661629781</c:v>
                </c:pt>
                <c:pt idx="1">
                  <c:v>0.28829308338370213</c:v>
                </c:pt>
              </c:numCache>
            </c:numRef>
          </c:val>
          <c:extLst>
            <c:ext xmlns:c16="http://schemas.microsoft.com/office/drawing/2014/chart" uri="{C3380CC4-5D6E-409C-BE32-E72D297353CC}">
              <c16:uniqueId val="{00000004-29A9-4BA6-8A63-5F3DA7646F7D}"/>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Dashboard.xlsx]KPI 8!PivotTable10</c:name>
    <c:fmtId val="17"/>
  </c:pivotSource>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solidFill>
                  <a:schemeClr val="tx1"/>
                </a:solidFill>
              </a:rPr>
              <a:t>Numbers</a:t>
            </a:r>
            <a:r>
              <a:rPr lang="en-US" sz="1600" b="1" baseline="0">
                <a:solidFill>
                  <a:schemeClr val="tx1"/>
                </a:solidFill>
              </a:rPr>
              <a:t> of Flights based on Distance Groups</a:t>
            </a:r>
            <a:endParaRPr lang="en-US" sz="1600" b="1">
              <a:solidFill>
                <a:schemeClr val="tx1"/>
              </a:solidFill>
            </a:endParaRP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'KPI 8'!$B$9</c:f>
              <c:strCache>
                <c:ptCount val="1"/>
                <c:pt idx="0">
                  <c:v>Total</c:v>
                </c:pt>
              </c:strCache>
            </c:strRef>
          </c:tx>
          <c:spPr>
            <a:solidFill>
              <a:schemeClr val="accent1"/>
            </a:solidFill>
            <a:ln>
              <a:noFill/>
            </a:ln>
            <a:effectLst/>
          </c:spPr>
          <c:invertIfNegative val="0"/>
          <c:dPt>
            <c:idx val="18"/>
            <c:invertIfNegative val="0"/>
            <c:bubble3D val="0"/>
            <c:extLst>
              <c:ext xmlns:c16="http://schemas.microsoft.com/office/drawing/2014/chart" uri="{C3380CC4-5D6E-409C-BE32-E72D297353CC}">
                <c16:uniqueId val="{00000000-942F-4808-8DCE-6BAEC0B4E3CF}"/>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8'!$A$10:$A$29</c:f>
              <c:strCache>
                <c:ptCount val="1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21</c:v>
                </c:pt>
              </c:strCache>
            </c:strRef>
          </c:cat>
          <c:val>
            <c:numRef>
              <c:f>'KPI 8'!$B$10:$B$29</c:f>
              <c:numCache>
                <c:formatCode>General</c:formatCode>
                <c:ptCount val="19"/>
                <c:pt idx="0">
                  <c:v>58047</c:v>
                </c:pt>
                <c:pt idx="1">
                  <c:v>28131</c:v>
                </c:pt>
                <c:pt idx="2">
                  <c:v>11333</c:v>
                </c:pt>
                <c:pt idx="3">
                  <c:v>6092</c:v>
                </c:pt>
                <c:pt idx="4">
                  <c:v>2330</c:v>
                </c:pt>
                <c:pt idx="5">
                  <c:v>855</c:v>
                </c:pt>
                <c:pt idx="6">
                  <c:v>612</c:v>
                </c:pt>
                <c:pt idx="7">
                  <c:v>1082</c:v>
                </c:pt>
                <c:pt idx="8">
                  <c:v>810</c:v>
                </c:pt>
                <c:pt idx="9">
                  <c:v>524</c:v>
                </c:pt>
                <c:pt idx="10">
                  <c:v>419</c:v>
                </c:pt>
                <c:pt idx="11">
                  <c:v>145</c:v>
                </c:pt>
                <c:pt idx="12">
                  <c:v>83</c:v>
                </c:pt>
                <c:pt idx="13">
                  <c:v>174</c:v>
                </c:pt>
                <c:pt idx="14">
                  <c:v>117</c:v>
                </c:pt>
                <c:pt idx="15">
                  <c:v>58</c:v>
                </c:pt>
                <c:pt idx="16">
                  <c:v>32</c:v>
                </c:pt>
                <c:pt idx="17">
                  <c:v>4</c:v>
                </c:pt>
                <c:pt idx="18">
                  <c:v>1</c:v>
                </c:pt>
              </c:numCache>
            </c:numRef>
          </c:val>
          <c:extLst>
            <c:ext xmlns:c16="http://schemas.microsoft.com/office/drawing/2014/chart" uri="{C3380CC4-5D6E-409C-BE32-E72D297353CC}">
              <c16:uniqueId val="{00000001-942F-4808-8DCE-6BAEC0B4E3CF}"/>
            </c:ext>
          </c:extLst>
        </c:ser>
        <c:dLbls>
          <c:dLblPos val="outEnd"/>
          <c:showLegendKey val="0"/>
          <c:showVal val="1"/>
          <c:showCatName val="0"/>
          <c:showSerName val="0"/>
          <c:showPercent val="0"/>
          <c:showBubbleSize val="0"/>
        </c:dLbls>
        <c:gapWidth val="182"/>
        <c:axId val="832868463"/>
        <c:axId val="832885263"/>
      </c:barChart>
      <c:catAx>
        <c:axId val="832868463"/>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832885263"/>
        <c:crosses val="autoZero"/>
        <c:auto val="1"/>
        <c:lblAlgn val="ctr"/>
        <c:lblOffset val="100"/>
        <c:noMultiLvlLbl val="0"/>
      </c:catAx>
      <c:valAx>
        <c:axId val="832885263"/>
        <c:scaling>
          <c:orientation val="minMax"/>
        </c:scaling>
        <c:delete val="1"/>
        <c:axPos val="b"/>
        <c:numFmt formatCode="General" sourceLinked="1"/>
        <c:majorTickMark val="none"/>
        <c:minorTickMark val="none"/>
        <c:tickLblPos val="nextTo"/>
        <c:crossAx val="8328684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36A3AA-3645-4341-ADF4-6D156DD6909E}" type="datetimeFigureOut">
              <a:rPr lang="en-US" smtClean="0"/>
              <a:t>10/15/2024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AB014-138C-4001-AEB5-F1D527D08CA2}" type="slidenum">
              <a:rPr lang="en-US" smtClean="0"/>
              <a:t>‹#›</a:t>
            </a:fld>
            <a:endParaRPr lang="en-US"/>
          </a:p>
        </p:txBody>
      </p:sp>
    </p:spTree>
    <p:extLst>
      <p:ext uri="{BB962C8B-B14F-4D97-AF65-F5344CB8AC3E}">
        <p14:creationId xmlns:p14="http://schemas.microsoft.com/office/powerpoint/2010/main" val="1996357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2AB014-138C-4001-AEB5-F1D527D08CA2}" type="slidenum">
              <a:rPr lang="en-US" smtClean="0"/>
              <a:t>7</a:t>
            </a:fld>
            <a:endParaRPr lang="en-US"/>
          </a:p>
        </p:txBody>
      </p:sp>
    </p:spTree>
    <p:extLst>
      <p:ext uri="{BB962C8B-B14F-4D97-AF65-F5344CB8AC3E}">
        <p14:creationId xmlns:p14="http://schemas.microsoft.com/office/powerpoint/2010/main" val="171873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2AB014-138C-4001-AEB5-F1D527D08CA2}" type="slidenum">
              <a:rPr lang="en-US" smtClean="0"/>
              <a:t>14</a:t>
            </a:fld>
            <a:endParaRPr lang="en-US"/>
          </a:p>
        </p:txBody>
      </p:sp>
    </p:spTree>
    <p:extLst>
      <p:ext uri="{BB962C8B-B14F-4D97-AF65-F5344CB8AC3E}">
        <p14:creationId xmlns:p14="http://schemas.microsoft.com/office/powerpoint/2010/main" val="34208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5BD2E-E0AC-6E1D-9C06-803CFC9461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17330A-C0EC-F7AA-8980-028880B3A3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0EEF23-514F-0FE5-E487-2012182E4C8B}"/>
              </a:ext>
            </a:extLst>
          </p:cNvPr>
          <p:cNvSpPr>
            <a:spLocks noGrp="1"/>
          </p:cNvSpPr>
          <p:nvPr>
            <p:ph type="dt" sz="half" idx="10"/>
          </p:nvPr>
        </p:nvSpPr>
        <p:spPr/>
        <p:txBody>
          <a:bodyPr/>
          <a:lstStyle/>
          <a:p>
            <a:fld id="{E33445D4-6A18-4F17-A902-693429D6A1E8}" type="datetimeFigureOut">
              <a:rPr lang="en-US" smtClean="0"/>
              <a:t>10/15/2024</a:t>
            </a:fld>
            <a:endParaRPr lang="en-US"/>
          </a:p>
        </p:txBody>
      </p:sp>
      <p:sp>
        <p:nvSpPr>
          <p:cNvPr id="5" name="Footer Placeholder 4">
            <a:extLst>
              <a:ext uri="{FF2B5EF4-FFF2-40B4-BE49-F238E27FC236}">
                <a16:creationId xmlns:a16="http://schemas.microsoft.com/office/drawing/2014/main" id="{843D41EB-EF9C-E395-61D5-9447D8F8F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A5611-69C6-6B76-EF72-EB0E476BEF32}"/>
              </a:ext>
            </a:extLst>
          </p:cNvPr>
          <p:cNvSpPr>
            <a:spLocks noGrp="1"/>
          </p:cNvSpPr>
          <p:nvPr>
            <p:ph type="sldNum" sz="quarter" idx="12"/>
          </p:nvPr>
        </p:nvSpPr>
        <p:spPr/>
        <p:txBody>
          <a:bodyPr/>
          <a:lstStyle/>
          <a:p>
            <a:fld id="{DD10E621-7E5D-47E7-93FB-508A9E52AEBE}" type="slidenum">
              <a:rPr lang="en-US" smtClean="0"/>
              <a:t>‹#›</a:t>
            </a:fld>
            <a:endParaRPr lang="en-US"/>
          </a:p>
        </p:txBody>
      </p:sp>
    </p:spTree>
    <p:extLst>
      <p:ext uri="{BB962C8B-B14F-4D97-AF65-F5344CB8AC3E}">
        <p14:creationId xmlns:p14="http://schemas.microsoft.com/office/powerpoint/2010/main" val="3079001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00F3-7EDD-FD63-7E83-1FDE75C9BC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7714B6-D058-C26D-4D3C-F33785A6A7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AF8BC-DB19-56D7-05B8-2CD74ED545A8}"/>
              </a:ext>
            </a:extLst>
          </p:cNvPr>
          <p:cNvSpPr>
            <a:spLocks noGrp="1"/>
          </p:cNvSpPr>
          <p:nvPr>
            <p:ph type="dt" sz="half" idx="10"/>
          </p:nvPr>
        </p:nvSpPr>
        <p:spPr/>
        <p:txBody>
          <a:bodyPr/>
          <a:lstStyle/>
          <a:p>
            <a:fld id="{E33445D4-6A18-4F17-A902-693429D6A1E8}" type="datetimeFigureOut">
              <a:rPr lang="en-US" smtClean="0"/>
              <a:t>10/15/2024</a:t>
            </a:fld>
            <a:endParaRPr lang="en-US"/>
          </a:p>
        </p:txBody>
      </p:sp>
      <p:sp>
        <p:nvSpPr>
          <p:cNvPr id="5" name="Footer Placeholder 4">
            <a:extLst>
              <a:ext uri="{FF2B5EF4-FFF2-40B4-BE49-F238E27FC236}">
                <a16:creationId xmlns:a16="http://schemas.microsoft.com/office/drawing/2014/main" id="{A6A38020-C755-7B83-FB30-B47046EAC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5F9B5-2FB5-7718-1D1D-138CFCF78373}"/>
              </a:ext>
            </a:extLst>
          </p:cNvPr>
          <p:cNvSpPr>
            <a:spLocks noGrp="1"/>
          </p:cNvSpPr>
          <p:nvPr>
            <p:ph type="sldNum" sz="quarter" idx="12"/>
          </p:nvPr>
        </p:nvSpPr>
        <p:spPr/>
        <p:txBody>
          <a:bodyPr/>
          <a:lstStyle/>
          <a:p>
            <a:fld id="{DD10E621-7E5D-47E7-93FB-508A9E52AEBE}" type="slidenum">
              <a:rPr lang="en-US" smtClean="0"/>
              <a:t>‹#›</a:t>
            </a:fld>
            <a:endParaRPr lang="en-US"/>
          </a:p>
        </p:txBody>
      </p:sp>
    </p:spTree>
    <p:extLst>
      <p:ext uri="{BB962C8B-B14F-4D97-AF65-F5344CB8AC3E}">
        <p14:creationId xmlns:p14="http://schemas.microsoft.com/office/powerpoint/2010/main" val="464494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0A6941-79DD-F5AD-68C7-5C47B05AC3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23D8AE-089A-DE1E-EF39-D12206D818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EFDDB-E522-DDC5-8A97-86F6FD397F7F}"/>
              </a:ext>
            </a:extLst>
          </p:cNvPr>
          <p:cNvSpPr>
            <a:spLocks noGrp="1"/>
          </p:cNvSpPr>
          <p:nvPr>
            <p:ph type="dt" sz="half" idx="10"/>
          </p:nvPr>
        </p:nvSpPr>
        <p:spPr/>
        <p:txBody>
          <a:bodyPr/>
          <a:lstStyle/>
          <a:p>
            <a:fld id="{E33445D4-6A18-4F17-A902-693429D6A1E8}" type="datetimeFigureOut">
              <a:rPr lang="en-US" smtClean="0"/>
              <a:t>10/15/2024</a:t>
            </a:fld>
            <a:endParaRPr lang="en-US"/>
          </a:p>
        </p:txBody>
      </p:sp>
      <p:sp>
        <p:nvSpPr>
          <p:cNvPr id="5" name="Footer Placeholder 4">
            <a:extLst>
              <a:ext uri="{FF2B5EF4-FFF2-40B4-BE49-F238E27FC236}">
                <a16:creationId xmlns:a16="http://schemas.microsoft.com/office/drawing/2014/main" id="{54BE2AF6-A47C-2E72-CCFD-2A2579D9E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375817-5B0E-16AE-2698-161BA6A2C144}"/>
              </a:ext>
            </a:extLst>
          </p:cNvPr>
          <p:cNvSpPr>
            <a:spLocks noGrp="1"/>
          </p:cNvSpPr>
          <p:nvPr>
            <p:ph type="sldNum" sz="quarter" idx="12"/>
          </p:nvPr>
        </p:nvSpPr>
        <p:spPr/>
        <p:txBody>
          <a:bodyPr/>
          <a:lstStyle/>
          <a:p>
            <a:fld id="{DD10E621-7E5D-47E7-93FB-508A9E52AEBE}" type="slidenum">
              <a:rPr lang="en-US" smtClean="0"/>
              <a:t>‹#›</a:t>
            </a:fld>
            <a:endParaRPr lang="en-US"/>
          </a:p>
        </p:txBody>
      </p:sp>
    </p:spTree>
    <p:extLst>
      <p:ext uri="{BB962C8B-B14F-4D97-AF65-F5344CB8AC3E}">
        <p14:creationId xmlns:p14="http://schemas.microsoft.com/office/powerpoint/2010/main" val="194308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763E-FA8F-5CBD-818F-61A71BC94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249A3A-B975-4693-2516-E659E726B6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6EC09-C1C2-ED96-84C7-B69E92A7E742}"/>
              </a:ext>
            </a:extLst>
          </p:cNvPr>
          <p:cNvSpPr>
            <a:spLocks noGrp="1"/>
          </p:cNvSpPr>
          <p:nvPr>
            <p:ph type="dt" sz="half" idx="10"/>
          </p:nvPr>
        </p:nvSpPr>
        <p:spPr/>
        <p:txBody>
          <a:bodyPr/>
          <a:lstStyle/>
          <a:p>
            <a:fld id="{E33445D4-6A18-4F17-A902-693429D6A1E8}" type="datetimeFigureOut">
              <a:rPr lang="en-US" smtClean="0"/>
              <a:t>10/15/2024</a:t>
            </a:fld>
            <a:endParaRPr lang="en-US"/>
          </a:p>
        </p:txBody>
      </p:sp>
      <p:sp>
        <p:nvSpPr>
          <p:cNvPr id="5" name="Footer Placeholder 4">
            <a:extLst>
              <a:ext uri="{FF2B5EF4-FFF2-40B4-BE49-F238E27FC236}">
                <a16:creationId xmlns:a16="http://schemas.microsoft.com/office/drawing/2014/main" id="{06BCC61A-ADB9-9775-2A2A-E4B44DBFE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115D6-1613-C803-9913-297D690DB4EB}"/>
              </a:ext>
            </a:extLst>
          </p:cNvPr>
          <p:cNvSpPr>
            <a:spLocks noGrp="1"/>
          </p:cNvSpPr>
          <p:nvPr>
            <p:ph type="sldNum" sz="quarter" idx="12"/>
          </p:nvPr>
        </p:nvSpPr>
        <p:spPr/>
        <p:txBody>
          <a:bodyPr/>
          <a:lstStyle/>
          <a:p>
            <a:fld id="{DD10E621-7E5D-47E7-93FB-508A9E52AEBE}" type="slidenum">
              <a:rPr lang="en-US" smtClean="0"/>
              <a:t>‹#›</a:t>
            </a:fld>
            <a:endParaRPr lang="en-US"/>
          </a:p>
        </p:txBody>
      </p:sp>
    </p:spTree>
    <p:extLst>
      <p:ext uri="{BB962C8B-B14F-4D97-AF65-F5344CB8AC3E}">
        <p14:creationId xmlns:p14="http://schemas.microsoft.com/office/powerpoint/2010/main" val="352799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8D94-81B3-9047-EB19-6D8326CD53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368B70-7CE6-3565-77FF-76784AB0A5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494AB8-91A1-1290-2043-9FCFD2D5AA48}"/>
              </a:ext>
            </a:extLst>
          </p:cNvPr>
          <p:cNvSpPr>
            <a:spLocks noGrp="1"/>
          </p:cNvSpPr>
          <p:nvPr>
            <p:ph type="dt" sz="half" idx="10"/>
          </p:nvPr>
        </p:nvSpPr>
        <p:spPr/>
        <p:txBody>
          <a:bodyPr/>
          <a:lstStyle/>
          <a:p>
            <a:fld id="{E33445D4-6A18-4F17-A902-693429D6A1E8}" type="datetimeFigureOut">
              <a:rPr lang="en-US" smtClean="0"/>
              <a:t>10/15/2024</a:t>
            </a:fld>
            <a:endParaRPr lang="en-US"/>
          </a:p>
        </p:txBody>
      </p:sp>
      <p:sp>
        <p:nvSpPr>
          <p:cNvPr id="5" name="Footer Placeholder 4">
            <a:extLst>
              <a:ext uri="{FF2B5EF4-FFF2-40B4-BE49-F238E27FC236}">
                <a16:creationId xmlns:a16="http://schemas.microsoft.com/office/drawing/2014/main" id="{1E90D116-2B05-1AA4-24E2-8320E2BFB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C5229-D726-D9C9-4428-AC53EB7D4E36}"/>
              </a:ext>
            </a:extLst>
          </p:cNvPr>
          <p:cNvSpPr>
            <a:spLocks noGrp="1"/>
          </p:cNvSpPr>
          <p:nvPr>
            <p:ph type="sldNum" sz="quarter" idx="12"/>
          </p:nvPr>
        </p:nvSpPr>
        <p:spPr/>
        <p:txBody>
          <a:bodyPr/>
          <a:lstStyle/>
          <a:p>
            <a:fld id="{DD10E621-7E5D-47E7-93FB-508A9E52AEBE}" type="slidenum">
              <a:rPr lang="en-US" smtClean="0"/>
              <a:t>‹#›</a:t>
            </a:fld>
            <a:endParaRPr lang="en-US"/>
          </a:p>
        </p:txBody>
      </p:sp>
    </p:spTree>
    <p:extLst>
      <p:ext uri="{BB962C8B-B14F-4D97-AF65-F5344CB8AC3E}">
        <p14:creationId xmlns:p14="http://schemas.microsoft.com/office/powerpoint/2010/main" val="4129387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9A3-6C5F-7158-16DA-C5B81CCEE5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CD21D-8923-E68A-8D36-229CEA74C6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74631B-FFE4-AE13-7642-A4024DF0BC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4A7743-8E3A-4A70-09E9-85446D27C1B9}"/>
              </a:ext>
            </a:extLst>
          </p:cNvPr>
          <p:cNvSpPr>
            <a:spLocks noGrp="1"/>
          </p:cNvSpPr>
          <p:nvPr>
            <p:ph type="dt" sz="half" idx="10"/>
          </p:nvPr>
        </p:nvSpPr>
        <p:spPr/>
        <p:txBody>
          <a:bodyPr/>
          <a:lstStyle/>
          <a:p>
            <a:fld id="{E33445D4-6A18-4F17-A902-693429D6A1E8}" type="datetimeFigureOut">
              <a:rPr lang="en-US" smtClean="0"/>
              <a:t>10/15/2024</a:t>
            </a:fld>
            <a:endParaRPr lang="en-US"/>
          </a:p>
        </p:txBody>
      </p:sp>
      <p:sp>
        <p:nvSpPr>
          <p:cNvPr id="6" name="Footer Placeholder 5">
            <a:extLst>
              <a:ext uri="{FF2B5EF4-FFF2-40B4-BE49-F238E27FC236}">
                <a16:creationId xmlns:a16="http://schemas.microsoft.com/office/drawing/2014/main" id="{8322CB46-8DB8-BAB5-9AFA-7A7FDF8EFC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02DC02-412E-6894-7017-7F8FDB21AABD}"/>
              </a:ext>
            </a:extLst>
          </p:cNvPr>
          <p:cNvSpPr>
            <a:spLocks noGrp="1"/>
          </p:cNvSpPr>
          <p:nvPr>
            <p:ph type="sldNum" sz="quarter" idx="12"/>
          </p:nvPr>
        </p:nvSpPr>
        <p:spPr/>
        <p:txBody>
          <a:bodyPr/>
          <a:lstStyle/>
          <a:p>
            <a:fld id="{DD10E621-7E5D-47E7-93FB-508A9E52AEBE}" type="slidenum">
              <a:rPr lang="en-US" smtClean="0"/>
              <a:t>‹#›</a:t>
            </a:fld>
            <a:endParaRPr lang="en-US"/>
          </a:p>
        </p:txBody>
      </p:sp>
    </p:spTree>
    <p:extLst>
      <p:ext uri="{BB962C8B-B14F-4D97-AF65-F5344CB8AC3E}">
        <p14:creationId xmlns:p14="http://schemas.microsoft.com/office/powerpoint/2010/main" val="2985454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1B33-6DBD-99BA-640A-E01BAC8B56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710B34-3D23-FF3F-0AFB-17E6877A7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16040-D2D0-A266-CC4C-63E4B496CE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DFFE1A-8DFA-4B1C-7441-048076D2D5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20CAED-9097-26BC-8758-19E64016AF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475AD9-9B8E-4757-D87E-A152F36F38F6}"/>
              </a:ext>
            </a:extLst>
          </p:cNvPr>
          <p:cNvSpPr>
            <a:spLocks noGrp="1"/>
          </p:cNvSpPr>
          <p:nvPr>
            <p:ph type="dt" sz="half" idx="10"/>
          </p:nvPr>
        </p:nvSpPr>
        <p:spPr/>
        <p:txBody>
          <a:bodyPr/>
          <a:lstStyle/>
          <a:p>
            <a:fld id="{E33445D4-6A18-4F17-A902-693429D6A1E8}" type="datetimeFigureOut">
              <a:rPr lang="en-US" smtClean="0"/>
              <a:t>10/15/2024</a:t>
            </a:fld>
            <a:endParaRPr lang="en-US"/>
          </a:p>
        </p:txBody>
      </p:sp>
      <p:sp>
        <p:nvSpPr>
          <p:cNvPr id="8" name="Footer Placeholder 7">
            <a:extLst>
              <a:ext uri="{FF2B5EF4-FFF2-40B4-BE49-F238E27FC236}">
                <a16:creationId xmlns:a16="http://schemas.microsoft.com/office/drawing/2014/main" id="{77A1B642-1CD9-69E6-7217-818AA35939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F335EC-89EF-8267-8629-17A9F1453064}"/>
              </a:ext>
            </a:extLst>
          </p:cNvPr>
          <p:cNvSpPr>
            <a:spLocks noGrp="1"/>
          </p:cNvSpPr>
          <p:nvPr>
            <p:ph type="sldNum" sz="quarter" idx="12"/>
          </p:nvPr>
        </p:nvSpPr>
        <p:spPr/>
        <p:txBody>
          <a:bodyPr/>
          <a:lstStyle/>
          <a:p>
            <a:fld id="{DD10E621-7E5D-47E7-93FB-508A9E52AEBE}" type="slidenum">
              <a:rPr lang="en-US" smtClean="0"/>
              <a:t>‹#›</a:t>
            </a:fld>
            <a:endParaRPr lang="en-US"/>
          </a:p>
        </p:txBody>
      </p:sp>
    </p:spTree>
    <p:extLst>
      <p:ext uri="{BB962C8B-B14F-4D97-AF65-F5344CB8AC3E}">
        <p14:creationId xmlns:p14="http://schemas.microsoft.com/office/powerpoint/2010/main" val="80868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93DF0-19F4-1A2C-9FD1-3D61CF46F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65E34B-00CB-2712-4424-BC0C1CB4B2E3}"/>
              </a:ext>
            </a:extLst>
          </p:cNvPr>
          <p:cNvSpPr>
            <a:spLocks noGrp="1"/>
          </p:cNvSpPr>
          <p:nvPr>
            <p:ph type="dt" sz="half" idx="10"/>
          </p:nvPr>
        </p:nvSpPr>
        <p:spPr/>
        <p:txBody>
          <a:bodyPr/>
          <a:lstStyle/>
          <a:p>
            <a:fld id="{E33445D4-6A18-4F17-A902-693429D6A1E8}" type="datetimeFigureOut">
              <a:rPr lang="en-US" smtClean="0"/>
              <a:t>10/15/2024</a:t>
            </a:fld>
            <a:endParaRPr lang="en-US"/>
          </a:p>
        </p:txBody>
      </p:sp>
      <p:sp>
        <p:nvSpPr>
          <p:cNvPr id="4" name="Footer Placeholder 3">
            <a:extLst>
              <a:ext uri="{FF2B5EF4-FFF2-40B4-BE49-F238E27FC236}">
                <a16:creationId xmlns:a16="http://schemas.microsoft.com/office/drawing/2014/main" id="{93A909FB-5D59-1DCA-4794-E783C33340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CDE118-8716-05F6-07A3-C497E4D3FE6D}"/>
              </a:ext>
            </a:extLst>
          </p:cNvPr>
          <p:cNvSpPr>
            <a:spLocks noGrp="1"/>
          </p:cNvSpPr>
          <p:nvPr>
            <p:ph type="sldNum" sz="quarter" idx="12"/>
          </p:nvPr>
        </p:nvSpPr>
        <p:spPr/>
        <p:txBody>
          <a:bodyPr/>
          <a:lstStyle/>
          <a:p>
            <a:fld id="{DD10E621-7E5D-47E7-93FB-508A9E52AEBE}" type="slidenum">
              <a:rPr lang="en-US" smtClean="0"/>
              <a:t>‹#›</a:t>
            </a:fld>
            <a:endParaRPr lang="en-US"/>
          </a:p>
        </p:txBody>
      </p:sp>
    </p:spTree>
    <p:extLst>
      <p:ext uri="{BB962C8B-B14F-4D97-AF65-F5344CB8AC3E}">
        <p14:creationId xmlns:p14="http://schemas.microsoft.com/office/powerpoint/2010/main" val="949529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3C4F14-58E1-ABBD-916F-86D24E9C3530}"/>
              </a:ext>
            </a:extLst>
          </p:cNvPr>
          <p:cNvSpPr>
            <a:spLocks noGrp="1"/>
          </p:cNvSpPr>
          <p:nvPr>
            <p:ph type="dt" sz="half" idx="10"/>
          </p:nvPr>
        </p:nvSpPr>
        <p:spPr/>
        <p:txBody>
          <a:bodyPr/>
          <a:lstStyle/>
          <a:p>
            <a:fld id="{E33445D4-6A18-4F17-A902-693429D6A1E8}" type="datetimeFigureOut">
              <a:rPr lang="en-US" smtClean="0"/>
              <a:t>10/15/2024</a:t>
            </a:fld>
            <a:endParaRPr lang="en-US"/>
          </a:p>
        </p:txBody>
      </p:sp>
      <p:sp>
        <p:nvSpPr>
          <p:cNvPr id="3" name="Footer Placeholder 2">
            <a:extLst>
              <a:ext uri="{FF2B5EF4-FFF2-40B4-BE49-F238E27FC236}">
                <a16:creationId xmlns:a16="http://schemas.microsoft.com/office/drawing/2014/main" id="{DC0E813E-F517-602E-F54C-A635AE9953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61A6C0-CF73-EBF6-019A-6DB573F9A4D8}"/>
              </a:ext>
            </a:extLst>
          </p:cNvPr>
          <p:cNvSpPr>
            <a:spLocks noGrp="1"/>
          </p:cNvSpPr>
          <p:nvPr>
            <p:ph type="sldNum" sz="quarter" idx="12"/>
          </p:nvPr>
        </p:nvSpPr>
        <p:spPr/>
        <p:txBody>
          <a:bodyPr/>
          <a:lstStyle/>
          <a:p>
            <a:fld id="{DD10E621-7E5D-47E7-93FB-508A9E52AEBE}" type="slidenum">
              <a:rPr lang="en-US" smtClean="0"/>
              <a:t>‹#›</a:t>
            </a:fld>
            <a:endParaRPr lang="en-US"/>
          </a:p>
        </p:txBody>
      </p:sp>
    </p:spTree>
    <p:extLst>
      <p:ext uri="{BB962C8B-B14F-4D97-AF65-F5344CB8AC3E}">
        <p14:creationId xmlns:p14="http://schemas.microsoft.com/office/powerpoint/2010/main" val="3656106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0BED-A377-F06E-4972-EAFCCF997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8F0015-75AB-DC3F-1377-E295B0EA5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FDF38E-81AF-A2EB-71EE-53195E94B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0C590-4911-1E44-7660-D415C8ABC506}"/>
              </a:ext>
            </a:extLst>
          </p:cNvPr>
          <p:cNvSpPr>
            <a:spLocks noGrp="1"/>
          </p:cNvSpPr>
          <p:nvPr>
            <p:ph type="dt" sz="half" idx="10"/>
          </p:nvPr>
        </p:nvSpPr>
        <p:spPr/>
        <p:txBody>
          <a:bodyPr/>
          <a:lstStyle/>
          <a:p>
            <a:fld id="{E33445D4-6A18-4F17-A902-693429D6A1E8}" type="datetimeFigureOut">
              <a:rPr lang="en-US" smtClean="0"/>
              <a:t>10/15/2024</a:t>
            </a:fld>
            <a:endParaRPr lang="en-US"/>
          </a:p>
        </p:txBody>
      </p:sp>
      <p:sp>
        <p:nvSpPr>
          <p:cNvPr id="6" name="Footer Placeholder 5">
            <a:extLst>
              <a:ext uri="{FF2B5EF4-FFF2-40B4-BE49-F238E27FC236}">
                <a16:creationId xmlns:a16="http://schemas.microsoft.com/office/drawing/2014/main" id="{8D7C967B-F57B-8CD0-1415-D5A88EAE3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EBF99-4EB2-D982-7439-17873407B22B}"/>
              </a:ext>
            </a:extLst>
          </p:cNvPr>
          <p:cNvSpPr>
            <a:spLocks noGrp="1"/>
          </p:cNvSpPr>
          <p:nvPr>
            <p:ph type="sldNum" sz="quarter" idx="12"/>
          </p:nvPr>
        </p:nvSpPr>
        <p:spPr/>
        <p:txBody>
          <a:bodyPr/>
          <a:lstStyle/>
          <a:p>
            <a:fld id="{DD10E621-7E5D-47E7-93FB-508A9E52AEBE}" type="slidenum">
              <a:rPr lang="en-US" smtClean="0"/>
              <a:t>‹#›</a:t>
            </a:fld>
            <a:endParaRPr lang="en-US"/>
          </a:p>
        </p:txBody>
      </p:sp>
    </p:spTree>
    <p:extLst>
      <p:ext uri="{BB962C8B-B14F-4D97-AF65-F5344CB8AC3E}">
        <p14:creationId xmlns:p14="http://schemas.microsoft.com/office/powerpoint/2010/main" val="3104764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9E70-ED3D-F107-080D-B2FF0056C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6B74B5-2FFF-26D0-FC2A-3840C6B701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3104C8-3308-8FCC-32DC-06E8F511A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6ACDC8-C1C0-3EE3-FC80-4A669354FCCE}"/>
              </a:ext>
            </a:extLst>
          </p:cNvPr>
          <p:cNvSpPr>
            <a:spLocks noGrp="1"/>
          </p:cNvSpPr>
          <p:nvPr>
            <p:ph type="dt" sz="half" idx="10"/>
          </p:nvPr>
        </p:nvSpPr>
        <p:spPr/>
        <p:txBody>
          <a:bodyPr/>
          <a:lstStyle/>
          <a:p>
            <a:fld id="{E33445D4-6A18-4F17-A902-693429D6A1E8}" type="datetimeFigureOut">
              <a:rPr lang="en-US" smtClean="0"/>
              <a:t>10/15/2024</a:t>
            </a:fld>
            <a:endParaRPr lang="en-US"/>
          </a:p>
        </p:txBody>
      </p:sp>
      <p:sp>
        <p:nvSpPr>
          <p:cNvPr id="6" name="Footer Placeholder 5">
            <a:extLst>
              <a:ext uri="{FF2B5EF4-FFF2-40B4-BE49-F238E27FC236}">
                <a16:creationId xmlns:a16="http://schemas.microsoft.com/office/drawing/2014/main" id="{74D6A663-4BAA-B8A0-29AF-8B711ABA9E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FB67C-B3B7-2F3E-5839-C9ACD70241B0}"/>
              </a:ext>
            </a:extLst>
          </p:cNvPr>
          <p:cNvSpPr>
            <a:spLocks noGrp="1"/>
          </p:cNvSpPr>
          <p:nvPr>
            <p:ph type="sldNum" sz="quarter" idx="12"/>
          </p:nvPr>
        </p:nvSpPr>
        <p:spPr/>
        <p:txBody>
          <a:bodyPr/>
          <a:lstStyle/>
          <a:p>
            <a:fld id="{DD10E621-7E5D-47E7-93FB-508A9E52AEBE}" type="slidenum">
              <a:rPr lang="en-US" smtClean="0"/>
              <a:t>‹#›</a:t>
            </a:fld>
            <a:endParaRPr lang="en-US"/>
          </a:p>
        </p:txBody>
      </p:sp>
    </p:spTree>
    <p:extLst>
      <p:ext uri="{BB962C8B-B14F-4D97-AF65-F5344CB8AC3E}">
        <p14:creationId xmlns:p14="http://schemas.microsoft.com/office/powerpoint/2010/main" val="1377936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FFFF00"/>
            </a:gs>
            <a:gs pos="100000">
              <a:schemeClr val="accent1">
                <a:lumMod val="45000"/>
                <a:lumOff val="55000"/>
              </a:schemeClr>
            </a:gs>
            <a:gs pos="1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A5446B-A7B7-553B-B31E-A9BCCAF9BC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31DDD3-0A22-2295-086F-259CC4D9E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FAF8E-764B-CE11-27BE-5E0BD9FF34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445D4-6A18-4F17-A902-693429D6A1E8}" type="datetimeFigureOut">
              <a:rPr lang="en-US" smtClean="0"/>
              <a:t>10/15/2024</a:t>
            </a:fld>
            <a:endParaRPr lang="en-US"/>
          </a:p>
        </p:txBody>
      </p:sp>
      <p:sp>
        <p:nvSpPr>
          <p:cNvPr id="5" name="Footer Placeholder 4">
            <a:extLst>
              <a:ext uri="{FF2B5EF4-FFF2-40B4-BE49-F238E27FC236}">
                <a16:creationId xmlns:a16="http://schemas.microsoft.com/office/drawing/2014/main" id="{03413EC8-BBE9-9C29-858B-660CF0380A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71E873-761D-BDD4-B9C0-9A5EC4AC2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0E621-7E5D-47E7-93FB-508A9E52AEBE}" type="slidenum">
              <a:rPr lang="en-US" smtClean="0"/>
              <a:t>‹#›</a:t>
            </a:fld>
            <a:endParaRPr lang="en-US"/>
          </a:p>
        </p:txBody>
      </p:sp>
    </p:spTree>
    <p:extLst>
      <p:ext uri="{BB962C8B-B14F-4D97-AF65-F5344CB8AC3E}">
        <p14:creationId xmlns:p14="http://schemas.microsoft.com/office/powerpoint/2010/main" val="2240796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ircraftwallpapergalleries.blogspot.com/2017/11/singapore-airlines-a380-800-heathrow.html" TargetMode="External"/><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C25B-2840-77E6-0CC6-1C8E6063006B}"/>
              </a:ext>
            </a:extLst>
          </p:cNvPr>
          <p:cNvSpPr>
            <a:spLocks noGrp="1"/>
          </p:cNvSpPr>
          <p:nvPr>
            <p:ph type="title"/>
          </p:nvPr>
        </p:nvSpPr>
        <p:spPr>
          <a:xfrm>
            <a:off x="0" y="1"/>
            <a:ext cx="12192000" cy="844062"/>
          </a:xfrm>
          <a:ln w="50800">
            <a:solidFill>
              <a:schemeClr val="bg2">
                <a:lumMod val="10000"/>
              </a:schemeClr>
            </a:solidFill>
          </a:ln>
        </p:spPr>
        <p:txBody>
          <a:bodyPr/>
          <a:lstStyle/>
          <a:p>
            <a:pPr algn="ctr"/>
            <a:r>
              <a:rPr lang="en-US" b="1" i="1" dirty="0">
                <a:solidFill>
                  <a:srgbClr val="C00000"/>
                </a:solidFill>
                <a:latin typeface="Arial Black" panose="020B0A04020102020204" pitchFamily="34" charset="0"/>
              </a:rPr>
              <a:t>High Cloud Airlines Project</a:t>
            </a:r>
            <a:endParaRPr lang="en-US" dirty="0"/>
          </a:p>
        </p:txBody>
      </p:sp>
      <p:sp>
        <p:nvSpPr>
          <p:cNvPr id="5" name="Rectangle 4">
            <a:extLst>
              <a:ext uri="{FF2B5EF4-FFF2-40B4-BE49-F238E27FC236}">
                <a16:creationId xmlns:a16="http://schemas.microsoft.com/office/drawing/2014/main" id="{CA6AB0E7-DCE9-668E-446E-81070027C85B}"/>
              </a:ext>
            </a:extLst>
          </p:cNvPr>
          <p:cNvSpPr/>
          <p:nvPr/>
        </p:nvSpPr>
        <p:spPr>
          <a:xfrm>
            <a:off x="0" y="0"/>
            <a:ext cx="12192000" cy="6857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1840D53-A304-E9B9-D40A-171D37AAB7F8}"/>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607FFC3-2E3A-85BA-6DBB-70F631394C3B}"/>
              </a:ext>
            </a:extLst>
          </p:cNvPr>
          <p:cNvSpPr txBox="1"/>
          <p:nvPr/>
        </p:nvSpPr>
        <p:spPr>
          <a:xfrm>
            <a:off x="23001" y="844062"/>
            <a:ext cx="1974610" cy="2308324"/>
          </a:xfrm>
          <a:prstGeom prst="rect">
            <a:avLst/>
          </a:prstGeom>
          <a:noFill/>
        </p:spPr>
        <p:txBody>
          <a:bodyPr wrap="square">
            <a:spAutoFit/>
          </a:bodyPr>
          <a:lstStyle/>
          <a:p>
            <a:pPr marL="0" indent="0">
              <a:buNone/>
            </a:pPr>
            <a:r>
              <a:rPr lang="en-US" b="1" dirty="0">
                <a:solidFill>
                  <a:schemeClr val="tx1">
                    <a:lumMod val="95000"/>
                    <a:lumOff val="5000"/>
                  </a:schemeClr>
                </a:solidFill>
              </a:rPr>
              <a:t>By group 6 (Excelr)</a:t>
            </a:r>
          </a:p>
          <a:p>
            <a:pPr marL="342900" indent="-342900">
              <a:buFont typeface="Arial" panose="020B0604020202020204" pitchFamily="34" charset="0"/>
              <a:buChar char="•"/>
            </a:pPr>
            <a:r>
              <a:rPr lang="en-US" b="1" dirty="0">
                <a:solidFill>
                  <a:schemeClr val="tx1">
                    <a:lumMod val="95000"/>
                    <a:lumOff val="5000"/>
                  </a:schemeClr>
                </a:solidFill>
              </a:rPr>
              <a:t>Shrilaxmi </a:t>
            </a:r>
          </a:p>
          <a:p>
            <a:pPr marL="342900" indent="-342900">
              <a:buFont typeface="Arial" panose="020B0604020202020204" pitchFamily="34" charset="0"/>
              <a:buChar char="•"/>
            </a:pPr>
            <a:r>
              <a:rPr lang="en-US" b="1" dirty="0">
                <a:solidFill>
                  <a:schemeClr val="tx1">
                    <a:lumMod val="95000"/>
                    <a:lumOff val="5000"/>
                  </a:schemeClr>
                </a:solidFill>
              </a:rPr>
              <a:t>Revati</a:t>
            </a:r>
          </a:p>
          <a:p>
            <a:pPr marL="342900" indent="-342900">
              <a:buFont typeface="Arial" panose="020B0604020202020204" pitchFamily="34" charset="0"/>
              <a:buChar char="•"/>
            </a:pPr>
            <a:r>
              <a:rPr lang="en-US" b="1" dirty="0">
                <a:solidFill>
                  <a:schemeClr val="tx1">
                    <a:lumMod val="95000"/>
                    <a:lumOff val="5000"/>
                  </a:schemeClr>
                </a:solidFill>
              </a:rPr>
              <a:t>Yash</a:t>
            </a:r>
          </a:p>
          <a:p>
            <a:pPr marL="342900" indent="-342900">
              <a:buFont typeface="Arial" panose="020B0604020202020204" pitchFamily="34" charset="0"/>
              <a:buChar char="•"/>
            </a:pPr>
            <a:r>
              <a:rPr lang="en-US" b="1" dirty="0">
                <a:solidFill>
                  <a:schemeClr val="tx1">
                    <a:lumMod val="95000"/>
                    <a:lumOff val="5000"/>
                  </a:schemeClr>
                </a:solidFill>
              </a:rPr>
              <a:t>Akshay</a:t>
            </a:r>
          </a:p>
          <a:p>
            <a:pPr marL="342900" indent="-342900">
              <a:buFont typeface="Arial" panose="020B0604020202020204" pitchFamily="34" charset="0"/>
              <a:buChar char="•"/>
            </a:pPr>
            <a:r>
              <a:rPr lang="en-US" b="1" dirty="0">
                <a:solidFill>
                  <a:schemeClr val="tx1">
                    <a:lumMod val="95000"/>
                    <a:lumOff val="5000"/>
                  </a:schemeClr>
                </a:solidFill>
              </a:rPr>
              <a:t>Ankan</a:t>
            </a:r>
          </a:p>
          <a:p>
            <a:pPr marL="342900" indent="-342900">
              <a:buFont typeface="Arial" panose="020B0604020202020204" pitchFamily="34" charset="0"/>
              <a:buChar char="•"/>
            </a:pPr>
            <a:r>
              <a:rPr lang="en-US" b="1" dirty="0">
                <a:solidFill>
                  <a:schemeClr val="tx1">
                    <a:lumMod val="95000"/>
                    <a:lumOff val="5000"/>
                  </a:schemeClr>
                </a:solidFill>
              </a:rPr>
              <a:t>Ganesh</a:t>
            </a:r>
          </a:p>
          <a:p>
            <a:pPr marL="342900" indent="-342900">
              <a:buFont typeface="Arial" panose="020B0604020202020204" pitchFamily="34" charset="0"/>
              <a:buChar char="•"/>
            </a:pPr>
            <a:r>
              <a:rPr lang="en-US" b="1" dirty="0">
                <a:solidFill>
                  <a:schemeClr val="tx1">
                    <a:lumMod val="95000"/>
                    <a:lumOff val="5000"/>
                  </a:schemeClr>
                </a:solidFill>
              </a:rPr>
              <a:t>Rushikesh</a:t>
            </a:r>
            <a:endParaRPr lang="en-US" dirty="0">
              <a:solidFill>
                <a:schemeClr val="tx1">
                  <a:lumMod val="95000"/>
                  <a:lumOff val="5000"/>
                </a:schemeClr>
              </a:solidFill>
            </a:endParaRPr>
          </a:p>
        </p:txBody>
      </p:sp>
      <p:pic>
        <p:nvPicPr>
          <p:cNvPr id="12" name="Picture 11">
            <a:extLst>
              <a:ext uri="{FF2B5EF4-FFF2-40B4-BE49-F238E27FC236}">
                <a16:creationId xmlns:a16="http://schemas.microsoft.com/office/drawing/2014/main" id="{BDB6037D-FCB6-E954-DFE6-EF06E259E3F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97611" y="844062"/>
            <a:ext cx="10217389" cy="6013938"/>
          </a:xfrm>
          <a:prstGeom prst="rect">
            <a:avLst/>
          </a:prstGeom>
        </p:spPr>
      </p:pic>
      <p:sp>
        <p:nvSpPr>
          <p:cNvPr id="13" name="TextBox 12">
            <a:extLst>
              <a:ext uri="{FF2B5EF4-FFF2-40B4-BE49-F238E27FC236}">
                <a16:creationId xmlns:a16="http://schemas.microsoft.com/office/drawing/2014/main" id="{A8F0054A-E2B5-5C5E-2BB2-876FC2D88CE0}"/>
              </a:ext>
            </a:extLst>
          </p:cNvPr>
          <p:cNvSpPr txBox="1"/>
          <p:nvPr/>
        </p:nvSpPr>
        <p:spPr>
          <a:xfrm>
            <a:off x="920151" y="6858000"/>
            <a:ext cx="10351698" cy="230832"/>
          </a:xfrm>
          <a:prstGeom prst="rect">
            <a:avLst/>
          </a:prstGeom>
          <a:noFill/>
        </p:spPr>
        <p:txBody>
          <a:bodyPr wrap="square" rtlCol="0">
            <a:spAutoFit/>
          </a:bodyPr>
          <a:lstStyle/>
          <a:p>
            <a:r>
              <a:rPr lang="en-US" sz="900">
                <a:hlinkClick r:id="rId3" tooltip="https://aircraftwallpapergalleries.blogspot.com/2017/11/singapore-airlines-a380-800-heathrow.html"/>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3700741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23409-6E09-C02C-BE6A-7E90D9090D92}"/>
              </a:ext>
            </a:extLst>
          </p:cNvPr>
          <p:cNvSpPr>
            <a:spLocks noGrp="1"/>
          </p:cNvSpPr>
          <p:nvPr>
            <p:ph type="title"/>
          </p:nvPr>
        </p:nvSpPr>
        <p:spPr>
          <a:xfrm>
            <a:off x="838200" y="-1"/>
            <a:ext cx="11147474" cy="1069145"/>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3) Load</a:t>
            </a:r>
            <a:r>
              <a:rPr lang="en-US" sz="4000" b="1" baseline="0" dirty="0">
                <a:solidFill>
                  <a:srgbClr val="C00000"/>
                </a:solidFill>
                <a:latin typeface="Times New Roman" panose="02020603050405020304" pitchFamily="18" charset="0"/>
                <a:cs typeface="Times New Roman" panose="02020603050405020304" pitchFamily="18" charset="0"/>
              </a:rPr>
              <a:t> Factor on Carrier Basis</a:t>
            </a:r>
            <a:br>
              <a:rPr lang="en-US" sz="4000" dirty="0">
                <a:solidFill>
                  <a:srgbClr val="C00000"/>
                </a:solidFill>
                <a:latin typeface="Times New Roman" panose="02020603050405020304" pitchFamily="18" charset="0"/>
                <a:cs typeface="Times New Roman" panose="02020603050405020304" pitchFamily="18" charset="0"/>
              </a:rPr>
            </a:br>
            <a:endParaRPr lang="en-US" sz="4000" dirty="0">
              <a:solidFill>
                <a:srgbClr val="C00000"/>
              </a:solidFill>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4EC25829-0432-6D65-8E91-D8CFF9CB585A}"/>
              </a:ext>
            </a:extLst>
          </p:cNvPr>
          <p:cNvGraphicFramePr>
            <a:graphicFrameLocks/>
          </p:cNvGraphicFramePr>
          <p:nvPr>
            <p:extLst>
              <p:ext uri="{D42A27DB-BD31-4B8C-83A1-F6EECF244321}">
                <p14:modId xmlns:p14="http://schemas.microsoft.com/office/powerpoint/2010/main" val="823857216"/>
              </p:ext>
            </p:extLst>
          </p:nvPr>
        </p:nvGraphicFramePr>
        <p:xfrm>
          <a:off x="6414868" y="689317"/>
          <a:ext cx="5777132" cy="595063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76CDB49-6B9D-953A-1300-65B51BB9386C}"/>
              </a:ext>
            </a:extLst>
          </p:cNvPr>
          <p:cNvSpPr txBox="1"/>
          <p:nvPr/>
        </p:nvSpPr>
        <p:spPr>
          <a:xfrm>
            <a:off x="28136" y="471488"/>
            <a:ext cx="6499274" cy="1477328"/>
          </a:xfrm>
          <a:prstGeom prst="rect">
            <a:avLst/>
          </a:prstGeom>
          <a:noFill/>
        </p:spPr>
        <p:txBody>
          <a:bodyPr wrap="square">
            <a:spAutoFit/>
          </a:bodyPr>
          <a:lstStyle/>
          <a:p>
            <a:r>
              <a:rPr lang="en-US" b="1" dirty="0"/>
              <a:t>The pie chart titled "Load Factor on Carrier Basis" visually represents the percentage of load factor attributed to different airlines. Each segment of the pie chart corresponds to a specific airline, with the size of the segment indicating the proportion of the total load factor.</a:t>
            </a:r>
          </a:p>
        </p:txBody>
      </p:sp>
      <p:sp>
        <p:nvSpPr>
          <p:cNvPr id="7" name="TextBox 6">
            <a:extLst>
              <a:ext uri="{FF2B5EF4-FFF2-40B4-BE49-F238E27FC236}">
                <a16:creationId xmlns:a16="http://schemas.microsoft.com/office/drawing/2014/main" id="{F054A006-D3DB-D4C3-2789-C9C7B5BC48C5}"/>
              </a:ext>
            </a:extLst>
          </p:cNvPr>
          <p:cNvSpPr txBox="1"/>
          <p:nvPr/>
        </p:nvSpPr>
        <p:spPr>
          <a:xfrm>
            <a:off x="-37514" y="1843950"/>
            <a:ext cx="6133514" cy="3170099"/>
          </a:xfrm>
          <a:prstGeom prst="rect">
            <a:avLst/>
          </a:prstGeom>
          <a:noFill/>
        </p:spPr>
        <p:txBody>
          <a:bodyPr wrap="square">
            <a:spAutoFit/>
          </a:bodyPr>
          <a:lstStyle/>
          <a:p>
            <a:r>
              <a:rPr lang="en-US" sz="2000" b="1" dirty="0"/>
              <a:t>Here's a breakdown of the load factors for each airline:- </a:t>
            </a:r>
            <a:r>
              <a:rPr lang="en-US" b="1" dirty="0"/>
              <a:t>Allegiant Air: 5%</a:t>
            </a:r>
          </a:p>
          <a:p>
            <a:r>
              <a:rPr lang="en-US" b="1" dirty="0"/>
              <a:t>American Eagle Airlines Inc.: 7% </a:t>
            </a:r>
          </a:p>
          <a:p>
            <a:r>
              <a:rPr lang="en-US" b="1" dirty="0"/>
              <a:t>Atlantic Southeast Airlines: 5%</a:t>
            </a:r>
          </a:p>
          <a:p>
            <a:r>
              <a:rPr lang="en-US" b="1" dirty="0"/>
              <a:t>Comair Inc.: 6%</a:t>
            </a:r>
          </a:p>
          <a:p>
            <a:r>
              <a:rPr lang="en-US" b="1" dirty="0"/>
              <a:t>Continental Air Lines Inc.: 11%</a:t>
            </a:r>
          </a:p>
          <a:p>
            <a:r>
              <a:rPr lang="en-US" b="1" dirty="0"/>
              <a:t>Delta Air Lines Inc.: 20%</a:t>
            </a:r>
          </a:p>
          <a:p>
            <a:r>
              <a:rPr lang="en-US" b="1" dirty="0"/>
              <a:t>ExpressJet Airlines Inc.: 6%</a:t>
            </a:r>
          </a:p>
          <a:p>
            <a:r>
              <a:rPr lang="en-US" b="1" dirty="0"/>
              <a:t>SkyWest Airlines Inc.: 10%</a:t>
            </a:r>
          </a:p>
          <a:p>
            <a:r>
              <a:rPr lang="en-US" b="1" dirty="0"/>
              <a:t>Southwest Airlines Co.: 19%</a:t>
            </a:r>
          </a:p>
          <a:p>
            <a:r>
              <a:rPr lang="en-US" b="1" dirty="0"/>
              <a:t>US Airways Inc.: 11%</a:t>
            </a:r>
          </a:p>
        </p:txBody>
      </p:sp>
      <p:sp>
        <p:nvSpPr>
          <p:cNvPr id="9" name="TextBox 8">
            <a:extLst>
              <a:ext uri="{FF2B5EF4-FFF2-40B4-BE49-F238E27FC236}">
                <a16:creationId xmlns:a16="http://schemas.microsoft.com/office/drawing/2014/main" id="{AC53DA45-7F07-8799-C617-4494F1ADF5A8}"/>
              </a:ext>
            </a:extLst>
          </p:cNvPr>
          <p:cNvSpPr txBox="1"/>
          <p:nvPr/>
        </p:nvSpPr>
        <p:spPr>
          <a:xfrm>
            <a:off x="28136" y="5027677"/>
            <a:ext cx="6133514" cy="1477328"/>
          </a:xfrm>
          <a:prstGeom prst="rect">
            <a:avLst/>
          </a:prstGeom>
          <a:noFill/>
        </p:spPr>
        <p:txBody>
          <a:bodyPr wrap="square">
            <a:spAutoFit/>
          </a:bodyPr>
          <a:lstStyle/>
          <a:p>
            <a:r>
              <a:rPr lang="en-US" b="1" dirty="0"/>
              <a:t>The largest segment is for Delta Air Lines Inc. at 20%, indicating it has the highest load factor among the listed carriers. Southwest Airlines Co. follows with 19%. The smallest segments are for Allegiant Air and Atlantic Southeast Airlines, each with 5%.</a:t>
            </a:r>
          </a:p>
        </p:txBody>
      </p:sp>
      <p:sp>
        <p:nvSpPr>
          <p:cNvPr id="4" name="Rectangle 3">
            <a:extLst>
              <a:ext uri="{FF2B5EF4-FFF2-40B4-BE49-F238E27FC236}">
                <a16:creationId xmlns:a16="http://schemas.microsoft.com/office/drawing/2014/main" id="{5915E2D4-0967-61E8-1076-F3C551F1625A}"/>
              </a:ext>
            </a:extLst>
          </p:cNvPr>
          <p:cNvSpPr/>
          <p:nvPr/>
        </p:nvSpPr>
        <p:spPr>
          <a:xfrm>
            <a:off x="-37514" y="0"/>
            <a:ext cx="12229514"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606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EE207-2047-A076-1BEA-9D925EA41BBE}"/>
              </a:ext>
            </a:extLst>
          </p:cNvPr>
          <p:cNvSpPr>
            <a:spLocks noGrp="1"/>
          </p:cNvSpPr>
          <p:nvPr>
            <p:ph type="title"/>
          </p:nvPr>
        </p:nvSpPr>
        <p:spPr>
          <a:xfrm>
            <a:off x="1175824" y="1"/>
            <a:ext cx="10515600" cy="1041008"/>
          </a:xfrm>
        </p:spPr>
        <p:txBody>
          <a:bodyPr>
            <a:normAutofit fontScale="90000"/>
          </a:bodyPr>
          <a:lstStyle/>
          <a:p>
            <a:r>
              <a:rPr lang="en-US" sz="4400" b="1" dirty="0">
                <a:solidFill>
                  <a:srgbClr val="C00000"/>
                </a:solidFill>
                <a:latin typeface="Times New Roman" panose="02020603050405020304" pitchFamily="18" charset="0"/>
                <a:cs typeface="Times New Roman" panose="02020603050405020304" pitchFamily="18" charset="0"/>
              </a:rPr>
              <a:t>4) Top 10 Carriers based on Passengers Preference</a:t>
            </a:r>
            <a:endParaRPr lang="en-US" dirty="0"/>
          </a:p>
        </p:txBody>
      </p:sp>
      <p:graphicFrame>
        <p:nvGraphicFramePr>
          <p:cNvPr id="5" name="Chart 4">
            <a:extLst>
              <a:ext uri="{FF2B5EF4-FFF2-40B4-BE49-F238E27FC236}">
                <a16:creationId xmlns:a16="http://schemas.microsoft.com/office/drawing/2014/main" id="{31209D73-490D-8E8E-35E6-606153D2294A}"/>
              </a:ext>
            </a:extLst>
          </p:cNvPr>
          <p:cNvGraphicFramePr>
            <a:graphicFrameLocks/>
          </p:cNvGraphicFramePr>
          <p:nvPr>
            <p:extLst>
              <p:ext uri="{D42A27DB-BD31-4B8C-83A1-F6EECF244321}">
                <p14:modId xmlns:p14="http://schemas.microsoft.com/office/powerpoint/2010/main" val="239032077"/>
              </p:ext>
            </p:extLst>
          </p:nvPr>
        </p:nvGraphicFramePr>
        <p:xfrm>
          <a:off x="5584873" y="1041009"/>
          <a:ext cx="6607127" cy="581699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C670A711-2231-B50D-C319-14045A2D2423}"/>
              </a:ext>
            </a:extLst>
          </p:cNvPr>
          <p:cNvSpPr txBox="1"/>
          <p:nvPr/>
        </p:nvSpPr>
        <p:spPr>
          <a:xfrm>
            <a:off x="0" y="1041009"/>
            <a:ext cx="5584873" cy="923330"/>
          </a:xfrm>
          <a:prstGeom prst="rect">
            <a:avLst/>
          </a:prstGeom>
          <a:noFill/>
        </p:spPr>
        <p:txBody>
          <a:bodyPr wrap="square">
            <a:spAutoFit/>
          </a:bodyPr>
          <a:lstStyle/>
          <a:p>
            <a:r>
              <a:rPr lang="en-US" b="1" dirty="0"/>
              <a:t>The Bar chart titled “Top 10 carriers based on passengers preference" visually represents the Top 10 Carriers Names on the basis of Passengers Preference</a:t>
            </a:r>
          </a:p>
        </p:txBody>
      </p:sp>
      <p:graphicFrame>
        <p:nvGraphicFramePr>
          <p:cNvPr id="9" name="Table 8">
            <a:extLst>
              <a:ext uri="{FF2B5EF4-FFF2-40B4-BE49-F238E27FC236}">
                <a16:creationId xmlns:a16="http://schemas.microsoft.com/office/drawing/2014/main" id="{2EAFA3AC-2B44-EDFC-2ED1-9E250BD8E189}"/>
              </a:ext>
            </a:extLst>
          </p:cNvPr>
          <p:cNvGraphicFramePr>
            <a:graphicFrameLocks noGrp="1"/>
          </p:cNvGraphicFramePr>
          <p:nvPr>
            <p:extLst>
              <p:ext uri="{D42A27DB-BD31-4B8C-83A1-F6EECF244321}">
                <p14:modId xmlns:p14="http://schemas.microsoft.com/office/powerpoint/2010/main" val="302335144"/>
              </p:ext>
            </p:extLst>
          </p:nvPr>
        </p:nvGraphicFramePr>
        <p:xfrm>
          <a:off x="1" y="2333671"/>
          <a:ext cx="4648782" cy="3928574"/>
        </p:xfrm>
        <a:graphic>
          <a:graphicData uri="http://schemas.openxmlformats.org/drawingml/2006/table">
            <a:tbl>
              <a:tblPr>
                <a:tableStyleId>{5C22544A-7EE6-4342-B048-85BDC9FD1C3A}</a:tableStyleId>
              </a:tblPr>
              <a:tblGrid>
                <a:gridCol w="1649413">
                  <a:extLst>
                    <a:ext uri="{9D8B030D-6E8A-4147-A177-3AD203B41FA5}">
                      <a16:colId xmlns:a16="http://schemas.microsoft.com/office/drawing/2014/main" val="3168734671"/>
                    </a:ext>
                  </a:extLst>
                </a:gridCol>
                <a:gridCol w="2999369">
                  <a:extLst>
                    <a:ext uri="{9D8B030D-6E8A-4147-A177-3AD203B41FA5}">
                      <a16:colId xmlns:a16="http://schemas.microsoft.com/office/drawing/2014/main" val="4286464015"/>
                    </a:ext>
                  </a:extLst>
                </a:gridCol>
              </a:tblGrid>
              <a:tr h="327776">
                <a:tc>
                  <a:txBody>
                    <a:bodyPr/>
                    <a:lstStyle/>
                    <a:p>
                      <a:pPr algn="l" fontAlgn="b"/>
                      <a:r>
                        <a:rPr lang="en-US" sz="1400" b="1" u="none" strike="noStrike" dirty="0">
                          <a:effectLst/>
                          <a:latin typeface="+mn-lt"/>
                        </a:rPr>
                        <a:t>American Eagle Airlines Inc.</a:t>
                      </a:r>
                      <a:endParaRPr lang="en-US" sz="1400" b="1" i="0" u="none" strike="noStrike" dirty="0">
                        <a:solidFill>
                          <a:srgbClr val="000000"/>
                        </a:solidFill>
                        <a:effectLst/>
                        <a:latin typeface="+mn-lt"/>
                      </a:endParaRPr>
                    </a:p>
                  </a:txBody>
                  <a:tcPr marL="9525" marR="9525" marT="9525" marB="0" anchor="b">
                    <a:noFill/>
                  </a:tcPr>
                </a:tc>
                <a:tc>
                  <a:txBody>
                    <a:bodyPr/>
                    <a:lstStyle/>
                    <a:p>
                      <a:pPr algn="r" fontAlgn="b"/>
                      <a:r>
                        <a:rPr lang="en-US" sz="1400" b="1" u="none" strike="noStrike" dirty="0">
                          <a:effectLst/>
                          <a:latin typeface="+mn-lt"/>
                        </a:rPr>
                        <a:t>3312</a:t>
                      </a:r>
                      <a:endParaRPr lang="en-US" sz="1400" b="1" i="0" u="none" strike="noStrike" dirty="0">
                        <a:solidFill>
                          <a:srgbClr val="000000"/>
                        </a:solidFill>
                        <a:effectLst/>
                        <a:latin typeface="+mn-lt"/>
                      </a:endParaRPr>
                    </a:p>
                  </a:txBody>
                  <a:tcPr marL="9525" marR="9525" marT="9525" marB="0" anchor="b">
                    <a:noFill/>
                  </a:tcPr>
                </a:tc>
                <a:extLst>
                  <a:ext uri="{0D108BD9-81ED-4DB2-BD59-A6C34878D82A}">
                    <a16:rowId xmlns:a16="http://schemas.microsoft.com/office/drawing/2014/main" val="3060622629"/>
                  </a:ext>
                </a:extLst>
              </a:tr>
              <a:tr h="327776">
                <a:tc>
                  <a:txBody>
                    <a:bodyPr/>
                    <a:lstStyle/>
                    <a:p>
                      <a:pPr algn="l" fontAlgn="b"/>
                      <a:r>
                        <a:rPr lang="en-US" sz="1400" b="1" u="none" strike="noStrike" dirty="0">
                          <a:effectLst/>
                          <a:latin typeface="+mn-lt"/>
                        </a:rPr>
                        <a:t>Continental Air Lines Inc.</a:t>
                      </a:r>
                      <a:endParaRPr lang="en-US" sz="1400" b="1" i="0" u="none" strike="noStrike" dirty="0">
                        <a:solidFill>
                          <a:srgbClr val="000000"/>
                        </a:solidFill>
                        <a:effectLst/>
                        <a:latin typeface="+mn-lt"/>
                      </a:endParaRPr>
                    </a:p>
                  </a:txBody>
                  <a:tcPr marL="9525" marR="9525" marT="9525" marB="0" anchor="b">
                    <a:noFill/>
                  </a:tcPr>
                </a:tc>
                <a:tc>
                  <a:txBody>
                    <a:bodyPr/>
                    <a:lstStyle/>
                    <a:p>
                      <a:pPr algn="r" fontAlgn="b"/>
                      <a:r>
                        <a:rPr lang="en-US" sz="1400" b="1" u="none" strike="noStrike" dirty="0">
                          <a:effectLst/>
                          <a:latin typeface="+mn-lt"/>
                        </a:rPr>
                        <a:t>4613</a:t>
                      </a:r>
                      <a:endParaRPr lang="en-US" sz="1400" b="1" i="0" u="none" strike="noStrike" dirty="0">
                        <a:solidFill>
                          <a:srgbClr val="000000"/>
                        </a:solidFill>
                        <a:effectLst/>
                        <a:latin typeface="+mn-lt"/>
                      </a:endParaRPr>
                    </a:p>
                  </a:txBody>
                  <a:tcPr marL="9525" marR="9525" marT="9525" marB="0" anchor="b">
                    <a:noFill/>
                  </a:tcPr>
                </a:tc>
                <a:extLst>
                  <a:ext uri="{0D108BD9-81ED-4DB2-BD59-A6C34878D82A}">
                    <a16:rowId xmlns:a16="http://schemas.microsoft.com/office/drawing/2014/main" val="1722577778"/>
                  </a:ext>
                </a:extLst>
              </a:tr>
              <a:tr h="327776">
                <a:tc>
                  <a:txBody>
                    <a:bodyPr/>
                    <a:lstStyle/>
                    <a:p>
                      <a:pPr algn="l" fontAlgn="b"/>
                      <a:r>
                        <a:rPr lang="en-US" sz="1400" b="1" u="none" strike="noStrike" dirty="0">
                          <a:effectLst/>
                          <a:latin typeface="+mn-lt"/>
                        </a:rPr>
                        <a:t>Delta Air Lines Inc.</a:t>
                      </a:r>
                      <a:endParaRPr lang="en-US" sz="1400" b="1" i="0" u="none" strike="noStrike" dirty="0">
                        <a:solidFill>
                          <a:srgbClr val="000000"/>
                        </a:solidFill>
                        <a:effectLst/>
                        <a:latin typeface="+mn-lt"/>
                      </a:endParaRPr>
                    </a:p>
                  </a:txBody>
                  <a:tcPr marL="9525" marR="9525" marT="9525" marB="0" anchor="b">
                    <a:noFill/>
                  </a:tcPr>
                </a:tc>
                <a:tc>
                  <a:txBody>
                    <a:bodyPr/>
                    <a:lstStyle/>
                    <a:p>
                      <a:pPr algn="r" fontAlgn="b"/>
                      <a:r>
                        <a:rPr lang="en-US" sz="1400" b="1" u="none" strike="noStrike" dirty="0">
                          <a:effectLst/>
                          <a:latin typeface="+mn-lt"/>
                        </a:rPr>
                        <a:t>8271</a:t>
                      </a:r>
                      <a:endParaRPr lang="en-US" sz="1400" b="1" i="0" u="none" strike="noStrike" dirty="0">
                        <a:solidFill>
                          <a:srgbClr val="000000"/>
                        </a:solidFill>
                        <a:effectLst/>
                        <a:latin typeface="+mn-lt"/>
                      </a:endParaRPr>
                    </a:p>
                  </a:txBody>
                  <a:tcPr marL="9525" marR="9525" marT="9525" marB="0" anchor="b">
                    <a:noFill/>
                  </a:tcPr>
                </a:tc>
                <a:extLst>
                  <a:ext uri="{0D108BD9-81ED-4DB2-BD59-A6C34878D82A}">
                    <a16:rowId xmlns:a16="http://schemas.microsoft.com/office/drawing/2014/main" val="368303250"/>
                  </a:ext>
                </a:extLst>
              </a:tr>
              <a:tr h="327776">
                <a:tc>
                  <a:txBody>
                    <a:bodyPr/>
                    <a:lstStyle/>
                    <a:p>
                      <a:pPr algn="l" fontAlgn="b"/>
                      <a:r>
                        <a:rPr lang="en-US" sz="1400" b="1" u="none" strike="noStrike" dirty="0">
                          <a:effectLst/>
                          <a:latin typeface="+mn-lt"/>
                        </a:rPr>
                        <a:t>ExpressJet Airlines Inc. (1)</a:t>
                      </a:r>
                      <a:endParaRPr lang="en-US" sz="1400" b="1" i="0" u="none" strike="noStrike" dirty="0">
                        <a:solidFill>
                          <a:srgbClr val="000000"/>
                        </a:solidFill>
                        <a:effectLst/>
                        <a:latin typeface="+mn-lt"/>
                      </a:endParaRPr>
                    </a:p>
                  </a:txBody>
                  <a:tcPr marL="9525" marR="9525" marT="9525" marB="0" anchor="b">
                    <a:noFill/>
                  </a:tcPr>
                </a:tc>
                <a:tc>
                  <a:txBody>
                    <a:bodyPr/>
                    <a:lstStyle/>
                    <a:p>
                      <a:pPr algn="r" fontAlgn="b"/>
                      <a:r>
                        <a:rPr lang="en-US" sz="1400" b="1" u="none" strike="noStrike" dirty="0">
                          <a:effectLst/>
                          <a:latin typeface="+mn-lt"/>
                        </a:rPr>
                        <a:t>2884</a:t>
                      </a:r>
                      <a:endParaRPr lang="en-US" sz="1400" b="1" i="0" u="none" strike="noStrike" dirty="0">
                        <a:solidFill>
                          <a:srgbClr val="000000"/>
                        </a:solidFill>
                        <a:effectLst/>
                        <a:latin typeface="+mn-lt"/>
                      </a:endParaRPr>
                    </a:p>
                  </a:txBody>
                  <a:tcPr marL="9525" marR="9525" marT="9525" marB="0" anchor="b">
                    <a:noFill/>
                  </a:tcPr>
                </a:tc>
                <a:extLst>
                  <a:ext uri="{0D108BD9-81ED-4DB2-BD59-A6C34878D82A}">
                    <a16:rowId xmlns:a16="http://schemas.microsoft.com/office/drawing/2014/main" val="1556704661"/>
                  </a:ext>
                </a:extLst>
              </a:tr>
              <a:tr h="327776">
                <a:tc>
                  <a:txBody>
                    <a:bodyPr/>
                    <a:lstStyle/>
                    <a:p>
                      <a:pPr algn="l" fontAlgn="b"/>
                      <a:r>
                        <a:rPr lang="en-US" sz="1400" b="1" u="none" strike="noStrike" dirty="0">
                          <a:effectLst/>
                          <a:latin typeface="+mn-lt"/>
                        </a:rPr>
                        <a:t>Federal Express Corporation</a:t>
                      </a:r>
                      <a:endParaRPr lang="en-US" sz="1400" b="1" i="0" u="none" strike="noStrike" dirty="0">
                        <a:solidFill>
                          <a:srgbClr val="000000"/>
                        </a:solidFill>
                        <a:effectLst/>
                        <a:latin typeface="+mn-lt"/>
                      </a:endParaRPr>
                    </a:p>
                  </a:txBody>
                  <a:tcPr marL="9525" marR="9525" marT="9525" marB="0" anchor="b">
                    <a:noFill/>
                  </a:tcPr>
                </a:tc>
                <a:tc>
                  <a:txBody>
                    <a:bodyPr/>
                    <a:lstStyle/>
                    <a:p>
                      <a:pPr algn="r" fontAlgn="b"/>
                      <a:r>
                        <a:rPr lang="en-US" sz="1400" b="1" u="none" strike="noStrike" dirty="0">
                          <a:effectLst/>
                          <a:latin typeface="+mn-lt"/>
                        </a:rPr>
                        <a:t>5628</a:t>
                      </a:r>
                      <a:endParaRPr lang="en-US" sz="1400" b="1" i="0" u="none" strike="noStrike" dirty="0">
                        <a:solidFill>
                          <a:srgbClr val="000000"/>
                        </a:solidFill>
                        <a:effectLst/>
                        <a:latin typeface="+mn-lt"/>
                      </a:endParaRPr>
                    </a:p>
                  </a:txBody>
                  <a:tcPr marL="9525" marR="9525" marT="9525" marB="0" anchor="b">
                    <a:noFill/>
                  </a:tcPr>
                </a:tc>
                <a:extLst>
                  <a:ext uri="{0D108BD9-81ED-4DB2-BD59-A6C34878D82A}">
                    <a16:rowId xmlns:a16="http://schemas.microsoft.com/office/drawing/2014/main" val="3036515743"/>
                  </a:ext>
                </a:extLst>
              </a:tr>
              <a:tr h="327776">
                <a:tc>
                  <a:txBody>
                    <a:bodyPr/>
                    <a:lstStyle/>
                    <a:p>
                      <a:pPr algn="l" fontAlgn="b"/>
                      <a:r>
                        <a:rPr lang="en-US" sz="1400" b="1" u="none" strike="noStrike">
                          <a:effectLst/>
                          <a:latin typeface="+mn-lt"/>
                        </a:rPr>
                        <a:t>Hageland Aviation Service</a:t>
                      </a:r>
                      <a:endParaRPr lang="en-US" sz="1400" b="1" i="0" u="none" strike="noStrike">
                        <a:solidFill>
                          <a:srgbClr val="000000"/>
                        </a:solidFill>
                        <a:effectLst/>
                        <a:latin typeface="+mn-lt"/>
                      </a:endParaRPr>
                    </a:p>
                  </a:txBody>
                  <a:tcPr marL="9525" marR="9525" marT="9525" marB="0" anchor="b">
                    <a:noFill/>
                  </a:tcPr>
                </a:tc>
                <a:tc>
                  <a:txBody>
                    <a:bodyPr/>
                    <a:lstStyle/>
                    <a:p>
                      <a:pPr algn="r" fontAlgn="b"/>
                      <a:r>
                        <a:rPr lang="en-US" sz="1400" b="1" u="none" strike="noStrike" dirty="0">
                          <a:effectLst/>
                          <a:latin typeface="+mn-lt"/>
                        </a:rPr>
                        <a:t>4646</a:t>
                      </a:r>
                      <a:endParaRPr lang="en-US" sz="1400" b="1" i="0" u="none" strike="noStrike" dirty="0">
                        <a:solidFill>
                          <a:srgbClr val="000000"/>
                        </a:solidFill>
                        <a:effectLst/>
                        <a:latin typeface="+mn-lt"/>
                      </a:endParaRPr>
                    </a:p>
                  </a:txBody>
                  <a:tcPr marL="9525" marR="9525" marT="9525" marB="0" anchor="b">
                    <a:noFill/>
                  </a:tcPr>
                </a:tc>
                <a:extLst>
                  <a:ext uri="{0D108BD9-81ED-4DB2-BD59-A6C34878D82A}">
                    <a16:rowId xmlns:a16="http://schemas.microsoft.com/office/drawing/2014/main" val="2191026694"/>
                  </a:ext>
                </a:extLst>
              </a:tr>
              <a:tr h="327776">
                <a:tc>
                  <a:txBody>
                    <a:bodyPr/>
                    <a:lstStyle/>
                    <a:p>
                      <a:pPr algn="l" fontAlgn="b"/>
                      <a:r>
                        <a:rPr lang="en-US" sz="1400" b="1" u="none" strike="noStrike">
                          <a:effectLst/>
                          <a:latin typeface="+mn-lt"/>
                        </a:rPr>
                        <a:t>SkyWest Airlines Inc.</a:t>
                      </a:r>
                      <a:endParaRPr lang="en-US" sz="1400" b="1" i="0" u="none" strike="noStrike">
                        <a:solidFill>
                          <a:srgbClr val="000000"/>
                        </a:solidFill>
                        <a:effectLst/>
                        <a:latin typeface="+mn-lt"/>
                      </a:endParaRPr>
                    </a:p>
                  </a:txBody>
                  <a:tcPr marL="9525" marR="9525" marT="9525" marB="0" anchor="b">
                    <a:noFill/>
                  </a:tcPr>
                </a:tc>
                <a:tc>
                  <a:txBody>
                    <a:bodyPr/>
                    <a:lstStyle/>
                    <a:p>
                      <a:pPr algn="r" fontAlgn="b"/>
                      <a:r>
                        <a:rPr lang="en-US" sz="1400" b="1" u="none" strike="noStrike" dirty="0">
                          <a:effectLst/>
                          <a:latin typeface="+mn-lt"/>
                        </a:rPr>
                        <a:t>4201</a:t>
                      </a:r>
                      <a:endParaRPr lang="en-US" sz="1400" b="1" i="0" u="none" strike="noStrike" dirty="0">
                        <a:solidFill>
                          <a:srgbClr val="000000"/>
                        </a:solidFill>
                        <a:effectLst/>
                        <a:latin typeface="+mn-lt"/>
                      </a:endParaRPr>
                    </a:p>
                  </a:txBody>
                  <a:tcPr marL="9525" marR="9525" marT="9525" marB="0" anchor="b">
                    <a:noFill/>
                  </a:tcPr>
                </a:tc>
                <a:extLst>
                  <a:ext uri="{0D108BD9-81ED-4DB2-BD59-A6C34878D82A}">
                    <a16:rowId xmlns:a16="http://schemas.microsoft.com/office/drawing/2014/main" val="56421260"/>
                  </a:ext>
                </a:extLst>
              </a:tr>
              <a:tr h="327776">
                <a:tc>
                  <a:txBody>
                    <a:bodyPr/>
                    <a:lstStyle/>
                    <a:p>
                      <a:pPr algn="l" fontAlgn="b"/>
                      <a:r>
                        <a:rPr lang="en-US" sz="1400" b="1" u="none" strike="noStrike">
                          <a:effectLst/>
                          <a:latin typeface="+mn-lt"/>
                        </a:rPr>
                        <a:t>Southwest Airlines Co.</a:t>
                      </a:r>
                      <a:endParaRPr lang="en-US" sz="1400" b="1" i="0" u="none" strike="noStrike">
                        <a:solidFill>
                          <a:srgbClr val="000000"/>
                        </a:solidFill>
                        <a:effectLst/>
                        <a:latin typeface="+mn-lt"/>
                      </a:endParaRPr>
                    </a:p>
                  </a:txBody>
                  <a:tcPr marL="9525" marR="9525" marT="9525" marB="0" anchor="b">
                    <a:noFill/>
                  </a:tcPr>
                </a:tc>
                <a:tc>
                  <a:txBody>
                    <a:bodyPr/>
                    <a:lstStyle/>
                    <a:p>
                      <a:pPr algn="r" fontAlgn="b"/>
                      <a:r>
                        <a:rPr lang="en-US" sz="1400" b="1" u="none" strike="noStrike" dirty="0">
                          <a:effectLst/>
                          <a:latin typeface="+mn-lt"/>
                        </a:rPr>
                        <a:t>8019</a:t>
                      </a:r>
                      <a:endParaRPr lang="en-US" sz="1400" b="1" i="0" u="none" strike="noStrike" dirty="0">
                        <a:solidFill>
                          <a:srgbClr val="000000"/>
                        </a:solidFill>
                        <a:effectLst/>
                        <a:latin typeface="+mn-lt"/>
                      </a:endParaRPr>
                    </a:p>
                  </a:txBody>
                  <a:tcPr marL="9525" marR="9525" marT="9525" marB="0" anchor="b">
                    <a:noFill/>
                  </a:tcPr>
                </a:tc>
                <a:extLst>
                  <a:ext uri="{0D108BD9-81ED-4DB2-BD59-A6C34878D82A}">
                    <a16:rowId xmlns:a16="http://schemas.microsoft.com/office/drawing/2014/main" val="2151746041"/>
                  </a:ext>
                </a:extLst>
              </a:tr>
              <a:tr h="327776">
                <a:tc>
                  <a:txBody>
                    <a:bodyPr/>
                    <a:lstStyle/>
                    <a:p>
                      <a:pPr algn="l" fontAlgn="b"/>
                      <a:r>
                        <a:rPr lang="en-US" sz="1400" b="1" u="none" strike="noStrike">
                          <a:effectLst/>
                          <a:latin typeface="+mn-lt"/>
                        </a:rPr>
                        <a:t>United Parcel Service</a:t>
                      </a:r>
                      <a:endParaRPr lang="en-US" sz="1400" b="1" i="0" u="none" strike="noStrike">
                        <a:solidFill>
                          <a:srgbClr val="000000"/>
                        </a:solidFill>
                        <a:effectLst/>
                        <a:latin typeface="+mn-lt"/>
                      </a:endParaRPr>
                    </a:p>
                  </a:txBody>
                  <a:tcPr marL="9525" marR="9525" marT="9525" marB="0" anchor="b">
                    <a:noFill/>
                  </a:tcPr>
                </a:tc>
                <a:tc>
                  <a:txBody>
                    <a:bodyPr/>
                    <a:lstStyle/>
                    <a:p>
                      <a:pPr algn="r" fontAlgn="b"/>
                      <a:r>
                        <a:rPr lang="en-US" sz="1400" b="1" u="none" strike="noStrike" dirty="0">
                          <a:effectLst/>
                          <a:latin typeface="+mn-lt"/>
                        </a:rPr>
                        <a:t>2753</a:t>
                      </a:r>
                      <a:endParaRPr lang="en-US" sz="1400" b="1" i="0" u="none" strike="noStrike" dirty="0">
                        <a:solidFill>
                          <a:srgbClr val="000000"/>
                        </a:solidFill>
                        <a:effectLst/>
                        <a:latin typeface="+mn-lt"/>
                      </a:endParaRPr>
                    </a:p>
                  </a:txBody>
                  <a:tcPr marL="9525" marR="9525" marT="9525" marB="0" anchor="b">
                    <a:noFill/>
                  </a:tcPr>
                </a:tc>
                <a:extLst>
                  <a:ext uri="{0D108BD9-81ED-4DB2-BD59-A6C34878D82A}">
                    <a16:rowId xmlns:a16="http://schemas.microsoft.com/office/drawing/2014/main" val="3977167774"/>
                  </a:ext>
                </a:extLst>
              </a:tr>
              <a:tr h="327776">
                <a:tc>
                  <a:txBody>
                    <a:bodyPr/>
                    <a:lstStyle/>
                    <a:p>
                      <a:pPr algn="l" fontAlgn="b"/>
                      <a:r>
                        <a:rPr lang="en-US" sz="1400" b="1" u="none" strike="noStrike">
                          <a:effectLst/>
                          <a:latin typeface="+mn-lt"/>
                        </a:rPr>
                        <a:t>US Airways Inc.</a:t>
                      </a:r>
                      <a:endParaRPr lang="en-US" sz="1400" b="1" i="0" u="none" strike="noStrike">
                        <a:solidFill>
                          <a:srgbClr val="000000"/>
                        </a:solidFill>
                        <a:effectLst/>
                        <a:latin typeface="+mn-lt"/>
                      </a:endParaRPr>
                    </a:p>
                  </a:txBody>
                  <a:tcPr marL="9525" marR="9525" marT="9525" marB="0" anchor="b">
                    <a:noFill/>
                  </a:tcPr>
                </a:tc>
                <a:tc>
                  <a:txBody>
                    <a:bodyPr/>
                    <a:lstStyle/>
                    <a:p>
                      <a:pPr algn="r" fontAlgn="b"/>
                      <a:r>
                        <a:rPr lang="en-US" sz="1400" b="1" u="none" strike="noStrike" dirty="0">
                          <a:effectLst/>
                          <a:latin typeface="+mn-lt"/>
                        </a:rPr>
                        <a:t>4288</a:t>
                      </a:r>
                      <a:endParaRPr lang="en-US" sz="1400" b="1" i="0" u="none" strike="noStrike" dirty="0">
                        <a:solidFill>
                          <a:srgbClr val="000000"/>
                        </a:solidFill>
                        <a:effectLst/>
                        <a:latin typeface="+mn-lt"/>
                      </a:endParaRPr>
                    </a:p>
                  </a:txBody>
                  <a:tcPr marL="9525" marR="9525" marT="9525" marB="0" anchor="b">
                    <a:noFill/>
                  </a:tcPr>
                </a:tc>
                <a:extLst>
                  <a:ext uri="{0D108BD9-81ED-4DB2-BD59-A6C34878D82A}">
                    <a16:rowId xmlns:a16="http://schemas.microsoft.com/office/drawing/2014/main" val="879553388"/>
                  </a:ext>
                </a:extLst>
              </a:tr>
            </a:tbl>
          </a:graphicData>
        </a:graphic>
      </p:graphicFrame>
      <p:sp>
        <p:nvSpPr>
          <p:cNvPr id="11" name="TextBox 10">
            <a:extLst>
              <a:ext uri="{FF2B5EF4-FFF2-40B4-BE49-F238E27FC236}">
                <a16:creationId xmlns:a16="http://schemas.microsoft.com/office/drawing/2014/main" id="{40A82F24-5B8B-29FF-0535-108B3D350FD0}"/>
              </a:ext>
            </a:extLst>
          </p:cNvPr>
          <p:cNvSpPr txBox="1"/>
          <p:nvPr/>
        </p:nvSpPr>
        <p:spPr>
          <a:xfrm>
            <a:off x="-30480" y="1964339"/>
            <a:ext cx="4278923" cy="369332"/>
          </a:xfrm>
          <a:prstGeom prst="rect">
            <a:avLst/>
          </a:prstGeom>
          <a:noFill/>
        </p:spPr>
        <p:txBody>
          <a:bodyPr wrap="square">
            <a:spAutoFit/>
          </a:bodyPr>
          <a:lstStyle/>
          <a:p>
            <a:r>
              <a:rPr lang="en-US" b="1" dirty="0"/>
              <a:t>Here is below information</a:t>
            </a:r>
            <a:endParaRPr lang="en-US" dirty="0"/>
          </a:p>
        </p:txBody>
      </p:sp>
      <p:sp>
        <p:nvSpPr>
          <p:cNvPr id="3" name="Rectangle 2">
            <a:extLst>
              <a:ext uri="{FF2B5EF4-FFF2-40B4-BE49-F238E27FC236}">
                <a16:creationId xmlns:a16="http://schemas.microsoft.com/office/drawing/2014/main" id="{E8CCA720-7726-78BE-092E-AC9500377820}"/>
              </a:ext>
            </a:extLst>
          </p:cNvPr>
          <p:cNvSpPr/>
          <p:nvPr/>
        </p:nvSpPr>
        <p:spPr>
          <a:xfrm>
            <a:off x="0" y="0"/>
            <a:ext cx="12192000" cy="6857999"/>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495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4868-F774-5F6C-AF46-FC348B6F7F5B}"/>
              </a:ext>
            </a:extLst>
          </p:cNvPr>
          <p:cNvSpPr>
            <a:spLocks noGrp="1"/>
          </p:cNvSpPr>
          <p:nvPr>
            <p:ph type="title"/>
          </p:nvPr>
        </p:nvSpPr>
        <p:spPr>
          <a:xfrm>
            <a:off x="0" y="0"/>
            <a:ext cx="12191999" cy="956603"/>
          </a:xfrm>
        </p:spPr>
        <p:txBody>
          <a:bodyPr>
            <a:normAutofit fontScale="90000"/>
          </a:bodyPr>
          <a:lstStyle/>
          <a:p>
            <a:pPr algn="ctr"/>
            <a:r>
              <a:rPr lang="en-US" b="1" dirty="0">
                <a:solidFill>
                  <a:srgbClr val="C00000"/>
                </a:solidFill>
                <a:latin typeface="Times New Roman" panose="02020603050405020304" pitchFamily="18" charset="0"/>
                <a:cs typeface="Times New Roman" panose="02020603050405020304" pitchFamily="18" charset="0"/>
              </a:rPr>
              <a:t>5</a:t>
            </a:r>
            <a:r>
              <a:rPr lang="en-US" sz="4400" b="1" dirty="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T</a:t>
            </a:r>
            <a:r>
              <a:rPr lang="en-US" sz="4400" b="1" baseline="0" dirty="0">
                <a:solidFill>
                  <a:srgbClr val="C00000"/>
                </a:solidFill>
                <a:latin typeface="Times New Roman" panose="02020603050405020304" pitchFamily="18" charset="0"/>
                <a:cs typeface="Times New Roman" panose="02020603050405020304" pitchFamily="18" charset="0"/>
              </a:rPr>
              <a:t>op Routes ( from-to City) based on Number of Flights </a:t>
            </a:r>
            <a:endParaRPr lang="en-US" dirty="0"/>
          </a:p>
        </p:txBody>
      </p:sp>
      <p:sp>
        <p:nvSpPr>
          <p:cNvPr id="4" name="TextBox 3">
            <a:extLst>
              <a:ext uri="{FF2B5EF4-FFF2-40B4-BE49-F238E27FC236}">
                <a16:creationId xmlns:a16="http://schemas.microsoft.com/office/drawing/2014/main" id="{47BA865D-4E69-19D2-981C-F266A1C90581}"/>
              </a:ext>
            </a:extLst>
          </p:cNvPr>
          <p:cNvSpPr txBox="1"/>
          <p:nvPr/>
        </p:nvSpPr>
        <p:spPr>
          <a:xfrm>
            <a:off x="-2344" y="1076570"/>
            <a:ext cx="6098344" cy="707886"/>
          </a:xfrm>
          <a:prstGeom prst="rect">
            <a:avLst/>
          </a:prstGeom>
          <a:noFill/>
        </p:spPr>
        <p:txBody>
          <a:bodyPr wrap="square">
            <a:spAutoFit/>
          </a:bodyPr>
          <a:lstStyle/>
          <a:p>
            <a:r>
              <a:rPr lang="en-US" sz="2000" b="1" dirty="0"/>
              <a:t>The bar chart displays the top routes based on the number of flights. Here's a breakdown of the data:</a:t>
            </a:r>
          </a:p>
        </p:txBody>
      </p:sp>
      <p:sp>
        <p:nvSpPr>
          <p:cNvPr id="6" name="TextBox 5">
            <a:extLst>
              <a:ext uri="{FF2B5EF4-FFF2-40B4-BE49-F238E27FC236}">
                <a16:creationId xmlns:a16="http://schemas.microsoft.com/office/drawing/2014/main" id="{51F37B5F-71BF-373E-2F57-C83D4E098B5E}"/>
              </a:ext>
            </a:extLst>
          </p:cNvPr>
          <p:cNvSpPr txBox="1"/>
          <p:nvPr/>
        </p:nvSpPr>
        <p:spPr>
          <a:xfrm>
            <a:off x="0" y="1797784"/>
            <a:ext cx="5162843" cy="1631216"/>
          </a:xfrm>
          <a:prstGeom prst="rect">
            <a:avLst/>
          </a:prstGeom>
          <a:noFill/>
        </p:spPr>
        <p:txBody>
          <a:bodyPr wrap="square">
            <a:spAutoFit/>
          </a:bodyPr>
          <a:lstStyle/>
          <a:p>
            <a:r>
              <a:rPr lang="en-US" sz="2000" b="1" dirty="0"/>
              <a:t>1. Chicago, IL - Detroit, MI: 95 flights</a:t>
            </a:r>
          </a:p>
          <a:p>
            <a:r>
              <a:rPr lang="en-US" sz="2000" b="1" dirty="0"/>
              <a:t>2. Washington, DC - New York, NY: 88 flights</a:t>
            </a:r>
          </a:p>
          <a:p>
            <a:r>
              <a:rPr lang="en-US" sz="2000" b="1" dirty="0"/>
              <a:t>3. Washington, DC - Atlanta, GA: 86 flights</a:t>
            </a:r>
          </a:p>
          <a:p>
            <a:r>
              <a:rPr lang="en-US" sz="2000" b="1" dirty="0"/>
              <a:t>4. Charlotte, NC - Atlanta, GA: 83 flights</a:t>
            </a:r>
          </a:p>
          <a:p>
            <a:r>
              <a:rPr lang="en-US" sz="2000" b="1" dirty="0"/>
              <a:t>5. Chicago, IL - Atlanta, GA: 82 flights</a:t>
            </a:r>
          </a:p>
        </p:txBody>
      </p:sp>
      <p:sp>
        <p:nvSpPr>
          <p:cNvPr id="8" name="TextBox 7">
            <a:extLst>
              <a:ext uri="{FF2B5EF4-FFF2-40B4-BE49-F238E27FC236}">
                <a16:creationId xmlns:a16="http://schemas.microsoft.com/office/drawing/2014/main" id="{FD0DE02C-7537-105C-D9B9-69806FF1F49B}"/>
              </a:ext>
            </a:extLst>
          </p:cNvPr>
          <p:cNvSpPr txBox="1"/>
          <p:nvPr/>
        </p:nvSpPr>
        <p:spPr>
          <a:xfrm>
            <a:off x="0" y="3750106"/>
            <a:ext cx="6133512" cy="1323439"/>
          </a:xfrm>
          <a:prstGeom prst="rect">
            <a:avLst/>
          </a:prstGeom>
          <a:noFill/>
        </p:spPr>
        <p:txBody>
          <a:bodyPr wrap="square">
            <a:spAutoFit/>
          </a:bodyPr>
          <a:lstStyle/>
          <a:p>
            <a:r>
              <a:rPr lang="en-US" sz="2000" b="1" dirty="0"/>
              <a:t>The route with the highest number of flights is Chicago, IL to Detroit, MI, while the route with the lowest number of flights among these is Chicago, IL to Atlanta, GA.</a:t>
            </a:r>
          </a:p>
        </p:txBody>
      </p:sp>
      <p:graphicFrame>
        <p:nvGraphicFramePr>
          <p:cNvPr id="9" name="Chart 8">
            <a:extLst>
              <a:ext uri="{FF2B5EF4-FFF2-40B4-BE49-F238E27FC236}">
                <a16:creationId xmlns:a16="http://schemas.microsoft.com/office/drawing/2014/main" id="{38CED0EC-8666-9B29-1411-EC48AF04E312}"/>
              </a:ext>
            </a:extLst>
          </p:cNvPr>
          <p:cNvGraphicFramePr>
            <a:graphicFrameLocks/>
          </p:cNvGraphicFramePr>
          <p:nvPr>
            <p:extLst>
              <p:ext uri="{D42A27DB-BD31-4B8C-83A1-F6EECF244321}">
                <p14:modId xmlns:p14="http://schemas.microsoft.com/office/powerpoint/2010/main" val="2921409374"/>
              </p:ext>
            </p:extLst>
          </p:nvPr>
        </p:nvGraphicFramePr>
        <p:xfrm>
          <a:off x="6058487" y="1266092"/>
          <a:ext cx="6133511" cy="5008099"/>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59914B29-7C58-BB00-B784-0E02B51D81B1}"/>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742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7F7F-4CE1-5841-6D12-60BDD7B30D5A}"/>
              </a:ext>
            </a:extLst>
          </p:cNvPr>
          <p:cNvSpPr>
            <a:spLocks noGrp="1"/>
          </p:cNvSpPr>
          <p:nvPr>
            <p:ph type="title"/>
          </p:nvPr>
        </p:nvSpPr>
        <p:spPr>
          <a:xfrm>
            <a:off x="1744394" y="25810"/>
            <a:ext cx="9609406" cy="888590"/>
          </a:xfrm>
        </p:spPr>
        <p:txBody>
          <a:bodyPr>
            <a:normAutofit fontScale="90000"/>
          </a:bodyPr>
          <a:lstStyle/>
          <a:p>
            <a:pPr algn="ctr"/>
            <a:r>
              <a:rPr lang="en-US" sz="4400" b="1" dirty="0">
                <a:solidFill>
                  <a:srgbClr val="C00000"/>
                </a:solidFill>
                <a:latin typeface="Times New Roman" panose="02020603050405020304" pitchFamily="18" charset="0"/>
                <a:cs typeface="Times New Roman" panose="02020603050405020304" pitchFamily="18" charset="0"/>
              </a:rPr>
              <a:t>6)</a:t>
            </a:r>
            <a:r>
              <a:rPr lang="en-US" sz="4400" b="1" i="0" u="none" strike="noStrike" kern="1200" baseline="0" dirty="0">
                <a:solidFill>
                  <a:srgbClr val="C00000"/>
                </a:solidFill>
                <a:latin typeface="Times New Roman" panose="02020603050405020304" pitchFamily="18" charset="0"/>
                <a:cs typeface="Times New Roman" panose="02020603050405020304" pitchFamily="18" charset="0"/>
              </a:rPr>
              <a:t>Load factor On Weekends &amp; Weekday</a:t>
            </a:r>
            <a:br>
              <a:rPr lang="en-US" sz="4400" b="1" i="0" u="none" strike="noStrike" kern="1200" baseline="0" dirty="0">
                <a:solidFill>
                  <a:srgbClr val="C00000"/>
                </a:solidFill>
                <a:latin typeface="Times New Roman" panose="02020603050405020304" pitchFamily="18" charset="0"/>
                <a:cs typeface="Times New Roman" panose="02020603050405020304" pitchFamily="18" charset="0"/>
              </a:rPr>
            </a:br>
            <a:endParaRPr lang="en-US" dirty="0">
              <a:solidFill>
                <a:srgbClr val="C00000"/>
              </a:solidFill>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A266E338-502B-DDB1-0D72-33D53A95D297}"/>
              </a:ext>
            </a:extLst>
          </p:cNvPr>
          <p:cNvGraphicFramePr>
            <a:graphicFrameLocks/>
          </p:cNvGraphicFramePr>
          <p:nvPr>
            <p:extLst>
              <p:ext uri="{D42A27DB-BD31-4B8C-83A1-F6EECF244321}">
                <p14:modId xmlns:p14="http://schemas.microsoft.com/office/powerpoint/2010/main" val="950846060"/>
              </p:ext>
            </p:extLst>
          </p:nvPr>
        </p:nvGraphicFramePr>
        <p:xfrm>
          <a:off x="6949440" y="914400"/>
          <a:ext cx="5144086" cy="461068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44FD4B8-F27D-6AE0-D836-7FB5254F9497}"/>
              </a:ext>
            </a:extLst>
          </p:cNvPr>
          <p:cNvSpPr txBox="1"/>
          <p:nvPr/>
        </p:nvSpPr>
        <p:spPr>
          <a:xfrm>
            <a:off x="253218" y="661573"/>
            <a:ext cx="6105378" cy="1015663"/>
          </a:xfrm>
          <a:prstGeom prst="rect">
            <a:avLst/>
          </a:prstGeom>
          <a:noFill/>
        </p:spPr>
        <p:txBody>
          <a:bodyPr wrap="square">
            <a:spAutoFit/>
          </a:bodyPr>
          <a:lstStyle/>
          <a:p>
            <a:r>
              <a:rPr lang="en-US" sz="2000" b="1" dirty="0"/>
              <a:t>The pie chart visually represents the load factor distribution between weekdays and weekends. Here's a breakdown:</a:t>
            </a:r>
          </a:p>
        </p:txBody>
      </p:sp>
      <p:sp>
        <p:nvSpPr>
          <p:cNvPr id="7" name="TextBox 6">
            <a:extLst>
              <a:ext uri="{FF2B5EF4-FFF2-40B4-BE49-F238E27FC236}">
                <a16:creationId xmlns:a16="http://schemas.microsoft.com/office/drawing/2014/main" id="{13C124DF-08FA-FF21-149A-A22BA01874A7}"/>
              </a:ext>
            </a:extLst>
          </p:cNvPr>
          <p:cNvSpPr txBox="1"/>
          <p:nvPr/>
        </p:nvSpPr>
        <p:spPr>
          <a:xfrm>
            <a:off x="253218" y="1842647"/>
            <a:ext cx="6105378" cy="1323439"/>
          </a:xfrm>
          <a:prstGeom prst="rect">
            <a:avLst/>
          </a:prstGeom>
          <a:noFill/>
        </p:spPr>
        <p:txBody>
          <a:bodyPr wrap="square">
            <a:spAutoFit/>
          </a:bodyPr>
          <a:lstStyle/>
          <a:p>
            <a:r>
              <a:rPr lang="en-US" sz="2000" b="1" dirty="0"/>
              <a:t>Weekday Load Factor: Represented by the blue section, which accounts for 71% of the total load factor.</a:t>
            </a:r>
          </a:p>
          <a:p>
            <a:r>
              <a:rPr lang="en-US" sz="2000" b="1" dirty="0"/>
              <a:t>Weekend Load Factor: Represented by the orange section, which accounts for 29% of the total load factor.</a:t>
            </a:r>
          </a:p>
        </p:txBody>
      </p:sp>
      <p:sp>
        <p:nvSpPr>
          <p:cNvPr id="9" name="TextBox 8">
            <a:extLst>
              <a:ext uri="{FF2B5EF4-FFF2-40B4-BE49-F238E27FC236}">
                <a16:creationId xmlns:a16="http://schemas.microsoft.com/office/drawing/2014/main" id="{0BD09BB1-F637-F064-637C-C6C4605609D3}"/>
              </a:ext>
            </a:extLst>
          </p:cNvPr>
          <p:cNvSpPr txBox="1"/>
          <p:nvPr/>
        </p:nvSpPr>
        <p:spPr>
          <a:xfrm>
            <a:off x="942536" y="3379818"/>
            <a:ext cx="6105378" cy="1015663"/>
          </a:xfrm>
          <a:prstGeom prst="rect">
            <a:avLst/>
          </a:prstGeom>
          <a:noFill/>
        </p:spPr>
        <p:txBody>
          <a:bodyPr wrap="square">
            <a:spAutoFit/>
          </a:bodyPr>
          <a:lstStyle/>
          <a:p>
            <a:r>
              <a:rPr lang="en-US" sz="2000" b="1" dirty="0"/>
              <a:t>This visual explanation shows that the load factor is significantly higher on weekdays compared to weekends.</a:t>
            </a:r>
          </a:p>
        </p:txBody>
      </p:sp>
      <p:sp>
        <p:nvSpPr>
          <p:cNvPr id="4" name="Rectangle 3">
            <a:extLst>
              <a:ext uri="{FF2B5EF4-FFF2-40B4-BE49-F238E27FC236}">
                <a16:creationId xmlns:a16="http://schemas.microsoft.com/office/drawing/2014/main" id="{A79DB281-1148-D572-C19F-201C11B7C968}"/>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687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58B5-25BA-569E-1EDA-C9DB4D602227}"/>
              </a:ext>
            </a:extLst>
          </p:cNvPr>
          <p:cNvSpPr>
            <a:spLocks noGrp="1"/>
          </p:cNvSpPr>
          <p:nvPr>
            <p:ph type="title"/>
          </p:nvPr>
        </p:nvSpPr>
        <p:spPr>
          <a:xfrm>
            <a:off x="964809" y="0"/>
            <a:ext cx="10515600" cy="1041009"/>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7) N</a:t>
            </a:r>
            <a:r>
              <a:rPr lang="en-US" sz="4000" b="1" baseline="0" dirty="0">
                <a:solidFill>
                  <a:srgbClr val="C00000"/>
                </a:solidFill>
                <a:latin typeface="Times New Roman" panose="02020603050405020304" pitchFamily="18" charset="0"/>
                <a:cs typeface="Times New Roman" panose="02020603050405020304" pitchFamily="18" charset="0"/>
              </a:rPr>
              <a:t>umber Of Flights </a:t>
            </a:r>
            <a:r>
              <a:rPr lang="en-US" sz="4000" b="1" dirty="0">
                <a:solidFill>
                  <a:srgbClr val="C00000"/>
                </a:solidFill>
                <a:latin typeface="Times New Roman" panose="02020603050405020304" pitchFamily="18" charset="0"/>
                <a:cs typeface="Times New Roman" panose="02020603050405020304" pitchFamily="18" charset="0"/>
              </a:rPr>
              <a:t>B</a:t>
            </a:r>
            <a:r>
              <a:rPr lang="en-US" sz="4000" b="1" baseline="0" dirty="0">
                <a:solidFill>
                  <a:srgbClr val="C00000"/>
                </a:solidFill>
                <a:latin typeface="Times New Roman" panose="02020603050405020304" pitchFamily="18" charset="0"/>
                <a:cs typeface="Times New Roman" panose="02020603050405020304" pitchFamily="18" charset="0"/>
              </a:rPr>
              <a:t>ased </a:t>
            </a:r>
            <a:r>
              <a:rPr lang="en-US" sz="4000" b="1" dirty="0">
                <a:solidFill>
                  <a:srgbClr val="C00000"/>
                </a:solidFill>
                <a:latin typeface="Times New Roman" panose="02020603050405020304" pitchFamily="18" charset="0"/>
                <a:cs typeface="Times New Roman" panose="02020603050405020304" pitchFamily="18" charset="0"/>
              </a:rPr>
              <a:t>O</a:t>
            </a:r>
            <a:r>
              <a:rPr lang="en-US" sz="4000" b="1" baseline="0" dirty="0">
                <a:solidFill>
                  <a:srgbClr val="C00000"/>
                </a:solidFill>
                <a:latin typeface="Times New Roman" panose="02020603050405020304" pitchFamily="18" charset="0"/>
                <a:cs typeface="Times New Roman" panose="02020603050405020304" pitchFamily="18" charset="0"/>
              </a:rPr>
              <a:t>n Distance Group</a:t>
            </a:r>
            <a:endParaRPr lang="en-US" sz="4000" dirty="0"/>
          </a:p>
        </p:txBody>
      </p:sp>
      <p:graphicFrame>
        <p:nvGraphicFramePr>
          <p:cNvPr id="5" name="Chart 4">
            <a:extLst>
              <a:ext uri="{FF2B5EF4-FFF2-40B4-BE49-F238E27FC236}">
                <a16:creationId xmlns:a16="http://schemas.microsoft.com/office/drawing/2014/main" id="{4313E38A-2891-BD5E-CE0B-7250E6C77CAC}"/>
              </a:ext>
            </a:extLst>
          </p:cNvPr>
          <p:cNvGraphicFramePr>
            <a:graphicFrameLocks/>
          </p:cNvGraphicFramePr>
          <p:nvPr>
            <p:extLst>
              <p:ext uri="{D42A27DB-BD31-4B8C-83A1-F6EECF244321}">
                <p14:modId xmlns:p14="http://schemas.microsoft.com/office/powerpoint/2010/main" val="1685667115"/>
              </p:ext>
            </p:extLst>
          </p:nvPr>
        </p:nvGraphicFramePr>
        <p:xfrm>
          <a:off x="6527408" y="1209822"/>
          <a:ext cx="5664591" cy="56481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le 5">
            <a:extLst>
              <a:ext uri="{FF2B5EF4-FFF2-40B4-BE49-F238E27FC236}">
                <a16:creationId xmlns:a16="http://schemas.microsoft.com/office/drawing/2014/main" id="{CCF2B9B3-3B19-1991-76F6-EAC24A911A23}"/>
              </a:ext>
            </a:extLst>
          </p:cNvPr>
          <p:cNvGraphicFramePr>
            <a:graphicFrameLocks noGrp="1"/>
          </p:cNvGraphicFramePr>
          <p:nvPr>
            <p:extLst>
              <p:ext uri="{D42A27DB-BD31-4B8C-83A1-F6EECF244321}">
                <p14:modId xmlns:p14="http://schemas.microsoft.com/office/powerpoint/2010/main" val="3997897470"/>
              </p:ext>
            </p:extLst>
          </p:nvPr>
        </p:nvGraphicFramePr>
        <p:xfrm>
          <a:off x="0" y="623668"/>
          <a:ext cx="3404382" cy="5974080"/>
        </p:xfrm>
        <a:graphic>
          <a:graphicData uri="http://schemas.openxmlformats.org/drawingml/2006/table">
            <a:tbl>
              <a:tblPr>
                <a:tableStyleId>{5C22544A-7EE6-4342-B048-85BDC9FD1C3A}</a:tableStyleId>
              </a:tblPr>
              <a:tblGrid>
                <a:gridCol w="1781362">
                  <a:extLst>
                    <a:ext uri="{9D8B030D-6E8A-4147-A177-3AD203B41FA5}">
                      <a16:colId xmlns:a16="http://schemas.microsoft.com/office/drawing/2014/main" val="2675962271"/>
                    </a:ext>
                  </a:extLst>
                </a:gridCol>
                <a:gridCol w="1623020">
                  <a:extLst>
                    <a:ext uri="{9D8B030D-6E8A-4147-A177-3AD203B41FA5}">
                      <a16:colId xmlns:a16="http://schemas.microsoft.com/office/drawing/2014/main" val="2308952145"/>
                    </a:ext>
                  </a:extLst>
                </a:gridCol>
              </a:tblGrid>
              <a:tr h="298704">
                <a:tc>
                  <a:txBody>
                    <a:bodyPr/>
                    <a:lstStyle/>
                    <a:p>
                      <a:pPr algn="ctr" fontAlgn="b"/>
                      <a:r>
                        <a:rPr lang="en-US" sz="1600" b="1" u="none" strike="noStrike" dirty="0">
                          <a:effectLst/>
                        </a:rPr>
                        <a:t>Distance Group ID</a:t>
                      </a:r>
                      <a:endParaRPr lang="en-US" sz="16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dirty="0">
                          <a:effectLst/>
                        </a:rPr>
                        <a:t>Count of Airline ID</a:t>
                      </a:r>
                      <a:endParaRPr lang="en-US" sz="1600" b="1"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989948386"/>
                  </a:ext>
                </a:extLst>
              </a:tr>
              <a:tr h="298704">
                <a:tc>
                  <a:txBody>
                    <a:bodyPr/>
                    <a:lstStyle/>
                    <a:p>
                      <a:pPr algn="ctr" fontAlgn="b"/>
                      <a:r>
                        <a:rPr lang="en-US" sz="1600" b="1" u="none" strike="noStrike" dirty="0">
                          <a:effectLst/>
                        </a:rPr>
                        <a:t>1</a:t>
                      </a:r>
                      <a:endParaRPr lang="en-US" sz="16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a:effectLst/>
                        </a:rPr>
                        <a:t>58047</a:t>
                      </a:r>
                      <a:endParaRPr lang="en-US" sz="1600" b="1"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264850935"/>
                  </a:ext>
                </a:extLst>
              </a:tr>
              <a:tr h="298704">
                <a:tc>
                  <a:txBody>
                    <a:bodyPr/>
                    <a:lstStyle/>
                    <a:p>
                      <a:pPr algn="ctr" fontAlgn="b"/>
                      <a:r>
                        <a:rPr lang="en-US" sz="1600" b="1" u="none" strike="noStrike" dirty="0">
                          <a:effectLst/>
                        </a:rPr>
                        <a:t>2</a:t>
                      </a:r>
                      <a:endParaRPr lang="en-US" sz="16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a:effectLst/>
                        </a:rPr>
                        <a:t>28131</a:t>
                      </a:r>
                      <a:endParaRPr lang="en-US" sz="1600" b="1"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4096397940"/>
                  </a:ext>
                </a:extLst>
              </a:tr>
              <a:tr h="298704">
                <a:tc>
                  <a:txBody>
                    <a:bodyPr/>
                    <a:lstStyle/>
                    <a:p>
                      <a:pPr algn="ctr" fontAlgn="b"/>
                      <a:r>
                        <a:rPr lang="en-US" sz="1600" b="1" u="none" strike="noStrike">
                          <a:effectLst/>
                        </a:rPr>
                        <a:t>3</a:t>
                      </a:r>
                      <a:endParaRPr lang="en-US" sz="1600" b="1"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dirty="0">
                          <a:effectLst/>
                        </a:rPr>
                        <a:t>11333</a:t>
                      </a:r>
                      <a:endParaRPr lang="en-US" sz="1600" b="1"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257150441"/>
                  </a:ext>
                </a:extLst>
              </a:tr>
              <a:tr h="298704">
                <a:tc>
                  <a:txBody>
                    <a:bodyPr/>
                    <a:lstStyle/>
                    <a:p>
                      <a:pPr algn="ctr" fontAlgn="b"/>
                      <a:r>
                        <a:rPr lang="en-US" sz="1600" b="1" u="none" strike="noStrike" dirty="0">
                          <a:effectLst/>
                        </a:rPr>
                        <a:t>4</a:t>
                      </a:r>
                      <a:endParaRPr lang="en-US" sz="16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dirty="0">
                          <a:effectLst/>
                        </a:rPr>
                        <a:t>6092</a:t>
                      </a:r>
                      <a:endParaRPr lang="en-US" sz="1600" b="1"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743444738"/>
                  </a:ext>
                </a:extLst>
              </a:tr>
              <a:tr h="298704">
                <a:tc>
                  <a:txBody>
                    <a:bodyPr/>
                    <a:lstStyle/>
                    <a:p>
                      <a:pPr algn="ctr" fontAlgn="b"/>
                      <a:r>
                        <a:rPr lang="en-US" sz="1600" b="1" u="none" strike="noStrike">
                          <a:effectLst/>
                        </a:rPr>
                        <a:t>5</a:t>
                      </a:r>
                      <a:endParaRPr lang="en-US" sz="1600" b="1"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a:effectLst/>
                        </a:rPr>
                        <a:t>2330</a:t>
                      </a:r>
                      <a:endParaRPr lang="en-US" sz="1600" b="1"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397190828"/>
                  </a:ext>
                </a:extLst>
              </a:tr>
              <a:tr h="298704">
                <a:tc>
                  <a:txBody>
                    <a:bodyPr/>
                    <a:lstStyle/>
                    <a:p>
                      <a:pPr algn="ctr" fontAlgn="b"/>
                      <a:r>
                        <a:rPr lang="en-US" sz="1600" b="1" u="none" strike="noStrike">
                          <a:effectLst/>
                        </a:rPr>
                        <a:t>6</a:t>
                      </a:r>
                      <a:endParaRPr lang="en-US" sz="1600" b="1"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a:effectLst/>
                        </a:rPr>
                        <a:t>855</a:t>
                      </a:r>
                      <a:endParaRPr lang="en-US" sz="1600" b="1"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897820028"/>
                  </a:ext>
                </a:extLst>
              </a:tr>
              <a:tr h="298704">
                <a:tc>
                  <a:txBody>
                    <a:bodyPr/>
                    <a:lstStyle/>
                    <a:p>
                      <a:pPr algn="ctr" fontAlgn="b"/>
                      <a:r>
                        <a:rPr lang="en-US" sz="1600" b="1" u="none" strike="noStrike" dirty="0">
                          <a:effectLst/>
                        </a:rPr>
                        <a:t>7</a:t>
                      </a:r>
                      <a:endParaRPr lang="en-US" sz="16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a:effectLst/>
                        </a:rPr>
                        <a:t>612</a:t>
                      </a:r>
                      <a:endParaRPr lang="en-US" sz="1600" b="1"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404468037"/>
                  </a:ext>
                </a:extLst>
              </a:tr>
              <a:tr h="298704">
                <a:tc>
                  <a:txBody>
                    <a:bodyPr/>
                    <a:lstStyle/>
                    <a:p>
                      <a:pPr algn="ctr" fontAlgn="b"/>
                      <a:r>
                        <a:rPr lang="en-US" sz="1600" b="1" u="none" strike="noStrike">
                          <a:effectLst/>
                        </a:rPr>
                        <a:t>8</a:t>
                      </a:r>
                      <a:endParaRPr lang="en-US" sz="1600" b="1"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dirty="0">
                          <a:effectLst/>
                        </a:rPr>
                        <a:t>1082</a:t>
                      </a:r>
                      <a:endParaRPr lang="en-US" sz="1600" b="1"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971147916"/>
                  </a:ext>
                </a:extLst>
              </a:tr>
              <a:tr h="298704">
                <a:tc>
                  <a:txBody>
                    <a:bodyPr/>
                    <a:lstStyle/>
                    <a:p>
                      <a:pPr algn="ctr" fontAlgn="b"/>
                      <a:r>
                        <a:rPr lang="en-US" sz="1600" b="1" u="none" strike="noStrike">
                          <a:effectLst/>
                        </a:rPr>
                        <a:t>9</a:t>
                      </a:r>
                      <a:endParaRPr lang="en-US" sz="1600" b="1"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dirty="0">
                          <a:effectLst/>
                        </a:rPr>
                        <a:t>810</a:t>
                      </a:r>
                      <a:endParaRPr lang="en-US" sz="1600" b="1"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74395937"/>
                  </a:ext>
                </a:extLst>
              </a:tr>
              <a:tr h="298704">
                <a:tc>
                  <a:txBody>
                    <a:bodyPr/>
                    <a:lstStyle/>
                    <a:p>
                      <a:pPr algn="ctr" fontAlgn="b"/>
                      <a:r>
                        <a:rPr lang="en-US" sz="1600" b="1" u="none" strike="noStrike">
                          <a:effectLst/>
                        </a:rPr>
                        <a:t>10</a:t>
                      </a:r>
                      <a:endParaRPr lang="en-US" sz="1600" b="1"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a:effectLst/>
                        </a:rPr>
                        <a:t>524</a:t>
                      </a:r>
                      <a:endParaRPr lang="en-US" sz="1600" b="1"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450379357"/>
                  </a:ext>
                </a:extLst>
              </a:tr>
              <a:tr h="298704">
                <a:tc>
                  <a:txBody>
                    <a:bodyPr/>
                    <a:lstStyle/>
                    <a:p>
                      <a:pPr algn="ctr" fontAlgn="b"/>
                      <a:r>
                        <a:rPr lang="en-US" sz="1600" b="1" u="none" strike="noStrike">
                          <a:effectLst/>
                        </a:rPr>
                        <a:t>11</a:t>
                      </a:r>
                      <a:endParaRPr lang="en-US" sz="1600" b="1"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a:effectLst/>
                        </a:rPr>
                        <a:t>419</a:t>
                      </a:r>
                      <a:endParaRPr lang="en-US" sz="1600" b="1"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4094837547"/>
                  </a:ext>
                </a:extLst>
              </a:tr>
              <a:tr h="298704">
                <a:tc>
                  <a:txBody>
                    <a:bodyPr/>
                    <a:lstStyle/>
                    <a:p>
                      <a:pPr algn="ctr" fontAlgn="b"/>
                      <a:r>
                        <a:rPr lang="en-US" sz="1600" b="1" u="none" strike="noStrike">
                          <a:effectLst/>
                        </a:rPr>
                        <a:t>12</a:t>
                      </a:r>
                      <a:endParaRPr lang="en-US" sz="1600" b="1"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dirty="0">
                          <a:effectLst/>
                        </a:rPr>
                        <a:t>145</a:t>
                      </a:r>
                      <a:endParaRPr lang="en-US" sz="1600" b="1"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4005420989"/>
                  </a:ext>
                </a:extLst>
              </a:tr>
              <a:tr h="298704">
                <a:tc>
                  <a:txBody>
                    <a:bodyPr/>
                    <a:lstStyle/>
                    <a:p>
                      <a:pPr algn="ctr" fontAlgn="b"/>
                      <a:r>
                        <a:rPr lang="en-US" sz="1600" b="1" u="none" strike="noStrike">
                          <a:effectLst/>
                        </a:rPr>
                        <a:t>13</a:t>
                      </a:r>
                      <a:endParaRPr lang="en-US" sz="1600" b="1"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a:effectLst/>
                        </a:rPr>
                        <a:t>83</a:t>
                      </a:r>
                      <a:endParaRPr lang="en-US" sz="1600" b="1"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589330971"/>
                  </a:ext>
                </a:extLst>
              </a:tr>
              <a:tr h="298704">
                <a:tc>
                  <a:txBody>
                    <a:bodyPr/>
                    <a:lstStyle/>
                    <a:p>
                      <a:pPr algn="ctr" fontAlgn="b"/>
                      <a:r>
                        <a:rPr lang="en-US" sz="1600" b="1" u="none" strike="noStrike">
                          <a:effectLst/>
                        </a:rPr>
                        <a:t>14</a:t>
                      </a:r>
                      <a:endParaRPr lang="en-US" sz="1600" b="1"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a:effectLst/>
                        </a:rPr>
                        <a:t>174</a:t>
                      </a:r>
                      <a:endParaRPr lang="en-US" sz="1600" b="1"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4138494171"/>
                  </a:ext>
                </a:extLst>
              </a:tr>
              <a:tr h="298704">
                <a:tc>
                  <a:txBody>
                    <a:bodyPr/>
                    <a:lstStyle/>
                    <a:p>
                      <a:pPr algn="ctr" fontAlgn="b"/>
                      <a:r>
                        <a:rPr lang="en-US" sz="1600" b="1" u="none" strike="noStrike">
                          <a:effectLst/>
                        </a:rPr>
                        <a:t>15</a:t>
                      </a:r>
                      <a:endParaRPr lang="en-US" sz="1600" b="1"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dirty="0">
                          <a:effectLst/>
                        </a:rPr>
                        <a:t>117</a:t>
                      </a:r>
                      <a:endParaRPr lang="en-US" sz="1600" b="1"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754082428"/>
                  </a:ext>
                </a:extLst>
              </a:tr>
              <a:tr h="298704">
                <a:tc>
                  <a:txBody>
                    <a:bodyPr/>
                    <a:lstStyle/>
                    <a:p>
                      <a:pPr algn="ctr" fontAlgn="b"/>
                      <a:r>
                        <a:rPr lang="en-US" sz="1600" b="1" u="none" strike="noStrike">
                          <a:effectLst/>
                        </a:rPr>
                        <a:t>16</a:t>
                      </a:r>
                      <a:endParaRPr lang="en-US" sz="1600" b="1"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a:effectLst/>
                        </a:rPr>
                        <a:t>58</a:t>
                      </a:r>
                      <a:endParaRPr lang="en-US" sz="1600" b="1"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730934284"/>
                  </a:ext>
                </a:extLst>
              </a:tr>
              <a:tr h="298704">
                <a:tc>
                  <a:txBody>
                    <a:bodyPr/>
                    <a:lstStyle/>
                    <a:p>
                      <a:pPr algn="ctr" fontAlgn="b"/>
                      <a:r>
                        <a:rPr lang="en-US" sz="1600" b="1" u="none" strike="noStrike">
                          <a:effectLst/>
                        </a:rPr>
                        <a:t>17</a:t>
                      </a:r>
                      <a:endParaRPr lang="en-US" sz="1600" b="1"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dirty="0">
                          <a:effectLst/>
                        </a:rPr>
                        <a:t>32</a:t>
                      </a:r>
                      <a:endParaRPr lang="en-US" sz="1600" b="1"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641040501"/>
                  </a:ext>
                </a:extLst>
              </a:tr>
              <a:tr h="298704">
                <a:tc>
                  <a:txBody>
                    <a:bodyPr/>
                    <a:lstStyle/>
                    <a:p>
                      <a:pPr algn="ctr" fontAlgn="b"/>
                      <a:r>
                        <a:rPr lang="en-US" sz="1600" b="1" u="none" strike="noStrike">
                          <a:effectLst/>
                        </a:rPr>
                        <a:t>18</a:t>
                      </a:r>
                      <a:endParaRPr lang="en-US" sz="1600" b="1"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a:effectLst/>
                        </a:rPr>
                        <a:t>4</a:t>
                      </a:r>
                      <a:endParaRPr lang="en-US" sz="1600" b="1"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317254602"/>
                  </a:ext>
                </a:extLst>
              </a:tr>
              <a:tr h="298704">
                <a:tc>
                  <a:txBody>
                    <a:bodyPr/>
                    <a:lstStyle/>
                    <a:p>
                      <a:pPr algn="ctr" fontAlgn="b"/>
                      <a:r>
                        <a:rPr lang="en-US" sz="1600" b="1" u="none" strike="noStrike">
                          <a:effectLst/>
                        </a:rPr>
                        <a:t>21</a:t>
                      </a:r>
                      <a:endParaRPr lang="en-US" sz="1600" b="1"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600" b="1" u="none" strike="noStrike" dirty="0">
                          <a:effectLst/>
                        </a:rPr>
                        <a:t>1</a:t>
                      </a:r>
                      <a:endParaRPr lang="en-US" sz="1600" b="1"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970450655"/>
                  </a:ext>
                </a:extLst>
              </a:tr>
            </a:tbl>
          </a:graphicData>
        </a:graphic>
      </p:graphicFrame>
      <p:sp>
        <p:nvSpPr>
          <p:cNvPr id="3" name="Rectangle 2">
            <a:extLst>
              <a:ext uri="{FF2B5EF4-FFF2-40B4-BE49-F238E27FC236}">
                <a16:creationId xmlns:a16="http://schemas.microsoft.com/office/drawing/2014/main" id="{DD67C26A-D6E7-78EB-BCE1-8EABC36BB201}"/>
              </a:ext>
            </a:extLst>
          </p:cNvPr>
          <p:cNvSpPr/>
          <p:nvPr/>
        </p:nvSpPr>
        <p:spPr>
          <a:xfrm>
            <a:off x="0" y="0"/>
            <a:ext cx="12191999"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5477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3630EA3-729B-4AB3-3635-FACBBE91FC63}"/>
              </a:ext>
            </a:extLst>
          </p:cNvPr>
          <p:cNvSpPr>
            <a:spLocks noGrp="1"/>
          </p:cNvSpPr>
          <p:nvPr>
            <p:ph type="title"/>
          </p:nvPr>
        </p:nvSpPr>
        <p:spPr>
          <a:xfrm>
            <a:off x="1" y="0"/>
            <a:ext cx="12192000" cy="548640"/>
          </a:xfrm>
          <a:gradFill>
            <a:gsLst>
              <a:gs pos="44918">
                <a:srgbClr val="FFEDB4"/>
              </a:gs>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txBody>
          <a:bodyPr>
            <a:normAutofit fontScale="90000"/>
          </a:bodyPr>
          <a:lstStyle/>
          <a:p>
            <a:pPr marL="685800" indent="-685800" algn="ctr">
              <a:buFont typeface="Wingdings" panose="05000000000000000000" pitchFamily="2" charset="2"/>
              <a:buChar char="q"/>
            </a:pPr>
            <a:r>
              <a:rPr lang="en-US" sz="4800" b="1" dirty="0">
                <a:solidFill>
                  <a:srgbClr val="002060"/>
                </a:solidFill>
                <a:latin typeface="Times New Roman" panose="02020603050405020304" pitchFamily="18" charset="0"/>
                <a:cs typeface="Times New Roman" panose="02020603050405020304" pitchFamily="18" charset="0"/>
              </a:rPr>
              <a:t>MS Excel Dashboard</a:t>
            </a:r>
          </a:p>
        </p:txBody>
      </p:sp>
      <p:sp>
        <p:nvSpPr>
          <p:cNvPr id="2" name="Rectangle 1">
            <a:extLst>
              <a:ext uri="{FF2B5EF4-FFF2-40B4-BE49-F238E27FC236}">
                <a16:creationId xmlns:a16="http://schemas.microsoft.com/office/drawing/2014/main" id="{E03908C8-A5D6-3525-2097-E2820BE2CDD4}"/>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9CBD46-8454-FB3D-5D86-410D03779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8640"/>
            <a:ext cx="12192000" cy="6309360"/>
          </a:xfrm>
          <a:prstGeom prst="rect">
            <a:avLst/>
          </a:prstGeom>
        </p:spPr>
      </p:pic>
    </p:spTree>
    <p:extLst>
      <p:ext uri="{BB962C8B-B14F-4D97-AF65-F5344CB8AC3E}">
        <p14:creationId xmlns:p14="http://schemas.microsoft.com/office/powerpoint/2010/main" val="229336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8250098-0811-5CCE-1EF0-47D898C6511E}"/>
              </a:ext>
            </a:extLst>
          </p:cNvPr>
          <p:cNvSpPr>
            <a:spLocks noGrp="1"/>
          </p:cNvSpPr>
          <p:nvPr>
            <p:ph type="title"/>
          </p:nvPr>
        </p:nvSpPr>
        <p:spPr>
          <a:xfrm>
            <a:off x="0" y="1"/>
            <a:ext cx="12192000" cy="534571"/>
          </a:xfrm>
          <a:gradFill>
            <a:gsLst>
              <a:gs pos="44918">
                <a:srgbClr val="FFEDB4"/>
              </a:gs>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txBody>
          <a:bodyPr>
            <a:noAutofit/>
          </a:bodyPr>
          <a:lstStyle/>
          <a:p>
            <a:pPr marL="685800" indent="-685800" algn="ctr">
              <a:buFont typeface="Wingdings" panose="05000000000000000000" pitchFamily="2" charset="2"/>
              <a:buChar char="q"/>
            </a:pPr>
            <a:r>
              <a:rPr lang="en-US" b="1" dirty="0">
                <a:solidFill>
                  <a:srgbClr val="002060"/>
                </a:solidFill>
                <a:latin typeface="Times New Roman" panose="02020603050405020304" pitchFamily="18" charset="0"/>
                <a:cs typeface="Times New Roman" panose="02020603050405020304" pitchFamily="18" charset="0"/>
              </a:rPr>
              <a:t>Power Bi Dashboard</a:t>
            </a:r>
            <a:endParaRPr lang="en-US" dirty="0"/>
          </a:p>
        </p:txBody>
      </p:sp>
      <p:sp>
        <p:nvSpPr>
          <p:cNvPr id="9" name="Rectangle 8">
            <a:extLst>
              <a:ext uri="{FF2B5EF4-FFF2-40B4-BE49-F238E27FC236}">
                <a16:creationId xmlns:a16="http://schemas.microsoft.com/office/drawing/2014/main" id="{8F141EB3-F5A6-1189-36AF-649B5CD1A679}"/>
              </a:ext>
            </a:extLst>
          </p:cNvPr>
          <p:cNvSpPr/>
          <p:nvPr/>
        </p:nvSpPr>
        <p:spPr>
          <a:xfrm>
            <a:off x="0" y="0"/>
            <a:ext cx="12192000" cy="6857999"/>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A96FB7A-83D6-1B3A-8C26-0598FFA1D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72"/>
            <a:ext cx="12192000" cy="6323427"/>
          </a:xfrm>
          <a:prstGeom prst="rect">
            <a:avLst/>
          </a:prstGeom>
        </p:spPr>
      </p:pic>
    </p:spTree>
    <p:extLst>
      <p:ext uri="{BB962C8B-B14F-4D97-AF65-F5344CB8AC3E}">
        <p14:creationId xmlns:p14="http://schemas.microsoft.com/office/powerpoint/2010/main" val="3920047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A941E11-9E26-1EE2-0F47-A3E2DE2787EE}"/>
              </a:ext>
            </a:extLst>
          </p:cNvPr>
          <p:cNvSpPr>
            <a:spLocks noGrp="1"/>
          </p:cNvSpPr>
          <p:nvPr>
            <p:ph type="title"/>
          </p:nvPr>
        </p:nvSpPr>
        <p:spPr>
          <a:xfrm>
            <a:off x="1" y="0"/>
            <a:ext cx="12192000" cy="590843"/>
          </a:xfrm>
          <a:gradFill>
            <a:gsLst>
              <a:gs pos="44918">
                <a:srgbClr val="FFEDB4"/>
              </a:gs>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p:spPr>
        <p:txBody>
          <a:bodyPr>
            <a:normAutofit fontScale="90000"/>
          </a:bodyPr>
          <a:lstStyle/>
          <a:p>
            <a:pPr marL="685800" indent="-685800" algn="ctr">
              <a:buFont typeface="Wingdings" panose="05000000000000000000" pitchFamily="2" charset="2"/>
              <a:buChar char="q"/>
            </a:pPr>
            <a:r>
              <a:rPr lang="en-US" sz="4800" b="1" dirty="0">
                <a:solidFill>
                  <a:srgbClr val="002060"/>
                </a:solidFill>
                <a:latin typeface="Times New Roman" panose="02020603050405020304" pitchFamily="18" charset="0"/>
                <a:cs typeface="Times New Roman" panose="02020603050405020304" pitchFamily="18" charset="0"/>
              </a:rPr>
              <a:t>Tableau Dashboard</a:t>
            </a:r>
            <a:endParaRPr lang="en-US" sz="4800" dirty="0"/>
          </a:p>
        </p:txBody>
      </p:sp>
      <p:sp>
        <p:nvSpPr>
          <p:cNvPr id="5" name="Rectangle 4">
            <a:extLst>
              <a:ext uri="{FF2B5EF4-FFF2-40B4-BE49-F238E27FC236}">
                <a16:creationId xmlns:a16="http://schemas.microsoft.com/office/drawing/2014/main" id="{DECA27FC-3BB3-2A85-2A96-DB1DFB17A87E}"/>
              </a:ext>
            </a:extLst>
          </p:cNvPr>
          <p:cNvSpPr/>
          <p:nvPr/>
        </p:nvSpPr>
        <p:spPr>
          <a:xfrm>
            <a:off x="0" y="0"/>
            <a:ext cx="12192000" cy="7005711"/>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9A5B864-C8D7-6F76-ADAC-AAD164C4F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0843"/>
            <a:ext cx="12192000" cy="6414868"/>
          </a:xfrm>
          <a:prstGeom prst="rect">
            <a:avLst/>
          </a:prstGeom>
        </p:spPr>
      </p:pic>
    </p:spTree>
    <p:extLst>
      <p:ext uri="{BB962C8B-B14F-4D97-AF65-F5344CB8AC3E}">
        <p14:creationId xmlns:p14="http://schemas.microsoft.com/office/powerpoint/2010/main" val="773233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AB03-642E-A3F3-E12F-9953ADFACDE2}"/>
              </a:ext>
            </a:extLst>
          </p:cNvPr>
          <p:cNvSpPr txBox="1">
            <a:spLocks/>
          </p:cNvSpPr>
          <p:nvPr/>
        </p:nvSpPr>
        <p:spPr>
          <a:xfrm>
            <a:off x="0" y="1"/>
            <a:ext cx="12192000" cy="633046"/>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lgn="ctr">
              <a:buFont typeface="Wingdings" panose="05000000000000000000" pitchFamily="2" charset="2"/>
              <a:buChar char="q"/>
            </a:pPr>
            <a:r>
              <a:rPr lang="en-US" sz="4800" b="1" dirty="0">
                <a:solidFill>
                  <a:srgbClr val="002060"/>
                </a:solidFill>
                <a:latin typeface="Times New Roman" panose="02020603050405020304" pitchFamily="18" charset="0"/>
                <a:cs typeface="Times New Roman" panose="02020603050405020304" pitchFamily="18" charset="0"/>
              </a:rPr>
              <a:t>SQL Quaries &amp; Output</a:t>
            </a:r>
            <a:endParaRPr lang="en-US" sz="4800" dirty="0"/>
          </a:p>
        </p:txBody>
      </p:sp>
      <p:sp>
        <p:nvSpPr>
          <p:cNvPr id="3" name="Rectangle 2">
            <a:extLst>
              <a:ext uri="{FF2B5EF4-FFF2-40B4-BE49-F238E27FC236}">
                <a16:creationId xmlns:a16="http://schemas.microsoft.com/office/drawing/2014/main" id="{7D36180B-10A6-80B0-139B-F25C26AAF439}"/>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C7123A3-C50B-EA22-8818-099F3337627E}"/>
              </a:ext>
            </a:extLst>
          </p:cNvPr>
          <p:cNvSpPr txBox="1"/>
          <p:nvPr/>
        </p:nvSpPr>
        <p:spPr>
          <a:xfrm>
            <a:off x="0" y="633046"/>
            <a:ext cx="4473526" cy="461665"/>
          </a:xfrm>
          <a:prstGeom prst="rect">
            <a:avLst/>
          </a:prstGeom>
          <a:noFill/>
        </p:spPr>
        <p:txBody>
          <a:bodyPr wrap="square">
            <a:spAutoFit/>
          </a:bodyPr>
          <a:lstStyle/>
          <a:p>
            <a:r>
              <a:rPr lang="en-US" sz="2400" b="1" dirty="0">
                <a:solidFill>
                  <a:srgbClr val="C00000"/>
                </a:solidFill>
                <a:latin typeface="Times New Roman" panose="02020603050405020304" pitchFamily="18" charset="0"/>
                <a:cs typeface="Times New Roman" panose="02020603050405020304" pitchFamily="18" charset="0"/>
              </a:rPr>
              <a:t>1) Dates Wise Data - </a:t>
            </a:r>
            <a:endParaRPr lang="en-US" sz="2400" dirty="0"/>
          </a:p>
        </p:txBody>
      </p:sp>
      <p:pic>
        <p:nvPicPr>
          <p:cNvPr id="6" name="Picture 5">
            <a:extLst>
              <a:ext uri="{FF2B5EF4-FFF2-40B4-BE49-F238E27FC236}">
                <a16:creationId xmlns:a16="http://schemas.microsoft.com/office/drawing/2014/main" id="{E0B40B9F-F673-CCF9-B33F-989E5D73CE9A}"/>
              </a:ext>
            </a:extLst>
          </p:cNvPr>
          <p:cNvPicPr>
            <a:picLocks noChangeAspect="1"/>
          </p:cNvPicPr>
          <p:nvPr/>
        </p:nvPicPr>
        <p:blipFill>
          <a:blip r:embed="rId2"/>
          <a:stretch>
            <a:fillRect/>
          </a:stretch>
        </p:blipFill>
        <p:spPr>
          <a:xfrm>
            <a:off x="-1" y="1181686"/>
            <a:ext cx="12192001" cy="5528603"/>
          </a:xfrm>
          <a:prstGeom prst="rect">
            <a:avLst/>
          </a:prstGeom>
        </p:spPr>
      </p:pic>
    </p:spTree>
    <p:extLst>
      <p:ext uri="{BB962C8B-B14F-4D97-AF65-F5344CB8AC3E}">
        <p14:creationId xmlns:p14="http://schemas.microsoft.com/office/powerpoint/2010/main" val="1055311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0F92B6-3593-1E07-5018-0800C81C563A}"/>
              </a:ext>
            </a:extLst>
          </p:cNvPr>
          <p:cNvSpPr txBox="1"/>
          <p:nvPr/>
        </p:nvSpPr>
        <p:spPr>
          <a:xfrm>
            <a:off x="-1" y="0"/>
            <a:ext cx="9369083" cy="461665"/>
          </a:xfrm>
          <a:prstGeom prst="rect">
            <a:avLst/>
          </a:prstGeom>
          <a:noFill/>
        </p:spPr>
        <p:txBody>
          <a:bodyPr wrap="square">
            <a:spAutoFit/>
          </a:bodyPr>
          <a:lstStyle/>
          <a:p>
            <a:r>
              <a:rPr lang="en-US" sz="2400" b="1" dirty="0">
                <a:solidFill>
                  <a:srgbClr val="C00000"/>
                </a:solidFill>
                <a:latin typeface="Times New Roman" panose="02020603050405020304" pitchFamily="18" charset="0"/>
                <a:cs typeface="Times New Roman" panose="02020603050405020304" pitchFamily="18" charset="0"/>
              </a:rPr>
              <a:t>2) load Factor Percentage on a Yearly , Quarterly , Monthly basis -</a:t>
            </a:r>
            <a:endParaRPr lang="en-US" sz="2400" dirty="0"/>
          </a:p>
        </p:txBody>
      </p:sp>
      <p:pic>
        <p:nvPicPr>
          <p:cNvPr id="4" name="Picture 3">
            <a:extLst>
              <a:ext uri="{FF2B5EF4-FFF2-40B4-BE49-F238E27FC236}">
                <a16:creationId xmlns:a16="http://schemas.microsoft.com/office/drawing/2014/main" id="{034F70A7-BDFE-C4B9-C78C-3CD01E17712B}"/>
              </a:ext>
            </a:extLst>
          </p:cNvPr>
          <p:cNvPicPr>
            <a:picLocks noChangeAspect="1"/>
          </p:cNvPicPr>
          <p:nvPr/>
        </p:nvPicPr>
        <p:blipFill>
          <a:blip r:embed="rId2"/>
          <a:stretch>
            <a:fillRect/>
          </a:stretch>
        </p:blipFill>
        <p:spPr>
          <a:xfrm>
            <a:off x="0" y="604911"/>
            <a:ext cx="12191999" cy="6253089"/>
          </a:xfrm>
          <a:prstGeom prst="rect">
            <a:avLst/>
          </a:prstGeom>
        </p:spPr>
      </p:pic>
      <p:sp>
        <p:nvSpPr>
          <p:cNvPr id="5" name="Rectangle 4">
            <a:extLst>
              <a:ext uri="{FF2B5EF4-FFF2-40B4-BE49-F238E27FC236}">
                <a16:creationId xmlns:a16="http://schemas.microsoft.com/office/drawing/2014/main" id="{58CB73F2-FF6F-5B09-97F6-AD527434FFA2}"/>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56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16E6-9CDE-AD9C-6CAE-981C978A9559}"/>
              </a:ext>
            </a:extLst>
          </p:cNvPr>
          <p:cNvSpPr txBox="1">
            <a:spLocks/>
          </p:cNvSpPr>
          <p:nvPr/>
        </p:nvSpPr>
        <p:spPr>
          <a:xfrm>
            <a:off x="2053882" y="0"/>
            <a:ext cx="7582486" cy="75965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rgbClr val="00B0F0"/>
                </a:solidFill>
                <a:latin typeface="Arial Black" panose="020B0A04020102020204" pitchFamily="34" charset="0"/>
              </a:rPr>
              <a:t>TECHNOLOGIES USED</a:t>
            </a:r>
          </a:p>
        </p:txBody>
      </p:sp>
      <p:sp>
        <p:nvSpPr>
          <p:cNvPr id="5" name="TextBox 4">
            <a:extLst>
              <a:ext uri="{FF2B5EF4-FFF2-40B4-BE49-F238E27FC236}">
                <a16:creationId xmlns:a16="http://schemas.microsoft.com/office/drawing/2014/main" id="{51508C41-7E5E-1426-109F-8558F95CC6BB}"/>
              </a:ext>
            </a:extLst>
          </p:cNvPr>
          <p:cNvSpPr txBox="1"/>
          <p:nvPr/>
        </p:nvSpPr>
        <p:spPr>
          <a:xfrm>
            <a:off x="1951891" y="1982450"/>
            <a:ext cx="8528539" cy="2893100"/>
          </a:xfrm>
          <a:prstGeom prst="rect">
            <a:avLst/>
          </a:prstGeom>
          <a:noFill/>
        </p:spPr>
        <p:txBody>
          <a:bodyPr wrap="square">
            <a:spAutoFit/>
          </a:bodyPr>
          <a:lstStyle/>
          <a:p>
            <a:pPr algn="ctr"/>
            <a:r>
              <a:rPr lang="en-US" sz="2400" b="1" dirty="0"/>
              <a:t>To perform the analysis and to get the insights via KPIs we’ve used Below Tools &amp; Technologies.</a:t>
            </a:r>
          </a:p>
          <a:p>
            <a:endParaRPr lang="en-US" sz="2400" dirty="0"/>
          </a:p>
          <a:p>
            <a:r>
              <a:rPr lang="en-US" sz="1600" dirty="0">
                <a:solidFill>
                  <a:srgbClr val="C00000"/>
                </a:solidFill>
                <a:latin typeface="Arial Black" panose="020B0A04020102020204" pitchFamily="34" charset="0"/>
              </a:rPr>
              <a:t>MS EXCEL </a:t>
            </a:r>
            <a:r>
              <a:rPr lang="en-US" sz="1600" dirty="0">
                <a:latin typeface="Arial Black" panose="020B0A04020102020204" pitchFamily="34" charset="0"/>
              </a:rPr>
              <a:t>: </a:t>
            </a:r>
            <a:r>
              <a:rPr lang="en-US" b="1" dirty="0"/>
              <a:t>For Data cleaning with precision and to create the base for the analysis.</a:t>
            </a:r>
          </a:p>
          <a:p>
            <a:r>
              <a:rPr lang="en-US" sz="2000" dirty="0">
                <a:solidFill>
                  <a:srgbClr val="C00000"/>
                </a:solidFill>
                <a:latin typeface="Arial Black" panose="020B0A04020102020204" pitchFamily="34" charset="0"/>
              </a:rPr>
              <a:t> </a:t>
            </a:r>
            <a:r>
              <a:rPr lang="en-US" sz="1600" dirty="0">
                <a:solidFill>
                  <a:srgbClr val="C00000"/>
                </a:solidFill>
                <a:latin typeface="Arial Black" panose="020B0A04020102020204" pitchFamily="34" charset="0"/>
              </a:rPr>
              <a:t>My SQL </a:t>
            </a:r>
            <a:r>
              <a:rPr lang="en-US" b="1" dirty="0">
                <a:solidFill>
                  <a:srgbClr val="C00000"/>
                </a:solidFill>
                <a:latin typeface="Arial Black" panose="020B0A04020102020204" pitchFamily="34" charset="0"/>
              </a:rPr>
              <a:t>:  </a:t>
            </a:r>
            <a:r>
              <a:rPr lang="en-US" b="1" dirty="0"/>
              <a:t>To get the accurate insights from the data.</a:t>
            </a:r>
          </a:p>
          <a:p>
            <a:r>
              <a:rPr lang="en-US" sz="1600" dirty="0">
                <a:solidFill>
                  <a:srgbClr val="C00000"/>
                </a:solidFill>
                <a:latin typeface="Arial Black" panose="020B0A04020102020204" pitchFamily="34" charset="0"/>
              </a:rPr>
              <a:t>Power BI </a:t>
            </a:r>
            <a:r>
              <a:rPr lang="en-US" sz="1600" b="1" dirty="0">
                <a:solidFill>
                  <a:srgbClr val="C00000"/>
                </a:solidFill>
                <a:latin typeface="Arial Black" panose="020B0A04020102020204" pitchFamily="34" charset="0"/>
              </a:rPr>
              <a:t>:</a:t>
            </a:r>
            <a:r>
              <a:rPr lang="en-US" sz="1600" b="1" dirty="0">
                <a:latin typeface="Arial Black" panose="020B0A04020102020204" pitchFamily="34" charset="0"/>
              </a:rPr>
              <a:t> </a:t>
            </a:r>
            <a:r>
              <a:rPr lang="en-US" b="1" dirty="0"/>
              <a:t> To create the modeling between the database, creating fluent data transmission and for creating the Interactive Graphs.</a:t>
            </a:r>
          </a:p>
          <a:p>
            <a:r>
              <a:rPr lang="en-US" sz="1600" dirty="0">
                <a:solidFill>
                  <a:srgbClr val="C00000"/>
                </a:solidFill>
                <a:latin typeface="Arial Black" panose="020B0A04020102020204" pitchFamily="34" charset="0"/>
              </a:rPr>
              <a:t>Tableau </a:t>
            </a:r>
            <a:r>
              <a:rPr lang="en-US" b="1" dirty="0">
                <a:solidFill>
                  <a:srgbClr val="C00000"/>
                </a:solidFill>
                <a:latin typeface="Arial Black" panose="020B0A04020102020204" pitchFamily="34" charset="0"/>
              </a:rPr>
              <a:t>:</a:t>
            </a:r>
            <a:r>
              <a:rPr lang="en-US" b="1" dirty="0">
                <a:solidFill>
                  <a:srgbClr val="C00000"/>
                </a:solidFill>
              </a:rPr>
              <a:t> </a:t>
            </a:r>
            <a:r>
              <a:rPr lang="en-US" b="1" dirty="0"/>
              <a:t>We have used Tableau to create the responsive, User-friendly, informative Dashboards which shows the all the KPIs in a very fluent Manner</a:t>
            </a:r>
            <a:r>
              <a:rPr lang="en-US" dirty="0"/>
              <a:t>.</a:t>
            </a:r>
          </a:p>
        </p:txBody>
      </p:sp>
      <p:sp>
        <p:nvSpPr>
          <p:cNvPr id="3" name="Rectangle 2">
            <a:extLst>
              <a:ext uri="{FF2B5EF4-FFF2-40B4-BE49-F238E27FC236}">
                <a16:creationId xmlns:a16="http://schemas.microsoft.com/office/drawing/2014/main" id="{9B438FFD-23D0-116F-7358-CFB5F41B424B}"/>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6572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E9E49-96A6-D2F5-F7C6-EF9F32270559}"/>
              </a:ext>
            </a:extLst>
          </p:cNvPr>
          <p:cNvSpPr txBox="1"/>
          <p:nvPr/>
        </p:nvSpPr>
        <p:spPr>
          <a:xfrm>
            <a:off x="-2344" y="0"/>
            <a:ext cx="6098344" cy="461665"/>
          </a:xfrm>
          <a:prstGeom prst="rect">
            <a:avLst/>
          </a:prstGeom>
          <a:noFill/>
        </p:spPr>
        <p:txBody>
          <a:bodyPr wrap="square">
            <a:spAutoFit/>
          </a:bodyPr>
          <a:lstStyle/>
          <a:p>
            <a:r>
              <a:rPr lang="en-US" sz="2400" b="1" dirty="0">
                <a:solidFill>
                  <a:srgbClr val="C00000"/>
                </a:solidFill>
                <a:latin typeface="Times New Roman" panose="02020603050405020304" pitchFamily="18" charset="0"/>
                <a:cs typeface="Times New Roman" panose="02020603050405020304" pitchFamily="18" charset="0"/>
              </a:rPr>
              <a:t>3) Load</a:t>
            </a:r>
            <a:r>
              <a:rPr lang="en-US" sz="2400" b="1" baseline="0" dirty="0">
                <a:solidFill>
                  <a:srgbClr val="C00000"/>
                </a:solidFill>
                <a:latin typeface="Times New Roman" panose="02020603050405020304" pitchFamily="18" charset="0"/>
                <a:cs typeface="Times New Roman" panose="02020603050405020304" pitchFamily="18" charset="0"/>
              </a:rPr>
              <a:t> Factor on Carrier Basis -</a:t>
            </a:r>
            <a:endParaRPr lang="en-US" sz="2400" dirty="0"/>
          </a:p>
        </p:txBody>
      </p:sp>
      <p:pic>
        <p:nvPicPr>
          <p:cNvPr id="4" name="Picture 3">
            <a:extLst>
              <a:ext uri="{FF2B5EF4-FFF2-40B4-BE49-F238E27FC236}">
                <a16:creationId xmlns:a16="http://schemas.microsoft.com/office/drawing/2014/main" id="{C7E65CDB-C293-2AF3-0306-F007B42C5CA4}"/>
              </a:ext>
            </a:extLst>
          </p:cNvPr>
          <p:cNvPicPr>
            <a:picLocks noChangeAspect="1"/>
          </p:cNvPicPr>
          <p:nvPr/>
        </p:nvPicPr>
        <p:blipFill>
          <a:blip r:embed="rId2"/>
          <a:stretch>
            <a:fillRect/>
          </a:stretch>
        </p:blipFill>
        <p:spPr>
          <a:xfrm>
            <a:off x="0" y="461665"/>
            <a:ext cx="12192000" cy="6396335"/>
          </a:xfrm>
          <a:prstGeom prst="rect">
            <a:avLst/>
          </a:prstGeom>
        </p:spPr>
      </p:pic>
      <p:sp>
        <p:nvSpPr>
          <p:cNvPr id="5" name="Rectangle 4">
            <a:extLst>
              <a:ext uri="{FF2B5EF4-FFF2-40B4-BE49-F238E27FC236}">
                <a16:creationId xmlns:a16="http://schemas.microsoft.com/office/drawing/2014/main" id="{DA0F5C13-D5AB-609A-C5CB-36AA1A93CDA0}"/>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8147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209959-3DDD-7C3F-49B9-E8F6AEEA4C59}"/>
              </a:ext>
            </a:extLst>
          </p:cNvPr>
          <p:cNvSpPr txBox="1"/>
          <p:nvPr/>
        </p:nvSpPr>
        <p:spPr>
          <a:xfrm>
            <a:off x="-1" y="0"/>
            <a:ext cx="7540283" cy="461665"/>
          </a:xfrm>
          <a:prstGeom prst="rect">
            <a:avLst/>
          </a:prstGeom>
          <a:noFill/>
        </p:spPr>
        <p:txBody>
          <a:bodyPr wrap="square">
            <a:spAutoFit/>
          </a:bodyPr>
          <a:lstStyle/>
          <a:p>
            <a:r>
              <a:rPr lang="en-US" sz="2400" b="1" dirty="0">
                <a:solidFill>
                  <a:srgbClr val="C00000"/>
                </a:solidFill>
                <a:latin typeface="Times New Roman" panose="02020603050405020304" pitchFamily="18" charset="0"/>
                <a:cs typeface="Times New Roman" panose="02020603050405020304" pitchFamily="18" charset="0"/>
              </a:rPr>
              <a:t>4) Top 10 Carriers based on Passengers Preference - </a:t>
            </a:r>
            <a:endParaRPr lang="en-US" sz="2400" dirty="0"/>
          </a:p>
        </p:txBody>
      </p:sp>
      <p:pic>
        <p:nvPicPr>
          <p:cNvPr id="4" name="Picture 3">
            <a:extLst>
              <a:ext uri="{FF2B5EF4-FFF2-40B4-BE49-F238E27FC236}">
                <a16:creationId xmlns:a16="http://schemas.microsoft.com/office/drawing/2014/main" id="{5F81AB94-292F-DD2B-70A3-63B29A34573C}"/>
              </a:ext>
            </a:extLst>
          </p:cNvPr>
          <p:cNvPicPr>
            <a:picLocks noChangeAspect="1"/>
          </p:cNvPicPr>
          <p:nvPr/>
        </p:nvPicPr>
        <p:blipFill>
          <a:blip r:embed="rId2"/>
          <a:stretch>
            <a:fillRect/>
          </a:stretch>
        </p:blipFill>
        <p:spPr>
          <a:xfrm>
            <a:off x="0" y="461665"/>
            <a:ext cx="12192000" cy="6396335"/>
          </a:xfrm>
          <a:prstGeom prst="rect">
            <a:avLst/>
          </a:prstGeom>
        </p:spPr>
      </p:pic>
      <p:sp>
        <p:nvSpPr>
          <p:cNvPr id="5" name="Rectangle 4">
            <a:extLst>
              <a:ext uri="{FF2B5EF4-FFF2-40B4-BE49-F238E27FC236}">
                <a16:creationId xmlns:a16="http://schemas.microsoft.com/office/drawing/2014/main" id="{645D9F8F-BA4E-8CB1-796E-65213C177DA4}"/>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6996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91FA11-56A7-2A7B-D590-6BC88E048535}"/>
              </a:ext>
            </a:extLst>
          </p:cNvPr>
          <p:cNvSpPr txBox="1"/>
          <p:nvPr/>
        </p:nvSpPr>
        <p:spPr>
          <a:xfrm>
            <a:off x="109024" y="0"/>
            <a:ext cx="7839222" cy="461665"/>
          </a:xfrm>
          <a:prstGeom prst="rect">
            <a:avLst/>
          </a:prstGeom>
          <a:noFill/>
        </p:spPr>
        <p:txBody>
          <a:bodyPr wrap="square">
            <a:spAutoFit/>
          </a:bodyPr>
          <a:lstStyle/>
          <a:p>
            <a:r>
              <a:rPr lang="en-US" sz="2400" b="1" dirty="0">
                <a:solidFill>
                  <a:srgbClr val="C00000"/>
                </a:solidFill>
                <a:latin typeface="Times New Roman" panose="02020603050405020304" pitchFamily="18" charset="0"/>
                <a:cs typeface="Times New Roman" panose="02020603050405020304" pitchFamily="18" charset="0"/>
              </a:rPr>
              <a:t>5) T</a:t>
            </a:r>
            <a:r>
              <a:rPr lang="en-US" sz="2400" b="1" baseline="0" dirty="0">
                <a:solidFill>
                  <a:srgbClr val="C00000"/>
                </a:solidFill>
                <a:latin typeface="Times New Roman" panose="02020603050405020304" pitchFamily="18" charset="0"/>
                <a:cs typeface="Times New Roman" panose="02020603050405020304" pitchFamily="18" charset="0"/>
              </a:rPr>
              <a:t>op Routes ( from-to City) based on Number of Flights - </a:t>
            </a:r>
            <a:endParaRPr lang="en-US" sz="2400" dirty="0"/>
          </a:p>
        </p:txBody>
      </p:sp>
      <p:pic>
        <p:nvPicPr>
          <p:cNvPr id="4" name="Picture 3">
            <a:extLst>
              <a:ext uri="{FF2B5EF4-FFF2-40B4-BE49-F238E27FC236}">
                <a16:creationId xmlns:a16="http://schemas.microsoft.com/office/drawing/2014/main" id="{F06470DA-7717-3297-0B43-F25465237617}"/>
              </a:ext>
            </a:extLst>
          </p:cNvPr>
          <p:cNvPicPr>
            <a:picLocks noChangeAspect="1"/>
          </p:cNvPicPr>
          <p:nvPr/>
        </p:nvPicPr>
        <p:blipFill>
          <a:blip r:embed="rId2"/>
          <a:stretch>
            <a:fillRect/>
          </a:stretch>
        </p:blipFill>
        <p:spPr>
          <a:xfrm>
            <a:off x="0" y="562709"/>
            <a:ext cx="12192000" cy="6295292"/>
          </a:xfrm>
          <a:prstGeom prst="rect">
            <a:avLst/>
          </a:prstGeom>
        </p:spPr>
      </p:pic>
      <p:sp>
        <p:nvSpPr>
          <p:cNvPr id="5" name="Rectangle 4">
            <a:extLst>
              <a:ext uri="{FF2B5EF4-FFF2-40B4-BE49-F238E27FC236}">
                <a16:creationId xmlns:a16="http://schemas.microsoft.com/office/drawing/2014/main" id="{F255D2F7-E9ED-F383-AE0A-550AA82852E1}"/>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334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926EC-475E-FD04-6ED9-63BD3A8C0993}"/>
              </a:ext>
            </a:extLst>
          </p:cNvPr>
          <p:cNvSpPr txBox="1"/>
          <p:nvPr/>
        </p:nvSpPr>
        <p:spPr>
          <a:xfrm>
            <a:off x="-1" y="0"/>
            <a:ext cx="6372665" cy="738664"/>
          </a:xfrm>
          <a:prstGeom prst="rect">
            <a:avLst/>
          </a:prstGeom>
          <a:noFill/>
        </p:spPr>
        <p:txBody>
          <a:bodyPr wrap="square">
            <a:spAutoFit/>
          </a:bodyPr>
          <a:lstStyle/>
          <a:p>
            <a:r>
              <a:rPr lang="en-US" sz="2400" b="1" dirty="0">
                <a:solidFill>
                  <a:srgbClr val="C00000"/>
                </a:solidFill>
                <a:latin typeface="Times New Roman" panose="02020603050405020304" pitchFamily="18" charset="0"/>
                <a:cs typeface="Times New Roman" panose="02020603050405020304" pitchFamily="18" charset="0"/>
              </a:rPr>
              <a:t>6)</a:t>
            </a:r>
            <a:r>
              <a:rPr lang="en-US" sz="2400" b="1" i="0" u="none" strike="noStrike" kern="1200" baseline="0" dirty="0">
                <a:solidFill>
                  <a:srgbClr val="C00000"/>
                </a:solidFill>
                <a:latin typeface="Times New Roman" panose="02020603050405020304" pitchFamily="18" charset="0"/>
                <a:cs typeface="Times New Roman" panose="02020603050405020304" pitchFamily="18" charset="0"/>
              </a:rPr>
              <a:t>Load factor On Weekends &amp; Weekday - </a:t>
            </a:r>
            <a:br>
              <a:rPr lang="en-US" sz="1800" b="1" i="0" u="none" strike="noStrike" kern="1200" baseline="0" dirty="0">
                <a:solidFill>
                  <a:srgbClr val="C00000"/>
                </a:solidFill>
                <a:latin typeface="Times New Roman" panose="02020603050405020304" pitchFamily="18" charset="0"/>
                <a:cs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60B8A262-7E6F-F1B6-63E1-9172AC9506A2}"/>
              </a:ext>
            </a:extLst>
          </p:cNvPr>
          <p:cNvPicPr>
            <a:picLocks noChangeAspect="1"/>
          </p:cNvPicPr>
          <p:nvPr/>
        </p:nvPicPr>
        <p:blipFill>
          <a:blip r:embed="rId2"/>
          <a:stretch>
            <a:fillRect/>
          </a:stretch>
        </p:blipFill>
        <p:spPr>
          <a:xfrm>
            <a:off x="-1" y="590842"/>
            <a:ext cx="12192001" cy="6267157"/>
          </a:xfrm>
          <a:prstGeom prst="rect">
            <a:avLst/>
          </a:prstGeom>
        </p:spPr>
      </p:pic>
      <p:sp>
        <p:nvSpPr>
          <p:cNvPr id="5" name="Rectangle 4">
            <a:extLst>
              <a:ext uri="{FF2B5EF4-FFF2-40B4-BE49-F238E27FC236}">
                <a16:creationId xmlns:a16="http://schemas.microsoft.com/office/drawing/2014/main" id="{4F0D3F95-1F82-ADC7-9B0E-87233576DD72}"/>
              </a:ext>
            </a:extLst>
          </p:cNvPr>
          <p:cNvSpPr/>
          <p:nvPr/>
        </p:nvSpPr>
        <p:spPr>
          <a:xfrm>
            <a:off x="0" y="0"/>
            <a:ext cx="12192000" cy="6857999"/>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564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01CF5F-0CB9-460F-2277-CF84C07EF793}"/>
              </a:ext>
            </a:extLst>
          </p:cNvPr>
          <p:cNvSpPr txBox="1"/>
          <p:nvPr/>
        </p:nvSpPr>
        <p:spPr>
          <a:xfrm>
            <a:off x="0" y="0"/>
            <a:ext cx="6963508" cy="461665"/>
          </a:xfrm>
          <a:prstGeom prst="rect">
            <a:avLst/>
          </a:prstGeom>
          <a:noFill/>
        </p:spPr>
        <p:txBody>
          <a:bodyPr wrap="square">
            <a:spAutoFit/>
          </a:bodyPr>
          <a:lstStyle/>
          <a:p>
            <a:r>
              <a:rPr lang="en-US" sz="2400" b="1" dirty="0">
                <a:solidFill>
                  <a:srgbClr val="C00000"/>
                </a:solidFill>
                <a:latin typeface="Times New Roman" panose="02020603050405020304" pitchFamily="18" charset="0"/>
                <a:cs typeface="Times New Roman" panose="02020603050405020304" pitchFamily="18" charset="0"/>
              </a:rPr>
              <a:t>7) N</a:t>
            </a:r>
            <a:r>
              <a:rPr lang="en-US" sz="2400" b="1" baseline="0" dirty="0">
                <a:solidFill>
                  <a:srgbClr val="C00000"/>
                </a:solidFill>
                <a:latin typeface="Times New Roman" panose="02020603050405020304" pitchFamily="18" charset="0"/>
                <a:cs typeface="Times New Roman" panose="02020603050405020304" pitchFamily="18" charset="0"/>
              </a:rPr>
              <a:t>umber Of Flights </a:t>
            </a:r>
            <a:r>
              <a:rPr lang="en-US" sz="2400" b="1" dirty="0">
                <a:solidFill>
                  <a:srgbClr val="C00000"/>
                </a:solidFill>
                <a:latin typeface="Times New Roman" panose="02020603050405020304" pitchFamily="18" charset="0"/>
                <a:cs typeface="Times New Roman" panose="02020603050405020304" pitchFamily="18" charset="0"/>
              </a:rPr>
              <a:t>B</a:t>
            </a:r>
            <a:r>
              <a:rPr lang="en-US" sz="2400" b="1" baseline="0" dirty="0">
                <a:solidFill>
                  <a:srgbClr val="C00000"/>
                </a:solidFill>
                <a:latin typeface="Times New Roman" panose="02020603050405020304" pitchFamily="18" charset="0"/>
                <a:cs typeface="Times New Roman" panose="02020603050405020304" pitchFamily="18" charset="0"/>
              </a:rPr>
              <a:t>ased </a:t>
            </a:r>
            <a:r>
              <a:rPr lang="en-US" sz="2400" b="1" dirty="0">
                <a:solidFill>
                  <a:srgbClr val="C00000"/>
                </a:solidFill>
                <a:latin typeface="Times New Roman" panose="02020603050405020304" pitchFamily="18" charset="0"/>
                <a:cs typeface="Times New Roman" panose="02020603050405020304" pitchFamily="18" charset="0"/>
              </a:rPr>
              <a:t>O</a:t>
            </a:r>
            <a:r>
              <a:rPr lang="en-US" sz="2400" b="1" baseline="0" dirty="0">
                <a:solidFill>
                  <a:srgbClr val="C00000"/>
                </a:solidFill>
                <a:latin typeface="Times New Roman" panose="02020603050405020304" pitchFamily="18" charset="0"/>
                <a:cs typeface="Times New Roman" panose="02020603050405020304" pitchFamily="18" charset="0"/>
              </a:rPr>
              <a:t>n Distance Group - </a:t>
            </a:r>
            <a:endParaRPr lang="en-US" sz="2400" dirty="0"/>
          </a:p>
        </p:txBody>
      </p:sp>
      <p:pic>
        <p:nvPicPr>
          <p:cNvPr id="4" name="Picture 3">
            <a:extLst>
              <a:ext uri="{FF2B5EF4-FFF2-40B4-BE49-F238E27FC236}">
                <a16:creationId xmlns:a16="http://schemas.microsoft.com/office/drawing/2014/main" id="{DD586FA3-F41D-7A24-C00B-F32743CCCAF1}"/>
              </a:ext>
            </a:extLst>
          </p:cNvPr>
          <p:cNvPicPr>
            <a:picLocks noChangeAspect="1"/>
          </p:cNvPicPr>
          <p:nvPr/>
        </p:nvPicPr>
        <p:blipFill>
          <a:blip r:embed="rId2"/>
          <a:stretch>
            <a:fillRect/>
          </a:stretch>
        </p:blipFill>
        <p:spPr>
          <a:xfrm>
            <a:off x="0" y="562707"/>
            <a:ext cx="12191999" cy="6295293"/>
          </a:xfrm>
          <a:prstGeom prst="rect">
            <a:avLst/>
          </a:prstGeom>
        </p:spPr>
      </p:pic>
      <p:sp>
        <p:nvSpPr>
          <p:cNvPr id="5" name="Rectangle 4">
            <a:extLst>
              <a:ext uri="{FF2B5EF4-FFF2-40B4-BE49-F238E27FC236}">
                <a16:creationId xmlns:a16="http://schemas.microsoft.com/office/drawing/2014/main" id="{0AE86163-D3D6-F769-34FA-B0FF53BF86C5}"/>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9970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3336C8-7EDA-4A12-3D5C-62818BA82F1E}"/>
              </a:ext>
            </a:extLst>
          </p:cNvPr>
          <p:cNvSpPr txBox="1"/>
          <p:nvPr/>
        </p:nvSpPr>
        <p:spPr>
          <a:xfrm>
            <a:off x="1973943" y="2532513"/>
            <a:ext cx="8418286" cy="1569660"/>
          </a:xfrm>
          <a:prstGeom prst="rect">
            <a:avLst/>
          </a:prstGeom>
          <a:noFill/>
        </p:spPr>
        <p:txBody>
          <a:bodyPr wrap="square">
            <a:spAutoFit/>
          </a:bodyPr>
          <a:lstStyle/>
          <a:p>
            <a:pPr algn="ctr"/>
            <a:r>
              <a:rPr lang="en-US" sz="9600" b="1" dirty="0">
                <a:latin typeface="Algerian" panose="04020705040A02060702" pitchFamily="82" charset="0"/>
              </a:rPr>
              <a:t>Thank You</a:t>
            </a:r>
          </a:p>
        </p:txBody>
      </p:sp>
      <p:sp>
        <p:nvSpPr>
          <p:cNvPr id="2" name="Rectangle 1">
            <a:extLst>
              <a:ext uri="{FF2B5EF4-FFF2-40B4-BE49-F238E27FC236}">
                <a16:creationId xmlns:a16="http://schemas.microsoft.com/office/drawing/2014/main" id="{1B7C0EBD-2617-37A6-8750-51E2423792D9}"/>
              </a:ext>
            </a:extLst>
          </p:cNvPr>
          <p:cNvSpPr/>
          <p:nvPr/>
        </p:nvSpPr>
        <p:spPr>
          <a:xfrm>
            <a:off x="0" y="0"/>
            <a:ext cx="12191999"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52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367386-D678-83B2-05B6-46A1C1AD109D}"/>
              </a:ext>
            </a:extLst>
          </p:cNvPr>
          <p:cNvSpPr txBox="1"/>
          <p:nvPr/>
        </p:nvSpPr>
        <p:spPr>
          <a:xfrm>
            <a:off x="0" y="1455392"/>
            <a:ext cx="10846191" cy="3539430"/>
          </a:xfrm>
          <a:prstGeom prst="rect">
            <a:avLst/>
          </a:prstGeom>
          <a:noFill/>
        </p:spPr>
        <p:txBody>
          <a:bodyPr wrap="square">
            <a:spAutoFit/>
          </a:bodyPr>
          <a:lstStyle/>
          <a:p>
            <a:pPr algn="ctr"/>
            <a:r>
              <a:rPr lang="en-US" sz="2800" b="1" dirty="0"/>
              <a:t>The High Cloud Airlines project aims to enhance the overall customer experience by delivering personalized services and seamless digital interactions, which will lead to increased passenger satisfaction. Additionally, the project focuses on boosting operational efficiency by optimizing flight operations, reducing delays, and improving on-time performance. Finally, the project seeks to increase revenue streams by diversifying income through ancillary services and strategic partnerships. </a:t>
            </a:r>
          </a:p>
        </p:txBody>
      </p:sp>
      <p:sp>
        <p:nvSpPr>
          <p:cNvPr id="10" name="TextBox 9">
            <a:extLst>
              <a:ext uri="{FF2B5EF4-FFF2-40B4-BE49-F238E27FC236}">
                <a16:creationId xmlns:a16="http://schemas.microsoft.com/office/drawing/2014/main" id="{E407E857-93AA-AE68-C177-DE1A6E7BCE36}"/>
              </a:ext>
            </a:extLst>
          </p:cNvPr>
          <p:cNvSpPr txBox="1"/>
          <p:nvPr/>
        </p:nvSpPr>
        <p:spPr>
          <a:xfrm>
            <a:off x="0" y="0"/>
            <a:ext cx="12192000" cy="769441"/>
          </a:xfrm>
          <a:prstGeom prst="rect">
            <a:avLst/>
          </a:prstGeom>
          <a:noFill/>
        </p:spPr>
        <p:txBody>
          <a:bodyPr wrap="square">
            <a:spAutoFit/>
          </a:bodyPr>
          <a:lstStyle/>
          <a:p>
            <a:pPr algn="ctr"/>
            <a:r>
              <a:rPr lang="en-US" sz="4400" b="1" i="1" dirty="0">
                <a:solidFill>
                  <a:srgbClr val="00B0F0"/>
                </a:solidFill>
                <a:latin typeface="Arial Black" panose="020B0A04020102020204" pitchFamily="34" charset="0"/>
                <a:cs typeface="Arial" panose="020B0604020202020204" pitchFamily="34" charset="0"/>
              </a:rPr>
              <a:t>OBJECTIVE</a:t>
            </a:r>
          </a:p>
        </p:txBody>
      </p:sp>
      <p:sp>
        <p:nvSpPr>
          <p:cNvPr id="11" name="Rectangle 10">
            <a:extLst>
              <a:ext uri="{FF2B5EF4-FFF2-40B4-BE49-F238E27FC236}">
                <a16:creationId xmlns:a16="http://schemas.microsoft.com/office/drawing/2014/main" id="{31501A99-A8A4-E97F-3987-4AF627F221E7}"/>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078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F8D5AA-4C11-E084-BE7E-BAFCCAC5BBF7}"/>
              </a:ext>
            </a:extLst>
          </p:cNvPr>
          <p:cNvSpPr txBox="1"/>
          <p:nvPr/>
        </p:nvSpPr>
        <p:spPr>
          <a:xfrm>
            <a:off x="1523414" y="0"/>
            <a:ext cx="7839221" cy="1754326"/>
          </a:xfrm>
          <a:prstGeom prst="rect">
            <a:avLst/>
          </a:prstGeom>
          <a:noFill/>
        </p:spPr>
        <p:txBody>
          <a:bodyPr wrap="square">
            <a:spAutoFit/>
          </a:bodyPr>
          <a:lstStyle/>
          <a:p>
            <a:pPr algn="ctr"/>
            <a:r>
              <a:rPr lang="en-US" sz="1800" b="1" dirty="0">
                <a:latin typeface="Arial Black" panose="020B0A04020102020204" pitchFamily="34" charset="0"/>
              </a:rPr>
              <a:t>We have worked on this project to get the insights from the High Cloud Airlines Project.</a:t>
            </a:r>
          </a:p>
          <a:p>
            <a:endParaRPr lang="en-US" b="1" dirty="0">
              <a:latin typeface="Arial Black" panose="020B0A04020102020204" pitchFamily="34" charset="0"/>
            </a:endParaRPr>
          </a:p>
          <a:p>
            <a:r>
              <a:rPr lang="en-US" b="1" dirty="0">
                <a:latin typeface="Arial Black" panose="020B0A04020102020204" pitchFamily="34" charset="0"/>
              </a:rPr>
              <a:t>Below Are the Main KPI’s which we have extracted from the shared data with us.</a:t>
            </a:r>
          </a:p>
          <a:p>
            <a:endParaRPr lang="en-US" b="1" dirty="0">
              <a:latin typeface="Arial Black" panose="020B0A04020102020204" pitchFamily="34" charset="0"/>
            </a:endParaRPr>
          </a:p>
        </p:txBody>
      </p:sp>
      <p:graphicFrame>
        <p:nvGraphicFramePr>
          <p:cNvPr id="5" name="Table 4">
            <a:extLst>
              <a:ext uri="{FF2B5EF4-FFF2-40B4-BE49-F238E27FC236}">
                <a16:creationId xmlns:a16="http://schemas.microsoft.com/office/drawing/2014/main" id="{84BDBD5C-5514-6FAE-CF34-5B1F4867F93F}"/>
              </a:ext>
            </a:extLst>
          </p:cNvPr>
          <p:cNvGraphicFramePr>
            <a:graphicFrameLocks noGrp="1"/>
          </p:cNvGraphicFramePr>
          <p:nvPr>
            <p:extLst>
              <p:ext uri="{D42A27DB-BD31-4B8C-83A1-F6EECF244321}">
                <p14:modId xmlns:p14="http://schemas.microsoft.com/office/powerpoint/2010/main" val="856098214"/>
              </p:ext>
            </p:extLst>
          </p:nvPr>
        </p:nvGraphicFramePr>
        <p:xfrm>
          <a:off x="174673" y="1533377"/>
          <a:ext cx="11842653" cy="5008097"/>
        </p:xfrm>
        <a:graphic>
          <a:graphicData uri="http://schemas.openxmlformats.org/drawingml/2006/table">
            <a:tbl>
              <a:tblPr>
                <a:tableStyleId>{5C22544A-7EE6-4342-B048-85BDC9FD1C3A}</a:tableStyleId>
              </a:tblPr>
              <a:tblGrid>
                <a:gridCol w="11842653">
                  <a:extLst>
                    <a:ext uri="{9D8B030D-6E8A-4147-A177-3AD203B41FA5}">
                      <a16:colId xmlns:a16="http://schemas.microsoft.com/office/drawing/2014/main" val="1322637188"/>
                    </a:ext>
                  </a:extLst>
                </a:gridCol>
              </a:tblGrid>
              <a:tr h="312031">
                <a:tc>
                  <a:txBody>
                    <a:bodyPr/>
                    <a:lstStyle/>
                    <a:p>
                      <a:pPr algn="l" fontAlgn="b"/>
                      <a:r>
                        <a:rPr lang="en-US" sz="1600" b="1" u="none" strike="noStrike" dirty="0">
                          <a:effectLst/>
                        </a:rPr>
                        <a:t>1.calcuate the following fields from the Year Month (#) Day  fields ( First Create a Date Field from Year , Month , Day fields)</a:t>
                      </a:r>
                      <a:endParaRPr lang="en-US" sz="1600" b="1" i="0" u="none" strike="noStrike" dirty="0">
                        <a:solidFill>
                          <a:srgbClr val="000000"/>
                        </a:solidFill>
                        <a:effectLst/>
                        <a:latin typeface="Calibri" panose="020F0502020204030204" pitchFamily="34" charset="0"/>
                      </a:endParaRPr>
                    </a:p>
                  </a:txBody>
                  <a:tcPr marL="9411" marR="9411" marT="9411" marB="0" anchor="b">
                    <a:noFill/>
                  </a:tcPr>
                </a:tc>
                <a:extLst>
                  <a:ext uri="{0D108BD9-81ED-4DB2-BD59-A6C34878D82A}">
                    <a16:rowId xmlns:a16="http://schemas.microsoft.com/office/drawing/2014/main" val="4027198704"/>
                  </a:ext>
                </a:extLst>
              </a:tr>
              <a:tr h="312031">
                <a:tc>
                  <a:txBody>
                    <a:bodyPr/>
                    <a:lstStyle/>
                    <a:p>
                      <a:pPr algn="l" fontAlgn="b"/>
                      <a:r>
                        <a:rPr lang="en-US" sz="1600" b="1" u="none" strike="noStrike" dirty="0">
                          <a:effectLst/>
                        </a:rPr>
                        <a:t>   A. Year</a:t>
                      </a:r>
                      <a:endParaRPr lang="en-US" sz="1600" b="1" i="0" u="none" strike="noStrike" dirty="0">
                        <a:solidFill>
                          <a:srgbClr val="000000"/>
                        </a:solidFill>
                        <a:effectLst/>
                        <a:latin typeface="Calibri" panose="020F0502020204030204" pitchFamily="34" charset="0"/>
                      </a:endParaRPr>
                    </a:p>
                  </a:txBody>
                  <a:tcPr marL="9411" marR="9411" marT="9411" marB="0" anchor="b">
                    <a:noFill/>
                  </a:tcPr>
                </a:tc>
                <a:extLst>
                  <a:ext uri="{0D108BD9-81ED-4DB2-BD59-A6C34878D82A}">
                    <a16:rowId xmlns:a16="http://schemas.microsoft.com/office/drawing/2014/main" val="542863440"/>
                  </a:ext>
                </a:extLst>
              </a:tr>
              <a:tr h="312031">
                <a:tc>
                  <a:txBody>
                    <a:bodyPr/>
                    <a:lstStyle/>
                    <a:p>
                      <a:pPr algn="l" fontAlgn="b"/>
                      <a:r>
                        <a:rPr lang="en-US" sz="1600" b="1" u="none" strike="noStrike" dirty="0">
                          <a:effectLst/>
                        </a:rPr>
                        <a:t>   B.  Monthno</a:t>
                      </a:r>
                      <a:endParaRPr lang="en-US" sz="1600" b="1" i="0" u="none" strike="noStrike" dirty="0">
                        <a:solidFill>
                          <a:srgbClr val="000000"/>
                        </a:solidFill>
                        <a:effectLst/>
                        <a:latin typeface="Calibri" panose="020F0502020204030204" pitchFamily="34" charset="0"/>
                      </a:endParaRPr>
                    </a:p>
                  </a:txBody>
                  <a:tcPr marL="9411" marR="9411" marT="9411" marB="0" anchor="b">
                    <a:noFill/>
                  </a:tcPr>
                </a:tc>
                <a:extLst>
                  <a:ext uri="{0D108BD9-81ED-4DB2-BD59-A6C34878D82A}">
                    <a16:rowId xmlns:a16="http://schemas.microsoft.com/office/drawing/2014/main" val="1320948084"/>
                  </a:ext>
                </a:extLst>
              </a:tr>
              <a:tr h="312031">
                <a:tc>
                  <a:txBody>
                    <a:bodyPr/>
                    <a:lstStyle/>
                    <a:p>
                      <a:pPr algn="l" fontAlgn="b"/>
                      <a:r>
                        <a:rPr lang="en-US" sz="1600" b="1" u="none" strike="noStrike" dirty="0">
                          <a:effectLst/>
                        </a:rPr>
                        <a:t>   C.  Monthfullname</a:t>
                      </a:r>
                      <a:endParaRPr lang="en-US" sz="1600" b="1" i="0" u="none" strike="noStrike" dirty="0">
                        <a:solidFill>
                          <a:srgbClr val="000000"/>
                        </a:solidFill>
                        <a:effectLst/>
                        <a:latin typeface="Calibri" panose="020F0502020204030204" pitchFamily="34" charset="0"/>
                      </a:endParaRPr>
                    </a:p>
                  </a:txBody>
                  <a:tcPr marL="9411" marR="9411" marT="9411" marB="0" anchor="b">
                    <a:noFill/>
                  </a:tcPr>
                </a:tc>
                <a:extLst>
                  <a:ext uri="{0D108BD9-81ED-4DB2-BD59-A6C34878D82A}">
                    <a16:rowId xmlns:a16="http://schemas.microsoft.com/office/drawing/2014/main" val="1800108813"/>
                  </a:ext>
                </a:extLst>
              </a:tr>
              <a:tr h="312031">
                <a:tc>
                  <a:txBody>
                    <a:bodyPr/>
                    <a:lstStyle/>
                    <a:p>
                      <a:pPr algn="l" fontAlgn="b"/>
                      <a:r>
                        <a:rPr lang="fr-FR" sz="1600" b="1" u="none" strike="noStrike" dirty="0">
                          <a:effectLst/>
                        </a:rPr>
                        <a:t>   D .Quarter(Q1,Q2,Q3,Q4)</a:t>
                      </a:r>
                      <a:endParaRPr lang="fr-FR" sz="1600" b="1" i="0" u="none" strike="noStrike" dirty="0">
                        <a:solidFill>
                          <a:srgbClr val="000000"/>
                        </a:solidFill>
                        <a:effectLst/>
                        <a:latin typeface="Calibri" panose="020F0502020204030204" pitchFamily="34" charset="0"/>
                      </a:endParaRPr>
                    </a:p>
                  </a:txBody>
                  <a:tcPr marL="9411" marR="9411" marT="9411" marB="0" anchor="b">
                    <a:noFill/>
                  </a:tcPr>
                </a:tc>
                <a:extLst>
                  <a:ext uri="{0D108BD9-81ED-4DB2-BD59-A6C34878D82A}">
                    <a16:rowId xmlns:a16="http://schemas.microsoft.com/office/drawing/2014/main" val="1661608745"/>
                  </a:ext>
                </a:extLst>
              </a:tr>
              <a:tr h="312031">
                <a:tc>
                  <a:txBody>
                    <a:bodyPr/>
                    <a:lstStyle/>
                    <a:p>
                      <a:pPr algn="l" fontAlgn="b"/>
                      <a:r>
                        <a:rPr lang="en-US" sz="1600" b="1" u="none" strike="noStrike" dirty="0">
                          <a:effectLst/>
                        </a:rPr>
                        <a:t>   E. YearMonth ( YYYY-MMM)</a:t>
                      </a:r>
                      <a:endParaRPr lang="en-US" sz="1600" b="1" i="0" u="none" strike="noStrike" dirty="0">
                        <a:solidFill>
                          <a:srgbClr val="000000"/>
                        </a:solidFill>
                        <a:effectLst/>
                        <a:latin typeface="Calibri" panose="020F0502020204030204" pitchFamily="34" charset="0"/>
                      </a:endParaRPr>
                    </a:p>
                  </a:txBody>
                  <a:tcPr marL="9411" marR="9411" marT="9411" marB="0" anchor="b">
                    <a:noFill/>
                  </a:tcPr>
                </a:tc>
                <a:extLst>
                  <a:ext uri="{0D108BD9-81ED-4DB2-BD59-A6C34878D82A}">
                    <a16:rowId xmlns:a16="http://schemas.microsoft.com/office/drawing/2014/main" val="133890285"/>
                  </a:ext>
                </a:extLst>
              </a:tr>
              <a:tr h="312031">
                <a:tc>
                  <a:txBody>
                    <a:bodyPr/>
                    <a:lstStyle/>
                    <a:p>
                      <a:pPr algn="l" fontAlgn="b"/>
                      <a:r>
                        <a:rPr lang="en-US" sz="1600" b="1" u="none" strike="noStrike" dirty="0">
                          <a:effectLst/>
                        </a:rPr>
                        <a:t>   F. Weekdayno</a:t>
                      </a:r>
                      <a:endParaRPr lang="en-US" sz="1600" b="1" i="0" u="none" strike="noStrike" dirty="0">
                        <a:solidFill>
                          <a:srgbClr val="000000"/>
                        </a:solidFill>
                        <a:effectLst/>
                        <a:latin typeface="Calibri" panose="020F0502020204030204" pitchFamily="34" charset="0"/>
                      </a:endParaRPr>
                    </a:p>
                  </a:txBody>
                  <a:tcPr marL="9411" marR="9411" marT="9411" marB="0" anchor="b">
                    <a:noFill/>
                  </a:tcPr>
                </a:tc>
                <a:extLst>
                  <a:ext uri="{0D108BD9-81ED-4DB2-BD59-A6C34878D82A}">
                    <a16:rowId xmlns:a16="http://schemas.microsoft.com/office/drawing/2014/main" val="863046292"/>
                  </a:ext>
                </a:extLst>
              </a:tr>
              <a:tr h="312031">
                <a:tc>
                  <a:txBody>
                    <a:bodyPr/>
                    <a:lstStyle/>
                    <a:p>
                      <a:pPr algn="l" fontAlgn="b"/>
                      <a:r>
                        <a:rPr lang="en-US" sz="1600" b="1" u="none" strike="noStrike" dirty="0">
                          <a:effectLst/>
                        </a:rPr>
                        <a:t>   G. Weekday name</a:t>
                      </a:r>
                      <a:endParaRPr lang="en-US" sz="1600" b="1" i="0" u="none" strike="noStrike" dirty="0">
                        <a:solidFill>
                          <a:srgbClr val="000000"/>
                        </a:solidFill>
                        <a:effectLst/>
                        <a:latin typeface="Calibri" panose="020F0502020204030204" pitchFamily="34" charset="0"/>
                      </a:endParaRPr>
                    </a:p>
                  </a:txBody>
                  <a:tcPr marL="9411" marR="9411" marT="9411" marB="0" anchor="b">
                    <a:noFill/>
                  </a:tcPr>
                </a:tc>
                <a:extLst>
                  <a:ext uri="{0D108BD9-81ED-4DB2-BD59-A6C34878D82A}">
                    <a16:rowId xmlns:a16="http://schemas.microsoft.com/office/drawing/2014/main" val="2317091979"/>
                  </a:ext>
                </a:extLst>
              </a:tr>
              <a:tr h="312031">
                <a:tc>
                  <a:txBody>
                    <a:bodyPr/>
                    <a:lstStyle/>
                    <a:p>
                      <a:pPr algn="l" fontAlgn="b"/>
                      <a:r>
                        <a:rPr lang="en-US" sz="1600" b="1" u="none" strike="noStrike" dirty="0">
                          <a:effectLst/>
                        </a:rPr>
                        <a:t>   H. Financial Month</a:t>
                      </a:r>
                      <a:endParaRPr lang="en-US" sz="1600" b="1" i="0" u="none" strike="noStrike" dirty="0">
                        <a:solidFill>
                          <a:srgbClr val="000000"/>
                        </a:solidFill>
                        <a:effectLst/>
                        <a:latin typeface="Calibri" panose="020F0502020204030204" pitchFamily="34" charset="0"/>
                      </a:endParaRPr>
                    </a:p>
                  </a:txBody>
                  <a:tcPr marL="9411" marR="9411" marT="9411" marB="0" anchor="b">
                    <a:noFill/>
                  </a:tcPr>
                </a:tc>
                <a:extLst>
                  <a:ext uri="{0D108BD9-81ED-4DB2-BD59-A6C34878D82A}">
                    <a16:rowId xmlns:a16="http://schemas.microsoft.com/office/drawing/2014/main" val="3695415442"/>
                  </a:ext>
                </a:extLst>
              </a:tr>
              <a:tr h="312031">
                <a:tc>
                  <a:txBody>
                    <a:bodyPr/>
                    <a:lstStyle/>
                    <a:p>
                      <a:pPr algn="l" fontAlgn="b"/>
                      <a:r>
                        <a:rPr lang="en-US" sz="1600" b="1" u="none" strike="noStrike" dirty="0">
                          <a:effectLst/>
                        </a:rPr>
                        <a:t>   I. Financial Quarter </a:t>
                      </a:r>
                      <a:endParaRPr lang="en-US" sz="1600" b="1" i="0" u="none" strike="noStrike" dirty="0">
                        <a:solidFill>
                          <a:srgbClr val="000000"/>
                        </a:solidFill>
                        <a:effectLst/>
                        <a:latin typeface="Calibri" panose="020F0502020204030204" pitchFamily="34" charset="0"/>
                      </a:endParaRPr>
                    </a:p>
                  </a:txBody>
                  <a:tcPr marL="9411" marR="9411" marT="9411" marB="0" anchor="b">
                    <a:noFill/>
                  </a:tcPr>
                </a:tc>
                <a:extLst>
                  <a:ext uri="{0D108BD9-81ED-4DB2-BD59-A6C34878D82A}">
                    <a16:rowId xmlns:a16="http://schemas.microsoft.com/office/drawing/2014/main" val="840111179"/>
                  </a:ext>
                </a:extLst>
              </a:tr>
              <a:tr h="312031">
                <a:tc>
                  <a:txBody>
                    <a:bodyPr/>
                    <a:lstStyle/>
                    <a:p>
                      <a:pPr algn="l" fontAlgn="b"/>
                      <a:r>
                        <a:rPr lang="en-US" sz="1600" b="1" u="none" strike="noStrike">
                          <a:effectLst/>
                        </a:rPr>
                        <a:t>2. Find the load Factor percentage on a yearly , Quarterly , Monthly basis ( Transported passengers / Available seats)</a:t>
                      </a:r>
                      <a:endParaRPr lang="en-US" sz="1600" b="1" i="0" u="none" strike="noStrike">
                        <a:solidFill>
                          <a:srgbClr val="000000"/>
                        </a:solidFill>
                        <a:effectLst/>
                        <a:latin typeface="Calibri" panose="020F0502020204030204" pitchFamily="34" charset="0"/>
                      </a:endParaRPr>
                    </a:p>
                  </a:txBody>
                  <a:tcPr marL="9411" marR="9411" marT="9411" marB="0" anchor="b">
                    <a:noFill/>
                  </a:tcPr>
                </a:tc>
                <a:extLst>
                  <a:ext uri="{0D108BD9-81ED-4DB2-BD59-A6C34878D82A}">
                    <a16:rowId xmlns:a16="http://schemas.microsoft.com/office/drawing/2014/main" val="410501290"/>
                  </a:ext>
                </a:extLst>
              </a:tr>
              <a:tr h="312031">
                <a:tc>
                  <a:txBody>
                    <a:bodyPr/>
                    <a:lstStyle/>
                    <a:p>
                      <a:pPr algn="l" fontAlgn="b"/>
                      <a:r>
                        <a:rPr lang="en-US" sz="1600" b="1" u="none" strike="noStrike">
                          <a:effectLst/>
                        </a:rPr>
                        <a:t>3. Find the load Factor percentage on a Carrier Name basis ( Transported passengers / Available seats)</a:t>
                      </a:r>
                      <a:endParaRPr lang="en-US" sz="1600" b="1" i="0" u="none" strike="noStrike">
                        <a:solidFill>
                          <a:srgbClr val="000000"/>
                        </a:solidFill>
                        <a:effectLst/>
                        <a:latin typeface="Calibri" panose="020F0502020204030204" pitchFamily="34" charset="0"/>
                      </a:endParaRPr>
                    </a:p>
                  </a:txBody>
                  <a:tcPr marL="9411" marR="9411" marT="9411" marB="0" anchor="b">
                    <a:noFill/>
                  </a:tcPr>
                </a:tc>
                <a:extLst>
                  <a:ext uri="{0D108BD9-81ED-4DB2-BD59-A6C34878D82A}">
                    <a16:rowId xmlns:a16="http://schemas.microsoft.com/office/drawing/2014/main" val="3060358561"/>
                  </a:ext>
                </a:extLst>
              </a:tr>
              <a:tr h="312031">
                <a:tc>
                  <a:txBody>
                    <a:bodyPr/>
                    <a:lstStyle/>
                    <a:p>
                      <a:pPr algn="l" fontAlgn="b"/>
                      <a:r>
                        <a:rPr lang="en-US" sz="1600" b="1" u="none" strike="noStrike" dirty="0">
                          <a:effectLst/>
                        </a:rPr>
                        <a:t>4. Identify Top 10 Carrier Names based passengers preference </a:t>
                      </a:r>
                      <a:endParaRPr lang="en-US" sz="1600" b="1" i="0" u="none" strike="noStrike" dirty="0">
                        <a:solidFill>
                          <a:srgbClr val="000000"/>
                        </a:solidFill>
                        <a:effectLst/>
                        <a:latin typeface="Calibri" panose="020F0502020204030204" pitchFamily="34" charset="0"/>
                      </a:endParaRPr>
                    </a:p>
                  </a:txBody>
                  <a:tcPr marL="9411" marR="9411" marT="9411" marB="0" anchor="b">
                    <a:noFill/>
                  </a:tcPr>
                </a:tc>
                <a:extLst>
                  <a:ext uri="{0D108BD9-81ED-4DB2-BD59-A6C34878D82A}">
                    <a16:rowId xmlns:a16="http://schemas.microsoft.com/office/drawing/2014/main" val="3297096962"/>
                  </a:ext>
                </a:extLst>
              </a:tr>
              <a:tr h="312031">
                <a:tc>
                  <a:txBody>
                    <a:bodyPr/>
                    <a:lstStyle/>
                    <a:p>
                      <a:pPr algn="l" fontAlgn="b"/>
                      <a:r>
                        <a:rPr lang="en-US" sz="1600" b="1" u="none" strike="noStrike" dirty="0">
                          <a:effectLst/>
                        </a:rPr>
                        <a:t>5. Display top Routes ( from-to City) based on Number of Flights </a:t>
                      </a:r>
                      <a:endParaRPr lang="en-US" sz="1600" b="1" i="0" u="none" strike="noStrike" dirty="0">
                        <a:solidFill>
                          <a:srgbClr val="000000"/>
                        </a:solidFill>
                        <a:effectLst/>
                        <a:latin typeface="Calibri" panose="020F0502020204030204" pitchFamily="34" charset="0"/>
                      </a:endParaRPr>
                    </a:p>
                  </a:txBody>
                  <a:tcPr marL="9411" marR="9411" marT="9411" marB="0" anchor="b">
                    <a:noFill/>
                  </a:tcPr>
                </a:tc>
                <a:extLst>
                  <a:ext uri="{0D108BD9-81ED-4DB2-BD59-A6C34878D82A}">
                    <a16:rowId xmlns:a16="http://schemas.microsoft.com/office/drawing/2014/main" val="63053627"/>
                  </a:ext>
                </a:extLst>
              </a:tr>
              <a:tr h="312031">
                <a:tc>
                  <a:txBody>
                    <a:bodyPr/>
                    <a:lstStyle/>
                    <a:p>
                      <a:pPr algn="l" fontAlgn="b"/>
                      <a:r>
                        <a:rPr lang="en-US" sz="1600" b="1" u="none" strike="noStrike">
                          <a:effectLst/>
                        </a:rPr>
                        <a:t>6. Identify the how much load factor is occupied on Weekend vs Weekdays.</a:t>
                      </a:r>
                      <a:endParaRPr lang="en-US" sz="1600" b="1" i="0" u="none" strike="noStrike">
                        <a:solidFill>
                          <a:srgbClr val="000000"/>
                        </a:solidFill>
                        <a:effectLst/>
                        <a:latin typeface="Calibri" panose="020F0502020204030204" pitchFamily="34" charset="0"/>
                      </a:endParaRPr>
                    </a:p>
                  </a:txBody>
                  <a:tcPr marL="9411" marR="9411" marT="9411" marB="0" anchor="b">
                    <a:noFill/>
                  </a:tcPr>
                </a:tc>
                <a:extLst>
                  <a:ext uri="{0D108BD9-81ED-4DB2-BD59-A6C34878D82A}">
                    <a16:rowId xmlns:a16="http://schemas.microsoft.com/office/drawing/2014/main" val="4167524506"/>
                  </a:ext>
                </a:extLst>
              </a:tr>
              <a:tr h="327632">
                <a:tc>
                  <a:txBody>
                    <a:bodyPr/>
                    <a:lstStyle/>
                    <a:p>
                      <a:pPr algn="l" fontAlgn="b"/>
                      <a:r>
                        <a:rPr lang="en-US" sz="1600" b="1" u="none" strike="noStrike" dirty="0">
                          <a:effectLst/>
                        </a:rPr>
                        <a:t>7. Identify number of flights based on Distance group</a:t>
                      </a:r>
                      <a:endParaRPr lang="en-US" sz="1600" b="1" i="0" u="none" strike="noStrike" dirty="0">
                        <a:solidFill>
                          <a:srgbClr val="000000"/>
                        </a:solidFill>
                        <a:effectLst/>
                        <a:latin typeface="Calibri" panose="020F0502020204030204" pitchFamily="34" charset="0"/>
                      </a:endParaRPr>
                    </a:p>
                  </a:txBody>
                  <a:tcPr marL="9411" marR="9411" marT="9411" marB="0" anchor="b">
                    <a:noFill/>
                  </a:tcPr>
                </a:tc>
                <a:extLst>
                  <a:ext uri="{0D108BD9-81ED-4DB2-BD59-A6C34878D82A}">
                    <a16:rowId xmlns:a16="http://schemas.microsoft.com/office/drawing/2014/main" val="2129167492"/>
                  </a:ext>
                </a:extLst>
              </a:tr>
            </a:tbl>
          </a:graphicData>
        </a:graphic>
      </p:graphicFrame>
      <p:sp>
        <p:nvSpPr>
          <p:cNvPr id="2" name="Rectangle 1">
            <a:extLst>
              <a:ext uri="{FF2B5EF4-FFF2-40B4-BE49-F238E27FC236}">
                <a16:creationId xmlns:a16="http://schemas.microsoft.com/office/drawing/2014/main" id="{1AA04A57-B6F4-7730-A9FC-CC52283414EE}"/>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711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7626-2ED6-9797-FF84-5250892ED374}"/>
              </a:ext>
            </a:extLst>
          </p:cNvPr>
          <p:cNvSpPr>
            <a:spLocks noGrp="1"/>
          </p:cNvSpPr>
          <p:nvPr>
            <p:ph type="title"/>
          </p:nvPr>
        </p:nvSpPr>
        <p:spPr>
          <a:xfrm>
            <a:off x="838200" y="0"/>
            <a:ext cx="10515600" cy="647113"/>
          </a:xfrm>
        </p:spPr>
        <p:txBody>
          <a:bodyPr>
            <a:normAutofit fontScale="90000"/>
          </a:bodyPr>
          <a:lstStyle/>
          <a:p>
            <a:pPr algn="ctr"/>
            <a:r>
              <a:rPr lang="en-US" b="1" dirty="0">
                <a:solidFill>
                  <a:srgbClr val="C00000"/>
                </a:solidFill>
                <a:latin typeface="Times New Roman" panose="02020603050405020304" pitchFamily="18" charset="0"/>
                <a:cs typeface="Times New Roman" panose="02020603050405020304" pitchFamily="18" charset="0"/>
              </a:rPr>
              <a:t>1) Dates Wise Data</a:t>
            </a:r>
            <a:endParaRPr lang="en-US" dirty="0"/>
          </a:p>
        </p:txBody>
      </p:sp>
      <p:sp>
        <p:nvSpPr>
          <p:cNvPr id="4" name="TextBox 3">
            <a:extLst>
              <a:ext uri="{FF2B5EF4-FFF2-40B4-BE49-F238E27FC236}">
                <a16:creationId xmlns:a16="http://schemas.microsoft.com/office/drawing/2014/main" id="{F7E9200E-B308-0D17-6716-C3302DE2D6D2}"/>
              </a:ext>
            </a:extLst>
          </p:cNvPr>
          <p:cNvSpPr txBox="1"/>
          <p:nvPr/>
        </p:nvSpPr>
        <p:spPr>
          <a:xfrm>
            <a:off x="426720" y="1142225"/>
            <a:ext cx="11338559" cy="3416320"/>
          </a:xfrm>
          <a:prstGeom prst="rect">
            <a:avLst/>
          </a:prstGeom>
          <a:noFill/>
        </p:spPr>
        <p:txBody>
          <a:bodyPr wrap="square">
            <a:spAutoFit/>
          </a:bodyPr>
          <a:lstStyle/>
          <a:p>
            <a:pPr marL="342900" indent="-342900">
              <a:buAutoNum type="arabicPeriod"/>
            </a:pPr>
            <a:r>
              <a:rPr lang="en-US" sz="2000" b="1" dirty="0"/>
              <a:t>Year: </a:t>
            </a:r>
            <a:r>
              <a:rPr lang="en-US" dirty="0"/>
              <a:t>Extract the year from the date.   - Formula: YEAR([DateField])</a:t>
            </a:r>
          </a:p>
          <a:p>
            <a:pPr marL="342900" indent="-342900">
              <a:buAutoNum type="arabicPeriod"/>
            </a:pPr>
            <a:r>
              <a:rPr lang="en-US" sz="2000" b="1" dirty="0"/>
              <a:t>Month Number: </a:t>
            </a:r>
            <a:r>
              <a:rPr lang="en-US" dirty="0"/>
              <a:t>Get the numeric month (1-12).   - Formula: MONTH([DateField])</a:t>
            </a:r>
          </a:p>
          <a:p>
            <a:pPr marL="342900" indent="-342900">
              <a:buAutoNum type="arabicPeriod"/>
            </a:pPr>
            <a:r>
              <a:rPr lang="en-US" sz="2000" b="1" dirty="0"/>
              <a:t>Month Full Name: </a:t>
            </a:r>
            <a:r>
              <a:rPr lang="en-US" dirty="0"/>
              <a:t>Return the full name of the month (e.g., January).   - Formula: FORMAT([DateField], "MMMM") / TEXT(DateField, "MMMM")</a:t>
            </a:r>
          </a:p>
          <a:p>
            <a:pPr marL="342900" indent="-342900">
              <a:buAutoNum type="arabicPeriod"/>
            </a:pPr>
            <a:r>
              <a:rPr lang="en-US" sz="2000" b="1" dirty="0"/>
              <a:t>Quarter: </a:t>
            </a:r>
            <a:r>
              <a:rPr lang="en-US" dirty="0"/>
              <a:t>Get the quarter (Q1-Q4).   - Formula: QUARTER([DateField])</a:t>
            </a:r>
          </a:p>
          <a:p>
            <a:pPr marL="342900" indent="-342900">
              <a:buAutoNum type="arabicPeriod"/>
            </a:pPr>
            <a:r>
              <a:rPr lang="en-US" sz="2000" b="1" dirty="0"/>
              <a:t>YearMonth (YYYY-MMM): </a:t>
            </a:r>
            <a:r>
              <a:rPr lang="en-US" dirty="0"/>
              <a:t>Combine year and abbreviated month (e.g., 2024-Jan).   - Formula: FORMAT([DateField], "YYYY-MMM")</a:t>
            </a:r>
          </a:p>
          <a:p>
            <a:pPr marL="342900" indent="-342900">
              <a:buAutoNum type="arabicPeriod"/>
            </a:pPr>
            <a:r>
              <a:rPr lang="en-US" sz="2000" b="1" dirty="0"/>
              <a:t>Weekday Number: </a:t>
            </a:r>
            <a:r>
              <a:rPr lang="en-US" dirty="0"/>
              <a:t>Get the weekday number (1 for Sunday, etc.).   - Formula: WEEKDAY([DateField])</a:t>
            </a:r>
          </a:p>
          <a:p>
            <a:pPr marL="342900" indent="-342900">
              <a:buAutoNum type="arabicPeriod"/>
            </a:pPr>
            <a:r>
              <a:rPr lang="en-US" sz="2000" b="1" dirty="0"/>
              <a:t>Weekday Name: </a:t>
            </a:r>
            <a:r>
              <a:rPr lang="en-US" dirty="0"/>
              <a:t>Return the full name of the weekday (e.g., Monday).   - Formula: FORMAT([DateField], "dddd")</a:t>
            </a:r>
          </a:p>
          <a:p>
            <a:pPr marL="342900" indent="-342900">
              <a:buAutoNum type="arabicPeriod"/>
            </a:pPr>
            <a:r>
              <a:rPr lang="en-US" sz="2000" b="1" dirty="0"/>
              <a:t>Financial Month: </a:t>
            </a:r>
            <a:r>
              <a:rPr lang="en-US" dirty="0"/>
              <a:t>Adjust the month based on the financial year start.   - Custom logic based on fiscal start month.</a:t>
            </a:r>
          </a:p>
          <a:p>
            <a:pPr marL="342900" indent="-342900">
              <a:buAutoNum type="arabicPeriod"/>
            </a:pPr>
            <a:r>
              <a:rPr lang="en-US" sz="2000" b="1" dirty="0"/>
              <a:t>Financial Quarter: </a:t>
            </a:r>
            <a:r>
              <a:rPr lang="en-US" dirty="0"/>
              <a:t>Adjust the quarter based on the financial year start.</a:t>
            </a:r>
          </a:p>
        </p:txBody>
      </p:sp>
      <p:sp>
        <p:nvSpPr>
          <p:cNvPr id="3" name="Rectangle 2">
            <a:extLst>
              <a:ext uri="{FF2B5EF4-FFF2-40B4-BE49-F238E27FC236}">
                <a16:creationId xmlns:a16="http://schemas.microsoft.com/office/drawing/2014/main" id="{93125E02-89EB-542F-7F3D-D3B1C1139A0E}"/>
              </a:ext>
            </a:extLst>
          </p:cNvPr>
          <p:cNvSpPr/>
          <p:nvPr/>
        </p:nvSpPr>
        <p:spPr>
          <a:xfrm>
            <a:off x="0" y="0"/>
            <a:ext cx="12192000" cy="6858000"/>
          </a:xfrm>
          <a:prstGeom prst="rect">
            <a:avLst/>
          </a:prstGeom>
          <a:noFill/>
          <a:ln w="222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5042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CB8EBD1-DA12-E82D-43F7-39F1772D7A20}"/>
              </a:ext>
            </a:extLst>
          </p:cNvPr>
          <p:cNvGraphicFramePr>
            <a:graphicFrameLocks noGrp="1"/>
          </p:cNvGraphicFramePr>
          <p:nvPr>
            <p:extLst>
              <p:ext uri="{D42A27DB-BD31-4B8C-83A1-F6EECF244321}">
                <p14:modId xmlns:p14="http://schemas.microsoft.com/office/powerpoint/2010/main" val="1930337245"/>
              </p:ext>
            </p:extLst>
          </p:nvPr>
        </p:nvGraphicFramePr>
        <p:xfrm>
          <a:off x="0" y="0"/>
          <a:ext cx="12407706" cy="6858004"/>
        </p:xfrm>
        <a:graphic>
          <a:graphicData uri="http://schemas.openxmlformats.org/drawingml/2006/table">
            <a:tbl>
              <a:tblPr>
                <a:tableStyleId>{5C22544A-7EE6-4342-B048-85BDC9FD1C3A}</a:tableStyleId>
              </a:tblPr>
              <a:tblGrid>
                <a:gridCol w="1124965">
                  <a:extLst>
                    <a:ext uri="{9D8B030D-6E8A-4147-A177-3AD203B41FA5}">
                      <a16:colId xmlns:a16="http://schemas.microsoft.com/office/drawing/2014/main" val="3080014082"/>
                    </a:ext>
                  </a:extLst>
                </a:gridCol>
                <a:gridCol w="966147">
                  <a:extLst>
                    <a:ext uri="{9D8B030D-6E8A-4147-A177-3AD203B41FA5}">
                      <a16:colId xmlns:a16="http://schemas.microsoft.com/office/drawing/2014/main" val="973311536"/>
                    </a:ext>
                  </a:extLst>
                </a:gridCol>
                <a:gridCol w="555865">
                  <a:extLst>
                    <a:ext uri="{9D8B030D-6E8A-4147-A177-3AD203B41FA5}">
                      <a16:colId xmlns:a16="http://schemas.microsoft.com/office/drawing/2014/main" val="3469905999"/>
                    </a:ext>
                  </a:extLst>
                </a:gridCol>
                <a:gridCol w="992616">
                  <a:extLst>
                    <a:ext uri="{9D8B030D-6E8A-4147-A177-3AD203B41FA5}">
                      <a16:colId xmlns:a16="http://schemas.microsoft.com/office/drawing/2014/main" val="909684347"/>
                    </a:ext>
                  </a:extLst>
                </a:gridCol>
                <a:gridCol w="1177905">
                  <a:extLst>
                    <a:ext uri="{9D8B030D-6E8A-4147-A177-3AD203B41FA5}">
                      <a16:colId xmlns:a16="http://schemas.microsoft.com/office/drawing/2014/main" val="3075802721"/>
                    </a:ext>
                  </a:extLst>
                </a:gridCol>
                <a:gridCol w="1257315">
                  <a:extLst>
                    <a:ext uri="{9D8B030D-6E8A-4147-A177-3AD203B41FA5}">
                      <a16:colId xmlns:a16="http://schemas.microsoft.com/office/drawing/2014/main" val="3446256465"/>
                    </a:ext>
                  </a:extLst>
                </a:gridCol>
                <a:gridCol w="1220918">
                  <a:extLst>
                    <a:ext uri="{9D8B030D-6E8A-4147-A177-3AD203B41FA5}">
                      <a16:colId xmlns:a16="http://schemas.microsoft.com/office/drawing/2014/main" val="1071001844"/>
                    </a:ext>
                  </a:extLst>
                </a:gridCol>
                <a:gridCol w="1181214">
                  <a:extLst>
                    <a:ext uri="{9D8B030D-6E8A-4147-A177-3AD203B41FA5}">
                      <a16:colId xmlns:a16="http://schemas.microsoft.com/office/drawing/2014/main" val="1824547122"/>
                    </a:ext>
                  </a:extLst>
                </a:gridCol>
                <a:gridCol w="1349958">
                  <a:extLst>
                    <a:ext uri="{9D8B030D-6E8A-4147-A177-3AD203B41FA5}">
                      <a16:colId xmlns:a16="http://schemas.microsoft.com/office/drawing/2014/main" val="3184901926"/>
                    </a:ext>
                  </a:extLst>
                </a:gridCol>
                <a:gridCol w="1244079">
                  <a:extLst>
                    <a:ext uri="{9D8B030D-6E8A-4147-A177-3AD203B41FA5}">
                      <a16:colId xmlns:a16="http://schemas.microsoft.com/office/drawing/2014/main" val="1386139237"/>
                    </a:ext>
                  </a:extLst>
                </a:gridCol>
                <a:gridCol w="1336724">
                  <a:extLst>
                    <a:ext uri="{9D8B030D-6E8A-4147-A177-3AD203B41FA5}">
                      <a16:colId xmlns:a16="http://schemas.microsoft.com/office/drawing/2014/main" val="207749455"/>
                    </a:ext>
                  </a:extLst>
                </a:gridCol>
              </a:tblGrid>
              <a:tr h="694606">
                <a:tc>
                  <a:txBody>
                    <a:bodyPr/>
                    <a:lstStyle/>
                    <a:p>
                      <a:pPr algn="ctr" fontAlgn="ctr"/>
                      <a:r>
                        <a:rPr lang="en-US" sz="1300" b="1" u="none" strike="noStrike" dirty="0">
                          <a:effectLst/>
                          <a:latin typeface="+mn-lt"/>
                        </a:rPr>
                        <a:t>Date Field</a:t>
                      </a:r>
                      <a:endParaRPr lang="en-US" sz="1300" b="1" i="0" u="none" strike="noStrike" dirty="0">
                        <a:solidFill>
                          <a:srgbClr val="FFFFFF"/>
                        </a:solidFill>
                        <a:effectLst/>
                        <a:latin typeface="+mn-lt"/>
                      </a:endParaRPr>
                    </a:p>
                  </a:txBody>
                  <a:tcPr marL="8417" marR="8417" marT="8417" marB="0" anchor="ctr"/>
                </a:tc>
                <a:tc>
                  <a:txBody>
                    <a:bodyPr/>
                    <a:lstStyle/>
                    <a:p>
                      <a:pPr algn="ctr" fontAlgn="ctr"/>
                      <a:r>
                        <a:rPr lang="en-US" sz="1300" b="1" u="none" strike="noStrike" dirty="0">
                          <a:effectLst/>
                          <a:latin typeface="+mn-lt"/>
                        </a:rPr>
                        <a:t>year</a:t>
                      </a:r>
                      <a:endParaRPr lang="en-US" sz="1300" b="1" i="0" u="none" strike="noStrike" dirty="0">
                        <a:solidFill>
                          <a:srgbClr val="FFFFFF"/>
                        </a:solidFill>
                        <a:effectLst/>
                        <a:latin typeface="+mn-lt"/>
                      </a:endParaRPr>
                    </a:p>
                  </a:txBody>
                  <a:tcPr marL="8417" marR="8417" marT="8417" marB="0" anchor="ctr"/>
                </a:tc>
                <a:tc>
                  <a:txBody>
                    <a:bodyPr/>
                    <a:lstStyle/>
                    <a:p>
                      <a:pPr algn="ctr" fontAlgn="ctr"/>
                      <a:r>
                        <a:rPr lang="en-US" sz="1300" b="1" u="none" strike="noStrike">
                          <a:effectLst/>
                          <a:latin typeface="+mn-lt"/>
                        </a:rPr>
                        <a:t>Month no.</a:t>
                      </a:r>
                      <a:endParaRPr lang="en-US" sz="1300" b="1" i="0" u="none" strike="noStrike">
                        <a:solidFill>
                          <a:srgbClr val="FFFFFF"/>
                        </a:solidFill>
                        <a:effectLst/>
                        <a:latin typeface="+mn-lt"/>
                      </a:endParaRPr>
                    </a:p>
                  </a:txBody>
                  <a:tcPr marL="8417" marR="8417" marT="8417" marB="0" anchor="ctr"/>
                </a:tc>
                <a:tc>
                  <a:txBody>
                    <a:bodyPr/>
                    <a:lstStyle/>
                    <a:p>
                      <a:pPr algn="ctr" fontAlgn="ctr"/>
                      <a:r>
                        <a:rPr lang="en-US" sz="1300" b="1" u="none" strike="noStrike">
                          <a:effectLst/>
                          <a:latin typeface="+mn-lt"/>
                        </a:rPr>
                        <a:t>Month name</a:t>
                      </a:r>
                      <a:endParaRPr lang="en-US" sz="1300" b="1" i="0" u="none" strike="noStrike">
                        <a:solidFill>
                          <a:srgbClr val="FFFFFF"/>
                        </a:solidFill>
                        <a:effectLst/>
                        <a:latin typeface="+mn-lt"/>
                      </a:endParaRPr>
                    </a:p>
                  </a:txBody>
                  <a:tcPr marL="8417" marR="8417" marT="8417" marB="0" anchor="ctr"/>
                </a:tc>
                <a:tc>
                  <a:txBody>
                    <a:bodyPr/>
                    <a:lstStyle/>
                    <a:p>
                      <a:pPr algn="ctr" fontAlgn="ctr"/>
                      <a:r>
                        <a:rPr lang="en-US" sz="1300" b="1" u="none" strike="noStrike" dirty="0">
                          <a:effectLst/>
                          <a:latin typeface="+mn-lt"/>
                        </a:rPr>
                        <a:t>Quarter</a:t>
                      </a:r>
                      <a:endParaRPr lang="en-US" sz="1300" b="1" i="0" u="none" strike="noStrike" dirty="0">
                        <a:solidFill>
                          <a:srgbClr val="FFFFFF"/>
                        </a:solidFill>
                        <a:effectLst/>
                        <a:latin typeface="+mn-lt"/>
                      </a:endParaRPr>
                    </a:p>
                  </a:txBody>
                  <a:tcPr marL="8417" marR="8417" marT="8417" marB="0" anchor="ctr"/>
                </a:tc>
                <a:tc>
                  <a:txBody>
                    <a:bodyPr/>
                    <a:lstStyle/>
                    <a:p>
                      <a:pPr algn="ctr" fontAlgn="ctr"/>
                      <a:r>
                        <a:rPr lang="en-US" sz="1300" b="1" u="none" strike="noStrike">
                          <a:effectLst/>
                          <a:latin typeface="+mn-lt"/>
                        </a:rPr>
                        <a:t>Year Month</a:t>
                      </a:r>
                      <a:endParaRPr lang="en-US" sz="1300" b="1" i="0" u="none" strike="noStrike">
                        <a:solidFill>
                          <a:srgbClr val="FFFFFF"/>
                        </a:solidFill>
                        <a:effectLst/>
                        <a:latin typeface="+mn-lt"/>
                      </a:endParaRPr>
                    </a:p>
                  </a:txBody>
                  <a:tcPr marL="8417" marR="8417" marT="8417" marB="0" anchor="ctr"/>
                </a:tc>
                <a:tc>
                  <a:txBody>
                    <a:bodyPr/>
                    <a:lstStyle/>
                    <a:p>
                      <a:pPr algn="ctr" fontAlgn="ctr"/>
                      <a:r>
                        <a:rPr lang="en-US" sz="1300" b="1" u="none" strike="noStrike" dirty="0">
                          <a:effectLst/>
                          <a:latin typeface="+mn-lt"/>
                        </a:rPr>
                        <a:t>Weekday no.</a:t>
                      </a:r>
                      <a:endParaRPr lang="en-US" sz="1300" b="1" i="0" u="none" strike="noStrike" dirty="0">
                        <a:solidFill>
                          <a:srgbClr val="FFFFFF"/>
                        </a:solidFill>
                        <a:effectLst/>
                        <a:latin typeface="+mn-lt"/>
                      </a:endParaRPr>
                    </a:p>
                  </a:txBody>
                  <a:tcPr marL="8417" marR="8417" marT="8417" marB="0" anchor="ctr"/>
                </a:tc>
                <a:tc>
                  <a:txBody>
                    <a:bodyPr/>
                    <a:lstStyle/>
                    <a:p>
                      <a:pPr algn="ctr" fontAlgn="ctr"/>
                      <a:r>
                        <a:rPr lang="en-US" sz="1300" b="1" u="none" strike="noStrike" dirty="0">
                          <a:effectLst/>
                          <a:latin typeface="+mn-lt"/>
                        </a:rPr>
                        <a:t>weekday Name</a:t>
                      </a:r>
                      <a:endParaRPr lang="en-US" sz="1300" b="1" i="0" u="none" strike="noStrike" dirty="0">
                        <a:solidFill>
                          <a:srgbClr val="FFFFFF"/>
                        </a:solidFill>
                        <a:effectLst/>
                        <a:latin typeface="+mn-lt"/>
                      </a:endParaRPr>
                    </a:p>
                  </a:txBody>
                  <a:tcPr marL="8417" marR="8417" marT="8417" marB="0" anchor="ctr"/>
                </a:tc>
                <a:tc>
                  <a:txBody>
                    <a:bodyPr/>
                    <a:lstStyle/>
                    <a:p>
                      <a:pPr algn="ctr" fontAlgn="ctr"/>
                      <a:r>
                        <a:rPr lang="en-US" sz="1300" b="1" u="none" strike="noStrike">
                          <a:effectLst/>
                          <a:latin typeface="+mn-lt"/>
                        </a:rPr>
                        <a:t>Finane Month</a:t>
                      </a:r>
                      <a:endParaRPr lang="en-US" sz="1300" b="1" i="0" u="none" strike="noStrike">
                        <a:solidFill>
                          <a:srgbClr val="FFFFFF"/>
                        </a:solidFill>
                        <a:effectLst/>
                        <a:latin typeface="+mn-lt"/>
                      </a:endParaRPr>
                    </a:p>
                  </a:txBody>
                  <a:tcPr marL="8417" marR="8417" marT="8417" marB="0" anchor="ctr"/>
                </a:tc>
                <a:tc>
                  <a:txBody>
                    <a:bodyPr/>
                    <a:lstStyle/>
                    <a:p>
                      <a:pPr algn="ctr" fontAlgn="ctr"/>
                      <a:r>
                        <a:rPr lang="en-US" sz="1300" b="1" u="none" strike="noStrike" dirty="0">
                          <a:effectLst/>
                          <a:latin typeface="+mn-lt"/>
                        </a:rPr>
                        <a:t>Quarter Month</a:t>
                      </a:r>
                      <a:endParaRPr lang="en-US" sz="1300" b="1" i="0" u="none" strike="noStrike" dirty="0">
                        <a:solidFill>
                          <a:srgbClr val="FFFFFF"/>
                        </a:solidFill>
                        <a:effectLst/>
                        <a:latin typeface="+mn-lt"/>
                      </a:endParaRPr>
                    </a:p>
                  </a:txBody>
                  <a:tcPr marL="8417" marR="8417" marT="8417" marB="0" anchor="ctr"/>
                </a:tc>
                <a:tc>
                  <a:txBody>
                    <a:bodyPr/>
                    <a:lstStyle/>
                    <a:p>
                      <a:pPr algn="ctr" fontAlgn="ctr"/>
                      <a:r>
                        <a:rPr lang="en-US" sz="1300" b="1" u="none" strike="noStrike" dirty="0">
                          <a:effectLst/>
                          <a:latin typeface="+mn-lt"/>
                        </a:rPr>
                        <a:t>Load factor</a:t>
                      </a:r>
                      <a:endParaRPr lang="en-US" sz="1300" b="1" i="0" u="none" strike="noStrike" dirty="0">
                        <a:solidFill>
                          <a:srgbClr val="FFFFFF"/>
                        </a:solidFill>
                        <a:effectLst/>
                        <a:latin typeface="+mn-lt"/>
                      </a:endParaRPr>
                    </a:p>
                  </a:txBody>
                  <a:tcPr marL="8417" marR="8417" marT="8417" marB="0" anchor="ctr"/>
                </a:tc>
                <a:extLst>
                  <a:ext uri="{0D108BD9-81ED-4DB2-BD59-A6C34878D82A}">
                    <a16:rowId xmlns:a16="http://schemas.microsoft.com/office/drawing/2014/main" val="832493221"/>
                  </a:ext>
                </a:extLst>
              </a:tr>
              <a:tr h="342411">
                <a:tc>
                  <a:txBody>
                    <a:bodyPr/>
                    <a:lstStyle/>
                    <a:p>
                      <a:pPr algn="ctr" fontAlgn="ctr"/>
                      <a:r>
                        <a:rPr lang="en-US" sz="1100" b="1" u="none" strike="noStrike" dirty="0">
                          <a:effectLst/>
                        </a:rPr>
                        <a:t>12/27/2008</a:t>
                      </a:r>
                      <a:endParaRPr lang="en-US" sz="1100" b="1" i="0" u="none" strike="noStrike" dirty="0">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dirty="0">
                          <a:effectLst/>
                        </a:rPr>
                        <a:t>2008</a:t>
                      </a:r>
                      <a:endParaRPr lang="en-US" sz="1100" b="1" i="0" u="none" strike="noStrike" dirty="0">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12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December</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Q4</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2008 - December</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52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Saturday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FM9</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FQ3</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8417" marR="8417" marT="8417" marB="0" anchor="ctr"/>
                </a:tc>
                <a:extLst>
                  <a:ext uri="{0D108BD9-81ED-4DB2-BD59-A6C34878D82A}">
                    <a16:rowId xmlns:a16="http://schemas.microsoft.com/office/drawing/2014/main" val="3258805727"/>
                  </a:ext>
                </a:extLst>
              </a:tr>
              <a:tr h="342411">
                <a:tc>
                  <a:txBody>
                    <a:bodyPr/>
                    <a:lstStyle/>
                    <a:p>
                      <a:pPr algn="ctr" fontAlgn="ctr"/>
                      <a:r>
                        <a:rPr lang="en-US" sz="1100" b="1" u="none" strike="noStrike">
                          <a:effectLst/>
                        </a:rPr>
                        <a:t>9/11/2008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9</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September</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dirty="0">
                          <a:effectLst/>
                        </a:rPr>
                        <a:t>Q3</a:t>
                      </a:r>
                      <a:endParaRPr lang="en-US" sz="1100" b="1" i="0" u="none" strike="noStrike" dirty="0">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2008 - September</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37</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Thursday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FM6</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FQ2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8417" marR="8417" marT="8417" marB="0" anchor="ctr"/>
                </a:tc>
                <a:extLst>
                  <a:ext uri="{0D108BD9-81ED-4DB2-BD59-A6C34878D82A}">
                    <a16:rowId xmlns:a16="http://schemas.microsoft.com/office/drawing/2014/main" val="2120502976"/>
                  </a:ext>
                </a:extLst>
              </a:tr>
              <a:tr h="342411">
                <a:tc>
                  <a:txBody>
                    <a:bodyPr/>
                    <a:lstStyle/>
                    <a:p>
                      <a:pPr algn="ctr" fontAlgn="ctr"/>
                      <a:r>
                        <a:rPr lang="en-US" sz="1100" b="1" u="none" strike="noStrike">
                          <a:effectLst/>
                        </a:rPr>
                        <a:t>8/7/2008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August</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dirty="0">
                          <a:effectLst/>
                        </a:rPr>
                        <a:t>Q3</a:t>
                      </a:r>
                      <a:endParaRPr lang="en-US" sz="1100" b="1" i="0" u="none" strike="noStrike" dirty="0">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2008 - August</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32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Thursday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FM5</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FQ2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8417" marR="8417" marT="8417" marB="0" anchor="ctr"/>
                </a:tc>
                <a:extLst>
                  <a:ext uri="{0D108BD9-81ED-4DB2-BD59-A6C34878D82A}">
                    <a16:rowId xmlns:a16="http://schemas.microsoft.com/office/drawing/2014/main" val="3373280514"/>
                  </a:ext>
                </a:extLst>
              </a:tr>
              <a:tr h="342411">
                <a:tc>
                  <a:txBody>
                    <a:bodyPr/>
                    <a:lstStyle/>
                    <a:p>
                      <a:pPr algn="ctr" fontAlgn="ctr"/>
                      <a:r>
                        <a:rPr lang="en-US" sz="1100" b="1" u="none" strike="noStrike">
                          <a:effectLst/>
                        </a:rPr>
                        <a:t>3/10/2008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3</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March</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Q1</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2008 - March</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11</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Monday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FM12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FQ4</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8417" marR="8417" marT="8417" marB="0" anchor="ctr"/>
                </a:tc>
                <a:extLst>
                  <a:ext uri="{0D108BD9-81ED-4DB2-BD59-A6C34878D82A}">
                    <a16:rowId xmlns:a16="http://schemas.microsoft.com/office/drawing/2014/main" val="82814627"/>
                  </a:ext>
                </a:extLst>
              </a:tr>
              <a:tr h="342411">
                <a:tc>
                  <a:txBody>
                    <a:bodyPr/>
                    <a:lstStyle/>
                    <a:p>
                      <a:pPr algn="ctr" fontAlgn="ctr"/>
                      <a:r>
                        <a:rPr lang="en-US" sz="1100" b="1" u="none" strike="noStrike">
                          <a:effectLst/>
                        </a:rPr>
                        <a:t>8/3/2008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dirty="0">
                          <a:effectLst/>
                        </a:rPr>
                        <a:t>2008</a:t>
                      </a:r>
                      <a:endParaRPr lang="en-US" sz="1100" b="1" i="0" u="none" strike="noStrike" dirty="0">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August</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Q3</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2008 - August</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32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Sunday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FM5</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FQ2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8417" marR="8417" marT="8417" marB="0" anchor="ctr"/>
                </a:tc>
                <a:extLst>
                  <a:ext uri="{0D108BD9-81ED-4DB2-BD59-A6C34878D82A}">
                    <a16:rowId xmlns:a16="http://schemas.microsoft.com/office/drawing/2014/main" val="2676143361"/>
                  </a:ext>
                </a:extLst>
              </a:tr>
              <a:tr h="342411">
                <a:tc>
                  <a:txBody>
                    <a:bodyPr/>
                    <a:lstStyle/>
                    <a:p>
                      <a:pPr algn="ctr" fontAlgn="ctr"/>
                      <a:r>
                        <a:rPr lang="en-US" sz="1100" b="1" u="none" strike="noStrike">
                          <a:effectLst/>
                        </a:rPr>
                        <a:t>7/14/2008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7</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July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Q3</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2008 - July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29</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dirty="0">
                          <a:effectLst/>
                        </a:rPr>
                        <a:t>Monday</a:t>
                      </a:r>
                      <a:endParaRPr lang="en-US" sz="1100" b="1" i="0" u="none" strike="noStrike" dirty="0">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FM4</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FQ2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8417" marR="8417" marT="8417" marB="0" anchor="ctr"/>
                </a:tc>
                <a:extLst>
                  <a:ext uri="{0D108BD9-81ED-4DB2-BD59-A6C34878D82A}">
                    <a16:rowId xmlns:a16="http://schemas.microsoft.com/office/drawing/2014/main" val="396035098"/>
                  </a:ext>
                </a:extLst>
              </a:tr>
              <a:tr h="342411">
                <a:tc>
                  <a:txBody>
                    <a:bodyPr/>
                    <a:lstStyle/>
                    <a:p>
                      <a:pPr algn="ctr" fontAlgn="ctr"/>
                      <a:r>
                        <a:rPr lang="en-US" sz="1100" b="1" u="none" strike="noStrike">
                          <a:effectLst/>
                        </a:rPr>
                        <a:t>12/9/2008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12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December</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Q4</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2008 - December</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50</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Tuesday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FM9</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FQ3</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8417" marR="8417" marT="8417" marB="0" anchor="ctr"/>
                </a:tc>
                <a:extLst>
                  <a:ext uri="{0D108BD9-81ED-4DB2-BD59-A6C34878D82A}">
                    <a16:rowId xmlns:a16="http://schemas.microsoft.com/office/drawing/2014/main" val="1954633307"/>
                  </a:ext>
                </a:extLst>
              </a:tr>
              <a:tr h="342411">
                <a:tc>
                  <a:txBody>
                    <a:bodyPr/>
                    <a:lstStyle/>
                    <a:p>
                      <a:pPr algn="ctr" fontAlgn="ctr"/>
                      <a:r>
                        <a:rPr lang="en-US" sz="1100" b="1" u="none" strike="noStrike">
                          <a:effectLst/>
                        </a:rPr>
                        <a:t>2/28/2008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February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Q1</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2008 - February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9</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dirty="0">
                          <a:effectLst/>
                        </a:rPr>
                        <a:t>Thursday</a:t>
                      </a:r>
                      <a:endParaRPr lang="en-US" sz="1100" b="1" i="0" u="none" strike="noStrike" dirty="0">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FM11</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FQ4</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8417" marR="8417" marT="8417" marB="0" anchor="ctr"/>
                </a:tc>
                <a:extLst>
                  <a:ext uri="{0D108BD9-81ED-4DB2-BD59-A6C34878D82A}">
                    <a16:rowId xmlns:a16="http://schemas.microsoft.com/office/drawing/2014/main" val="268007251"/>
                  </a:ext>
                </a:extLst>
              </a:tr>
              <a:tr h="342411">
                <a:tc>
                  <a:txBody>
                    <a:bodyPr/>
                    <a:lstStyle/>
                    <a:p>
                      <a:pPr algn="ctr" fontAlgn="ctr"/>
                      <a:r>
                        <a:rPr lang="en-US" sz="1100" b="1" u="none" strike="noStrike">
                          <a:effectLst/>
                        </a:rPr>
                        <a:t>10/5/2008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10</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October</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Q4</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2008 - October</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dirty="0">
                          <a:effectLst/>
                        </a:rPr>
                        <a:t>41</a:t>
                      </a:r>
                      <a:endParaRPr lang="en-US" sz="1100" b="1" i="0" u="none" strike="noStrike" dirty="0">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Sunday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FM7</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FQ3</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8417" marR="8417" marT="8417" marB="0" anchor="ctr"/>
                </a:tc>
                <a:extLst>
                  <a:ext uri="{0D108BD9-81ED-4DB2-BD59-A6C34878D82A}">
                    <a16:rowId xmlns:a16="http://schemas.microsoft.com/office/drawing/2014/main" val="1867867918"/>
                  </a:ext>
                </a:extLst>
              </a:tr>
              <a:tr h="342411">
                <a:tc>
                  <a:txBody>
                    <a:bodyPr/>
                    <a:lstStyle/>
                    <a:p>
                      <a:pPr algn="ctr" fontAlgn="ctr"/>
                      <a:r>
                        <a:rPr lang="en-US" sz="1100" b="1" u="none" strike="noStrike">
                          <a:effectLst/>
                        </a:rPr>
                        <a:t>3/17/2008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3</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March</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Q1</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2008 - March</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12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Monday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FM12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FQ4</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8417" marR="8417" marT="8417" marB="0" anchor="ctr"/>
                </a:tc>
                <a:extLst>
                  <a:ext uri="{0D108BD9-81ED-4DB2-BD59-A6C34878D82A}">
                    <a16:rowId xmlns:a16="http://schemas.microsoft.com/office/drawing/2014/main" val="355205968"/>
                  </a:ext>
                </a:extLst>
              </a:tr>
              <a:tr h="342411">
                <a:tc>
                  <a:txBody>
                    <a:bodyPr/>
                    <a:lstStyle/>
                    <a:p>
                      <a:pPr algn="ctr" fontAlgn="ctr"/>
                      <a:r>
                        <a:rPr lang="en-US" sz="1100" b="1" u="none" strike="noStrike">
                          <a:effectLst/>
                        </a:rPr>
                        <a:t>3/27/2008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3</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March</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Q1</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2008 - March</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13</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Thursday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FM12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dirty="0">
                          <a:effectLst/>
                        </a:rPr>
                        <a:t>FQ4</a:t>
                      </a:r>
                      <a:endParaRPr lang="en-US" sz="1100" b="1" i="0" u="none" strike="noStrike" dirty="0">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8417" marR="8417" marT="8417" marB="0" anchor="ctr"/>
                </a:tc>
                <a:extLst>
                  <a:ext uri="{0D108BD9-81ED-4DB2-BD59-A6C34878D82A}">
                    <a16:rowId xmlns:a16="http://schemas.microsoft.com/office/drawing/2014/main" val="3780479987"/>
                  </a:ext>
                </a:extLst>
              </a:tr>
              <a:tr h="342411">
                <a:tc>
                  <a:txBody>
                    <a:bodyPr/>
                    <a:lstStyle/>
                    <a:p>
                      <a:pPr algn="ctr" fontAlgn="ctr"/>
                      <a:r>
                        <a:rPr lang="en-US" sz="1100" b="1" u="none" strike="noStrike">
                          <a:effectLst/>
                        </a:rPr>
                        <a:t>2/1/2008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February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Q1</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2008 - February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5</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Friday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FM11</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FQ4</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8417" marR="8417" marT="8417" marB="0" anchor="ctr"/>
                </a:tc>
                <a:extLst>
                  <a:ext uri="{0D108BD9-81ED-4DB2-BD59-A6C34878D82A}">
                    <a16:rowId xmlns:a16="http://schemas.microsoft.com/office/drawing/2014/main" val="881072227"/>
                  </a:ext>
                </a:extLst>
              </a:tr>
              <a:tr h="342411">
                <a:tc>
                  <a:txBody>
                    <a:bodyPr/>
                    <a:lstStyle/>
                    <a:p>
                      <a:pPr algn="ctr" fontAlgn="ctr"/>
                      <a:r>
                        <a:rPr lang="en-US" sz="1100" b="1" u="none" strike="noStrike">
                          <a:effectLst/>
                        </a:rPr>
                        <a:t>5/18/2008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5</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May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Q2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2008 - May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21</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Sunday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FM2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FQ1</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8417" marR="8417" marT="8417" marB="0" anchor="ctr"/>
                </a:tc>
                <a:extLst>
                  <a:ext uri="{0D108BD9-81ED-4DB2-BD59-A6C34878D82A}">
                    <a16:rowId xmlns:a16="http://schemas.microsoft.com/office/drawing/2014/main" val="594923969"/>
                  </a:ext>
                </a:extLst>
              </a:tr>
              <a:tr h="342411">
                <a:tc>
                  <a:txBody>
                    <a:bodyPr/>
                    <a:lstStyle/>
                    <a:p>
                      <a:pPr algn="ctr" fontAlgn="ctr"/>
                      <a:r>
                        <a:rPr lang="en-US" sz="1100" b="1" u="none" strike="noStrike">
                          <a:effectLst/>
                        </a:rPr>
                        <a:t>3/24/2008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3</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March</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Q1</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2008 - March</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13</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Monday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FM12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dirty="0">
                          <a:effectLst/>
                        </a:rPr>
                        <a:t>FQ4</a:t>
                      </a:r>
                      <a:endParaRPr lang="en-US" sz="1100" b="1" i="0" u="none" strike="noStrike" dirty="0">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8417" marR="8417" marT="8417" marB="0" anchor="ctr"/>
                </a:tc>
                <a:extLst>
                  <a:ext uri="{0D108BD9-81ED-4DB2-BD59-A6C34878D82A}">
                    <a16:rowId xmlns:a16="http://schemas.microsoft.com/office/drawing/2014/main" val="3138713633"/>
                  </a:ext>
                </a:extLst>
              </a:tr>
              <a:tr h="342411">
                <a:tc>
                  <a:txBody>
                    <a:bodyPr/>
                    <a:lstStyle/>
                    <a:p>
                      <a:pPr algn="ctr" fontAlgn="ctr"/>
                      <a:r>
                        <a:rPr lang="en-US" sz="1100" b="1" u="none" strike="noStrike">
                          <a:effectLst/>
                        </a:rPr>
                        <a:t>7/11/2008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7</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July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Q3</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2008 - July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Friday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FM4</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dirty="0">
                          <a:effectLst/>
                        </a:rPr>
                        <a:t>FQ2</a:t>
                      </a:r>
                      <a:endParaRPr lang="en-US" sz="1100" b="1" i="0" u="none" strike="noStrike" dirty="0">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8417" marR="8417" marT="8417" marB="0" anchor="ctr"/>
                </a:tc>
                <a:extLst>
                  <a:ext uri="{0D108BD9-81ED-4DB2-BD59-A6C34878D82A}">
                    <a16:rowId xmlns:a16="http://schemas.microsoft.com/office/drawing/2014/main" val="2914019942"/>
                  </a:ext>
                </a:extLst>
              </a:tr>
              <a:tr h="342411">
                <a:tc>
                  <a:txBody>
                    <a:bodyPr/>
                    <a:lstStyle/>
                    <a:p>
                      <a:pPr algn="ctr" fontAlgn="ctr"/>
                      <a:r>
                        <a:rPr lang="en-US" sz="1100" b="1" u="none" strike="noStrike">
                          <a:effectLst/>
                        </a:rPr>
                        <a:t>10/8/2008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10</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October</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Q4</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2008 - October</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41</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Wednesday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FM7</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FQ3</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8417" marR="8417" marT="8417" marB="0" anchor="ctr"/>
                </a:tc>
                <a:extLst>
                  <a:ext uri="{0D108BD9-81ED-4DB2-BD59-A6C34878D82A}">
                    <a16:rowId xmlns:a16="http://schemas.microsoft.com/office/drawing/2014/main" val="1724831575"/>
                  </a:ext>
                </a:extLst>
              </a:tr>
              <a:tr h="342411">
                <a:tc>
                  <a:txBody>
                    <a:bodyPr/>
                    <a:lstStyle/>
                    <a:p>
                      <a:pPr algn="ctr" fontAlgn="ctr"/>
                      <a:r>
                        <a:rPr lang="en-US" sz="1100" b="1" u="none" strike="noStrike">
                          <a:effectLst/>
                        </a:rPr>
                        <a:t>7/19/2008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7</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July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Q3</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2008 - July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29</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Saturday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FM4</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FQ2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8417" marR="8417" marT="8417" marB="0" anchor="ctr"/>
                </a:tc>
                <a:extLst>
                  <a:ext uri="{0D108BD9-81ED-4DB2-BD59-A6C34878D82A}">
                    <a16:rowId xmlns:a16="http://schemas.microsoft.com/office/drawing/2014/main" val="1387558545"/>
                  </a:ext>
                </a:extLst>
              </a:tr>
              <a:tr h="342411">
                <a:tc>
                  <a:txBody>
                    <a:bodyPr/>
                    <a:lstStyle/>
                    <a:p>
                      <a:pPr algn="ctr" fontAlgn="ctr"/>
                      <a:r>
                        <a:rPr lang="en-US" sz="1100" b="1" u="none" strike="noStrike">
                          <a:effectLst/>
                        </a:rPr>
                        <a:t>9/7/2008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9</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September</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Q3</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2008 - September</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37</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Sunday</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FM6</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a:effectLst/>
                        </a:rPr>
                        <a:t>FQ2</a:t>
                      </a:r>
                      <a:endParaRPr lang="en-US" sz="1100" b="1" i="0" u="none" strike="noStrike">
                        <a:solidFill>
                          <a:srgbClr val="000000"/>
                        </a:solidFill>
                        <a:effectLst/>
                        <a:latin typeface="Calibri" panose="020F0502020204030204" pitchFamily="34" charset="0"/>
                      </a:endParaRPr>
                    </a:p>
                  </a:txBody>
                  <a:tcPr marL="8417" marR="8417" marT="8417" marB="0" anchor="ctr"/>
                </a:tc>
                <a:tc>
                  <a:txBody>
                    <a:bodyPr/>
                    <a:lstStyle/>
                    <a:p>
                      <a:pPr algn="ctr" fontAlgn="ctr"/>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8417" marR="8417" marT="8417" marB="0" anchor="ctr"/>
                </a:tc>
                <a:extLst>
                  <a:ext uri="{0D108BD9-81ED-4DB2-BD59-A6C34878D82A}">
                    <a16:rowId xmlns:a16="http://schemas.microsoft.com/office/drawing/2014/main" val="2882938728"/>
                  </a:ext>
                </a:extLst>
              </a:tr>
            </a:tbl>
          </a:graphicData>
        </a:graphic>
      </p:graphicFrame>
      <p:sp>
        <p:nvSpPr>
          <p:cNvPr id="4" name="Rectangle 3">
            <a:extLst>
              <a:ext uri="{FF2B5EF4-FFF2-40B4-BE49-F238E27FC236}">
                <a16:creationId xmlns:a16="http://schemas.microsoft.com/office/drawing/2014/main" id="{F4B0E159-1B9B-60CD-6455-AAF86D8096FE}"/>
              </a:ext>
            </a:extLst>
          </p:cNvPr>
          <p:cNvSpPr/>
          <p:nvPr/>
        </p:nvSpPr>
        <p:spPr>
          <a:xfrm>
            <a:off x="0" y="0"/>
            <a:ext cx="12407706"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97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848DC-BB65-2E87-1BD0-190E7AAC12E6}"/>
              </a:ext>
            </a:extLst>
          </p:cNvPr>
          <p:cNvSpPr>
            <a:spLocks noGrp="1"/>
          </p:cNvSpPr>
          <p:nvPr>
            <p:ph type="title"/>
          </p:nvPr>
        </p:nvSpPr>
        <p:spPr>
          <a:xfrm>
            <a:off x="838200" y="0"/>
            <a:ext cx="10515600" cy="1041009"/>
          </a:xfrm>
        </p:spPr>
        <p:txBody>
          <a:bodyPr>
            <a:normAutofit fontScale="90000"/>
          </a:bodyPr>
          <a:lstStyle/>
          <a:p>
            <a:pPr algn="ctr"/>
            <a:r>
              <a:rPr lang="en-US" b="1" dirty="0">
                <a:solidFill>
                  <a:srgbClr val="C00000"/>
                </a:solidFill>
                <a:latin typeface="Times New Roman" panose="02020603050405020304" pitchFamily="18" charset="0"/>
                <a:cs typeface="Times New Roman" panose="02020603050405020304" pitchFamily="18" charset="0"/>
              </a:rPr>
              <a:t>2) load Factor Percentage on a Yearly , Quarterly , Monthly basis</a:t>
            </a:r>
            <a:endParaRPr lang="en-US" dirty="0"/>
          </a:p>
        </p:txBody>
      </p:sp>
      <p:sp>
        <p:nvSpPr>
          <p:cNvPr id="4" name="TextBox 3">
            <a:extLst>
              <a:ext uri="{FF2B5EF4-FFF2-40B4-BE49-F238E27FC236}">
                <a16:creationId xmlns:a16="http://schemas.microsoft.com/office/drawing/2014/main" id="{7A3945AF-E702-4AEC-EE9A-814A155F01ED}"/>
              </a:ext>
            </a:extLst>
          </p:cNvPr>
          <p:cNvSpPr txBox="1"/>
          <p:nvPr/>
        </p:nvSpPr>
        <p:spPr>
          <a:xfrm>
            <a:off x="0" y="1041009"/>
            <a:ext cx="7343335" cy="3447098"/>
          </a:xfrm>
          <a:prstGeom prst="rect">
            <a:avLst/>
          </a:prstGeom>
          <a:noFill/>
        </p:spPr>
        <p:txBody>
          <a:bodyPr wrap="square">
            <a:spAutoFit/>
          </a:bodyPr>
          <a:lstStyle/>
          <a:p>
            <a:r>
              <a:rPr lang="en-US" b="1" dirty="0"/>
              <a:t>The chart  provided is a line graph displaying the Year-wise Load Factor from 2008 to 2013, where each point represents the load factor percentage for a given year</a:t>
            </a:r>
          </a:p>
          <a:p>
            <a:r>
              <a:rPr lang="en-US" b="1" dirty="0">
                <a:solidFill>
                  <a:srgbClr val="FF0000"/>
                </a:solidFill>
              </a:rPr>
              <a:t> </a:t>
            </a:r>
            <a:r>
              <a:rPr lang="en-US" sz="2000" b="1" dirty="0">
                <a:solidFill>
                  <a:srgbClr val="FF0000"/>
                </a:solidFill>
              </a:rPr>
              <a:t>Key Insights:- </a:t>
            </a:r>
          </a:p>
          <a:p>
            <a:r>
              <a:rPr lang="en-US" b="1" dirty="0"/>
              <a:t>2008: The load factor was 16.12%, marking the starting point of the graph.- </a:t>
            </a:r>
          </a:p>
          <a:p>
            <a:r>
              <a:rPr lang="en-US" b="1" dirty="0"/>
              <a:t>2009: There was a slight decrease to 15.94%, indicating a small decline in the load factor.- </a:t>
            </a:r>
          </a:p>
          <a:p>
            <a:r>
              <a:rPr lang="en-US" b="1" dirty="0"/>
              <a:t>2010: The load factor increased to 16.78%, showing a recovery</a:t>
            </a:r>
          </a:p>
          <a:p>
            <a:r>
              <a:rPr lang="en-US" b="1" dirty="0"/>
              <a:t>2011: The highest point in the graph, with a load factor of 17.19%</a:t>
            </a:r>
          </a:p>
          <a:p>
            <a:r>
              <a:rPr lang="en-US" b="1" dirty="0"/>
              <a:t>2012: A slight decline again to 16.85%</a:t>
            </a:r>
          </a:p>
          <a:p>
            <a:r>
              <a:rPr lang="en-US" b="1" dirty="0"/>
              <a:t>2013: The load factor slightly increased to 17.12%, almost reaching the peak from 2011</a:t>
            </a:r>
          </a:p>
        </p:txBody>
      </p:sp>
      <p:sp>
        <p:nvSpPr>
          <p:cNvPr id="6" name="TextBox 5">
            <a:extLst>
              <a:ext uri="{FF2B5EF4-FFF2-40B4-BE49-F238E27FC236}">
                <a16:creationId xmlns:a16="http://schemas.microsoft.com/office/drawing/2014/main" id="{AC66953C-ECF3-E852-B564-95047DB3D458}"/>
              </a:ext>
            </a:extLst>
          </p:cNvPr>
          <p:cNvSpPr txBox="1"/>
          <p:nvPr/>
        </p:nvSpPr>
        <p:spPr>
          <a:xfrm>
            <a:off x="0" y="4672787"/>
            <a:ext cx="6098344" cy="2062103"/>
          </a:xfrm>
          <a:prstGeom prst="rect">
            <a:avLst/>
          </a:prstGeom>
          <a:noFill/>
        </p:spPr>
        <p:txBody>
          <a:bodyPr wrap="square">
            <a:spAutoFit/>
          </a:bodyPr>
          <a:lstStyle/>
          <a:p>
            <a:r>
              <a:rPr lang="en-US" sz="2000" b="1" dirty="0">
                <a:solidFill>
                  <a:srgbClr val="FF0000"/>
                </a:solidFill>
              </a:rPr>
              <a:t>Overall Trend :</a:t>
            </a:r>
          </a:p>
          <a:p>
            <a:r>
              <a:rPr lang="en-US" b="1" dirty="0"/>
              <a:t>    The general trend is an upward movement from 2009, with minor fluctuations in 2012. The load factor shows growth and improvement over the period, despite the dip in 2009 and 2012.This line graph helps in identifying yearly performance in terms of the load factor and makes it easier to analyze trends or deviations in the data over the years.</a:t>
            </a:r>
          </a:p>
        </p:txBody>
      </p:sp>
      <p:graphicFrame>
        <p:nvGraphicFramePr>
          <p:cNvPr id="7" name="Chart 6">
            <a:extLst>
              <a:ext uri="{FF2B5EF4-FFF2-40B4-BE49-F238E27FC236}">
                <a16:creationId xmlns:a16="http://schemas.microsoft.com/office/drawing/2014/main" id="{6C3DC8B5-9788-D23A-47FD-0ABD970F7A61}"/>
              </a:ext>
            </a:extLst>
          </p:cNvPr>
          <p:cNvGraphicFramePr>
            <a:graphicFrameLocks/>
          </p:cNvGraphicFramePr>
          <p:nvPr>
            <p:extLst>
              <p:ext uri="{D42A27DB-BD31-4B8C-83A1-F6EECF244321}">
                <p14:modId xmlns:p14="http://schemas.microsoft.com/office/powerpoint/2010/main" val="368666372"/>
              </p:ext>
            </p:extLst>
          </p:nvPr>
        </p:nvGraphicFramePr>
        <p:xfrm>
          <a:off x="7343335" y="1522828"/>
          <a:ext cx="4848665" cy="3447098"/>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9B57B39B-9FD3-FEB1-7D9F-085F2AB2A5E6}"/>
              </a:ext>
            </a:extLst>
          </p:cNvPr>
          <p:cNvSpPr/>
          <p:nvPr/>
        </p:nvSpPr>
        <p:spPr>
          <a:xfrm>
            <a:off x="0" y="0"/>
            <a:ext cx="12192000" cy="6858000"/>
          </a:xfrm>
          <a:prstGeom prst="rect">
            <a:avLst/>
          </a:prstGeom>
          <a:noFill/>
          <a:ln>
            <a:solidFill>
              <a:schemeClr val="tx1">
                <a:lumMod val="95000"/>
                <a:lumOff val="5000"/>
                <a:alpha val="9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E60D3ED-C703-207D-0476-8D27A8F79016}"/>
              </a:ext>
            </a:extLst>
          </p:cNvPr>
          <p:cNvSpPr/>
          <p:nvPr/>
        </p:nvSpPr>
        <p:spPr>
          <a:xfrm>
            <a:off x="0" y="0"/>
            <a:ext cx="12192000" cy="6858000"/>
          </a:xfrm>
          <a:prstGeom prst="rect">
            <a:avLst/>
          </a:prstGeom>
          <a:no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39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4F51B40-CB76-9011-B512-E429D2C84E79}"/>
              </a:ext>
            </a:extLst>
          </p:cNvPr>
          <p:cNvGraphicFramePr>
            <a:graphicFrameLocks/>
          </p:cNvGraphicFramePr>
          <p:nvPr>
            <p:extLst>
              <p:ext uri="{D42A27DB-BD31-4B8C-83A1-F6EECF244321}">
                <p14:modId xmlns:p14="http://schemas.microsoft.com/office/powerpoint/2010/main" val="2881240949"/>
              </p:ext>
            </p:extLst>
          </p:nvPr>
        </p:nvGraphicFramePr>
        <p:xfrm>
          <a:off x="5008098" y="2324868"/>
          <a:ext cx="7183902" cy="427287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95C647A-AD2F-54C3-ED45-4D81CB28AE0A}"/>
              </a:ext>
            </a:extLst>
          </p:cNvPr>
          <p:cNvSpPr txBox="1"/>
          <p:nvPr/>
        </p:nvSpPr>
        <p:spPr>
          <a:xfrm>
            <a:off x="138332" y="1305341"/>
            <a:ext cx="5066713" cy="5016758"/>
          </a:xfrm>
          <a:prstGeom prst="rect">
            <a:avLst/>
          </a:prstGeom>
          <a:noFill/>
        </p:spPr>
        <p:txBody>
          <a:bodyPr wrap="square">
            <a:spAutoFit/>
          </a:bodyPr>
          <a:lstStyle/>
          <a:p>
            <a:r>
              <a:rPr lang="en-US" sz="2000" b="1" dirty="0"/>
              <a:t>The image shows a line graph titled "Month-wise Load Factor" with percentages for each month. Here is the data extracted from the graph :- </a:t>
            </a:r>
          </a:p>
          <a:p>
            <a:pPr algn="ctr"/>
            <a:r>
              <a:rPr lang="en-US" sz="2000" b="1" dirty="0"/>
              <a:t>January: 7.77%</a:t>
            </a:r>
          </a:p>
          <a:p>
            <a:pPr algn="ctr"/>
            <a:r>
              <a:rPr lang="en-US" sz="2000" b="1" dirty="0"/>
              <a:t>February: 7.83% </a:t>
            </a:r>
          </a:p>
          <a:p>
            <a:pPr algn="ctr"/>
            <a:r>
              <a:rPr lang="en-US" sz="2000" b="1" dirty="0"/>
              <a:t>March: 9.62% </a:t>
            </a:r>
          </a:p>
          <a:p>
            <a:pPr algn="ctr"/>
            <a:r>
              <a:rPr lang="en-US" sz="2000" b="1" dirty="0"/>
              <a:t>April: 8.14% </a:t>
            </a:r>
          </a:p>
          <a:p>
            <a:pPr algn="ctr"/>
            <a:r>
              <a:rPr lang="en-US" sz="2000" b="1" dirty="0"/>
              <a:t>May: 7.73% </a:t>
            </a:r>
          </a:p>
          <a:p>
            <a:pPr algn="ctr"/>
            <a:r>
              <a:rPr lang="en-US" sz="2000" b="1" dirty="0"/>
              <a:t>June: 7.63% </a:t>
            </a:r>
          </a:p>
          <a:p>
            <a:pPr algn="ctr"/>
            <a:r>
              <a:rPr lang="en-US" sz="2000" b="1" dirty="0"/>
              <a:t>July: 8.75%</a:t>
            </a:r>
          </a:p>
          <a:p>
            <a:pPr algn="ctr"/>
            <a:r>
              <a:rPr lang="en-US" sz="2000" b="1" dirty="0"/>
              <a:t>August: 7.90%</a:t>
            </a:r>
          </a:p>
          <a:p>
            <a:pPr algn="ctr"/>
            <a:r>
              <a:rPr lang="en-US" sz="2000" b="1" dirty="0"/>
              <a:t>September: 9.45% </a:t>
            </a:r>
          </a:p>
          <a:p>
            <a:pPr algn="ctr"/>
            <a:r>
              <a:rPr lang="en-US" sz="2000" b="1" dirty="0"/>
              <a:t>October: 9.46%</a:t>
            </a:r>
          </a:p>
          <a:p>
            <a:pPr algn="ctr"/>
            <a:r>
              <a:rPr lang="en-US" sz="2000" b="1" dirty="0"/>
              <a:t>November: 8.18%</a:t>
            </a:r>
          </a:p>
          <a:p>
            <a:pPr algn="ctr"/>
            <a:r>
              <a:rPr lang="en-US" sz="2000" b="1" dirty="0"/>
              <a:t> December: 7.54%</a:t>
            </a:r>
          </a:p>
        </p:txBody>
      </p:sp>
      <p:sp>
        <p:nvSpPr>
          <p:cNvPr id="3" name="Rectangle 2">
            <a:extLst>
              <a:ext uri="{FF2B5EF4-FFF2-40B4-BE49-F238E27FC236}">
                <a16:creationId xmlns:a16="http://schemas.microsoft.com/office/drawing/2014/main" id="{ADA55C5C-D829-5B6F-009D-C89028E08474}"/>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106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75EB5-9C82-2E58-6191-3391B2B16355}"/>
              </a:ext>
            </a:extLst>
          </p:cNvPr>
          <p:cNvSpPr txBox="1"/>
          <p:nvPr/>
        </p:nvSpPr>
        <p:spPr>
          <a:xfrm>
            <a:off x="1" y="1345031"/>
            <a:ext cx="8046720" cy="2554545"/>
          </a:xfrm>
          <a:prstGeom prst="rect">
            <a:avLst/>
          </a:prstGeom>
          <a:noFill/>
        </p:spPr>
        <p:txBody>
          <a:bodyPr wrap="square">
            <a:spAutoFit/>
          </a:bodyPr>
          <a:lstStyle/>
          <a:p>
            <a:r>
              <a:rPr lang="en-US" sz="2000" b="1" dirty="0"/>
              <a:t>The image shows a line graph representing the quarter-wise load factor percentages over four quarters (Q1 to Q4). Here's a visual explanation:1. </a:t>
            </a:r>
          </a:p>
          <a:p>
            <a:r>
              <a:rPr lang="en-US" sz="2000" b="1" dirty="0"/>
              <a:t>Q1: The load factor is 25.21%. This is the starting point on the graph. </a:t>
            </a:r>
          </a:p>
          <a:p>
            <a:r>
              <a:rPr lang="en-US" sz="2000" b="1" dirty="0"/>
              <a:t>Q2: The load factor decreases to 23.50%, indicating a drop from Q1.</a:t>
            </a:r>
          </a:p>
          <a:p>
            <a:r>
              <a:rPr lang="en-US" sz="2000" b="1" dirty="0"/>
              <a:t>Q3: The load factor increases to 26.11%, showing a rise from Q2 and reaching the highest point on the graph.4.</a:t>
            </a:r>
          </a:p>
          <a:p>
            <a:r>
              <a:rPr lang="en-US" sz="2000" b="1" dirty="0"/>
              <a:t>Q4: The load factor slightly decreases to 25.19%, ending just below the Q1 level</a:t>
            </a:r>
            <a:r>
              <a:rPr lang="en-US" dirty="0"/>
              <a:t>.</a:t>
            </a:r>
          </a:p>
        </p:txBody>
      </p:sp>
      <p:sp>
        <p:nvSpPr>
          <p:cNvPr id="5" name="TextBox 4">
            <a:extLst>
              <a:ext uri="{FF2B5EF4-FFF2-40B4-BE49-F238E27FC236}">
                <a16:creationId xmlns:a16="http://schemas.microsoft.com/office/drawing/2014/main" id="{CEAEE13B-B763-50DE-FA81-29E1CD82068C}"/>
              </a:ext>
            </a:extLst>
          </p:cNvPr>
          <p:cNvSpPr txBox="1"/>
          <p:nvPr/>
        </p:nvSpPr>
        <p:spPr>
          <a:xfrm>
            <a:off x="126610" y="3899576"/>
            <a:ext cx="6133512" cy="1015663"/>
          </a:xfrm>
          <a:prstGeom prst="rect">
            <a:avLst/>
          </a:prstGeom>
          <a:noFill/>
        </p:spPr>
        <p:txBody>
          <a:bodyPr wrap="square">
            <a:spAutoFit/>
          </a:bodyPr>
          <a:lstStyle/>
          <a:p>
            <a:r>
              <a:rPr lang="en-US" sz="2000" b="1" dirty="0"/>
              <a:t>The graph visually represents the fluctuations in the load factor across the four quarters, with a noticeable dip in Q2 and a peak in Q3.</a:t>
            </a:r>
          </a:p>
        </p:txBody>
      </p:sp>
      <p:graphicFrame>
        <p:nvGraphicFramePr>
          <p:cNvPr id="6" name="Chart 5">
            <a:extLst>
              <a:ext uri="{FF2B5EF4-FFF2-40B4-BE49-F238E27FC236}">
                <a16:creationId xmlns:a16="http://schemas.microsoft.com/office/drawing/2014/main" id="{24A4F1D1-4849-0789-1FDE-97995202F8EA}"/>
              </a:ext>
            </a:extLst>
          </p:cNvPr>
          <p:cNvGraphicFramePr>
            <a:graphicFrameLocks/>
          </p:cNvGraphicFramePr>
          <p:nvPr>
            <p:extLst>
              <p:ext uri="{D42A27DB-BD31-4B8C-83A1-F6EECF244321}">
                <p14:modId xmlns:p14="http://schemas.microsoft.com/office/powerpoint/2010/main" val="2298396395"/>
              </p:ext>
            </p:extLst>
          </p:nvPr>
        </p:nvGraphicFramePr>
        <p:xfrm>
          <a:off x="8046721" y="1804180"/>
          <a:ext cx="3866270" cy="4877974"/>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a:extLst>
              <a:ext uri="{FF2B5EF4-FFF2-40B4-BE49-F238E27FC236}">
                <a16:creationId xmlns:a16="http://schemas.microsoft.com/office/drawing/2014/main" id="{A8380333-9245-B5ED-C132-FE15EA669611}"/>
              </a:ext>
            </a:extLst>
          </p:cNvPr>
          <p:cNvSpPr/>
          <p:nvPr/>
        </p:nvSpPr>
        <p:spPr>
          <a:xfrm>
            <a:off x="0" y="0"/>
            <a:ext cx="12192000" cy="6858000"/>
          </a:xfrm>
          <a:prstGeom prst="rect">
            <a:avLst/>
          </a:prstGeom>
          <a:noFill/>
          <a:ln w="254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710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1933</Words>
  <Application>Microsoft Office PowerPoint</Application>
  <PresentationFormat>Widescreen</PresentationFormat>
  <Paragraphs>399</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Algerian</vt:lpstr>
      <vt:lpstr>Arial</vt:lpstr>
      <vt:lpstr>Arial Black</vt:lpstr>
      <vt:lpstr>Calibri</vt:lpstr>
      <vt:lpstr>Calibri Light</vt:lpstr>
      <vt:lpstr>Times New Roman</vt:lpstr>
      <vt:lpstr>Wingdings</vt:lpstr>
      <vt:lpstr>Office Theme</vt:lpstr>
      <vt:lpstr>High Cloud Airlines Project</vt:lpstr>
      <vt:lpstr>PowerPoint Presentation</vt:lpstr>
      <vt:lpstr>PowerPoint Presentation</vt:lpstr>
      <vt:lpstr>PowerPoint Presentation</vt:lpstr>
      <vt:lpstr>1) Dates Wise Data</vt:lpstr>
      <vt:lpstr>PowerPoint Presentation</vt:lpstr>
      <vt:lpstr>2) load Factor Percentage on a Yearly , Quarterly , Monthly basis</vt:lpstr>
      <vt:lpstr>PowerPoint Presentation</vt:lpstr>
      <vt:lpstr>PowerPoint Presentation</vt:lpstr>
      <vt:lpstr>3) Load Factor on Carrier Basis </vt:lpstr>
      <vt:lpstr>4) Top 10 Carriers based on Passengers Preference</vt:lpstr>
      <vt:lpstr>5) Top Routes ( from-to City) based on Number of Flights </vt:lpstr>
      <vt:lpstr>6)Load factor On Weekends &amp; Weekday </vt:lpstr>
      <vt:lpstr>7) Number Of Flights Based On Distance Group</vt:lpstr>
      <vt:lpstr>MS Excel Dashboard</vt:lpstr>
      <vt:lpstr>Power Bi Dashboard</vt:lpstr>
      <vt:lpstr>Tableau 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Rushikesh Supekar</dc:creator>
  <cp:lastModifiedBy>Rushikesh Supekar</cp:lastModifiedBy>
  <cp:revision>7</cp:revision>
  <dcterms:created xsi:type="dcterms:W3CDTF">2024-10-14T06:14:12Z</dcterms:created>
  <dcterms:modified xsi:type="dcterms:W3CDTF">2024-10-15T08:02:25Z</dcterms:modified>
</cp:coreProperties>
</file>