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8" r:id="rId2"/>
    <p:sldId id="319" r:id="rId3"/>
    <p:sldId id="31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4B48-22FD-43F2-BEED-27DA8E895D5E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F43CC-FD24-4CD2-9269-F87A7E5E1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7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0D67-8807-449F-9760-2052B91B3A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657FC7C-0109-447E-8ED1-BFEDB74A91DC}" type="slidenum">
              <a:rPr/>
              <a:pPr lvl="0"/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1B3E8-C4BE-4D55-8F15-1BDBDAE546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11352-0DF9-42D2-8657-FE7311230D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440"/>
          </a:xfrm>
        </p:spPr>
        <p:txBody>
          <a:bodyPr/>
          <a:lstStyle/>
          <a:p>
            <a:endParaRPr lang="en-IN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120F-86F1-4FC7-8811-422FB442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8DA9-8AB1-48DA-8192-B71BBB11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6546-3DC0-4968-9C98-56E5ECE9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9DAD-6F05-45A7-B25C-345A04E5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CB81E-7A88-4E41-A67D-37E155C0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49C0-9CF1-4E22-901A-5EA04E39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5763B-7A14-44B0-859E-AC9A1FD2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58B3-1F3D-4BE5-896F-BDDA94AB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7A6CA-4C6E-4FB8-B9D4-CE493881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0FF9-BB6A-4E3F-8DA0-C5FCA68B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D9272-B0A2-4F98-90E0-96AC625C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66633-D44F-4212-80FB-7C9BF510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357B-3A8D-4B7F-95B1-970449F6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3C33-A970-4350-A0DD-A00A6BE6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2B26-11E4-48AF-A10D-4BF020C2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DBA8-F322-4315-BFC1-353372D7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1A47-11C1-4F96-B1A3-A66FE596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DC35-DE77-4857-B19D-87520F24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F4AE-410D-4CEA-8885-3EB761CF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D188-A6B5-4B8A-AE0D-E22FA26C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6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A2C7-A5C9-4451-BF32-0583B395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C565-8D6A-45F9-A91F-D28E859DA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2CDA-6E85-4E53-8DEB-EBB819B8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27ED-5522-4AED-B170-8DA1D768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FDA6-33BF-4E1C-9BB0-2BD0420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3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68C4-90D4-4660-A50D-55C18A43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B52B-F7DB-47B2-9FFA-14ECF0C75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1B8B-729B-49BB-ABA9-324A35066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9551-CC63-471A-9ACD-04365888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36F0-3505-4429-8C9D-BE21C02B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4645E-C843-4A34-8FD9-E11CA52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19BB-22BE-47AF-B6D8-B5878980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23F9-5A1F-4C4E-B117-F2A81353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BD032-2AE6-4CB6-9318-5FBCF297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51EBB-52E2-4835-A816-7FBB26266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95AF0-3CD4-485F-AD9E-90DDB77F2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8BDE0-62B8-49A9-AE1E-3C66E504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9F7CC-68EB-4230-B89B-E00E8860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D8CF2-469D-4709-AB26-611E6038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531A-CDC6-4A33-90A4-56635F4A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34266-0F22-4A46-AEA2-6C2626B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D9E8B-86F4-4369-825F-13347C9D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242BB-AA66-4C7E-861B-6653B7F9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607E4-6CC6-4FB9-A420-BC80F4D3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DED2C-F6A9-4D81-9CA0-6BBC8951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FAE2-9402-4E8A-ADA8-350288AF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57F3-D3AF-4D29-9BB4-86718FA7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8D0F-C547-4AC0-BF24-5F6BB3DF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0465-E4F0-4779-B985-AAEDE8FF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706D-83A2-4CB0-B827-45DA056D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FA5D0-9745-40E8-8B08-DBF28528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2733-FCE4-4FF7-AD3F-5E596AC0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7E8E-409D-49D0-BAAA-17507EA0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5876B-C827-4878-8B27-84C7AE1FB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BFB23-F82A-42BD-9290-11C3D44C3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FA7FE-0AE7-4C30-9EB5-9BC07D47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96ECE-13F9-4653-9559-FF334235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25714-4550-46A7-B7A9-4D77A151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9534E-3061-4EDE-9ABD-AA545D80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8D17-03E2-47BE-8C3C-F8AAAF6D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D1E6-807F-420A-9DCA-98D4AA727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4C6-EFA2-4A78-98B0-3F0928C670DF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6935-46F2-49C1-9F4A-F049662D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166-C3DA-48D9-AE22-B2715583F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7F4F-EDB4-4865-9FD9-F1A4E407D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4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fferent_nerve_fiber" TargetMode="External"/><Relationship Id="rId2" Type="http://schemas.openxmlformats.org/officeDocument/2006/relationships/hyperlink" Target="https://en.wikipedia.org/wiki/Retin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58D7-034F-41BF-8D64-C4F57892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120" y="294641"/>
            <a:ext cx="9834880" cy="124968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    </a:t>
            </a:r>
            <a:r>
              <a:rPr lang="en-IN" sz="5400" dirty="0"/>
              <a:t>Optic disk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DD1CF-804A-4CBD-8ABE-2E564F308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2326640"/>
            <a:ext cx="8097520" cy="430784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optic disc is  the entry point for the major blood vessels that supply the blood to 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hlinkClick r:id="rId2" tooltip="Reti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retina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 The optic disc in a normal human eye carries 1–1.2 million 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hlinkClick r:id="rId3" tooltip="Afferent nerve fi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afferent nerve fibers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 from the eye towards the brain.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is a vertical oval, with average dimensions of 1.76mm horizontally by 1.92mm vertically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Image result for what is Optic disk in eye">
            <a:extLst>
              <a:ext uri="{FF2B5EF4-FFF2-40B4-BE49-F238E27FC236}">
                <a16:creationId xmlns:a16="http://schemas.microsoft.com/office/drawing/2014/main" id="{C8E23F0A-5898-4168-8912-D61C50D1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544322"/>
            <a:ext cx="3444240" cy="28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C5925A-1A78-45E4-B4E3-C85FA55263FC}"/>
              </a:ext>
            </a:extLst>
          </p:cNvPr>
          <p:cNvSpPr txBox="1"/>
          <p:nvPr/>
        </p:nvSpPr>
        <p:spPr>
          <a:xfrm>
            <a:off x="8920480" y="4257040"/>
            <a:ext cx="204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</a:t>
            </a:r>
            <a:r>
              <a:rPr lang="en-IN" sz="2000" dirty="0"/>
              <a:t>Human Eye</a:t>
            </a:r>
          </a:p>
        </p:txBody>
      </p:sp>
    </p:spTree>
    <p:extLst>
      <p:ext uri="{BB962C8B-B14F-4D97-AF65-F5344CB8AC3E}">
        <p14:creationId xmlns:p14="http://schemas.microsoft.com/office/powerpoint/2010/main" val="21635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0DAC-B996-4D04-BDE1-2DEAB6721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5520" y="406400"/>
            <a:ext cx="10058400" cy="1236764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rebuchet MS"/>
              </a:rPr>
              <a:t>   </a:t>
            </a:r>
            <a:r>
              <a:rPr lang="en-US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</a:rPr>
              <a:t>Optic disc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3A2D-BD22-44E6-B678-7CAC5B966B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34224" y="1845734"/>
            <a:ext cx="6796000" cy="4705985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1335"/>
              </a:spcBef>
              <a:buNone/>
              <a:tabLst>
                <a:tab pos="0" algn="l"/>
              </a:tabLst>
            </a:pPr>
            <a:r>
              <a:rPr lang="en-US" sz="24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rebuchet MS"/>
              </a:rPr>
              <a:t>	</a:t>
            </a:r>
            <a:r>
              <a:rPr lang="en-US" sz="3200" b="1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rebuchet MS"/>
              </a:rPr>
              <a:t>                         </a:t>
            </a:r>
            <a:r>
              <a:rPr lang="en-US" sz="3200" b="1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</a:rPr>
              <a:t>Algorithm:</a:t>
            </a:r>
          </a:p>
          <a:p>
            <a:pPr marL="0" indent="0">
              <a:lnSpc>
                <a:spcPct val="100000"/>
              </a:lnSpc>
              <a:spcBef>
                <a:spcPts val="1335"/>
              </a:spcBef>
              <a:buClr>
                <a:srgbClr val="90C226"/>
              </a:buClr>
              <a:buSzPct val="80000"/>
              <a:buNone/>
              <a:tabLst>
                <a:tab pos="0" algn="l"/>
              </a:tabLst>
            </a:pPr>
            <a:r>
              <a:rPr lang="en-US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</a:rPr>
              <a:t>1</a:t>
            </a:r>
            <a:r>
              <a:rPr lang="en-US" sz="24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Applied Median and Bilateral Filter on Gray image</a:t>
            </a:r>
          </a:p>
          <a:p>
            <a:pPr marL="0" indent="0">
              <a:lnSpc>
                <a:spcPct val="100000"/>
              </a:lnSpc>
              <a:spcBef>
                <a:spcPts val="1335"/>
              </a:spcBef>
              <a:buClr>
                <a:srgbClr val="90C226"/>
              </a:buClr>
              <a:buSzPct val="80000"/>
              <a:buNone/>
              <a:tabLst>
                <a:tab pos="0" algn="l"/>
              </a:tabLst>
            </a:pPr>
            <a:r>
              <a:rPr lang="en-US" sz="24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Erode and Dilation of image</a:t>
            </a:r>
          </a:p>
          <a:p>
            <a:pPr marL="0" indent="0">
              <a:lnSpc>
                <a:spcPct val="100000"/>
              </a:lnSpc>
              <a:spcBef>
                <a:spcPts val="1335"/>
              </a:spcBef>
              <a:buClr>
                <a:srgbClr val="90C226"/>
              </a:buClr>
              <a:buSzPct val="80000"/>
              <a:buNone/>
              <a:tabLst>
                <a:tab pos="0" algn="l"/>
              </a:tabLst>
            </a:pPr>
            <a:r>
              <a:rPr lang="en-US" sz="24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Created Mask { Mask is made after detecting bright pixels largest mask is the optic disk}</a:t>
            </a:r>
          </a:p>
          <a:p>
            <a:pPr marL="0" indent="0">
              <a:lnSpc>
                <a:spcPct val="100000"/>
              </a:lnSpc>
              <a:spcBef>
                <a:spcPts val="1335"/>
              </a:spcBef>
              <a:buClr>
                <a:srgbClr val="90C226"/>
              </a:buClr>
              <a:buSzPct val="80000"/>
              <a:buNone/>
              <a:tabLst>
                <a:tab pos="0" algn="l"/>
              </a:tabLst>
            </a:pPr>
            <a:r>
              <a:rPr lang="en-US" sz="24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.Applied mask on image.</a:t>
            </a:r>
          </a:p>
          <a:p>
            <a:pPr marL="0" indent="0">
              <a:lnSpc>
                <a:spcPct val="100000"/>
              </a:lnSpc>
              <a:spcBef>
                <a:spcPts val="1335"/>
              </a:spcBef>
              <a:buNone/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1335"/>
              </a:spcBef>
              <a:buNone/>
              <a:tabLst>
                <a:tab pos="0" algn="l"/>
              </a:tabLst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Trebuchet MS"/>
              </a:rPr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859136D-7D6E-4117-818C-6BFDF8E923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93032" y="2502486"/>
            <a:ext cx="2950888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CDD83-8601-4DB8-945F-13DD5B08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7" y="3345301"/>
            <a:ext cx="3242403" cy="2542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A86C9C-2143-47CB-BDE4-93595438C652}"/>
              </a:ext>
            </a:extLst>
          </p:cNvPr>
          <p:cNvSpPr/>
          <p:nvPr/>
        </p:nvSpPr>
        <p:spPr>
          <a:xfrm>
            <a:off x="501445" y="530942"/>
            <a:ext cx="6645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ighlight>
                <a:scrgbClr r="0" g="0" b="0">
                  <a:alpha val="0"/>
                </a:scrgbClr>
              </a:highlight>
            </a:endParaRPr>
          </a:p>
          <a:p>
            <a:endParaRPr lang="en-US" dirty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3B9D9-0A78-47C7-8ABE-B5267FD131B7}"/>
              </a:ext>
            </a:extLst>
          </p:cNvPr>
          <p:cNvSpPr/>
          <p:nvPr/>
        </p:nvSpPr>
        <p:spPr>
          <a:xfrm>
            <a:off x="3423919" y="4279108"/>
            <a:ext cx="192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2. Thresholding</a:t>
            </a:r>
          </a:p>
          <a:p>
            <a:r>
              <a:rPr lang="en-IN" b="1" dirty="0">
                <a:solidFill>
                  <a:srgbClr val="FF0000"/>
                </a:solidFill>
              </a:rPr>
              <a:t>3.Erosion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351314-27C9-465E-931E-04C34EF1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6" y="318330"/>
            <a:ext cx="3161299" cy="240890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6E9496D-B37D-4FD2-8B6F-3A62EC674B9A}"/>
              </a:ext>
            </a:extLst>
          </p:cNvPr>
          <p:cNvSpPr/>
          <p:nvPr/>
        </p:nvSpPr>
        <p:spPr>
          <a:xfrm>
            <a:off x="1438183" y="2729147"/>
            <a:ext cx="228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1.Apply  Filters</a:t>
            </a:r>
            <a:endParaRPr lang="en-IN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F67521E-621D-458F-8959-4BFADBD8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59" y="266456"/>
            <a:ext cx="2877542" cy="257889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A2C35E2-3EB8-448D-89DF-90A2BC31DEAE}"/>
              </a:ext>
            </a:extLst>
          </p:cNvPr>
          <p:cNvSpPr/>
          <p:nvPr/>
        </p:nvSpPr>
        <p:spPr>
          <a:xfrm>
            <a:off x="9317736" y="3098478"/>
            <a:ext cx="2203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3. Create Mask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675900-8A82-46D8-BF83-193AF5B30471}"/>
              </a:ext>
            </a:extLst>
          </p:cNvPr>
          <p:cNvSpPr/>
          <p:nvPr/>
        </p:nvSpPr>
        <p:spPr>
          <a:xfrm>
            <a:off x="4721504" y="2182761"/>
            <a:ext cx="1630335" cy="143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55D449-5AF4-40DA-B97D-940B01532856}"/>
              </a:ext>
            </a:extLst>
          </p:cNvPr>
          <p:cNvCxnSpPr>
            <a:cxnSpLocks/>
          </p:cNvCxnSpPr>
          <p:nvPr/>
        </p:nvCxnSpPr>
        <p:spPr>
          <a:xfrm>
            <a:off x="2377440" y="2727234"/>
            <a:ext cx="0" cy="572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578A75-0C3C-4620-AFCC-FB15283FE939}"/>
              </a:ext>
            </a:extLst>
          </p:cNvPr>
          <p:cNvCxnSpPr>
            <a:cxnSpLocks/>
          </p:cNvCxnSpPr>
          <p:nvPr/>
        </p:nvCxnSpPr>
        <p:spPr>
          <a:xfrm>
            <a:off x="3298083" y="4598070"/>
            <a:ext cx="1368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D9B472-2C12-43E8-B7E1-B197539B5C0E}"/>
              </a:ext>
            </a:extLst>
          </p:cNvPr>
          <p:cNvCxnSpPr>
            <a:cxnSpLocks/>
          </p:cNvCxnSpPr>
          <p:nvPr/>
        </p:nvCxnSpPr>
        <p:spPr>
          <a:xfrm>
            <a:off x="8043529" y="4566747"/>
            <a:ext cx="893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5A1407-572D-4D3C-826B-63889376E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377" y="3308624"/>
            <a:ext cx="3220407" cy="2578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A357D-DDD1-4C87-BC8D-1ED0C5185E23}"/>
              </a:ext>
            </a:extLst>
          </p:cNvPr>
          <p:cNvSpPr txBox="1"/>
          <p:nvPr/>
        </p:nvSpPr>
        <p:spPr>
          <a:xfrm>
            <a:off x="7887475" y="3977640"/>
            <a:ext cx="143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4.Dilation</a:t>
            </a:r>
          </a:p>
          <a:p>
            <a:r>
              <a:rPr lang="en-IN" dirty="0">
                <a:solidFill>
                  <a:srgbClr val="FF0000"/>
                </a:solidFill>
              </a:rPr>
              <a:t> operation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257BED-7AE2-466B-930B-569DB5D08EE5}"/>
              </a:ext>
            </a:extLst>
          </p:cNvPr>
          <p:cNvCxnSpPr>
            <a:cxnSpLocks/>
          </p:cNvCxnSpPr>
          <p:nvPr/>
        </p:nvCxnSpPr>
        <p:spPr>
          <a:xfrm flipV="1">
            <a:off x="10328261" y="2920228"/>
            <a:ext cx="1" cy="508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60872-257B-4414-BAF0-10C6D8382836}"/>
              </a:ext>
            </a:extLst>
          </p:cNvPr>
          <p:cNvCxnSpPr>
            <a:cxnSpLocks/>
          </p:cNvCxnSpPr>
          <p:nvPr/>
        </p:nvCxnSpPr>
        <p:spPr>
          <a:xfrm flipH="1">
            <a:off x="7887474" y="1764792"/>
            <a:ext cx="96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1CA93E-8997-44EC-9911-C53B713EB049}"/>
              </a:ext>
            </a:extLst>
          </p:cNvPr>
          <p:cNvSpPr txBox="1"/>
          <p:nvPr/>
        </p:nvSpPr>
        <p:spPr>
          <a:xfrm>
            <a:off x="7826375" y="1177273"/>
            <a:ext cx="110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4. Apply   Mask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9983F2-4F3B-4EE7-B35E-B1B46429E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6622" y="3422090"/>
            <a:ext cx="3061595" cy="242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A10C9-B007-4DC8-B3F4-0AAB83BA2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796" y="210735"/>
            <a:ext cx="3349583" cy="27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0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Trebuchet MS</vt:lpstr>
      <vt:lpstr>Office Theme</vt:lpstr>
      <vt:lpstr>     Optic disk</vt:lpstr>
      <vt:lpstr>   Optic disc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Optic disk</dc:title>
  <dc:creator>Rushikesh Iname</dc:creator>
  <cp:lastModifiedBy>Rushikesh Iname</cp:lastModifiedBy>
  <cp:revision>1</cp:revision>
  <dcterms:created xsi:type="dcterms:W3CDTF">2019-07-19T18:52:58Z</dcterms:created>
  <dcterms:modified xsi:type="dcterms:W3CDTF">2019-07-19T18:53:42Z</dcterms:modified>
</cp:coreProperties>
</file>