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412" r:id="rId5"/>
    <p:sldId id="409" r:id="rId6"/>
    <p:sldId id="371" r:id="rId7"/>
    <p:sldId id="421" r:id="rId8"/>
    <p:sldId id="422" r:id="rId9"/>
    <p:sldId id="372" r:id="rId10"/>
    <p:sldId id="414" r:id="rId11"/>
    <p:sldId id="417" r:id="rId12"/>
    <p:sldId id="416" r:id="rId13"/>
    <p:sldId id="420" r:id="rId14"/>
    <p:sldId id="419"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73C5A3-51CB-494F-9E33-62B0C5A97180}" v="11" dt="2023-12-02T10:09:19.219"/>
    <p1510:client id="{D1C0C659-DC15-4881-B69B-48718B1C6D08}" v="30" dt="2023-12-01T14:12:43.563"/>
    <p1510:client id="{F6E67C9E-529C-F663-35F8-555F11D0599D}" v="27" dt="2023-12-01T15:22:07.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89" autoAdjust="0"/>
    <p:restoredTop sz="94598" autoAdjust="0"/>
  </p:normalViewPr>
  <p:slideViewPr>
    <p:cSldViewPr snapToGrid="0">
      <p:cViewPr varScale="1">
        <p:scale>
          <a:sx n="66" d="100"/>
          <a:sy n="66" d="100"/>
        </p:scale>
        <p:origin x="608" y="3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14110" y="4330696"/>
            <a:ext cx="11582479" cy="2527304"/>
          </a:xfrm>
        </p:spPr>
        <p:txBody>
          <a:bodyPr/>
          <a:lstStyle/>
          <a:p>
            <a:r>
              <a:rPr lang="en-US" sz="2600" i="1" dirty="0">
                <a:latin typeface="72 Brand Black" panose="020B0A04030603020204" pitchFamily="34" charset="0"/>
              </a:rPr>
              <a:t>Cross Platform Application Development</a:t>
            </a:r>
          </a:p>
        </p:txBody>
      </p:sp>
      <p:sp>
        <p:nvSpPr>
          <p:cNvPr id="2" name="TextBox 1">
            <a:extLst>
              <a:ext uri="{FF2B5EF4-FFF2-40B4-BE49-F238E27FC236}">
                <a16:creationId xmlns:a16="http://schemas.microsoft.com/office/drawing/2014/main" id="{3A77774D-DD7A-4E6F-E60D-FA91A6A8497A}"/>
              </a:ext>
            </a:extLst>
          </p:cNvPr>
          <p:cNvSpPr txBox="1"/>
          <p:nvPr/>
        </p:nvSpPr>
        <p:spPr>
          <a:xfrm>
            <a:off x="8108727" y="5604645"/>
            <a:ext cx="3623831" cy="769441"/>
          </a:xfrm>
          <a:prstGeom prst="rect">
            <a:avLst/>
          </a:prstGeom>
          <a:noFill/>
        </p:spPr>
        <p:txBody>
          <a:bodyPr wrap="square" lIns="91440" tIns="45720" rIns="91440" bIns="45720" rtlCol="0" anchor="t">
            <a:spAutoFit/>
          </a:bodyPr>
          <a:lstStyle/>
          <a:p>
            <a:r>
              <a:rPr lang="en-US" sz="4400" b="1" i="1" dirty="0" err="1">
                <a:solidFill>
                  <a:schemeClr val="bg2"/>
                </a:solidFill>
                <a:latin typeface="72 Brand Black"/>
              </a:rPr>
              <a:t>EquiSplit</a:t>
            </a:r>
            <a:endParaRPr lang="en-IN" sz="4400" b="1" i="1" dirty="0" err="1">
              <a:solidFill>
                <a:schemeClr val="bg2"/>
              </a:solidFill>
              <a:latin typeface="72 Brand Black" panose="020B0A04030603020204" pitchFamily="34" charset="0"/>
            </a:endParaRPr>
          </a:p>
        </p:txBody>
      </p:sp>
      <p:pic>
        <p:nvPicPr>
          <p:cNvPr id="4" name="Picture 3">
            <a:extLst>
              <a:ext uri="{FF2B5EF4-FFF2-40B4-BE49-F238E27FC236}">
                <a16:creationId xmlns:a16="http://schemas.microsoft.com/office/drawing/2014/main" id="{85F3B2F3-4255-BE24-257F-37AC077A5DE8}"/>
              </a:ext>
            </a:extLst>
          </p:cNvPr>
          <p:cNvPicPr>
            <a:picLocks noChangeAspect="1"/>
          </p:cNvPicPr>
          <p:nvPr/>
        </p:nvPicPr>
        <p:blipFill>
          <a:blip r:embed="rId3"/>
          <a:stretch>
            <a:fillRect/>
          </a:stretch>
        </p:blipFill>
        <p:spPr>
          <a:xfrm>
            <a:off x="8760974" y="4597693"/>
            <a:ext cx="1004887" cy="10048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6027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4690314" y="158750"/>
            <a:ext cx="2891420" cy="1005154"/>
          </a:xfrm>
        </p:spPr>
        <p:txBody>
          <a:bodyPr/>
          <a:lstStyle/>
          <a:p>
            <a:r>
              <a:rPr lang="en-US" dirty="0"/>
              <a:t>Workflow</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10</a:t>
            </a:fld>
            <a:endParaRPr lang="en-US" dirty="0"/>
          </a:p>
        </p:txBody>
      </p:sp>
      <p:sp>
        <p:nvSpPr>
          <p:cNvPr id="9" name="TextBox 8">
            <a:extLst>
              <a:ext uri="{FF2B5EF4-FFF2-40B4-BE49-F238E27FC236}">
                <a16:creationId xmlns:a16="http://schemas.microsoft.com/office/drawing/2014/main" id="{92AEAA51-D997-E19F-6B1F-C31557CAB36E}"/>
              </a:ext>
            </a:extLst>
          </p:cNvPr>
          <p:cNvSpPr txBox="1"/>
          <p:nvPr/>
        </p:nvSpPr>
        <p:spPr>
          <a:xfrm>
            <a:off x="1663822" y="6247754"/>
            <a:ext cx="1617044" cy="369332"/>
          </a:xfrm>
          <a:prstGeom prst="rect">
            <a:avLst/>
          </a:prstGeom>
          <a:noFill/>
        </p:spPr>
        <p:txBody>
          <a:bodyPr wrap="square" rtlCol="0">
            <a:spAutoFit/>
          </a:bodyPr>
          <a:lstStyle/>
          <a:p>
            <a:r>
              <a:rPr lang="en-US" b="1" dirty="0"/>
              <a:t>Create Group</a:t>
            </a:r>
            <a:endParaRPr lang="en-IN" b="1" dirty="0"/>
          </a:p>
        </p:txBody>
      </p:sp>
      <p:sp>
        <p:nvSpPr>
          <p:cNvPr id="10" name="TextBox 9">
            <a:extLst>
              <a:ext uri="{FF2B5EF4-FFF2-40B4-BE49-F238E27FC236}">
                <a16:creationId xmlns:a16="http://schemas.microsoft.com/office/drawing/2014/main" id="{D0CCE57E-16B9-2C26-3824-2BDE3C3983E9}"/>
              </a:ext>
            </a:extLst>
          </p:cNvPr>
          <p:cNvSpPr txBox="1"/>
          <p:nvPr/>
        </p:nvSpPr>
        <p:spPr>
          <a:xfrm>
            <a:off x="4690314" y="6247754"/>
            <a:ext cx="1772652" cy="369332"/>
          </a:xfrm>
          <a:prstGeom prst="rect">
            <a:avLst/>
          </a:prstGeom>
          <a:noFill/>
        </p:spPr>
        <p:txBody>
          <a:bodyPr wrap="square" rtlCol="0">
            <a:spAutoFit/>
          </a:bodyPr>
          <a:lstStyle/>
          <a:p>
            <a:r>
              <a:rPr lang="en-US" b="1" dirty="0"/>
              <a:t>Add Expense</a:t>
            </a:r>
            <a:endParaRPr lang="en-IN" b="1" dirty="0"/>
          </a:p>
        </p:txBody>
      </p:sp>
      <p:pic>
        <p:nvPicPr>
          <p:cNvPr id="22" name="Picture 21">
            <a:extLst>
              <a:ext uri="{FF2B5EF4-FFF2-40B4-BE49-F238E27FC236}">
                <a16:creationId xmlns:a16="http://schemas.microsoft.com/office/drawing/2014/main" id="{8BD9ADE3-8E88-B99A-67E6-52A947451F7D}"/>
              </a:ext>
            </a:extLst>
          </p:cNvPr>
          <p:cNvPicPr>
            <a:picLocks noChangeAspect="1"/>
          </p:cNvPicPr>
          <p:nvPr/>
        </p:nvPicPr>
        <p:blipFill>
          <a:blip r:embed="rId2"/>
          <a:stretch>
            <a:fillRect/>
          </a:stretch>
        </p:blipFill>
        <p:spPr>
          <a:xfrm>
            <a:off x="1283346" y="1249252"/>
            <a:ext cx="2281981" cy="4947385"/>
          </a:xfrm>
          <a:prstGeom prst="rect">
            <a:avLst/>
          </a:prstGeom>
        </p:spPr>
      </p:pic>
      <p:pic>
        <p:nvPicPr>
          <p:cNvPr id="24" name="Picture 23">
            <a:extLst>
              <a:ext uri="{FF2B5EF4-FFF2-40B4-BE49-F238E27FC236}">
                <a16:creationId xmlns:a16="http://schemas.microsoft.com/office/drawing/2014/main" id="{7C7399D9-A35C-6201-291A-B77699432528}"/>
              </a:ext>
            </a:extLst>
          </p:cNvPr>
          <p:cNvPicPr>
            <a:picLocks noChangeAspect="1"/>
          </p:cNvPicPr>
          <p:nvPr/>
        </p:nvPicPr>
        <p:blipFill>
          <a:blip r:embed="rId3"/>
          <a:stretch>
            <a:fillRect/>
          </a:stretch>
        </p:blipFill>
        <p:spPr>
          <a:xfrm>
            <a:off x="7265676" y="1300369"/>
            <a:ext cx="2281981" cy="4947385"/>
          </a:xfrm>
          <a:prstGeom prst="rect">
            <a:avLst/>
          </a:prstGeom>
        </p:spPr>
      </p:pic>
      <p:pic>
        <p:nvPicPr>
          <p:cNvPr id="3" name="Picture 2">
            <a:extLst>
              <a:ext uri="{FF2B5EF4-FFF2-40B4-BE49-F238E27FC236}">
                <a16:creationId xmlns:a16="http://schemas.microsoft.com/office/drawing/2014/main" id="{FE2BCC9C-EE4D-7C46-6B9B-C25D5071676F}"/>
              </a:ext>
            </a:extLst>
          </p:cNvPr>
          <p:cNvPicPr>
            <a:picLocks noChangeAspect="1"/>
          </p:cNvPicPr>
          <p:nvPr/>
        </p:nvPicPr>
        <p:blipFill>
          <a:blip r:embed="rId4"/>
          <a:stretch>
            <a:fillRect/>
          </a:stretch>
        </p:blipFill>
        <p:spPr>
          <a:xfrm>
            <a:off x="4274511" y="1249252"/>
            <a:ext cx="2281981" cy="4947385"/>
          </a:xfrm>
          <a:prstGeom prst="rect">
            <a:avLst/>
          </a:prstGeom>
        </p:spPr>
      </p:pic>
      <p:sp>
        <p:nvSpPr>
          <p:cNvPr id="6" name="TextBox 5">
            <a:extLst>
              <a:ext uri="{FF2B5EF4-FFF2-40B4-BE49-F238E27FC236}">
                <a16:creationId xmlns:a16="http://schemas.microsoft.com/office/drawing/2014/main" id="{44B050E3-D2FE-8E2D-A320-A0FBE3C3EA4E}"/>
              </a:ext>
            </a:extLst>
          </p:cNvPr>
          <p:cNvSpPr txBox="1"/>
          <p:nvPr/>
        </p:nvSpPr>
        <p:spPr>
          <a:xfrm>
            <a:off x="7581734" y="6247508"/>
            <a:ext cx="1772652" cy="646331"/>
          </a:xfrm>
          <a:prstGeom prst="rect">
            <a:avLst/>
          </a:prstGeom>
          <a:noFill/>
        </p:spPr>
        <p:txBody>
          <a:bodyPr wrap="square" rtlCol="0">
            <a:spAutoFit/>
          </a:bodyPr>
          <a:lstStyle/>
          <a:p>
            <a:r>
              <a:rPr lang="en-US" b="1" dirty="0"/>
              <a:t>Payment Graph and expenses</a:t>
            </a:r>
            <a:endParaRPr lang="en-IN" b="1" dirty="0"/>
          </a:p>
        </p:txBody>
      </p:sp>
    </p:spTree>
    <p:extLst>
      <p:ext uri="{BB962C8B-B14F-4D97-AF65-F5344CB8AC3E}">
        <p14:creationId xmlns:p14="http://schemas.microsoft.com/office/powerpoint/2010/main" val="2828553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4690314" y="158750"/>
            <a:ext cx="2891420" cy="1005154"/>
          </a:xfrm>
        </p:spPr>
        <p:txBody>
          <a:bodyPr/>
          <a:lstStyle/>
          <a:p>
            <a:r>
              <a:rPr lang="en-US" dirty="0"/>
              <a:t>Workflow</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11</a:t>
            </a:fld>
            <a:endParaRPr lang="en-US" dirty="0"/>
          </a:p>
        </p:txBody>
      </p:sp>
      <p:sp>
        <p:nvSpPr>
          <p:cNvPr id="9" name="TextBox 8">
            <a:extLst>
              <a:ext uri="{FF2B5EF4-FFF2-40B4-BE49-F238E27FC236}">
                <a16:creationId xmlns:a16="http://schemas.microsoft.com/office/drawing/2014/main" id="{92AEAA51-D997-E19F-6B1F-C31557CAB36E}"/>
              </a:ext>
            </a:extLst>
          </p:cNvPr>
          <p:cNvSpPr txBox="1"/>
          <p:nvPr/>
        </p:nvSpPr>
        <p:spPr>
          <a:xfrm>
            <a:off x="1912468" y="6239087"/>
            <a:ext cx="1715648" cy="369332"/>
          </a:xfrm>
          <a:prstGeom prst="rect">
            <a:avLst/>
          </a:prstGeom>
          <a:noFill/>
        </p:spPr>
        <p:txBody>
          <a:bodyPr wrap="square" rtlCol="0">
            <a:spAutoFit/>
          </a:bodyPr>
          <a:lstStyle/>
          <a:p>
            <a:r>
              <a:rPr lang="en-US" b="1" dirty="0"/>
              <a:t>List of Friends</a:t>
            </a:r>
            <a:endParaRPr lang="en-IN" b="1" dirty="0"/>
          </a:p>
        </p:txBody>
      </p:sp>
      <p:sp>
        <p:nvSpPr>
          <p:cNvPr id="10" name="TextBox 9">
            <a:extLst>
              <a:ext uri="{FF2B5EF4-FFF2-40B4-BE49-F238E27FC236}">
                <a16:creationId xmlns:a16="http://schemas.microsoft.com/office/drawing/2014/main" id="{D0CCE57E-16B9-2C26-3824-2BDE3C3983E9}"/>
              </a:ext>
            </a:extLst>
          </p:cNvPr>
          <p:cNvSpPr txBox="1"/>
          <p:nvPr/>
        </p:nvSpPr>
        <p:spPr>
          <a:xfrm>
            <a:off x="7406010" y="6221117"/>
            <a:ext cx="1881483" cy="369332"/>
          </a:xfrm>
          <a:prstGeom prst="rect">
            <a:avLst/>
          </a:prstGeom>
          <a:noFill/>
        </p:spPr>
        <p:txBody>
          <a:bodyPr wrap="square" rtlCol="0">
            <a:spAutoFit/>
          </a:bodyPr>
          <a:lstStyle/>
          <a:p>
            <a:r>
              <a:rPr lang="en-US" b="1" dirty="0"/>
              <a:t>Profile &amp; Logout</a:t>
            </a:r>
            <a:endParaRPr lang="en-IN" b="1" dirty="0"/>
          </a:p>
        </p:txBody>
      </p:sp>
      <p:pic>
        <p:nvPicPr>
          <p:cNvPr id="13" name="Picture 12">
            <a:extLst>
              <a:ext uri="{FF2B5EF4-FFF2-40B4-BE49-F238E27FC236}">
                <a16:creationId xmlns:a16="http://schemas.microsoft.com/office/drawing/2014/main" id="{8E0A4654-F0AC-0EA2-38A7-D4D520E30F27}"/>
              </a:ext>
            </a:extLst>
          </p:cNvPr>
          <p:cNvPicPr>
            <a:picLocks noChangeAspect="1"/>
          </p:cNvPicPr>
          <p:nvPr/>
        </p:nvPicPr>
        <p:blipFill>
          <a:blip r:embed="rId2"/>
          <a:stretch>
            <a:fillRect/>
          </a:stretch>
        </p:blipFill>
        <p:spPr>
          <a:xfrm>
            <a:off x="2089678" y="1144339"/>
            <a:ext cx="2746028" cy="4878528"/>
          </a:xfrm>
          <a:prstGeom prst="rect">
            <a:avLst/>
          </a:prstGeom>
        </p:spPr>
      </p:pic>
      <p:pic>
        <p:nvPicPr>
          <p:cNvPr id="17" name="Picture 16">
            <a:extLst>
              <a:ext uri="{FF2B5EF4-FFF2-40B4-BE49-F238E27FC236}">
                <a16:creationId xmlns:a16="http://schemas.microsoft.com/office/drawing/2014/main" id="{31676096-EFE1-3681-0D8C-063532D50FBD}"/>
              </a:ext>
            </a:extLst>
          </p:cNvPr>
          <p:cNvPicPr>
            <a:picLocks noChangeAspect="1"/>
          </p:cNvPicPr>
          <p:nvPr/>
        </p:nvPicPr>
        <p:blipFill>
          <a:blip r:embed="rId3"/>
          <a:stretch>
            <a:fillRect/>
          </a:stretch>
        </p:blipFill>
        <p:spPr>
          <a:xfrm>
            <a:off x="6805185" y="1144339"/>
            <a:ext cx="2746028" cy="4878528"/>
          </a:xfrm>
          <a:prstGeom prst="rect">
            <a:avLst/>
          </a:prstGeom>
        </p:spPr>
      </p:pic>
    </p:spTree>
    <p:extLst>
      <p:ext uri="{BB962C8B-B14F-4D97-AF65-F5344CB8AC3E}">
        <p14:creationId xmlns:p14="http://schemas.microsoft.com/office/powerpoint/2010/main" val="252056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6668329" y="2444243"/>
            <a:ext cx="3256721" cy="1542507"/>
          </a:xfrm>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2/8/20XX</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90501" y="-61784"/>
            <a:ext cx="12191999" cy="2128731"/>
          </a:xfrm>
        </p:spPr>
        <p:txBody>
          <a:bodyPr/>
          <a:lstStyle/>
          <a:p>
            <a:r>
              <a:rPr lang="en-US" dirty="0"/>
              <a:t>				Team 5 </a:t>
            </a:r>
          </a:p>
        </p:txBody>
      </p:sp>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3711938" y="3109611"/>
            <a:ext cx="3965211" cy="1016482"/>
          </a:xfrm>
        </p:spPr>
        <p:txBody>
          <a:bodyPr>
            <a:noAutofit/>
          </a:bodyPr>
          <a:lstStyle/>
          <a:p>
            <a:r>
              <a:rPr lang="en-US" sz="2800" dirty="0"/>
              <a:t>Paresh </a:t>
            </a:r>
            <a:r>
              <a:rPr lang="en-US" sz="2800" dirty="0" err="1"/>
              <a:t>Brahmankar</a:t>
            </a:r>
            <a:endParaRPr lang="en-US" sz="2800" dirty="0"/>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1164757" y="3616748"/>
            <a:ext cx="3778603" cy="859093"/>
          </a:xfrm>
        </p:spPr>
        <p:txBody>
          <a:bodyPr/>
          <a:lstStyle/>
          <a:p>
            <a:r>
              <a:rPr lang="en-US" sz="2400" dirty="0"/>
              <a:t>2022SP93036</a:t>
            </a:r>
          </a:p>
        </p:txBody>
      </p:sp>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3711938" y="3673393"/>
            <a:ext cx="3778603" cy="1016482"/>
          </a:xfrm>
        </p:spPr>
        <p:txBody>
          <a:bodyPr>
            <a:normAutofit/>
          </a:bodyPr>
          <a:lstStyle/>
          <a:p>
            <a:r>
              <a:rPr lang="en-US" sz="2800" dirty="0"/>
              <a:t>Rohit Patil</a:t>
            </a:r>
          </a:p>
        </p:txBody>
      </p:sp>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3711938" y="4252611"/>
            <a:ext cx="3778603" cy="1016482"/>
          </a:xfrm>
        </p:spPr>
        <p:txBody>
          <a:bodyPr>
            <a:noAutofit/>
          </a:bodyPr>
          <a:lstStyle/>
          <a:p>
            <a:r>
              <a:rPr lang="en-US" sz="2800" dirty="0"/>
              <a:t>Rushikesh Kadam</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1101257" y="4687667"/>
            <a:ext cx="3778603" cy="859093"/>
          </a:xfrm>
        </p:spPr>
        <p:txBody>
          <a:bodyPr/>
          <a:lstStyle/>
          <a:p>
            <a:r>
              <a:rPr lang="en-US" sz="2400" dirty="0"/>
              <a:t> 2022SP93040</a:t>
            </a:r>
          </a:p>
          <a:p>
            <a:endParaRPr lang="en-US" sz="2400" b="1" dirty="0"/>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a:lstStyle/>
          <a:p>
            <a:r>
              <a:rPr lang="en-US" dirty="0"/>
              <a:t>2/8/20XX</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2</a:t>
            </a:fld>
            <a:endParaRPr lang="en-US" dirty="0"/>
          </a:p>
        </p:txBody>
      </p:sp>
      <p:sp>
        <p:nvSpPr>
          <p:cNvPr id="29" name="Text Placeholder 28">
            <a:extLst>
              <a:ext uri="{FF2B5EF4-FFF2-40B4-BE49-F238E27FC236}">
                <a16:creationId xmlns:a16="http://schemas.microsoft.com/office/drawing/2014/main" id="{AE3367EC-77EE-099A-BC52-6B7B35213DCC}"/>
              </a:ext>
            </a:extLst>
          </p:cNvPr>
          <p:cNvSpPr>
            <a:spLocks noGrp="1"/>
          </p:cNvSpPr>
          <p:nvPr>
            <p:ph type="body" idx="14"/>
          </p:nvPr>
        </p:nvSpPr>
        <p:spPr>
          <a:xfrm>
            <a:off x="1164757" y="4126464"/>
            <a:ext cx="3778603" cy="859093"/>
          </a:xfrm>
        </p:spPr>
        <p:txBody>
          <a:bodyPr/>
          <a:lstStyle/>
          <a:p>
            <a:r>
              <a:rPr lang="en-US" sz="2400" dirty="0"/>
              <a:t>2022SP93039</a:t>
            </a:r>
          </a:p>
          <a:p>
            <a:endParaRPr lang="en-IN" sz="2400" dirty="0"/>
          </a:p>
        </p:txBody>
      </p:sp>
      <p:sp>
        <p:nvSpPr>
          <p:cNvPr id="30" name="TextBox 29">
            <a:extLst>
              <a:ext uri="{FF2B5EF4-FFF2-40B4-BE49-F238E27FC236}">
                <a16:creationId xmlns:a16="http://schemas.microsoft.com/office/drawing/2014/main" id="{4360BA2F-7EAF-12CF-79F9-20B136EF9F15}"/>
              </a:ext>
            </a:extLst>
          </p:cNvPr>
          <p:cNvSpPr txBox="1"/>
          <p:nvPr/>
        </p:nvSpPr>
        <p:spPr>
          <a:xfrm>
            <a:off x="4879860" y="1343172"/>
            <a:ext cx="4488874" cy="400110"/>
          </a:xfrm>
          <a:prstGeom prst="rect">
            <a:avLst/>
          </a:prstGeom>
          <a:noFill/>
        </p:spPr>
        <p:txBody>
          <a:bodyPr wrap="square" rtlCol="0">
            <a:spAutoFit/>
          </a:bodyPr>
          <a:lstStyle/>
          <a:p>
            <a:r>
              <a:rPr lang="en-US" sz="2000" dirty="0">
                <a:solidFill>
                  <a:schemeClr val="bg2"/>
                </a:solidFill>
                <a:latin typeface="72 Brand Black" panose="020B0A04030603020204" pitchFamily="34" charset="0"/>
              </a:rPr>
              <a:t>Batch – 2YB</a:t>
            </a:r>
            <a:endParaRPr lang="en-IN" sz="2000" dirty="0">
              <a:solidFill>
                <a:schemeClr val="bg2"/>
              </a:solidFill>
              <a:latin typeface="72 Brand Black" panose="020B0A04030603020204" pitchFamily="34" charset="0"/>
            </a:endParaRPr>
          </a:p>
        </p:txBody>
      </p:sp>
    </p:spTree>
    <p:extLst>
      <p:ext uri="{BB962C8B-B14F-4D97-AF65-F5344CB8AC3E}">
        <p14:creationId xmlns:p14="http://schemas.microsoft.com/office/powerpoint/2010/main" val="287568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10797435" cy="1963318"/>
          </a:xfrm>
        </p:spPr>
        <p:txBody>
          <a:bodyPr>
            <a:normAutofit/>
          </a:bodyPr>
          <a:lstStyle/>
          <a:p>
            <a:pPr>
              <a:lnSpc>
                <a:spcPct val="150000"/>
              </a:lnSpc>
            </a:pPr>
            <a:r>
              <a:rPr lang="en-US" dirty="0" err="1"/>
              <a:t>EquiSplit</a:t>
            </a:r>
            <a:br>
              <a:rPr lang="en-US" sz="3600" dirty="0"/>
            </a:br>
            <a:r>
              <a:rPr lang="en-US" sz="2400" b="0" i="0" dirty="0">
                <a:solidFill>
                  <a:srgbClr val="D1D5DB"/>
                </a:solidFill>
                <a:effectLst/>
                <a:latin typeface="Söhne"/>
              </a:rPr>
              <a:t>Your Ultimate Expense Splitting Companion!</a:t>
            </a:r>
            <a:endParaRPr lang="en-US" sz="3600" dirty="0"/>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sp>
        <p:nvSpPr>
          <p:cNvPr id="17" name="TextBox 16">
            <a:extLst>
              <a:ext uri="{FF2B5EF4-FFF2-40B4-BE49-F238E27FC236}">
                <a16:creationId xmlns:a16="http://schemas.microsoft.com/office/drawing/2014/main" id="{1FA36695-476F-CDCA-3F98-C2889123E0A4}"/>
              </a:ext>
            </a:extLst>
          </p:cNvPr>
          <p:cNvSpPr txBox="1"/>
          <p:nvPr/>
        </p:nvSpPr>
        <p:spPr>
          <a:xfrm>
            <a:off x="697282" y="3390900"/>
            <a:ext cx="10797436" cy="1938992"/>
          </a:xfrm>
          <a:prstGeom prst="rect">
            <a:avLst/>
          </a:prstGeom>
          <a:noFill/>
        </p:spPr>
        <p:txBody>
          <a:bodyPr wrap="square" rtlCol="0">
            <a:spAutoFit/>
          </a:bodyPr>
          <a:lstStyle/>
          <a:p>
            <a:r>
              <a:rPr lang="en-US" sz="2400" b="0" i="0" dirty="0">
                <a:solidFill>
                  <a:schemeClr val="accent2">
                    <a:lumMod val="75000"/>
                  </a:schemeClr>
                </a:solidFill>
                <a:effectLst/>
                <a:latin typeface="Söhne"/>
              </a:rPr>
              <a:t>			</a:t>
            </a:r>
            <a:r>
              <a:rPr lang="en-US" sz="2400" b="1" dirty="0">
                <a:solidFill>
                  <a:schemeClr val="accent2"/>
                </a:solidFill>
                <a:effectLst/>
                <a:latin typeface="Aptos SemiBold" panose="020B0004020202020204" pitchFamily="34" charset="0"/>
              </a:rPr>
              <a:t>Embarking on group adventures, whether it's a weekend getaway, a dinner with friends, or a collaborative project, is undeniably thrilling. Yet, managing shared expenses can often become a labyrinth of confusion and awkwardness. Enter ExpenseSplitter, the solution designed to streamline the process of splitting expenses within groups effortlessly.</a:t>
            </a:r>
            <a:endParaRPr lang="en-IN" sz="2400" b="1" dirty="0">
              <a:solidFill>
                <a:schemeClr val="accent2"/>
              </a:solidFill>
              <a:latin typeface="Aptos SemiBold" panose="020B0004020202020204" pitchFamily="34" charset="0"/>
            </a:endParaRPr>
          </a:p>
        </p:txBody>
      </p:sp>
      <p:pic>
        <p:nvPicPr>
          <p:cNvPr id="22" name="Picture 21">
            <a:extLst>
              <a:ext uri="{FF2B5EF4-FFF2-40B4-BE49-F238E27FC236}">
                <a16:creationId xmlns:a16="http://schemas.microsoft.com/office/drawing/2014/main" id="{9D456831-C2F6-2CC2-2D72-82AA17CD2798}"/>
              </a:ext>
            </a:extLst>
          </p:cNvPr>
          <p:cNvPicPr>
            <a:picLocks noChangeAspect="1"/>
          </p:cNvPicPr>
          <p:nvPr/>
        </p:nvPicPr>
        <p:blipFill>
          <a:blip r:embed="rId2"/>
          <a:stretch>
            <a:fillRect/>
          </a:stretch>
        </p:blipFill>
        <p:spPr>
          <a:xfrm>
            <a:off x="8047504" y="525438"/>
            <a:ext cx="1938992" cy="193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4838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10797435" cy="1963318"/>
          </a:xfrm>
        </p:spPr>
        <p:txBody>
          <a:bodyPr>
            <a:normAutofit/>
          </a:bodyPr>
          <a:lstStyle/>
          <a:p>
            <a:pPr>
              <a:lnSpc>
                <a:spcPct val="150000"/>
              </a:lnSpc>
            </a:pPr>
            <a:r>
              <a:rPr lang="en-US" dirty="0"/>
              <a:t>Tech-Stack</a:t>
            </a:r>
            <a:endParaRPr lang="en-US" sz="3600" dirty="0"/>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4</a:t>
            </a:fld>
            <a:endParaRPr lang="en-US" dirty="0"/>
          </a:p>
        </p:txBody>
      </p:sp>
      <p:sp>
        <p:nvSpPr>
          <p:cNvPr id="17" name="TextBox 16">
            <a:extLst>
              <a:ext uri="{FF2B5EF4-FFF2-40B4-BE49-F238E27FC236}">
                <a16:creationId xmlns:a16="http://schemas.microsoft.com/office/drawing/2014/main" id="{1FA36695-476F-CDCA-3F98-C2889123E0A4}"/>
              </a:ext>
            </a:extLst>
          </p:cNvPr>
          <p:cNvSpPr txBox="1"/>
          <p:nvPr/>
        </p:nvSpPr>
        <p:spPr>
          <a:xfrm>
            <a:off x="697282" y="3390900"/>
            <a:ext cx="10797436" cy="2862322"/>
          </a:xfrm>
          <a:prstGeom prst="rect">
            <a:avLst/>
          </a:prstGeom>
          <a:noFill/>
        </p:spPr>
        <p:txBody>
          <a:bodyPr wrap="square" rtlCol="0">
            <a:spAutoFit/>
          </a:bodyPr>
          <a:lstStyle/>
          <a:p>
            <a:r>
              <a:rPr lang="en-US" sz="2400" b="1" dirty="0">
                <a:solidFill>
                  <a:schemeClr val="accent2">
                    <a:lumMod val="75000"/>
                  </a:schemeClr>
                </a:solidFill>
                <a:latin typeface="Söhne"/>
              </a:rPr>
              <a:t>Frontend: </a:t>
            </a:r>
          </a:p>
          <a:p>
            <a:r>
              <a:rPr lang="en-US" sz="2400" b="1" dirty="0">
                <a:solidFill>
                  <a:schemeClr val="accent2">
                    <a:lumMod val="75000"/>
                  </a:schemeClr>
                </a:solidFill>
                <a:latin typeface="Söhne"/>
              </a:rPr>
              <a:t>	</a:t>
            </a:r>
            <a:r>
              <a:rPr lang="en-US" sz="2400" dirty="0">
                <a:solidFill>
                  <a:schemeClr val="accent2">
                    <a:lumMod val="75000"/>
                  </a:schemeClr>
                </a:solidFill>
                <a:latin typeface="Söhne"/>
              </a:rPr>
              <a:t>React- native: </a:t>
            </a:r>
            <a:br>
              <a:rPr lang="en-US" sz="2400" dirty="0"/>
            </a:br>
            <a:r>
              <a:rPr lang="en-US" sz="2400" dirty="0"/>
              <a:t>	</a:t>
            </a:r>
            <a:r>
              <a:rPr lang="en-US" b="0" i="0" dirty="0">
                <a:solidFill>
                  <a:schemeClr val="accent1"/>
                </a:solidFill>
                <a:effectLst/>
                <a:latin typeface="Söhne"/>
              </a:rPr>
              <a:t>React Native stands out for cross-platform frontend development due to its efficiency in various aspects. It allows developers to write code once and deploy it across multiple platforms, reducing time and effort. Leveraging native components, it ensures near-native performance, providing users with a smooth and familiar experience. Supported by a robust community and ecosystem, React Native offers a wide array of libraries and resources. This framework also contributes to cost efficiency by streamlining development for both iOS and Android. Additionally, its hot reloading feature allows real-time updates during development, accelerating iteration cycles and enhancing productivity.</a:t>
            </a:r>
            <a:endParaRPr lang="en-US" dirty="0">
              <a:solidFill>
                <a:schemeClr val="accent1"/>
              </a:solidFill>
              <a:latin typeface="Söhne"/>
            </a:endParaRPr>
          </a:p>
        </p:txBody>
      </p:sp>
      <p:pic>
        <p:nvPicPr>
          <p:cNvPr id="22" name="Picture 21">
            <a:extLst>
              <a:ext uri="{FF2B5EF4-FFF2-40B4-BE49-F238E27FC236}">
                <a16:creationId xmlns:a16="http://schemas.microsoft.com/office/drawing/2014/main" id="{9D456831-C2F6-2CC2-2D72-82AA17CD2798}"/>
              </a:ext>
            </a:extLst>
          </p:cNvPr>
          <p:cNvPicPr>
            <a:picLocks noChangeAspect="1"/>
          </p:cNvPicPr>
          <p:nvPr/>
        </p:nvPicPr>
        <p:blipFill>
          <a:blip r:embed="rId2"/>
          <a:stretch>
            <a:fillRect/>
          </a:stretch>
        </p:blipFill>
        <p:spPr>
          <a:xfrm>
            <a:off x="8047504" y="525438"/>
            <a:ext cx="1938992" cy="193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4234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10797435" cy="1938990"/>
          </a:xfrm>
        </p:spPr>
        <p:txBody>
          <a:bodyPr>
            <a:normAutofit/>
          </a:bodyPr>
          <a:lstStyle/>
          <a:p>
            <a:pPr>
              <a:lnSpc>
                <a:spcPct val="150000"/>
              </a:lnSpc>
            </a:pPr>
            <a:r>
              <a:rPr lang="en-US" dirty="0"/>
              <a:t>Tech-Stack</a:t>
            </a:r>
            <a:endParaRPr lang="en-US" sz="3600" dirty="0"/>
          </a:p>
        </p:txBody>
      </p:sp>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5</a:t>
            </a:fld>
            <a:endParaRPr lang="en-US" dirty="0"/>
          </a:p>
        </p:txBody>
      </p:sp>
      <p:sp>
        <p:nvSpPr>
          <p:cNvPr id="17" name="TextBox 16">
            <a:extLst>
              <a:ext uri="{FF2B5EF4-FFF2-40B4-BE49-F238E27FC236}">
                <a16:creationId xmlns:a16="http://schemas.microsoft.com/office/drawing/2014/main" id="{1FA36695-476F-CDCA-3F98-C2889123E0A4}"/>
              </a:ext>
            </a:extLst>
          </p:cNvPr>
          <p:cNvSpPr txBox="1"/>
          <p:nvPr/>
        </p:nvSpPr>
        <p:spPr>
          <a:xfrm>
            <a:off x="216019" y="2807381"/>
            <a:ext cx="11372798" cy="4308872"/>
          </a:xfrm>
          <a:prstGeom prst="rect">
            <a:avLst/>
          </a:prstGeom>
          <a:noFill/>
        </p:spPr>
        <p:txBody>
          <a:bodyPr wrap="square" rtlCol="0">
            <a:spAutoFit/>
          </a:bodyPr>
          <a:lstStyle/>
          <a:p>
            <a:r>
              <a:rPr lang="en-US" sz="2400" b="1" dirty="0">
                <a:solidFill>
                  <a:schemeClr val="accent2">
                    <a:lumMod val="75000"/>
                  </a:schemeClr>
                </a:solidFill>
                <a:latin typeface="Söhne"/>
              </a:rPr>
              <a:t>Backend :</a:t>
            </a:r>
          </a:p>
          <a:p>
            <a:r>
              <a:rPr lang="en-US" sz="2400" dirty="0">
                <a:solidFill>
                  <a:schemeClr val="accent2">
                    <a:lumMod val="75000"/>
                  </a:schemeClr>
                </a:solidFill>
                <a:latin typeface="Söhne"/>
              </a:rPr>
              <a:t>	Node </a:t>
            </a:r>
            <a:r>
              <a:rPr lang="en-US" sz="2400" dirty="0" err="1">
                <a:solidFill>
                  <a:schemeClr val="accent2">
                    <a:lumMod val="75000"/>
                  </a:schemeClr>
                </a:solidFill>
                <a:latin typeface="Söhne"/>
              </a:rPr>
              <a:t>js</a:t>
            </a:r>
            <a:r>
              <a:rPr lang="en-US" sz="2400" dirty="0">
                <a:solidFill>
                  <a:schemeClr val="accent2">
                    <a:lumMod val="75000"/>
                  </a:schemeClr>
                </a:solidFill>
                <a:latin typeface="Söhne"/>
              </a:rPr>
              <a:t>: </a:t>
            </a:r>
            <a:br>
              <a:rPr lang="en-US" sz="2400" dirty="0"/>
            </a:br>
            <a:r>
              <a:rPr lang="en-US" sz="2400" dirty="0"/>
              <a:t>	</a:t>
            </a:r>
            <a:r>
              <a:rPr lang="en-US" sz="1600" b="0" i="0" dirty="0">
                <a:solidFill>
                  <a:schemeClr val="accent1"/>
                </a:solidFill>
                <a:effectLst/>
                <a:latin typeface="Söhne"/>
              </a:rPr>
              <a:t>Node.js serves as an optimal backend solution due to its multifaceted advantages. By enabling the use of JavaScript for both frontend and backend, it streamlines development processes, reducing complexity. Its event-driven, non-blocking I/O architecture ensures scalability and high performance, handling numerous concurrent connections adeptly. Node.js benefits from an extensive ecosystem via </a:t>
            </a:r>
            <a:r>
              <a:rPr lang="en-US" sz="1600" b="0" i="0" dirty="0" err="1">
                <a:solidFill>
                  <a:schemeClr val="accent1"/>
                </a:solidFill>
                <a:effectLst/>
                <a:latin typeface="Söhne"/>
              </a:rPr>
              <a:t>npm</a:t>
            </a:r>
            <a:r>
              <a:rPr lang="en-US" sz="1600" b="0" i="0" dirty="0">
                <a:solidFill>
                  <a:schemeClr val="accent1"/>
                </a:solidFill>
                <a:effectLst/>
                <a:latin typeface="Söhne"/>
              </a:rPr>
              <a:t>, facilitating easy integration of various modules and tools, accelerating development speed. Moreover, its V8 engine offers swift code execution, enhancing application speed and responsiveness. With its lightweight nature conducive to microservices architecture and the backing of an active community, Node.js stands out as a versatile and efficient choice for backend development.</a:t>
            </a:r>
            <a:endParaRPr lang="en-US" sz="1600" dirty="0">
              <a:solidFill>
                <a:schemeClr val="accent1"/>
              </a:solidFill>
              <a:latin typeface="Söhne"/>
            </a:endParaRPr>
          </a:p>
          <a:p>
            <a:r>
              <a:rPr lang="en-US" sz="2400" dirty="0">
                <a:solidFill>
                  <a:schemeClr val="accent2">
                    <a:lumMod val="75000"/>
                  </a:schemeClr>
                </a:solidFill>
                <a:latin typeface="Söhne"/>
              </a:rPr>
              <a:t>	</a:t>
            </a:r>
          </a:p>
          <a:p>
            <a:r>
              <a:rPr lang="en-US" sz="2400" b="1" dirty="0">
                <a:solidFill>
                  <a:schemeClr val="accent2">
                    <a:lumMod val="75000"/>
                  </a:schemeClr>
                </a:solidFill>
                <a:latin typeface="Söhne"/>
              </a:rPr>
              <a:t>Database:</a:t>
            </a:r>
          </a:p>
          <a:p>
            <a:r>
              <a:rPr lang="en-US" sz="2400" dirty="0">
                <a:solidFill>
                  <a:schemeClr val="accent2">
                    <a:lumMod val="75000"/>
                  </a:schemeClr>
                </a:solidFill>
                <a:latin typeface="Söhne"/>
              </a:rPr>
              <a:t>	</a:t>
            </a:r>
            <a:r>
              <a:rPr lang="en-US" sz="2400" dirty="0" err="1">
                <a:solidFill>
                  <a:schemeClr val="accent2">
                    <a:lumMod val="75000"/>
                  </a:schemeClr>
                </a:solidFill>
                <a:latin typeface="Söhne"/>
              </a:rPr>
              <a:t>Mongodb</a:t>
            </a:r>
            <a:r>
              <a:rPr lang="en-US" sz="2400" dirty="0">
                <a:solidFill>
                  <a:schemeClr val="accent2">
                    <a:lumMod val="75000"/>
                  </a:schemeClr>
                </a:solidFill>
                <a:latin typeface="Söhne"/>
              </a:rPr>
              <a:t>: </a:t>
            </a:r>
            <a:br>
              <a:rPr lang="en-US" sz="1600" dirty="0"/>
            </a:br>
            <a:r>
              <a:rPr lang="en-US" sz="1600" b="0" i="0" dirty="0">
                <a:solidFill>
                  <a:schemeClr val="accent1"/>
                </a:solidFill>
                <a:effectLst/>
                <a:latin typeface="Söhne"/>
              </a:rPr>
              <a:t>MongoDB Atlas offers a fully managed cloud database service with automated scalability, global distribution, stringent security, flexible data models, and integrated real-time analytics.</a:t>
            </a:r>
            <a:endParaRPr lang="en-IN" sz="1600" dirty="0">
              <a:solidFill>
                <a:schemeClr val="accent1"/>
              </a:solidFill>
              <a:latin typeface="Aptos SemiBold" panose="020B0004020202020204" pitchFamily="34" charset="0"/>
            </a:endParaRPr>
          </a:p>
          <a:p>
            <a:endParaRPr lang="en-US" dirty="0">
              <a:solidFill>
                <a:schemeClr val="accent1"/>
              </a:solidFill>
              <a:latin typeface="Söhne"/>
            </a:endParaRPr>
          </a:p>
        </p:txBody>
      </p:sp>
      <p:pic>
        <p:nvPicPr>
          <p:cNvPr id="22" name="Picture 21">
            <a:extLst>
              <a:ext uri="{FF2B5EF4-FFF2-40B4-BE49-F238E27FC236}">
                <a16:creationId xmlns:a16="http://schemas.microsoft.com/office/drawing/2014/main" id="{9D456831-C2F6-2CC2-2D72-82AA17CD2798}"/>
              </a:ext>
            </a:extLst>
          </p:cNvPr>
          <p:cNvPicPr>
            <a:picLocks noChangeAspect="1"/>
          </p:cNvPicPr>
          <p:nvPr/>
        </p:nvPicPr>
        <p:blipFill>
          <a:blip r:embed="rId2"/>
          <a:stretch>
            <a:fillRect/>
          </a:stretch>
        </p:blipFill>
        <p:spPr>
          <a:xfrm>
            <a:off x="8047504" y="525438"/>
            <a:ext cx="1938992" cy="1938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4460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0" y="0"/>
            <a:ext cx="9432315" cy="2198972"/>
          </a:xfrm>
        </p:spPr>
        <p:txBody>
          <a:bodyPr/>
          <a:lstStyle/>
          <a:p>
            <a:r>
              <a:rPr lang="en-US" dirty="0"/>
              <a:t>    Features</a:t>
            </a:r>
          </a:p>
        </p:txBody>
      </p:sp>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4261321" y="2775832"/>
            <a:ext cx="7476460" cy="3382786"/>
          </a:xfrm>
        </p:spPr>
        <p:txBody>
          <a:bodyPr/>
          <a:lstStyle/>
          <a:p>
            <a:pPr marL="342900" indent="-342900">
              <a:buFont typeface="Wingdings" panose="05000000000000000000" pitchFamily="2" charset="2"/>
              <a:buChar char="Ø"/>
            </a:pPr>
            <a:r>
              <a:rPr lang="en-IN" sz="2800" dirty="0">
                <a:solidFill>
                  <a:schemeClr val="accent2"/>
                </a:solidFill>
                <a:effectLst/>
                <a:latin typeface="Aptos SemiBold" panose="020B0004020202020204" pitchFamily="34" charset="0"/>
              </a:rPr>
              <a:t>Intuitive Expense Tracking</a:t>
            </a:r>
            <a:endParaRPr lang="en-US" sz="2800" dirty="0">
              <a:solidFill>
                <a:schemeClr val="accent2"/>
              </a:solidFill>
              <a:effectLst/>
              <a:latin typeface="Aptos SemiBold" panose="020B0004020202020204" pitchFamily="34" charset="0"/>
            </a:endParaRPr>
          </a:p>
          <a:p>
            <a:pPr marL="342900" indent="-342900">
              <a:buFont typeface="Wingdings" panose="05000000000000000000" pitchFamily="2" charset="2"/>
              <a:buChar char="Ø"/>
            </a:pPr>
            <a:r>
              <a:rPr lang="en-IN" sz="2800" dirty="0">
                <a:solidFill>
                  <a:schemeClr val="accent2"/>
                </a:solidFill>
                <a:effectLst/>
                <a:latin typeface="Aptos SemiBold" panose="020B0004020202020204" pitchFamily="34" charset="0"/>
              </a:rPr>
              <a:t>Smart Group Balancing</a:t>
            </a:r>
            <a:endParaRPr lang="en-US" sz="2800" dirty="0">
              <a:solidFill>
                <a:schemeClr val="accent2"/>
              </a:solidFill>
              <a:latin typeface="Aptos SemiBold" panose="020B0004020202020204" pitchFamily="34" charset="0"/>
            </a:endParaRPr>
          </a:p>
          <a:p>
            <a:pPr marL="342900" indent="-342900">
              <a:buFont typeface="Wingdings" panose="05000000000000000000" pitchFamily="2" charset="2"/>
              <a:buChar char="Ø"/>
            </a:pPr>
            <a:r>
              <a:rPr lang="en-IN" sz="2800" dirty="0">
                <a:solidFill>
                  <a:schemeClr val="accent2"/>
                </a:solidFill>
                <a:effectLst/>
                <a:latin typeface="Aptos SemiBold" panose="020B0004020202020204" pitchFamily="34" charset="0"/>
              </a:rPr>
              <a:t>Real-time Updates</a:t>
            </a:r>
            <a:endParaRPr lang="en-US" sz="2800" dirty="0">
              <a:solidFill>
                <a:schemeClr val="accent2"/>
              </a:solidFill>
              <a:effectLst/>
              <a:latin typeface="Aptos SemiBold" panose="020B0004020202020204" pitchFamily="34" charset="0"/>
            </a:endParaRPr>
          </a:p>
          <a:p>
            <a:pPr marL="342900" indent="-342900">
              <a:buFont typeface="Wingdings" panose="05000000000000000000" pitchFamily="2" charset="2"/>
              <a:buChar char="Ø"/>
            </a:pPr>
            <a:r>
              <a:rPr lang="en-IN" sz="2800" dirty="0">
                <a:solidFill>
                  <a:schemeClr val="accent2"/>
                </a:solidFill>
                <a:effectLst/>
                <a:latin typeface="Aptos SemiBold" panose="020B0004020202020204" pitchFamily="34" charset="0"/>
              </a:rPr>
              <a:t>User-Friendly Interface</a:t>
            </a:r>
            <a:endParaRPr lang="en-US" sz="2800" dirty="0">
              <a:solidFill>
                <a:schemeClr val="accent2"/>
              </a:solidFill>
              <a:latin typeface="Aptos SemiBold" panose="020B0004020202020204" pitchFamily="34" charset="0"/>
            </a:endParaRPr>
          </a:p>
          <a:p>
            <a:pPr marL="342900" indent="-342900">
              <a:buFont typeface="Wingdings" panose="05000000000000000000" pitchFamily="2" charset="2"/>
              <a:buChar char="Ø"/>
            </a:pPr>
            <a:r>
              <a:rPr lang="en-IN" sz="2800" dirty="0">
                <a:solidFill>
                  <a:schemeClr val="accent2"/>
                </a:solidFill>
                <a:effectLst/>
                <a:latin typeface="Aptos SemiBold" panose="020B0004020202020204" pitchFamily="34" charset="0"/>
              </a:rPr>
              <a:t>History and Insights</a:t>
            </a:r>
            <a:endParaRPr lang="en-US" sz="2800" dirty="0">
              <a:solidFill>
                <a:schemeClr val="accent2"/>
              </a:solidFill>
              <a:latin typeface="Aptos SemiBold" panose="020B0004020202020204" pitchFamily="34" charset="0"/>
            </a:endParaRPr>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6</a:t>
            </a:fld>
            <a:endParaRPr lang="en-US" dirty="0"/>
          </a:p>
        </p:txBody>
      </p:sp>
      <p:pic>
        <p:nvPicPr>
          <p:cNvPr id="16" name="Picture 15">
            <a:extLst>
              <a:ext uri="{FF2B5EF4-FFF2-40B4-BE49-F238E27FC236}">
                <a16:creationId xmlns:a16="http://schemas.microsoft.com/office/drawing/2014/main" id="{C839AB98-E203-011E-3950-230C7F24041F}"/>
              </a:ext>
            </a:extLst>
          </p:cNvPr>
          <p:cNvPicPr>
            <a:picLocks noChangeAspect="1"/>
          </p:cNvPicPr>
          <p:nvPr/>
        </p:nvPicPr>
        <p:blipFill>
          <a:blip r:embed="rId2"/>
          <a:stretch>
            <a:fillRect/>
          </a:stretch>
        </p:blipFill>
        <p:spPr>
          <a:xfrm>
            <a:off x="1133475" y="3181914"/>
            <a:ext cx="2076450" cy="2076450"/>
          </a:xfrm>
          <a:prstGeom prst="rect">
            <a:avLst/>
          </a:prstGeom>
        </p:spPr>
      </p:pic>
    </p:spTree>
    <p:extLst>
      <p:ext uri="{BB962C8B-B14F-4D97-AF65-F5344CB8AC3E}">
        <p14:creationId xmlns:p14="http://schemas.microsoft.com/office/powerpoint/2010/main" val="16209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4311765" y="-197404"/>
            <a:ext cx="3568470" cy="1329004"/>
          </a:xfrm>
        </p:spPr>
        <p:txBody>
          <a:bodyPr/>
          <a:lstStyle/>
          <a:p>
            <a:r>
              <a:rPr lang="en-US" dirty="0"/>
              <a:t>Architecture</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7</a:t>
            </a:fld>
            <a:endParaRPr lang="en-US" dirty="0"/>
          </a:p>
        </p:txBody>
      </p:sp>
      <p:sp>
        <p:nvSpPr>
          <p:cNvPr id="20" name="Arrow: Left-Right 19">
            <a:extLst>
              <a:ext uri="{FF2B5EF4-FFF2-40B4-BE49-F238E27FC236}">
                <a16:creationId xmlns:a16="http://schemas.microsoft.com/office/drawing/2014/main" id="{B316C906-E60C-B764-2B73-ACF2C51D5F97}"/>
              </a:ext>
            </a:extLst>
          </p:cNvPr>
          <p:cNvSpPr/>
          <p:nvPr/>
        </p:nvSpPr>
        <p:spPr>
          <a:xfrm>
            <a:off x="8081593" y="3401703"/>
            <a:ext cx="1958964" cy="373246"/>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rPr>
              <a:t>Mongoose Conn</a:t>
            </a:r>
            <a:endParaRPr lang="en-IN" sz="1200" dirty="0">
              <a:solidFill>
                <a:schemeClr val="accent2">
                  <a:lumMod val="75000"/>
                </a:schemeClr>
              </a:solidFill>
            </a:endParaRPr>
          </a:p>
        </p:txBody>
      </p:sp>
      <p:sp>
        <p:nvSpPr>
          <p:cNvPr id="22" name="Arrow: Left-Right 21">
            <a:extLst>
              <a:ext uri="{FF2B5EF4-FFF2-40B4-BE49-F238E27FC236}">
                <a16:creationId xmlns:a16="http://schemas.microsoft.com/office/drawing/2014/main" id="{E43DBE47-E6EE-3F04-4961-6450B1CDE226}"/>
              </a:ext>
            </a:extLst>
          </p:cNvPr>
          <p:cNvSpPr/>
          <p:nvPr/>
        </p:nvSpPr>
        <p:spPr>
          <a:xfrm>
            <a:off x="3422096" y="3401703"/>
            <a:ext cx="2089987" cy="373246"/>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rPr>
              <a:t>Express router APIS</a:t>
            </a:r>
            <a:endParaRPr lang="en-IN" sz="1200" dirty="0">
              <a:solidFill>
                <a:schemeClr val="accent2">
                  <a:lumMod val="75000"/>
                </a:schemeClr>
              </a:solidFill>
            </a:endParaRPr>
          </a:p>
        </p:txBody>
      </p:sp>
      <p:sp>
        <p:nvSpPr>
          <p:cNvPr id="23" name="Rectangle: Rounded Corners 22">
            <a:extLst>
              <a:ext uri="{FF2B5EF4-FFF2-40B4-BE49-F238E27FC236}">
                <a16:creationId xmlns:a16="http://schemas.microsoft.com/office/drawing/2014/main" id="{E40F10FE-0C34-C998-6D91-A712EE951D66}"/>
              </a:ext>
            </a:extLst>
          </p:cNvPr>
          <p:cNvSpPr/>
          <p:nvPr/>
        </p:nvSpPr>
        <p:spPr>
          <a:xfrm>
            <a:off x="285750" y="2595711"/>
            <a:ext cx="3124200" cy="212643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24" name="TextBox 23">
            <a:extLst>
              <a:ext uri="{FF2B5EF4-FFF2-40B4-BE49-F238E27FC236}">
                <a16:creationId xmlns:a16="http://schemas.microsoft.com/office/drawing/2014/main" id="{DBD2CB1B-FD6F-AD8E-9157-7AA7B4C8CC92}"/>
              </a:ext>
            </a:extLst>
          </p:cNvPr>
          <p:cNvSpPr txBox="1"/>
          <p:nvPr/>
        </p:nvSpPr>
        <p:spPr>
          <a:xfrm>
            <a:off x="633990" y="3991038"/>
            <a:ext cx="2427716" cy="369332"/>
          </a:xfrm>
          <a:prstGeom prst="rect">
            <a:avLst/>
          </a:prstGeom>
          <a:noFill/>
        </p:spPr>
        <p:txBody>
          <a:bodyPr wrap="none" rtlCol="0">
            <a:spAutoFit/>
          </a:bodyPr>
          <a:lstStyle/>
          <a:p>
            <a:r>
              <a:rPr lang="en-US" dirty="0">
                <a:solidFill>
                  <a:schemeClr val="bg2"/>
                </a:solidFill>
              </a:rPr>
              <a:t>React Native Platforms</a:t>
            </a:r>
            <a:endParaRPr lang="en-IN" dirty="0">
              <a:solidFill>
                <a:schemeClr val="bg2"/>
              </a:solidFill>
            </a:endParaRPr>
          </a:p>
        </p:txBody>
      </p:sp>
      <p:sp>
        <p:nvSpPr>
          <p:cNvPr id="25" name="Cylinder 24">
            <a:extLst>
              <a:ext uri="{FF2B5EF4-FFF2-40B4-BE49-F238E27FC236}">
                <a16:creationId xmlns:a16="http://schemas.microsoft.com/office/drawing/2014/main" id="{65DE919C-A210-7B99-1100-15601BC261C9}"/>
              </a:ext>
            </a:extLst>
          </p:cNvPr>
          <p:cNvSpPr/>
          <p:nvPr/>
        </p:nvSpPr>
        <p:spPr>
          <a:xfrm>
            <a:off x="10040557" y="2595711"/>
            <a:ext cx="1513268" cy="195232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MongoDB ATLAS</a:t>
            </a:r>
          </a:p>
          <a:p>
            <a:pPr algn="ctr"/>
            <a:endParaRPr lang="en-IN" dirty="0"/>
          </a:p>
        </p:txBody>
      </p:sp>
      <p:sp>
        <p:nvSpPr>
          <p:cNvPr id="26" name="Cloud 25">
            <a:extLst>
              <a:ext uri="{FF2B5EF4-FFF2-40B4-BE49-F238E27FC236}">
                <a16:creationId xmlns:a16="http://schemas.microsoft.com/office/drawing/2014/main" id="{865013F6-78A7-06F2-673A-6B45F759A8D7}"/>
              </a:ext>
            </a:extLst>
          </p:cNvPr>
          <p:cNvSpPr/>
          <p:nvPr/>
        </p:nvSpPr>
        <p:spPr>
          <a:xfrm>
            <a:off x="5524230" y="2595712"/>
            <a:ext cx="2557363" cy="195232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Server</a:t>
            </a:r>
            <a:endParaRPr lang="en-IN" b="1" dirty="0"/>
          </a:p>
          <a:p>
            <a:pPr algn="ctr"/>
            <a:r>
              <a:rPr lang="en-IN" sz="1400" dirty="0"/>
              <a:t>(Render platform)</a:t>
            </a:r>
          </a:p>
        </p:txBody>
      </p:sp>
      <p:sp>
        <p:nvSpPr>
          <p:cNvPr id="28" name="Rectangle: Rounded Corners 27">
            <a:extLst>
              <a:ext uri="{FF2B5EF4-FFF2-40B4-BE49-F238E27FC236}">
                <a16:creationId xmlns:a16="http://schemas.microsoft.com/office/drawing/2014/main" id="{9E688A03-0F81-9C3D-4DFB-B219BA466C64}"/>
              </a:ext>
            </a:extLst>
          </p:cNvPr>
          <p:cNvSpPr/>
          <p:nvPr/>
        </p:nvSpPr>
        <p:spPr>
          <a:xfrm>
            <a:off x="3681574" y="2401777"/>
            <a:ext cx="1726348" cy="373246"/>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200" dirty="0"/>
              <a:t>Authentication </a:t>
            </a:r>
          </a:p>
          <a:p>
            <a:pPr algn="ctr"/>
            <a:r>
              <a:rPr lang="en-US" sz="1200" dirty="0"/>
              <a:t>service</a:t>
            </a:r>
            <a:endParaRPr lang="en-IN" sz="1200" dirty="0"/>
          </a:p>
        </p:txBody>
      </p:sp>
      <p:sp>
        <p:nvSpPr>
          <p:cNvPr id="29" name="Arrow: Left-Up 28">
            <a:extLst>
              <a:ext uri="{FF2B5EF4-FFF2-40B4-BE49-F238E27FC236}">
                <a16:creationId xmlns:a16="http://schemas.microsoft.com/office/drawing/2014/main" id="{4D5E8FBC-885A-C673-8FAA-8775C02D3440}"/>
              </a:ext>
            </a:extLst>
          </p:cNvPr>
          <p:cNvSpPr/>
          <p:nvPr/>
        </p:nvSpPr>
        <p:spPr>
          <a:xfrm rot="10800000">
            <a:off x="3061705" y="2012627"/>
            <a:ext cx="1031197" cy="596155"/>
          </a:xfrm>
          <a:prstGeom prst="leftUpArrow">
            <a:avLst>
              <a:gd name="adj1" fmla="val 5973"/>
              <a:gd name="adj2" fmla="val 14807"/>
              <a:gd name="adj3" fmla="val 255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Left-Up 29">
            <a:extLst>
              <a:ext uri="{FF2B5EF4-FFF2-40B4-BE49-F238E27FC236}">
                <a16:creationId xmlns:a16="http://schemas.microsoft.com/office/drawing/2014/main" id="{A547CC0B-DF4E-5B1A-12DF-89EE795D0E70}"/>
              </a:ext>
            </a:extLst>
          </p:cNvPr>
          <p:cNvSpPr/>
          <p:nvPr/>
        </p:nvSpPr>
        <p:spPr>
          <a:xfrm rot="16200000">
            <a:off x="5180996" y="1747960"/>
            <a:ext cx="762397" cy="1291727"/>
          </a:xfrm>
          <a:prstGeom prst="leftUpArrow">
            <a:avLst>
              <a:gd name="adj1" fmla="val 5973"/>
              <a:gd name="adj2" fmla="val 11135"/>
              <a:gd name="adj3" fmla="val 189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5B6C6AE7-385A-0CAA-BBCE-893363FAA86E}"/>
              </a:ext>
            </a:extLst>
          </p:cNvPr>
          <p:cNvPicPr>
            <a:picLocks noChangeAspect="1"/>
          </p:cNvPicPr>
          <p:nvPr/>
        </p:nvPicPr>
        <p:blipFill>
          <a:blip r:embed="rId2"/>
          <a:stretch>
            <a:fillRect/>
          </a:stretch>
        </p:blipFill>
        <p:spPr>
          <a:xfrm>
            <a:off x="826357" y="2937040"/>
            <a:ext cx="847122" cy="739844"/>
          </a:xfrm>
          <a:prstGeom prst="rect">
            <a:avLst/>
          </a:prstGeom>
        </p:spPr>
      </p:pic>
      <p:pic>
        <p:nvPicPr>
          <p:cNvPr id="38" name="Graphic 37">
            <a:extLst>
              <a:ext uri="{FF2B5EF4-FFF2-40B4-BE49-F238E27FC236}">
                <a16:creationId xmlns:a16="http://schemas.microsoft.com/office/drawing/2014/main" id="{1F744BCC-74C7-2713-D031-39C2A0B648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7002" y="2868456"/>
            <a:ext cx="931435" cy="931435"/>
          </a:xfrm>
          <a:prstGeom prst="rect">
            <a:avLst/>
          </a:prstGeom>
        </p:spPr>
      </p:pic>
      <p:pic>
        <p:nvPicPr>
          <p:cNvPr id="40" name="Graphic 39">
            <a:extLst>
              <a:ext uri="{FF2B5EF4-FFF2-40B4-BE49-F238E27FC236}">
                <a16:creationId xmlns:a16="http://schemas.microsoft.com/office/drawing/2014/main" id="{2A6FB545-BFF4-5677-9C12-B24F201B4B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423" y="1623476"/>
            <a:ext cx="779236" cy="778301"/>
          </a:xfrm>
          <a:prstGeom prst="rect">
            <a:avLst/>
          </a:prstGeom>
        </p:spPr>
      </p:pic>
    </p:spTree>
    <p:extLst>
      <p:ext uri="{BB962C8B-B14F-4D97-AF65-F5344CB8AC3E}">
        <p14:creationId xmlns:p14="http://schemas.microsoft.com/office/powerpoint/2010/main" val="36982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5064226" y="-167015"/>
            <a:ext cx="9914859" cy="1329004"/>
          </a:xfrm>
        </p:spPr>
        <p:txBody>
          <a:bodyPr/>
          <a:lstStyle/>
          <a:p>
            <a:r>
              <a:rPr lang="en-US" dirty="0"/>
              <a:t>Backend </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8</a:t>
            </a:fld>
            <a:endParaRPr lang="en-US" dirty="0"/>
          </a:p>
        </p:txBody>
      </p:sp>
      <p:sp>
        <p:nvSpPr>
          <p:cNvPr id="25" name="Cylinder 24">
            <a:extLst>
              <a:ext uri="{FF2B5EF4-FFF2-40B4-BE49-F238E27FC236}">
                <a16:creationId xmlns:a16="http://schemas.microsoft.com/office/drawing/2014/main" id="{65DE919C-A210-7B99-1100-15601BC261C9}"/>
              </a:ext>
            </a:extLst>
          </p:cNvPr>
          <p:cNvSpPr/>
          <p:nvPr/>
        </p:nvSpPr>
        <p:spPr>
          <a:xfrm>
            <a:off x="8655596" y="3254127"/>
            <a:ext cx="756634" cy="923926"/>
          </a:xfrm>
          <a:prstGeom prst="can">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Group Table</a:t>
            </a:r>
          </a:p>
          <a:p>
            <a:pPr algn="ctr"/>
            <a:endParaRPr lang="en-IN" dirty="0"/>
          </a:p>
        </p:txBody>
      </p:sp>
      <p:sp>
        <p:nvSpPr>
          <p:cNvPr id="9" name="Cylinder 8">
            <a:extLst>
              <a:ext uri="{FF2B5EF4-FFF2-40B4-BE49-F238E27FC236}">
                <a16:creationId xmlns:a16="http://schemas.microsoft.com/office/drawing/2014/main" id="{4A7E17CF-AE16-60FF-CE3A-61591EB0808F}"/>
              </a:ext>
            </a:extLst>
          </p:cNvPr>
          <p:cNvSpPr/>
          <p:nvPr/>
        </p:nvSpPr>
        <p:spPr>
          <a:xfrm>
            <a:off x="8655596" y="4810372"/>
            <a:ext cx="756634" cy="923925"/>
          </a:xfrm>
          <a:prstGeom prst="ca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Expense Table</a:t>
            </a:r>
          </a:p>
          <a:p>
            <a:pPr algn="ctr"/>
            <a:endParaRPr lang="en-IN" dirty="0"/>
          </a:p>
        </p:txBody>
      </p:sp>
      <p:sp>
        <p:nvSpPr>
          <p:cNvPr id="10" name="Cylinder 9">
            <a:extLst>
              <a:ext uri="{FF2B5EF4-FFF2-40B4-BE49-F238E27FC236}">
                <a16:creationId xmlns:a16="http://schemas.microsoft.com/office/drawing/2014/main" id="{3B404275-3448-A868-915C-FA35711896D4}"/>
              </a:ext>
            </a:extLst>
          </p:cNvPr>
          <p:cNvSpPr/>
          <p:nvPr/>
        </p:nvSpPr>
        <p:spPr>
          <a:xfrm>
            <a:off x="1329308" y="3217560"/>
            <a:ext cx="756634" cy="923925"/>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User Table</a:t>
            </a:r>
            <a:endParaRPr lang="en-IN" dirty="0"/>
          </a:p>
        </p:txBody>
      </p:sp>
      <p:sp>
        <p:nvSpPr>
          <p:cNvPr id="11" name="Rectangle: Rounded Corners 10">
            <a:extLst>
              <a:ext uri="{FF2B5EF4-FFF2-40B4-BE49-F238E27FC236}">
                <a16:creationId xmlns:a16="http://schemas.microsoft.com/office/drawing/2014/main" id="{AD16DE5F-FB57-7252-1C47-30632B24E058}"/>
              </a:ext>
            </a:extLst>
          </p:cNvPr>
          <p:cNvSpPr/>
          <p:nvPr/>
        </p:nvSpPr>
        <p:spPr>
          <a:xfrm>
            <a:off x="3166561" y="3217560"/>
            <a:ext cx="1450343" cy="9239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 service</a:t>
            </a:r>
            <a:endParaRPr lang="en-IN" dirty="0"/>
          </a:p>
        </p:txBody>
      </p:sp>
      <p:sp>
        <p:nvSpPr>
          <p:cNvPr id="12" name="Rectangle: Rounded Corners 11">
            <a:extLst>
              <a:ext uri="{FF2B5EF4-FFF2-40B4-BE49-F238E27FC236}">
                <a16:creationId xmlns:a16="http://schemas.microsoft.com/office/drawing/2014/main" id="{9A17AAE2-1C5C-259B-FAF6-6A1185A64665}"/>
              </a:ext>
            </a:extLst>
          </p:cNvPr>
          <p:cNvSpPr/>
          <p:nvPr/>
        </p:nvSpPr>
        <p:spPr>
          <a:xfrm>
            <a:off x="5684223" y="4816291"/>
            <a:ext cx="1450343" cy="923925"/>
          </a:xfrm>
          <a:prstGeom prst="roundRect">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Expense service</a:t>
            </a:r>
            <a:endParaRPr lang="en-IN" dirty="0"/>
          </a:p>
        </p:txBody>
      </p:sp>
      <p:sp>
        <p:nvSpPr>
          <p:cNvPr id="13" name="Rectangle: Rounded Corners 12">
            <a:extLst>
              <a:ext uri="{FF2B5EF4-FFF2-40B4-BE49-F238E27FC236}">
                <a16:creationId xmlns:a16="http://schemas.microsoft.com/office/drawing/2014/main" id="{F48B5330-0973-BCB6-B2A1-BEE51F0868B0}"/>
              </a:ext>
            </a:extLst>
          </p:cNvPr>
          <p:cNvSpPr/>
          <p:nvPr/>
        </p:nvSpPr>
        <p:spPr>
          <a:xfrm>
            <a:off x="5684223" y="3191733"/>
            <a:ext cx="1450343" cy="923925"/>
          </a:xfrm>
          <a:prstGeom prst="roundRect">
            <a:avLst/>
          </a:prstGeom>
          <a:solidFill>
            <a:schemeClr val="accent3">
              <a:lumMod val="40000"/>
              <a:lumOff val="6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Group service</a:t>
            </a:r>
            <a:endParaRPr lang="en-IN" dirty="0"/>
          </a:p>
        </p:txBody>
      </p:sp>
      <p:sp>
        <p:nvSpPr>
          <p:cNvPr id="15" name="Arrow: Left-Right 14">
            <a:extLst>
              <a:ext uri="{FF2B5EF4-FFF2-40B4-BE49-F238E27FC236}">
                <a16:creationId xmlns:a16="http://schemas.microsoft.com/office/drawing/2014/main" id="{CF4B1E01-B73D-B91A-4022-699DDBDFBD87}"/>
              </a:ext>
            </a:extLst>
          </p:cNvPr>
          <p:cNvSpPr/>
          <p:nvPr/>
        </p:nvSpPr>
        <p:spPr>
          <a:xfrm>
            <a:off x="2085306" y="3571786"/>
            <a:ext cx="1081892" cy="215471"/>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16" name="Arrow: Left-Right 15">
            <a:extLst>
              <a:ext uri="{FF2B5EF4-FFF2-40B4-BE49-F238E27FC236}">
                <a16:creationId xmlns:a16="http://schemas.microsoft.com/office/drawing/2014/main" id="{3E5DA09E-B080-5A9E-4793-167A75C14BA6}"/>
              </a:ext>
            </a:extLst>
          </p:cNvPr>
          <p:cNvSpPr/>
          <p:nvPr/>
        </p:nvSpPr>
        <p:spPr>
          <a:xfrm>
            <a:off x="4609936" y="3596668"/>
            <a:ext cx="1081892" cy="215471"/>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17" name="Arrow: Left-Right 16">
            <a:extLst>
              <a:ext uri="{FF2B5EF4-FFF2-40B4-BE49-F238E27FC236}">
                <a16:creationId xmlns:a16="http://schemas.microsoft.com/office/drawing/2014/main" id="{883F63A9-069D-DCE5-D4D0-FA5B0BD01696}"/>
              </a:ext>
            </a:extLst>
          </p:cNvPr>
          <p:cNvSpPr/>
          <p:nvPr/>
        </p:nvSpPr>
        <p:spPr>
          <a:xfrm>
            <a:off x="7169910" y="3596668"/>
            <a:ext cx="1363565" cy="190589"/>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18" name="Arrow: Left-Right 17">
            <a:extLst>
              <a:ext uri="{FF2B5EF4-FFF2-40B4-BE49-F238E27FC236}">
                <a16:creationId xmlns:a16="http://schemas.microsoft.com/office/drawing/2014/main" id="{83FC72F9-C8C1-37FE-6120-171357C97894}"/>
              </a:ext>
            </a:extLst>
          </p:cNvPr>
          <p:cNvSpPr/>
          <p:nvPr/>
        </p:nvSpPr>
        <p:spPr>
          <a:xfrm>
            <a:off x="7134566" y="5191928"/>
            <a:ext cx="1398909" cy="189825"/>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19" name="Arrow: Left-Right 18">
            <a:extLst>
              <a:ext uri="{FF2B5EF4-FFF2-40B4-BE49-F238E27FC236}">
                <a16:creationId xmlns:a16="http://schemas.microsoft.com/office/drawing/2014/main" id="{45ABE0A1-91EE-AD20-25E3-89980F826F24}"/>
              </a:ext>
            </a:extLst>
          </p:cNvPr>
          <p:cNvSpPr/>
          <p:nvPr/>
        </p:nvSpPr>
        <p:spPr>
          <a:xfrm rot="5400000">
            <a:off x="6025694" y="4349540"/>
            <a:ext cx="714622" cy="207041"/>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21" name="Arrow: Left-Right 20">
            <a:extLst>
              <a:ext uri="{FF2B5EF4-FFF2-40B4-BE49-F238E27FC236}">
                <a16:creationId xmlns:a16="http://schemas.microsoft.com/office/drawing/2014/main" id="{35CDA9E3-F81A-ADAC-9BAE-56472DC9E8A2}"/>
              </a:ext>
            </a:extLst>
          </p:cNvPr>
          <p:cNvSpPr/>
          <p:nvPr/>
        </p:nvSpPr>
        <p:spPr>
          <a:xfrm rot="5400000">
            <a:off x="6025694" y="2750810"/>
            <a:ext cx="714622" cy="207041"/>
          </a:xfrm>
          <a:prstGeom prst="leftRightArrow">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2">
                  <a:lumMod val="75000"/>
                </a:schemeClr>
              </a:solidFill>
            </a:endParaRPr>
          </a:p>
        </p:txBody>
      </p:sp>
      <p:sp>
        <p:nvSpPr>
          <p:cNvPr id="27" name="Rectangle: Rounded Corners 26">
            <a:extLst>
              <a:ext uri="{FF2B5EF4-FFF2-40B4-BE49-F238E27FC236}">
                <a16:creationId xmlns:a16="http://schemas.microsoft.com/office/drawing/2014/main" id="{B5BD500B-BF5C-6F3D-B7E5-51EC02761FD0}"/>
              </a:ext>
            </a:extLst>
          </p:cNvPr>
          <p:cNvSpPr/>
          <p:nvPr/>
        </p:nvSpPr>
        <p:spPr>
          <a:xfrm>
            <a:off x="5424184" y="1579660"/>
            <a:ext cx="19704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Payment graph(</a:t>
            </a:r>
            <a:r>
              <a:rPr lang="en-US" dirty="0" err="1"/>
              <a:t>groupId</a:t>
            </a:r>
            <a:r>
              <a:rPr lang="en-US" dirty="0"/>
              <a:t>)</a:t>
            </a:r>
            <a:endParaRPr lang="en-IN" dirty="0"/>
          </a:p>
        </p:txBody>
      </p:sp>
      <p:sp>
        <p:nvSpPr>
          <p:cNvPr id="35" name="TextBox 34">
            <a:extLst>
              <a:ext uri="{FF2B5EF4-FFF2-40B4-BE49-F238E27FC236}">
                <a16:creationId xmlns:a16="http://schemas.microsoft.com/office/drawing/2014/main" id="{85EE1C3B-2A94-0D87-C821-BD12D3EDA125}"/>
              </a:ext>
            </a:extLst>
          </p:cNvPr>
          <p:cNvSpPr txBox="1"/>
          <p:nvPr/>
        </p:nvSpPr>
        <p:spPr>
          <a:xfrm>
            <a:off x="4697680" y="3335070"/>
            <a:ext cx="859786" cy="738664"/>
          </a:xfrm>
          <a:prstGeom prst="rect">
            <a:avLst/>
          </a:prstGeom>
          <a:noFill/>
        </p:spPr>
        <p:txBody>
          <a:bodyPr wrap="none" rtlCol="0">
            <a:spAutoFit/>
          </a:bodyPr>
          <a:lstStyle/>
          <a:p>
            <a:pPr algn="ctr"/>
            <a:r>
              <a:rPr lang="en-US" sz="1400" dirty="0" err="1"/>
              <a:t>uid</a:t>
            </a:r>
            <a:endParaRPr lang="en-US" sz="1400" dirty="0"/>
          </a:p>
          <a:p>
            <a:pPr algn="ctr"/>
            <a:endParaRPr lang="en-US" sz="1400" dirty="0"/>
          </a:p>
          <a:p>
            <a:pPr algn="ctr"/>
            <a:r>
              <a:rPr lang="en-US" sz="1400" dirty="0" err="1"/>
              <a:t>userdata</a:t>
            </a:r>
            <a:endParaRPr lang="en-IN" sz="1400" dirty="0"/>
          </a:p>
        </p:txBody>
      </p:sp>
      <p:sp>
        <p:nvSpPr>
          <p:cNvPr id="36" name="TextBox 35">
            <a:extLst>
              <a:ext uri="{FF2B5EF4-FFF2-40B4-BE49-F238E27FC236}">
                <a16:creationId xmlns:a16="http://schemas.microsoft.com/office/drawing/2014/main" id="{A46C17D0-7273-7A97-4C52-1B9EC1539258}"/>
              </a:ext>
            </a:extLst>
          </p:cNvPr>
          <p:cNvSpPr txBox="1"/>
          <p:nvPr/>
        </p:nvSpPr>
        <p:spPr>
          <a:xfrm>
            <a:off x="7000819" y="3332010"/>
            <a:ext cx="1788525" cy="646331"/>
          </a:xfrm>
          <a:prstGeom prst="rect">
            <a:avLst/>
          </a:prstGeom>
          <a:noFill/>
        </p:spPr>
        <p:txBody>
          <a:bodyPr wrap="square" rtlCol="0">
            <a:spAutoFit/>
          </a:bodyPr>
          <a:lstStyle/>
          <a:p>
            <a:pPr algn="ctr"/>
            <a:r>
              <a:rPr lang="en-US" sz="1200" dirty="0"/>
              <a:t>gid</a:t>
            </a:r>
          </a:p>
          <a:p>
            <a:pPr algn="ctr"/>
            <a:endParaRPr lang="en-US" sz="1200" dirty="0"/>
          </a:p>
          <a:p>
            <a:pPr algn="ctr"/>
            <a:r>
              <a:rPr lang="en-US" sz="1200" dirty="0"/>
              <a:t>List&lt;User&gt;, metadata</a:t>
            </a:r>
            <a:endParaRPr lang="en-IN" sz="1200" dirty="0"/>
          </a:p>
        </p:txBody>
      </p:sp>
      <p:sp>
        <p:nvSpPr>
          <p:cNvPr id="37" name="TextBox 36">
            <a:extLst>
              <a:ext uri="{FF2B5EF4-FFF2-40B4-BE49-F238E27FC236}">
                <a16:creationId xmlns:a16="http://schemas.microsoft.com/office/drawing/2014/main" id="{1D9A87E1-DB0E-3C16-A526-C06B77474144}"/>
              </a:ext>
            </a:extLst>
          </p:cNvPr>
          <p:cNvSpPr txBox="1"/>
          <p:nvPr/>
        </p:nvSpPr>
        <p:spPr>
          <a:xfrm>
            <a:off x="7169910" y="4976497"/>
            <a:ext cx="1450342" cy="646331"/>
          </a:xfrm>
          <a:prstGeom prst="rect">
            <a:avLst/>
          </a:prstGeom>
          <a:noFill/>
        </p:spPr>
        <p:txBody>
          <a:bodyPr wrap="square" rtlCol="0">
            <a:spAutoFit/>
          </a:bodyPr>
          <a:lstStyle/>
          <a:p>
            <a:pPr algn="ctr"/>
            <a:r>
              <a:rPr lang="en-US" sz="1200" dirty="0"/>
              <a:t>gid</a:t>
            </a:r>
          </a:p>
          <a:p>
            <a:pPr algn="ctr"/>
            <a:endParaRPr lang="en-US" sz="1200" dirty="0"/>
          </a:p>
          <a:p>
            <a:pPr algn="ctr"/>
            <a:r>
              <a:rPr lang="en-US" sz="1200" dirty="0"/>
              <a:t>List&lt;Expenses&gt;</a:t>
            </a:r>
            <a:endParaRPr lang="en-IN" sz="1200" dirty="0"/>
          </a:p>
        </p:txBody>
      </p:sp>
    </p:spTree>
    <p:extLst>
      <p:ext uri="{BB962C8B-B14F-4D97-AF65-F5344CB8AC3E}">
        <p14:creationId xmlns:p14="http://schemas.microsoft.com/office/powerpoint/2010/main" val="154633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4690314" y="158750"/>
            <a:ext cx="2891420" cy="1005154"/>
          </a:xfrm>
        </p:spPr>
        <p:txBody>
          <a:bodyPr/>
          <a:lstStyle/>
          <a:p>
            <a:r>
              <a:rPr lang="en-US" dirty="0"/>
              <a:t>Workflow</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9</a:t>
            </a:fld>
            <a:endParaRPr lang="en-US" dirty="0"/>
          </a:p>
        </p:txBody>
      </p:sp>
      <p:pic>
        <p:nvPicPr>
          <p:cNvPr id="4" name="Picture 3">
            <a:extLst>
              <a:ext uri="{FF2B5EF4-FFF2-40B4-BE49-F238E27FC236}">
                <a16:creationId xmlns:a16="http://schemas.microsoft.com/office/drawing/2014/main" id="{7EC39EA0-2A17-F460-BA7B-EFF7BD69F528}"/>
              </a:ext>
            </a:extLst>
          </p:cNvPr>
          <p:cNvPicPr>
            <a:picLocks noChangeAspect="1"/>
          </p:cNvPicPr>
          <p:nvPr/>
        </p:nvPicPr>
        <p:blipFill>
          <a:blip r:embed="rId2"/>
          <a:stretch>
            <a:fillRect/>
          </a:stretch>
        </p:blipFill>
        <p:spPr>
          <a:xfrm>
            <a:off x="1457223" y="1249253"/>
            <a:ext cx="2226323" cy="4947385"/>
          </a:xfrm>
          <a:prstGeom prst="rect">
            <a:avLst/>
          </a:prstGeom>
        </p:spPr>
      </p:pic>
      <p:pic>
        <p:nvPicPr>
          <p:cNvPr id="8" name="Picture 7">
            <a:extLst>
              <a:ext uri="{FF2B5EF4-FFF2-40B4-BE49-F238E27FC236}">
                <a16:creationId xmlns:a16="http://schemas.microsoft.com/office/drawing/2014/main" id="{819C7781-F15E-17AE-1B2C-D3A0DE054D4E}"/>
              </a:ext>
            </a:extLst>
          </p:cNvPr>
          <p:cNvPicPr>
            <a:picLocks noChangeAspect="1"/>
          </p:cNvPicPr>
          <p:nvPr/>
        </p:nvPicPr>
        <p:blipFill>
          <a:blip r:embed="rId3"/>
          <a:stretch>
            <a:fillRect/>
          </a:stretch>
        </p:blipFill>
        <p:spPr>
          <a:xfrm>
            <a:off x="4372681" y="1249252"/>
            <a:ext cx="2226323" cy="4947385"/>
          </a:xfrm>
          <a:prstGeom prst="rect">
            <a:avLst/>
          </a:prstGeom>
        </p:spPr>
      </p:pic>
      <p:sp>
        <p:nvSpPr>
          <p:cNvPr id="9" name="TextBox 8">
            <a:extLst>
              <a:ext uri="{FF2B5EF4-FFF2-40B4-BE49-F238E27FC236}">
                <a16:creationId xmlns:a16="http://schemas.microsoft.com/office/drawing/2014/main" id="{92AEAA51-D997-E19F-6B1F-C31557CAB36E}"/>
              </a:ext>
            </a:extLst>
          </p:cNvPr>
          <p:cNvSpPr txBox="1"/>
          <p:nvPr/>
        </p:nvSpPr>
        <p:spPr>
          <a:xfrm>
            <a:off x="2059807" y="6247754"/>
            <a:ext cx="1482290" cy="369332"/>
          </a:xfrm>
          <a:prstGeom prst="rect">
            <a:avLst/>
          </a:prstGeom>
          <a:noFill/>
        </p:spPr>
        <p:txBody>
          <a:bodyPr wrap="square" rtlCol="0">
            <a:spAutoFit/>
          </a:bodyPr>
          <a:lstStyle/>
          <a:p>
            <a:r>
              <a:rPr lang="en-US" b="1" dirty="0"/>
              <a:t>Login</a:t>
            </a:r>
            <a:endParaRPr lang="en-IN" b="1" dirty="0"/>
          </a:p>
        </p:txBody>
      </p:sp>
      <p:sp>
        <p:nvSpPr>
          <p:cNvPr id="10" name="TextBox 9">
            <a:extLst>
              <a:ext uri="{FF2B5EF4-FFF2-40B4-BE49-F238E27FC236}">
                <a16:creationId xmlns:a16="http://schemas.microsoft.com/office/drawing/2014/main" id="{D0CCE57E-16B9-2C26-3824-2BDE3C3983E9}"/>
              </a:ext>
            </a:extLst>
          </p:cNvPr>
          <p:cNvSpPr txBox="1"/>
          <p:nvPr/>
        </p:nvSpPr>
        <p:spPr>
          <a:xfrm>
            <a:off x="5032409" y="6247754"/>
            <a:ext cx="1482290" cy="369332"/>
          </a:xfrm>
          <a:prstGeom prst="rect">
            <a:avLst/>
          </a:prstGeom>
          <a:noFill/>
        </p:spPr>
        <p:txBody>
          <a:bodyPr wrap="square" rtlCol="0">
            <a:spAutoFit/>
          </a:bodyPr>
          <a:lstStyle/>
          <a:p>
            <a:r>
              <a:rPr lang="en-US" b="1" dirty="0"/>
              <a:t>Sign-up</a:t>
            </a:r>
            <a:endParaRPr lang="en-IN" b="1" dirty="0"/>
          </a:p>
        </p:txBody>
      </p:sp>
      <p:pic>
        <p:nvPicPr>
          <p:cNvPr id="27" name="Picture 26">
            <a:extLst>
              <a:ext uri="{FF2B5EF4-FFF2-40B4-BE49-F238E27FC236}">
                <a16:creationId xmlns:a16="http://schemas.microsoft.com/office/drawing/2014/main" id="{C680E425-4982-039C-258D-6FBAF9166B3B}"/>
              </a:ext>
            </a:extLst>
          </p:cNvPr>
          <p:cNvPicPr>
            <a:picLocks noChangeAspect="1"/>
          </p:cNvPicPr>
          <p:nvPr/>
        </p:nvPicPr>
        <p:blipFill>
          <a:blip r:embed="rId4"/>
          <a:stretch>
            <a:fillRect/>
          </a:stretch>
        </p:blipFill>
        <p:spPr>
          <a:xfrm>
            <a:off x="7288139" y="1249252"/>
            <a:ext cx="2375625" cy="4947385"/>
          </a:xfrm>
          <a:prstGeom prst="rect">
            <a:avLst/>
          </a:prstGeom>
        </p:spPr>
      </p:pic>
      <p:sp>
        <p:nvSpPr>
          <p:cNvPr id="28" name="TextBox 27">
            <a:extLst>
              <a:ext uri="{FF2B5EF4-FFF2-40B4-BE49-F238E27FC236}">
                <a16:creationId xmlns:a16="http://schemas.microsoft.com/office/drawing/2014/main" id="{E16C1E3B-5F35-BABA-3C93-F8A22A944259}"/>
              </a:ext>
            </a:extLst>
          </p:cNvPr>
          <p:cNvSpPr txBox="1"/>
          <p:nvPr/>
        </p:nvSpPr>
        <p:spPr>
          <a:xfrm>
            <a:off x="7762500" y="6247754"/>
            <a:ext cx="1640132" cy="369332"/>
          </a:xfrm>
          <a:prstGeom prst="rect">
            <a:avLst/>
          </a:prstGeom>
          <a:noFill/>
        </p:spPr>
        <p:txBody>
          <a:bodyPr wrap="square" rtlCol="0">
            <a:spAutoFit/>
          </a:bodyPr>
          <a:lstStyle/>
          <a:p>
            <a:r>
              <a:rPr lang="en-US" b="1" dirty="0"/>
              <a:t>Home screen</a:t>
            </a:r>
            <a:endParaRPr lang="en-IN" b="1" dirty="0"/>
          </a:p>
        </p:txBody>
      </p:sp>
    </p:spTree>
    <p:extLst>
      <p:ext uri="{BB962C8B-B14F-4D97-AF65-F5344CB8AC3E}">
        <p14:creationId xmlns:p14="http://schemas.microsoft.com/office/powerpoint/2010/main" val="80634978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a47dc35-95a5-40fb-b410-3ceed3d4640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9B3A5073291A4C8B38B7EF054ADCFD" ma:contentTypeVersion="13" ma:contentTypeDescription="Create a new document." ma:contentTypeScope="" ma:versionID="93f08681520dfaa993ac197678dc4856">
  <xsd:schema xmlns:xsd="http://www.w3.org/2001/XMLSchema" xmlns:xs="http://www.w3.org/2001/XMLSchema" xmlns:p="http://schemas.microsoft.com/office/2006/metadata/properties" xmlns:ns3="6a47dc35-95a5-40fb-b410-3ceed3d46408" xmlns:ns4="bc3e1c39-e78a-45b6-b335-3e8934e67c97" targetNamespace="http://schemas.microsoft.com/office/2006/metadata/properties" ma:root="true" ma:fieldsID="552205aa2a9fb45716005203ba2f0911" ns3:_="" ns4:_="">
    <xsd:import namespace="6a47dc35-95a5-40fb-b410-3ceed3d46408"/>
    <xsd:import namespace="bc3e1c39-e78a-45b6-b335-3e8934e67c9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47dc35-95a5-40fb-b410-3ceed3d464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3e1c39-e78a-45b6-b335-3e8934e67c9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2.xml><?xml version="1.0" encoding="utf-8"?>
<ds:datastoreItem xmlns:ds="http://schemas.openxmlformats.org/officeDocument/2006/customXml" ds:itemID="{4EAB8BBB-9A18-4050-923B-7FC6E36DA496}">
  <ds:schemaRefs>
    <ds:schemaRef ds:uri="http://schemas.openxmlformats.org/package/2006/metadata/core-properties"/>
    <ds:schemaRef ds:uri="bc3e1c39-e78a-45b6-b335-3e8934e67c97"/>
    <ds:schemaRef ds:uri="http://purl.org/dc/terms/"/>
    <ds:schemaRef ds:uri="http://www.w3.org/XML/1998/namespace"/>
    <ds:schemaRef ds:uri="http://purl.org/dc/dcmitype/"/>
    <ds:schemaRef ds:uri="6a47dc35-95a5-40fb-b410-3ceed3d46408"/>
    <ds:schemaRef ds:uri="http://schemas.microsoft.com/office/2006/documentManagement/types"/>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5BD766D-6B09-4093-854D-D12E033C6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47dc35-95a5-40fb-b410-3ceed3d46408"/>
    <ds:schemaRef ds:uri="bc3e1c39-e78a-45b6-b335-3e8934e67c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2f7676c-f455-423c-82f6-dc2d99791af7}" enabled="0" method="" siteId="{42f7676c-f455-423c-82f6-dc2d99791af7}"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{90E1E954-7FFC-4498-9E6C-23F69D53BA6A}tf89118109_win32</Template>
  <TotalTime>391</TotalTime>
  <Words>491</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72 Brand Black</vt:lpstr>
      <vt:lpstr>Aptos SemiBold</vt:lpstr>
      <vt:lpstr>Arial</vt:lpstr>
      <vt:lpstr>Arial Nova Light</vt:lpstr>
      <vt:lpstr>Calibri</vt:lpstr>
      <vt:lpstr>Elephant</vt:lpstr>
      <vt:lpstr>Söhne</vt:lpstr>
      <vt:lpstr>Wingdings</vt:lpstr>
      <vt:lpstr>ModOverlayVTI</vt:lpstr>
      <vt:lpstr>Cross Platform Application Development</vt:lpstr>
      <vt:lpstr>    Team 5 </vt:lpstr>
      <vt:lpstr>EquiSplit Your Ultimate Expense Splitting Companion!</vt:lpstr>
      <vt:lpstr>Tech-Stack</vt:lpstr>
      <vt:lpstr>Tech-Stack</vt:lpstr>
      <vt:lpstr>    Features</vt:lpstr>
      <vt:lpstr>Architecture</vt:lpstr>
      <vt:lpstr>Backend </vt:lpstr>
      <vt:lpstr>Workflow</vt:lpstr>
      <vt:lpstr>Workflow</vt:lpstr>
      <vt:lpstr>Workflow</vt:lpstr>
      <vt:lpstr>Thank You</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Appliation</dc:title>
  <dc:creator>Kadam, Rushikesh</dc:creator>
  <cp:lastModifiedBy>Brahmankar, Paresh</cp:lastModifiedBy>
  <cp:revision>18</cp:revision>
  <dcterms:created xsi:type="dcterms:W3CDTF">2023-12-01T11:11:21Z</dcterms:created>
  <dcterms:modified xsi:type="dcterms:W3CDTF">2023-12-09T10:44:49Z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0x010100CA9B3A5073291A4C8B38B7EF054ADCFD</vt:lpwstr>
  </property>
</Properties>
</file>