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3" r:id="rId5"/>
    <p:sldId id="284" r:id="rId6"/>
    <p:sldId id="294" r:id="rId7"/>
    <p:sldId id="291" r:id="rId8"/>
    <p:sldId id="295" r:id="rId9"/>
    <p:sldId id="296" r:id="rId10"/>
    <p:sldId id="298" r:id="rId11"/>
    <p:sldId id="293"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ushikesh" initials="R" lastIdx="1" clrIdx="0">
    <p:extLst>
      <p:ext uri="{19B8F6BF-5375-455C-9EA6-DF929625EA0E}">
        <p15:presenceInfo xmlns:p15="http://schemas.microsoft.com/office/powerpoint/2012/main" userId="a218355f36f580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2" d="100"/>
          <a:sy n="62" d="100"/>
        </p:scale>
        <p:origin x="828" y="3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kesh" userId="a218355f36f58036" providerId="LiveId" clId="{77967213-010B-4379-BF4F-78D366037CA9}"/>
    <pc:docChg chg="modSld">
      <pc:chgData name="Rushikesh" userId="a218355f36f58036" providerId="LiveId" clId="{77967213-010B-4379-BF4F-78D366037CA9}" dt="2023-04-02T20:54:01.195" v="62" actId="20577"/>
      <pc:docMkLst>
        <pc:docMk/>
      </pc:docMkLst>
      <pc:sldChg chg="modSp mod">
        <pc:chgData name="Rushikesh" userId="a218355f36f58036" providerId="LiveId" clId="{77967213-010B-4379-BF4F-78D366037CA9}" dt="2023-04-02T20:54:01.195" v="62" actId="20577"/>
        <pc:sldMkLst>
          <pc:docMk/>
          <pc:sldMk cId="2491486673" sldId="296"/>
        </pc:sldMkLst>
        <pc:graphicFrameChg chg="modGraphic">
          <ac:chgData name="Rushikesh" userId="a218355f36f58036" providerId="LiveId" clId="{77967213-010B-4379-BF4F-78D366037CA9}" dt="2023-04-02T20:54:01.195" v="62" actId="20577"/>
          <ac:graphicFrameMkLst>
            <pc:docMk/>
            <pc:sldMk cId="2491486673" sldId="296"/>
            <ac:graphicFrameMk id="4" creationId="{EFF72441-E141-550A-68C2-835C9565605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082247" y="965770"/>
            <a:ext cx="6452171" cy="2804845"/>
          </a:xfrm>
        </p:spPr>
        <p:txBody>
          <a:bodyPr/>
          <a:lstStyle/>
          <a:p>
            <a:r>
              <a:rPr lang="en-US" dirty="0"/>
              <a:t>BLoOD DONATION CAMP MANAGEMENT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DBMS MINIPROJECT​</a:t>
            </a:r>
          </a:p>
          <a:p>
            <a:endParaRPr lang="en-US" dirty="0"/>
          </a:p>
        </p:txBody>
      </p:sp>
      <p:sp>
        <p:nvSpPr>
          <p:cNvPr id="4" name="TextBox 3">
            <a:extLst>
              <a:ext uri="{FF2B5EF4-FFF2-40B4-BE49-F238E27FC236}">
                <a16:creationId xmlns:a16="http://schemas.microsoft.com/office/drawing/2014/main" id="{E25BE7C9-7A7C-EE8F-B36C-B4F3458CB453}"/>
              </a:ext>
            </a:extLst>
          </p:cNvPr>
          <p:cNvSpPr txBox="1"/>
          <p:nvPr/>
        </p:nvSpPr>
        <p:spPr>
          <a:xfrm>
            <a:off x="9051533" y="5137079"/>
            <a:ext cx="3544583" cy="1077218"/>
          </a:xfrm>
          <a:prstGeom prst="rect">
            <a:avLst/>
          </a:prstGeom>
          <a:noFill/>
        </p:spPr>
        <p:txBody>
          <a:bodyPr wrap="square" rtlCol="0">
            <a:spAutoFit/>
          </a:bodyPr>
          <a:lstStyle/>
          <a:p>
            <a:r>
              <a:rPr lang="en-IN" sz="3200" dirty="0">
                <a:highlight>
                  <a:srgbClr val="FFFF00"/>
                </a:highlight>
              </a:rPr>
              <a:t>GUIDE:- </a:t>
            </a:r>
          </a:p>
          <a:p>
            <a:r>
              <a:rPr lang="en-IN" sz="3200" dirty="0">
                <a:highlight>
                  <a:srgbClr val="FFFF00"/>
                </a:highlight>
              </a:rPr>
              <a:t>Dr A. Pande Sir</a:t>
            </a:r>
          </a:p>
        </p:txBody>
      </p:sp>
      <p:pic>
        <p:nvPicPr>
          <p:cNvPr id="6" name="Picture 5">
            <a:extLst>
              <a:ext uri="{FF2B5EF4-FFF2-40B4-BE49-F238E27FC236}">
                <a16:creationId xmlns:a16="http://schemas.microsoft.com/office/drawing/2014/main" id="{223ACAA9-FF39-FC69-7AEF-0BA7C953E497}"/>
              </a:ext>
            </a:extLst>
          </p:cNvPr>
          <p:cNvPicPr>
            <a:picLocks noChangeAspect="1"/>
          </p:cNvPicPr>
          <p:nvPr/>
        </p:nvPicPr>
        <p:blipFill>
          <a:blip r:embed="rId2"/>
          <a:stretch>
            <a:fillRect/>
          </a:stretch>
        </p:blipFill>
        <p:spPr>
          <a:xfrm>
            <a:off x="200611" y="3098120"/>
            <a:ext cx="3865694" cy="3425971"/>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F7BCD-91FA-2506-3E04-0678D635C58C}"/>
              </a:ext>
            </a:extLst>
          </p:cNvPr>
          <p:cNvSpPr>
            <a:spLocks noGrp="1"/>
          </p:cNvSpPr>
          <p:nvPr>
            <p:ph type="title"/>
          </p:nvPr>
        </p:nvSpPr>
        <p:spPr>
          <a:xfrm>
            <a:off x="678864" y="347472"/>
            <a:ext cx="7735670" cy="768096"/>
          </a:xfrm>
        </p:spPr>
        <p:txBody>
          <a:bodyPr/>
          <a:lstStyle/>
          <a:p>
            <a:r>
              <a:rPr lang="en-IN" dirty="0"/>
              <a:t> Relationship table</a:t>
            </a:r>
          </a:p>
        </p:txBody>
      </p:sp>
      <p:sp>
        <p:nvSpPr>
          <p:cNvPr id="4" name="Slide Number Placeholder 3">
            <a:extLst>
              <a:ext uri="{FF2B5EF4-FFF2-40B4-BE49-F238E27FC236}">
                <a16:creationId xmlns:a16="http://schemas.microsoft.com/office/drawing/2014/main" id="{8891488D-C3A5-03DD-72B1-0B173C2FFC4B}"/>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9" name="Picture 8">
            <a:extLst>
              <a:ext uri="{FF2B5EF4-FFF2-40B4-BE49-F238E27FC236}">
                <a16:creationId xmlns:a16="http://schemas.microsoft.com/office/drawing/2014/main" id="{4E8638C8-D407-3C1D-EA57-F9CB3DAF84EB}"/>
              </a:ext>
            </a:extLst>
          </p:cNvPr>
          <p:cNvPicPr>
            <a:picLocks noChangeAspect="1"/>
          </p:cNvPicPr>
          <p:nvPr/>
        </p:nvPicPr>
        <p:blipFill>
          <a:blip r:embed="rId2"/>
          <a:stretch>
            <a:fillRect/>
          </a:stretch>
        </p:blipFill>
        <p:spPr>
          <a:xfrm>
            <a:off x="416337" y="1127920"/>
            <a:ext cx="11359326" cy="5382608"/>
          </a:xfrm>
          <a:prstGeom prst="rect">
            <a:avLst/>
          </a:prstGeom>
        </p:spPr>
      </p:pic>
    </p:spTree>
    <p:extLst>
      <p:ext uri="{BB962C8B-B14F-4D97-AF65-F5344CB8AC3E}">
        <p14:creationId xmlns:p14="http://schemas.microsoft.com/office/powerpoint/2010/main" val="423778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331839" y="2478538"/>
            <a:ext cx="4169664" cy="6675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842481" y="1901952"/>
            <a:ext cx="6801491"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GROUP MEMBERS :-</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Wingdings" panose="05000000000000000000" pitchFamily="2" charset="2"/>
              <a:buChar char="v"/>
            </a:pPr>
            <a:r>
              <a:rPr lang="en-US" dirty="0"/>
              <a:t>RUSHIKESH M. MANJE(09)</a:t>
            </a:r>
          </a:p>
          <a:p>
            <a:pPr marL="342900" indent="-342900">
              <a:buFont typeface="Wingdings" panose="05000000000000000000" pitchFamily="2" charset="2"/>
              <a:buChar char="v"/>
            </a:pPr>
            <a:r>
              <a:rPr lang="en-US" dirty="0"/>
              <a:t>SANGRAM R. LAD(03)</a:t>
            </a:r>
          </a:p>
          <a:p>
            <a:pPr marL="342900" indent="-342900">
              <a:buFont typeface="Wingdings" panose="05000000000000000000" pitchFamily="2" charset="2"/>
              <a:buChar char="v"/>
            </a:pPr>
            <a:r>
              <a:rPr lang="en-US" dirty="0"/>
              <a:t>AARTI A. GUPTA(06)</a:t>
            </a:r>
          </a:p>
          <a:p>
            <a:pPr marL="342900" indent="-342900">
              <a:buFont typeface="Wingdings" panose="05000000000000000000" pitchFamily="2" charset="2"/>
              <a:buChar char="v"/>
            </a:pPr>
            <a:r>
              <a:rPr lang="en-US" dirty="0"/>
              <a:t>ARJUN M. MANE(08)</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09636"/>
            <a:ext cx="6766560" cy="3313644"/>
          </a:xfrm>
        </p:spPr>
        <p:txBody>
          <a:bodyPr/>
          <a:lstStyle/>
          <a:p>
            <a:r>
              <a:rPr lang="en-US" sz="2400" dirty="0"/>
              <a:t>Construct an E-R diagram for blood donation system that has set of patients that can receive the blood. And also donor who donates blood. Each donor donates the blood to only one patient while each patient can accept the blood through many donors. Donor has blood bank to store the blood. Each patient can receive the blood through many blood bank and also many blood bank can provide blood to many patients.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1222624"/>
            <a:ext cx="3200400" cy="657546"/>
          </a:xfrm>
        </p:spPr>
        <p:txBody>
          <a:bodyPr/>
          <a:lstStyle/>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itle 4">
            <a:extLst>
              <a:ext uri="{FF2B5EF4-FFF2-40B4-BE49-F238E27FC236}">
                <a16:creationId xmlns:a16="http://schemas.microsoft.com/office/drawing/2014/main" id="{836380BC-AC79-50D8-62B0-75541DD48C55}"/>
              </a:ext>
            </a:extLst>
          </p:cNvPr>
          <p:cNvSpPr>
            <a:spLocks noGrp="1"/>
          </p:cNvSpPr>
          <p:nvPr>
            <p:ph type="title"/>
          </p:nvPr>
        </p:nvSpPr>
        <p:spPr>
          <a:xfrm>
            <a:off x="4224528" y="1304818"/>
            <a:ext cx="7374996" cy="811658"/>
          </a:xfrm>
        </p:spPr>
        <p:txBody>
          <a:bodyPr/>
          <a:lstStyle/>
          <a:p>
            <a:r>
              <a:rPr lang="en-IN" dirty="0"/>
              <a:t>PROBLEM DEFINATION</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21792" y="457200"/>
            <a:ext cx="3118001" cy="804671"/>
          </a:xfrm>
        </p:spPr>
        <p:txBody>
          <a:bodyPr/>
          <a:lstStyle/>
          <a:p>
            <a:r>
              <a:rPr lang="en-US" sz="4400" b="1" dirty="0">
                <a:solidFill>
                  <a:schemeClr val="accent6"/>
                </a:solidFill>
                <a:latin typeface="Arial Black" panose="020B0604020202020204" pitchFamily="34" charset="0"/>
                <a:cs typeface="Arial Black" panose="020B0604020202020204" pitchFamily="34" charset="0"/>
              </a:rPr>
              <a:t>Step 1 :</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2" y="-791110"/>
            <a:ext cx="3200400" cy="45719"/>
          </a:xfrm>
        </p:spPr>
        <p:txBody>
          <a:bodyPr/>
          <a:lstStyle/>
          <a:p>
            <a:r>
              <a:rPr lang="en-US" dirty="0"/>
              <a:t>Presentation title</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8" name="TextBox 7">
            <a:extLst>
              <a:ext uri="{FF2B5EF4-FFF2-40B4-BE49-F238E27FC236}">
                <a16:creationId xmlns:a16="http://schemas.microsoft.com/office/drawing/2014/main" id="{4F1913FB-1FC8-496A-6E17-D5AACCDCB0F6}"/>
              </a:ext>
            </a:extLst>
          </p:cNvPr>
          <p:cNvSpPr txBox="1"/>
          <p:nvPr/>
        </p:nvSpPr>
        <p:spPr>
          <a:xfrm>
            <a:off x="621792" y="1536192"/>
            <a:ext cx="8614675" cy="1015663"/>
          </a:xfrm>
          <a:prstGeom prst="rect">
            <a:avLst/>
          </a:prstGeom>
          <a:noFill/>
        </p:spPr>
        <p:txBody>
          <a:bodyPr wrap="square" rtlCol="0">
            <a:spAutoFit/>
          </a:bodyPr>
          <a:lstStyle/>
          <a:p>
            <a:pPr marL="342900" indent="-342900">
              <a:buAutoNum type="arabicPeriod"/>
            </a:pPr>
            <a:r>
              <a:rPr lang="en-IN" sz="2000" b="1" dirty="0"/>
              <a:t>PATIENT is a STRONG entity set.</a:t>
            </a:r>
          </a:p>
          <a:p>
            <a:pPr marL="342900" indent="-342900">
              <a:buAutoNum type="arabicPeriod"/>
            </a:pPr>
            <a:r>
              <a:rPr lang="en-IN" sz="2000" b="1" dirty="0"/>
              <a:t>DONOR is a STRONG entity set.</a:t>
            </a:r>
          </a:p>
          <a:p>
            <a:pPr marL="342900" indent="-342900">
              <a:buAutoNum type="arabicPeriod"/>
            </a:pPr>
            <a:r>
              <a:rPr lang="en-IN" sz="2000" b="1" dirty="0"/>
              <a:t>BLOOD BANK is a STRONG entity set</a:t>
            </a:r>
            <a:r>
              <a:rPr lang="en-IN" dirty="0"/>
              <a:t>.</a:t>
            </a:r>
          </a:p>
        </p:txBody>
      </p:sp>
      <p:sp>
        <p:nvSpPr>
          <p:cNvPr id="10" name="TextBox 9">
            <a:extLst>
              <a:ext uri="{FF2B5EF4-FFF2-40B4-BE49-F238E27FC236}">
                <a16:creationId xmlns:a16="http://schemas.microsoft.com/office/drawing/2014/main" id="{94CD8DBD-6D34-715D-B55E-E9695F9DEF10}"/>
              </a:ext>
            </a:extLst>
          </p:cNvPr>
          <p:cNvSpPr txBox="1"/>
          <p:nvPr/>
        </p:nvSpPr>
        <p:spPr>
          <a:xfrm>
            <a:off x="-1643866" y="3014952"/>
            <a:ext cx="10056345" cy="769441"/>
          </a:xfrm>
          <a:prstGeom prst="rect">
            <a:avLst/>
          </a:prstGeom>
          <a:noFill/>
        </p:spPr>
        <p:txBody>
          <a:bodyPr wrap="square" rtlCol="0">
            <a:spAutoFit/>
          </a:bodyPr>
          <a:lstStyle/>
          <a:p>
            <a:pPr algn="ctr"/>
            <a:r>
              <a:rPr lang="en-IN" sz="4400" b="1" dirty="0">
                <a:solidFill>
                  <a:schemeClr val="accent6"/>
                </a:solidFill>
                <a:latin typeface="+mj-lt"/>
              </a:rPr>
              <a:t>STEP 2 </a:t>
            </a:r>
            <a:r>
              <a:rPr lang="en-IN" sz="4000" b="1" dirty="0">
                <a:solidFill>
                  <a:schemeClr val="accent6"/>
                </a:solidFill>
                <a:latin typeface="+mj-lt"/>
              </a:rPr>
              <a:t>:</a:t>
            </a:r>
            <a:r>
              <a:rPr lang="en-IN" sz="2000" b="1" dirty="0">
                <a:solidFill>
                  <a:schemeClr val="accent6"/>
                </a:solidFill>
                <a:latin typeface="+mj-lt"/>
              </a:rPr>
              <a:t> (identifying Attribute)</a:t>
            </a:r>
          </a:p>
        </p:txBody>
      </p:sp>
      <p:sp>
        <p:nvSpPr>
          <p:cNvPr id="14" name="TextBox 13">
            <a:extLst>
              <a:ext uri="{FF2B5EF4-FFF2-40B4-BE49-F238E27FC236}">
                <a16:creationId xmlns:a16="http://schemas.microsoft.com/office/drawing/2014/main" id="{BBDCB262-95D0-FBF1-9C24-58C0313B7F2B}"/>
              </a:ext>
            </a:extLst>
          </p:cNvPr>
          <p:cNvSpPr txBox="1"/>
          <p:nvPr/>
        </p:nvSpPr>
        <p:spPr>
          <a:xfrm>
            <a:off x="811658" y="4099389"/>
            <a:ext cx="5106257" cy="2062103"/>
          </a:xfrm>
          <a:prstGeom prst="rect">
            <a:avLst/>
          </a:prstGeom>
          <a:noFill/>
        </p:spPr>
        <p:txBody>
          <a:bodyPr wrap="square" rtlCol="0">
            <a:spAutoFit/>
          </a:bodyPr>
          <a:lstStyle/>
          <a:p>
            <a:r>
              <a:rPr lang="en-IN" b="1" dirty="0"/>
              <a:t>PATIENT</a:t>
            </a:r>
            <a:r>
              <a:rPr lang="en-IN" dirty="0"/>
              <a:t> = </a:t>
            </a:r>
            <a:r>
              <a:rPr lang="en-IN" b="1" dirty="0"/>
              <a:t>{</a:t>
            </a:r>
            <a:r>
              <a:rPr lang="en-IN" dirty="0"/>
              <a:t> Pid , Pname , Pblood _group , Page ,  </a:t>
            </a:r>
          </a:p>
          <a:p>
            <a:r>
              <a:rPr lang="en-IN" dirty="0"/>
              <a:t>                     Pweight , Pdisease , Pmno </a:t>
            </a:r>
            <a:r>
              <a:rPr lang="en-IN" sz="2000" b="1" dirty="0"/>
              <a:t>}</a:t>
            </a:r>
          </a:p>
          <a:p>
            <a:r>
              <a:rPr lang="en-IN" b="1" dirty="0"/>
              <a:t>DONOR</a:t>
            </a:r>
            <a:r>
              <a:rPr lang="en-IN" dirty="0"/>
              <a:t> = { Did , Dname , Dblood_group , Dage ,</a:t>
            </a:r>
          </a:p>
          <a:p>
            <a:r>
              <a:rPr lang="en-IN" dirty="0"/>
              <a:t>                      Dweight , Ddisease , Dmno }</a:t>
            </a:r>
          </a:p>
          <a:p>
            <a:r>
              <a:rPr lang="en-IN" b="1" dirty="0"/>
              <a:t>BLOOD_BANK </a:t>
            </a:r>
            <a:r>
              <a:rPr lang="en-IN" dirty="0"/>
              <a:t>= { Breg_no , Bname , Badd ,   </a:t>
            </a:r>
          </a:p>
          <a:p>
            <a:r>
              <a:rPr lang="en-IN" dirty="0"/>
              <a:t>                                  Bmno }</a:t>
            </a:r>
          </a:p>
          <a:p>
            <a:endParaRPr lang="en-IN" dirty="0"/>
          </a:p>
        </p:txBody>
      </p:sp>
    </p:spTree>
    <p:extLst>
      <p:ext uri="{BB962C8B-B14F-4D97-AF65-F5344CB8AC3E}">
        <p14:creationId xmlns:p14="http://schemas.microsoft.com/office/powerpoint/2010/main" val="290384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64387" y="1216152"/>
            <a:ext cx="4551451"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STEP 3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TextBox 3">
            <a:extLst>
              <a:ext uri="{FF2B5EF4-FFF2-40B4-BE49-F238E27FC236}">
                <a16:creationId xmlns:a16="http://schemas.microsoft.com/office/drawing/2014/main" id="{98C7D1A8-D1B2-5CF1-180F-25259B70646A}"/>
              </a:ext>
            </a:extLst>
          </p:cNvPr>
          <p:cNvSpPr txBox="1"/>
          <p:nvPr/>
        </p:nvSpPr>
        <p:spPr>
          <a:xfrm>
            <a:off x="1006868" y="2468880"/>
            <a:ext cx="8332341" cy="1015663"/>
          </a:xfrm>
          <a:prstGeom prst="rect">
            <a:avLst/>
          </a:prstGeom>
          <a:noFill/>
        </p:spPr>
        <p:txBody>
          <a:bodyPr wrap="square" rtlCol="0">
            <a:spAutoFit/>
          </a:bodyPr>
          <a:lstStyle/>
          <a:p>
            <a:r>
              <a:rPr lang="en-IN" sz="2000" b="1" dirty="0"/>
              <a:t>1)  Patient ---------- Donate----------- Donor     (One to Many)</a:t>
            </a:r>
          </a:p>
          <a:p>
            <a:r>
              <a:rPr lang="en-IN" sz="2000" b="1" dirty="0"/>
              <a:t>2)  Donor ---------- Has -----------Blood Bank   ( Many to Many )</a:t>
            </a:r>
          </a:p>
          <a:p>
            <a:r>
              <a:rPr lang="en-IN" sz="2000" b="1" dirty="0"/>
              <a:t>3) Blood Bank ---------- Provide Blood ---------- Patient   ( Many to Many )</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2897-1C4A-A53B-42B3-967C062A20EC}"/>
              </a:ext>
            </a:extLst>
          </p:cNvPr>
          <p:cNvSpPr>
            <a:spLocks noGrp="1"/>
          </p:cNvSpPr>
          <p:nvPr>
            <p:ph type="title"/>
          </p:nvPr>
        </p:nvSpPr>
        <p:spPr>
          <a:xfrm>
            <a:off x="768096" y="308226"/>
            <a:ext cx="10671048" cy="1664414"/>
          </a:xfrm>
        </p:spPr>
        <p:txBody>
          <a:bodyPr/>
          <a:lstStyle/>
          <a:p>
            <a:r>
              <a:rPr lang="en-IN" sz="2800" dirty="0"/>
              <a:t>ENTITY-RELATIONSHIP DIAGRAM</a:t>
            </a:r>
            <a:br>
              <a:rPr lang="en-IN" sz="2800" dirty="0"/>
            </a:br>
            <a:r>
              <a:rPr lang="en-IN" sz="2800" dirty="0"/>
              <a:t>( e-r DIAGRAM)</a:t>
            </a:r>
          </a:p>
        </p:txBody>
      </p:sp>
      <p:sp>
        <p:nvSpPr>
          <p:cNvPr id="4" name="Footer Placeholder 3">
            <a:extLst>
              <a:ext uri="{FF2B5EF4-FFF2-40B4-BE49-F238E27FC236}">
                <a16:creationId xmlns:a16="http://schemas.microsoft.com/office/drawing/2014/main" id="{D7DA2AD2-318A-2368-42BC-551B717F2DB7}"/>
              </a:ext>
            </a:extLst>
          </p:cNvPr>
          <p:cNvSpPr>
            <a:spLocks noGrp="1"/>
          </p:cNvSpPr>
          <p:nvPr>
            <p:ph type="ftr" sz="quarter" idx="11"/>
          </p:nvPr>
        </p:nvSpPr>
        <p:spPr>
          <a:xfrm flipV="1">
            <a:off x="-708917" y="-1376736"/>
            <a:ext cx="4531109" cy="123290"/>
          </a:xfrm>
        </p:spPr>
        <p:txBody>
          <a:bodyPr/>
          <a:lstStyle/>
          <a:p>
            <a:endParaRPr lang="en-US" dirty="0"/>
          </a:p>
        </p:txBody>
      </p:sp>
      <p:sp>
        <p:nvSpPr>
          <p:cNvPr id="5" name="Slide Number Placeholder 4">
            <a:extLst>
              <a:ext uri="{FF2B5EF4-FFF2-40B4-BE49-F238E27FC236}">
                <a16:creationId xmlns:a16="http://schemas.microsoft.com/office/drawing/2014/main" id="{1F7E33B0-A056-DB5C-522D-2136373AD25A}"/>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Picture 5">
            <a:extLst>
              <a:ext uri="{FF2B5EF4-FFF2-40B4-BE49-F238E27FC236}">
                <a16:creationId xmlns:a16="http://schemas.microsoft.com/office/drawing/2014/main" id="{DA6356B9-2F5C-BA3F-BA43-BBF42D5C9421}"/>
              </a:ext>
            </a:extLst>
          </p:cNvPr>
          <p:cNvPicPr>
            <a:picLocks noChangeAspect="1"/>
          </p:cNvPicPr>
          <p:nvPr/>
        </p:nvPicPr>
        <p:blipFill>
          <a:blip r:embed="rId2"/>
          <a:stretch>
            <a:fillRect/>
          </a:stretch>
        </p:blipFill>
        <p:spPr>
          <a:xfrm>
            <a:off x="380144" y="1561671"/>
            <a:ext cx="11691991" cy="5167901"/>
          </a:xfrm>
          <a:prstGeom prst="rect">
            <a:avLst/>
          </a:prstGeom>
        </p:spPr>
      </p:pic>
    </p:spTree>
    <p:extLst>
      <p:ext uri="{BB962C8B-B14F-4D97-AF65-F5344CB8AC3E}">
        <p14:creationId xmlns:p14="http://schemas.microsoft.com/office/powerpoint/2010/main" val="294955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8" name="TextBox 27">
            <a:extLst>
              <a:ext uri="{FF2B5EF4-FFF2-40B4-BE49-F238E27FC236}">
                <a16:creationId xmlns:a16="http://schemas.microsoft.com/office/drawing/2014/main" id="{8814D024-966A-7804-BA68-8ACAAE530440}"/>
              </a:ext>
            </a:extLst>
          </p:cNvPr>
          <p:cNvSpPr txBox="1"/>
          <p:nvPr/>
        </p:nvSpPr>
        <p:spPr>
          <a:xfrm>
            <a:off x="3557994" y="186634"/>
            <a:ext cx="5332395" cy="584775"/>
          </a:xfrm>
          <a:prstGeom prst="rect">
            <a:avLst/>
          </a:prstGeom>
          <a:noFill/>
        </p:spPr>
        <p:txBody>
          <a:bodyPr wrap="square" rtlCol="0">
            <a:spAutoFit/>
          </a:bodyPr>
          <a:lstStyle/>
          <a:p>
            <a:r>
              <a:rPr lang="en-IN" sz="3200" b="1" u="sng" dirty="0">
                <a:latin typeface="Algerian" panose="04020705040A02060702" pitchFamily="82" charset="0"/>
              </a:rPr>
              <a:t>ENTITY SET TABLE</a:t>
            </a:r>
          </a:p>
        </p:txBody>
      </p:sp>
      <p:sp>
        <p:nvSpPr>
          <p:cNvPr id="30" name="TextBox 29">
            <a:extLst>
              <a:ext uri="{FF2B5EF4-FFF2-40B4-BE49-F238E27FC236}">
                <a16:creationId xmlns:a16="http://schemas.microsoft.com/office/drawing/2014/main" id="{B0BC3193-0FDC-BDED-C94B-E6C2A869BF39}"/>
              </a:ext>
            </a:extLst>
          </p:cNvPr>
          <p:cNvSpPr txBox="1"/>
          <p:nvPr/>
        </p:nvSpPr>
        <p:spPr>
          <a:xfrm>
            <a:off x="259080" y="730865"/>
            <a:ext cx="3724977" cy="369332"/>
          </a:xfrm>
          <a:prstGeom prst="rect">
            <a:avLst/>
          </a:prstGeom>
          <a:noFill/>
        </p:spPr>
        <p:txBody>
          <a:bodyPr wrap="square" rtlCol="0">
            <a:spAutoFit/>
          </a:bodyPr>
          <a:lstStyle/>
          <a:p>
            <a:r>
              <a:rPr lang="en-IN" b="1" dirty="0"/>
              <a:t>1) PATIENT</a:t>
            </a:r>
          </a:p>
        </p:txBody>
      </p:sp>
      <p:graphicFrame>
        <p:nvGraphicFramePr>
          <p:cNvPr id="3" name="Table 3">
            <a:extLst>
              <a:ext uri="{FF2B5EF4-FFF2-40B4-BE49-F238E27FC236}">
                <a16:creationId xmlns:a16="http://schemas.microsoft.com/office/drawing/2014/main" id="{FF535F29-EFFE-88EC-B452-9B8D9BDE9181}"/>
              </a:ext>
            </a:extLst>
          </p:cNvPr>
          <p:cNvGraphicFramePr>
            <a:graphicFrameLocks noGrp="1"/>
          </p:cNvGraphicFramePr>
          <p:nvPr>
            <p:extLst>
              <p:ext uri="{D42A27DB-BD31-4B8C-83A1-F6EECF244321}">
                <p14:modId xmlns:p14="http://schemas.microsoft.com/office/powerpoint/2010/main" val="3394892185"/>
              </p:ext>
            </p:extLst>
          </p:nvPr>
        </p:nvGraphicFramePr>
        <p:xfrm>
          <a:off x="371192" y="1315640"/>
          <a:ext cx="8125536" cy="5242560"/>
        </p:xfrm>
        <a:graphic>
          <a:graphicData uri="http://schemas.openxmlformats.org/drawingml/2006/table">
            <a:tbl>
              <a:tblPr firstRow="1" bandRow="1">
                <a:tableStyleId>{5C22544A-7EE6-4342-B048-85BDC9FD1C3A}</a:tableStyleId>
              </a:tblPr>
              <a:tblGrid>
                <a:gridCol w="1108188">
                  <a:extLst>
                    <a:ext uri="{9D8B030D-6E8A-4147-A177-3AD203B41FA5}">
                      <a16:colId xmlns:a16="http://schemas.microsoft.com/office/drawing/2014/main" val="1118989742"/>
                    </a:ext>
                  </a:extLst>
                </a:gridCol>
                <a:gridCol w="1108188">
                  <a:extLst>
                    <a:ext uri="{9D8B030D-6E8A-4147-A177-3AD203B41FA5}">
                      <a16:colId xmlns:a16="http://schemas.microsoft.com/office/drawing/2014/main" val="4058462680"/>
                    </a:ext>
                  </a:extLst>
                </a:gridCol>
                <a:gridCol w="1108188">
                  <a:extLst>
                    <a:ext uri="{9D8B030D-6E8A-4147-A177-3AD203B41FA5}">
                      <a16:colId xmlns:a16="http://schemas.microsoft.com/office/drawing/2014/main" val="3177289935"/>
                    </a:ext>
                  </a:extLst>
                </a:gridCol>
                <a:gridCol w="1108188">
                  <a:extLst>
                    <a:ext uri="{9D8B030D-6E8A-4147-A177-3AD203B41FA5}">
                      <a16:colId xmlns:a16="http://schemas.microsoft.com/office/drawing/2014/main" val="3757111090"/>
                    </a:ext>
                  </a:extLst>
                </a:gridCol>
                <a:gridCol w="1108188">
                  <a:extLst>
                    <a:ext uri="{9D8B030D-6E8A-4147-A177-3AD203B41FA5}">
                      <a16:colId xmlns:a16="http://schemas.microsoft.com/office/drawing/2014/main" val="1222799382"/>
                    </a:ext>
                  </a:extLst>
                </a:gridCol>
                <a:gridCol w="1108188">
                  <a:extLst>
                    <a:ext uri="{9D8B030D-6E8A-4147-A177-3AD203B41FA5}">
                      <a16:colId xmlns:a16="http://schemas.microsoft.com/office/drawing/2014/main" val="132384797"/>
                    </a:ext>
                  </a:extLst>
                </a:gridCol>
                <a:gridCol w="1476408">
                  <a:extLst>
                    <a:ext uri="{9D8B030D-6E8A-4147-A177-3AD203B41FA5}">
                      <a16:colId xmlns:a16="http://schemas.microsoft.com/office/drawing/2014/main" val="4066594468"/>
                    </a:ext>
                  </a:extLst>
                </a:gridCol>
              </a:tblGrid>
              <a:tr h="711948">
                <a:tc>
                  <a:txBody>
                    <a:bodyPr/>
                    <a:lstStyle/>
                    <a:p>
                      <a:pPr algn="ctr"/>
                      <a:r>
                        <a:rPr lang="en-IN" sz="2200" dirty="0">
                          <a:solidFill>
                            <a:schemeClr val="tx1"/>
                          </a:solidFill>
                        </a:rPr>
                        <a:t>P.id</a:t>
                      </a:r>
                    </a:p>
                  </a:txBody>
                  <a:tcPr/>
                </a:tc>
                <a:tc>
                  <a:txBody>
                    <a:bodyPr/>
                    <a:lstStyle/>
                    <a:p>
                      <a:r>
                        <a:rPr lang="en-IN" sz="2200" b="1" dirty="0">
                          <a:solidFill>
                            <a:schemeClr val="tx1"/>
                          </a:solidFill>
                        </a:rPr>
                        <a:t>P.name</a:t>
                      </a:r>
                    </a:p>
                  </a:txBody>
                  <a:tcPr/>
                </a:tc>
                <a:tc>
                  <a:txBody>
                    <a:bodyPr/>
                    <a:lstStyle/>
                    <a:p>
                      <a:r>
                        <a:rPr lang="en-IN" b="1" dirty="0">
                          <a:solidFill>
                            <a:schemeClr val="tx1"/>
                          </a:solidFill>
                        </a:rPr>
                        <a:t>P.Blood_</a:t>
                      </a:r>
                    </a:p>
                    <a:p>
                      <a:r>
                        <a:rPr lang="en-IN" b="1" dirty="0">
                          <a:solidFill>
                            <a:schemeClr val="tx1"/>
                          </a:solidFill>
                        </a:rPr>
                        <a:t>group</a:t>
                      </a:r>
                    </a:p>
                  </a:txBody>
                  <a:tcPr/>
                </a:tc>
                <a:tc>
                  <a:txBody>
                    <a:bodyPr/>
                    <a:lstStyle/>
                    <a:p>
                      <a:r>
                        <a:rPr lang="en-IN" sz="2200" dirty="0">
                          <a:solidFill>
                            <a:schemeClr val="tx1"/>
                          </a:solidFill>
                        </a:rPr>
                        <a:t>P.</a:t>
                      </a:r>
                      <a:r>
                        <a:rPr lang="en-IN" sz="2200" b="1" dirty="0">
                          <a:solidFill>
                            <a:schemeClr val="tx1"/>
                          </a:solidFill>
                        </a:rPr>
                        <a:t>Age</a:t>
                      </a:r>
                    </a:p>
                  </a:txBody>
                  <a:tcPr/>
                </a:tc>
                <a:tc>
                  <a:txBody>
                    <a:bodyPr/>
                    <a:lstStyle/>
                    <a:p>
                      <a:r>
                        <a:rPr lang="en-IN" sz="2200" dirty="0">
                          <a:solidFill>
                            <a:schemeClr val="tx1"/>
                          </a:solidFill>
                        </a:rPr>
                        <a:t>P.wieght</a:t>
                      </a:r>
                    </a:p>
                  </a:txBody>
                  <a:tcPr/>
                </a:tc>
                <a:tc>
                  <a:txBody>
                    <a:bodyPr/>
                    <a:lstStyle/>
                    <a:p>
                      <a:r>
                        <a:rPr lang="en-IN" sz="2200" dirty="0">
                          <a:solidFill>
                            <a:schemeClr val="tx1"/>
                          </a:solidFill>
                        </a:rPr>
                        <a:t>P.dob</a:t>
                      </a:r>
                    </a:p>
                  </a:txBody>
                  <a:tcPr/>
                </a:tc>
                <a:tc>
                  <a:txBody>
                    <a:bodyPr/>
                    <a:lstStyle/>
                    <a:p>
                      <a:r>
                        <a:rPr lang="en-IN" sz="2000" dirty="0">
                          <a:solidFill>
                            <a:schemeClr val="tx1"/>
                          </a:solidFill>
                        </a:rPr>
                        <a:t>P.disease</a:t>
                      </a:r>
                    </a:p>
                  </a:txBody>
                  <a:tcPr/>
                </a:tc>
                <a:extLst>
                  <a:ext uri="{0D108BD9-81ED-4DB2-BD59-A6C34878D82A}">
                    <a16:rowId xmlns:a16="http://schemas.microsoft.com/office/drawing/2014/main" val="2213084415"/>
                  </a:ext>
                </a:extLst>
              </a:tr>
              <a:tr h="580450">
                <a:tc>
                  <a:txBody>
                    <a:bodyPr/>
                    <a:lstStyle/>
                    <a:p>
                      <a:r>
                        <a:rPr lang="en-IN" dirty="0"/>
                        <a:t>7770</a:t>
                      </a:r>
                    </a:p>
                  </a:txBody>
                  <a:tcPr/>
                </a:tc>
                <a:tc>
                  <a:txBody>
                    <a:bodyPr/>
                    <a:lstStyle/>
                    <a:p>
                      <a:r>
                        <a:rPr lang="en-IN" dirty="0"/>
                        <a:t>Roshan</a:t>
                      </a:r>
                    </a:p>
                  </a:txBody>
                  <a:tcPr/>
                </a:tc>
                <a:tc>
                  <a:txBody>
                    <a:bodyPr/>
                    <a:lstStyle/>
                    <a:p>
                      <a:r>
                        <a:rPr lang="en-IN" dirty="0"/>
                        <a:t>A+</a:t>
                      </a:r>
                    </a:p>
                  </a:txBody>
                  <a:tcPr/>
                </a:tc>
                <a:tc>
                  <a:txBody>
                    <a:bodyPr/>
                    <a:lstStyle/>
                    <a:p>
                      <a:r>
                        <a:rPr lang="en-IN" dirty="0"/>
                        <a:t>31</a:t>
                      </a:r>
                    </a:p>
                  </a:txBody>
                  <a:tcPr/>
                </a:tc>
                <a:tc>
                  <a:txBody>
                    <a:bodyPr/>
                    <a:lstStyle/>
                    <a:p>
                      <a:r>
                        <a:rPr lang="en-IN" dirty="0"/>
                        <a:t>30</a:t>
                      </a:r>
                    </a:p>
                  </a:txBody>
                  <a:tcPr/>
                </a:tc>
                <a:tc>
                  <a:txBody>
                    <a:bodyPr/>
                    <a:lstStyle/>
                    <a:p>
                      <a:r>
                        <a:rPr lang="en-IN" dirty="0"/>
                        <a:t>14-03-1990</a:t>
                      </a:r>
                    </a:p>
                  </a:txBody>
                  <a:tcPr/>
                </a:tc>
                <a:tc>
                  <a:txBody>
                    <a:bodyPr/>
                    <a:lstStyle/>
                    <a:p>
                      <a:r>
                        <a:rPr lang="en-IN" dirty="0"/>
                        <a:t>HIV</a:t>
                      </a:r>
                    </a:p>
                  </a:txBody>
                  <a:tcPr/>
                </a:tc>
                <a:extLst>
                  <a:ext uri="{0D108BD9-81ED-4DB2-BD59-A6C34878D82A}">
                    <a16:rowId xmlns:a16="http://schemas.microsoft.com/office/drawing/2014/main" val="2826499594"/>
                  </a:ext>
                </a:extLst>
              </a:tr>
              <a:tr h="580450">
                <a:tc>
                  <a:txBody>
                    <a:bodyPr/>
                    <a:lstStyle/>
                    <a:p>
                      <a:r>
                        <a:rPr lang="en-IN" dirty="0"/>
                        <a:t>7771</a:t>
                      </a:r>
                    </a:p>
                  </a:txBody>
                  <a:tcPr/>
                </a:tc>
                <a:tc>
                  <a:txBody>
                    <a:bodyPr/>
                    <a:lstStyle/>
                    <a:p>
                      <a:r>
                        <a:rPr lang="en-IN" dirty="0"/>
                        <a:t>Salman</a:t>
                      </a:r>
                    </a:p>
                  </a:txBody>
                  <a:tcPr/>
                </a:tc>
                <a:tc>
                  <a:txBody>
                    <a:bodyPr/>
                    <a:lstStyle/>
                    <a:p>
                      <a:r>
                        <a:rPr lang="en-IN" dirty="0"/>
                        <a:t>O+</a:t>
                      </a:r>
                    </a:p>
                  </a:txBody>
                  <a:tcPr/>
                </a:tc>
                <a:tc>
                  <a:txBody>
                    <a:bodyPr/>
                    <a:lstStyle/>
                    <a:p>
                      <a:r>
                        <a:rPr lang="en-IN" dirty="0"/>
                        <a:t>27</a:t>
                      </a:r>
                    </a:p>
                  </a:txBody>
                  <a:tcPr/>
                </a:tc>
                <a:tc>
                  <a:txBody>
                    <a:bodyPr/>
                    <a:lstStyle/>
                    <a:p>
                      <a:r>
                        <a:rPr lang="en-IN" dirty="0"/>
                        <a:t>40</a:t>
                      </a:r>
                    </a:p>
                  </a:txBody>
                  <a:tcPr/>
                </a:tc>
                <a:tc>
                  <a:txBody>
                    <a:bodyPr/>
                    <a:lstStyle/>
                    <a:p>
                      <a:r>
                        <a:rPr lang="en-IN" dirty="0"/>
                        <a:t>14-07-1994</a:t>
                      </a:r>
                    </a:p>
                  </a:txBody>
                  <a:tcPr/>
                </a:tc>
                <a:tc>
                  <a:txBody>
                    <a:bodyPr/>
                    <a:lstStyle/>
                    <a:p>
                      <a:r>
                        <a:rPr lang="en-IN" dirty="0"/>
                        <a:t>Anemia</a:t>
                      </a:r>
                    </a:p>
                  </a:txBody>
                  <a:tcPr/>
                </a:tc>
                <a:extLst>
                  <a:ext uri="{0D108BD9-81ED-4DB2-BD59-A6C34878D82A}">
                    <a16:rowId xmlns:a16="http://schemas.microsoft.com/office/drawing/2014/main" val="202540896"/>
                  </a:ext>
                </a:extLst>
              </a:tr>
              <a:tr h="580450">
                <a:tc>
                  <a:txBody>
                    <a:bodyPr/>
                    <a:lstStyle/>
                    <a:p>
                      <a:r>
                        <a:rPr lang="en-IN" dirty="0"/>
                        <a:t>7772</a:t>
                      </a:r>
                    </a:p>
                  </a:txBody>
                  <a:tcPr/>
                </a:tc>
                <a:tc>
                  <a:txBody>
                    <a:bodyPr/>
                    <a:lstStyle/>
                    <a:p>
                      <a:r>
                        <a:rPr lang="en-IN" dirty="0"/>
                        <a:t>Ajay</a:t>
                      </a:r>
                    </a:p>
                  </a:txBody>
                  <a:tcPr/>
                </a:tc>
                <a:tc>
                  <a:txBody>
                    <a:bodyPr/>
                    <a:lstStyle/>
                    <a:p>
                      <a:r>
                        <a:rPr lang="en-IN" dirty="0"/>
                        <a:t>AB+</a:t>
                      </a:r>
                    </a:p>
                  </a:txBody>
                  <a:tcPr/>
                </a:tc>
                <a:tc>
                  <a:txBody>
                    <a:bodyPr/>
                    <a:lstStyle/>
                    <a:p>
                      <a:r>
                        <a:rPr lang="en-IN" dirty="0"/>
                        <a:t>44</a:t>
                      </a:r>
                    </a:p>
                  </a:txBody>
                  <a:tcPr/>
                </a:tc>
                <a:tc>
                  <a:txBody>
                    <a:bodyPr/>
                    <a:lstStyle/>
                    <a:p>
                      <a:r>
                        <a:rPr lang="en-IN" dirty="0"/>
                        <a:t>44</a:t>
                      </a:r>
                    </a:p>
                  </a:txBody>
                  <a:tcPr/>
                </a:tc>
                <a:tc>
                  <a:txBody>
                    <a:bodyPr/>
                    <a:lstStyle/>
                    <a:p>
                      <a:r>
                        <a:rPr lang="en-IN" dirty="0"/>
                        <a:t>18-08-1997</a:t>
                      </a:r>
                    </a:p>
                  </a:txBody>
                  <a:tcPr/>
                </a:tc>
                <a:tc>
                  <a:txBody>
                    <a:bodyPr/>
                    <a:lstStyle/>
                    <a:p>
                      <a:r>
                        <a:rPr lang="en-IN" dirty="0"/>
                        <a:t>Leukemia</a:t>
                      </a:r>
                    </a:p>
                  </a:txBody>
                  <a:tcPr/>
                </a:tc>
                <a:extLst>
                  <a:ext uri="{0D108BD9-81ED-4DB2-BD59-A6C34878D82A}">
                    <a16:rowId xmlns:a16="http://schemas.microsoft.com/office/drawing/2014/main" val="1798131828"/>
                  </a:ext>
                </a:extLst>
              </a:tr>
              <a:tr h="580450">
                <a:tc>
                  <a:txBody>
                    <a:bodyPr/>
                    <a:lstStyle/>
                    <a:p>
                      <a:r>
                        <a:rPr lang="en-IN" dirty="0"/>
                        <a:t>7773</a:t>
                      </a:r>
                    </a:p>
                  </a:txBody>
                  <a:tcPr/>
                </a:tc>
                <a:tc>
                  <a:txBody>
                    <a:bodyPr/>
                    <a:lstStyle/>
                    <a:p>
                      <a:r>
                        <a:rPr lang="en-IN" dirty="0"/>
                        <a:t>Umesh</a:t>
                      </a:r>
                    </a:p>
                  </a:txBody>
                  <a:tcPr/>
                </a:tc>
                <a:tc>
                  <a:txBody>
                    <a:bodyPr/>
                    <a:lstStyle/>
                    <a:p>
                      <a:r>
                        <a:rPr lang="en-IN" dirty="0"/>
                        <a:t>AB+</a:t>
                      </a:r>
                    </a:p>
                  </a:txBody>
                  <a:tcPr/>
                </a:tc>
                <a:tc>
                  <a:txBody>
                    <a:bodyPr/>
                    <a:lstStyle/>
                    <a:p>
                      <a:r>
                        <a:rPr lang="en-IN" dirty="0"/>
                        <a:t>35</a:t>
                      </a:r>
                    </a:p>
                  </a:txBody>
                  <a:tcPr/>
                </a:tc>
                <a:tc>
                  <a:txBody>
                    <a:bodyPr/>
                    <a:lstStyle/>
                    <a:p>
                      <a:r>
                        <a:rPr lang="en-IN" dirty="0"/>
                        <a:t>59</a:t>
                      </a:r>
                    </a:p>
                  </a:txBody>
                  <a:tcPr/>
                </a:tc>
                <a:tc>
                  <a:txBody>
                    <a:bodyPr/>
                    <a:lstStyle/>
                    <a:p>
                      <a:r>
                        <a:rPr lang="en-IN" dirty="0"/>
                        <a:t>21-01-1985</a:t>
                      </a:r>
                    </a:p>
                  </a:txBody>
                  <a:tcPr/>
                </a:tc>
                <a:tc>
                  <a:txBody>
                    <a:bodyPr/>
                    <a:lstStyle/>
                    <a:p>
                      <a:r>
                        <a:rPr lang="en-IN" dirty="0"/>
                        <a:t>Sickel-cell</a:t>
                      </a:r>
                    </a:p>
                  </a:txBody>
                  <a:tcPr/>
                </a:tc>
                <a:extLst>
                  <a:ext uri="{0D108BD9-81ED-4DB2-BD59-A6C34878D82A}">
                    <a16:rowId xmlns:a16="http://schemas.microsoft.com/office/drawing/2014/main" val="1345420561"/>
                  </a:ext>
                </a:extLst>
              </a:tr>
              <a:tr h="580450">
                <a:tc>
                  <a:txBody>
                    <a:bodyPr/>
                    <a:lstStyle/>
                    <a:p>
                      <a:r>
                        <a:rPr lang="en-IN" dirty="0"/>
                        <a:t>7774</a:t>
                      </a:r>
                    </a:p>
                  </a:txBody>
                  <a:tcPr/>
                </a:tc>
                <a:tc>
                  <a:txBody>
                    <a:bodyPr/>
                    <a:lstStyle/>
                    <a:p>
                      <a:r>
                        <a:rPr lang="en-IN" dirty="0"/>
                        <a:t>Sarita</a:t>
                      </a:r>
                    </a:p>
                  </a:txBody>
                  <a:tcPr/>
                </a:tc>
                <a:tc>
                  <a:txBody>
                    <a:bodyPr/>
                    <a:lstStyle/>
                    <a:p>
                      <a:r>
                        <a:rPr lang="en-IN" dirty="0"/>
                        <a:t>B+</a:t>
                      </a:r>
                    </a:p>
                  </a:txBody>
                  <a:tcPr/>
                </a:tc>
                <a:tc>
                  <a:txBody>
                    <a:bodyPr/>
                    <a:lstStyle/>
                    <a:p>
                      <a:r>
                        <a:rPr lang="en-IN" dirty="0"/>
                        <a:t>24</a:t>
                      </a:r>
                    </a:p>
                  </a:txBody>
                  <a:tcPr/>
                </a:tc>
                <a:tc>
                  <a:txBody>
                    <a:bodyPr/>
                    <a:lstStyle/>
                    <a:p>
                      <a:r>
                        <a:rPr lang="en-IN" dirty="0"/>
                        <a:t>55</a:t>
                      </a:r>
                    </a:p>
                  </a:txBody>
                  <a:tcPr/>
                </a:tc>
                <a:tc>
                  <a:txBody>
                    <a:bodyPr/>
                    <a:lstStyle/>
                    <a:p>
                      <a:r>
                        <a:rPr lang="en-IN" dirty="0"/>
                        <a:t>11-02-1997</a:t>
                      </a:r>
                    </a:p>
                  </a:txBody>
                  <a:tcPr/>
                </a:tc>
                <a:tc>
                  <a:txBody>
                    <a:bodyPr/>
                    <a:lstStyle/>
                    <a:p>
                      <a:r>
                        <a:rPr lang="en-IN" dirty="0"/>
                        <a:t>Liver</a:t>
                      </a:r>
                    </a:p>
                  </a:txBody>
                  <a:tcPr/>
                </a:tc>
                <a:extLst>
                  <a:ext uri="{0D108BD9-81ED-4DB2-BD59-A6C34878D82A}">
                    <a16:rowId xmlns:a16="http://schemas.microsoft.com/office/drawing/2014/main" val="449417331"/>
                  </a:ext>
                </a:extLst>
              </a:tr>
              <a:tr h="580450">
                <a:tc>
                  <a:txBody>
                    <a:bodyPr/>
                    <a:lstStyle/>
                    <a:p>
                      <a:r>
                        <a:rPr lang="en-IN" dirty="0"/>
                        <a:t>7775</a:t>
                      </a:r>
                    </a:p>
                  </a:txBody>
                  <a:tcPr/>
                </a:tc>
                <a:tc>
                  <a:txBody>
                    <a:bodyPr/>
                    <a:lstStyle/>
                    <a:p>
                      <a:r>
                        <a:rPr lang="en-IN" dirty="0"/>
                        <a:t>Tanvi</a:t>
                      </a:r>
                    </a:p>
                  </a:txBody>
                  <a:tcPr/>
                </a:tc>
                <a:tc>
                  <a:txBody>
                    <a:bodyPr/>
                    <a:lstStyle/>
                    <a:p>
                      <a:r>
                        <a:rPr lang="en-IN" dirty="0"/>
                        <a:t>A-</a:t>
                      </a:r>
                    </a:p>
                  </a:txBody>
                  <a:tcPr/>
                </a:tc>
                <a:tc>
                  <a:txBody>
                    <a:bodyPr/>
                    <a:lstStyle/>
                    <a:p>
                      <a:r>
                        <a:rPr lang="en-IN" dirty="0"/>
                        <a:t>19</a:t>
                      </a:r>
                    </a:p>
                  </a:txBody>
                  <a:tcPr/>
                </a:tc>
                <a:tc>
                  <a:txBody>
                    <a:bodyPr/>
                    <a:lstStyle/>
                    <a:p>
                      <a:r>
                        <a:rPr lang="en-IN" dirty="0"/>
                        <a:t>41</a:t>
                      </a:r>
                    </a:p>
                  </a:txBody>
                  <a:tcPr/>
                </a:tc>
                <a:tc>
                  <a:txBody>
                    <a:bodyPr/>
                    <a:lstStyle/>
                    <a:p>
                      <a:r>
                        <a:rPr lang="en-IN" dirty="0"/>
                        <a:t>01-01-2002</a:t>
                      </a:r>
                    </a:p>
                  </a:txBody>
                  <a:tcPr/>
                </a:tc>
                <a:tc>
                  <a:txBody>
                    <a:bodyPr/>
                    <a:lstStyle/>
                    <a:p>
                      <a:r>
                        <a:rPr lang="en-IN" dirty="0"/>
                        <a:t>Cancer</a:t>
                      </a:r>
                    </a:p>
                  </a:txBody>
                  <a:tcPr/>
                </a:tc>
                <a:extLst>
                  <a:ext uri="{0D108BD9-81ED-4DB2-BD59-A6C34878D82A}">
                    <a16:rowId xmlns:a16="http://schemas.microsoft.com/office/drawing/2014/main" val="1012199989"/>
                  </a:ext>
                </a:extLst>
              </a:tr>
              <a:tr h="580450">
                <a:tc>
                  <a:txBody>
                    <a:bodyPr/>
                    <a:lstStyle/>
                    <a:p>
                      <a:r>
                        <a:rPr lang="en-IN" dirty="0"/>
                        <a:t>7776</a:t>
                      </a:r>
                    </a:p>
                  </a:txBody>
                  <a:tcPr/>
                </a:tc>
                <a:tc>
                  <a:txBody>
                    <a:bodyPr/>
                    <a:lstStyle/>
                    <a:p>
                      <a:r>
                        <a:rPr lang="en-IN" dirty="0"/>
                        <a:t>Deepak</a:t>
                      </a:r>
                    </a:p>
                  </a:txBody>
                  <a:tcPr/>
                </a:tc>
                <a:tc>
                  <a:txBody>
                    <a:bodyPr/>
                    <a:lstStyle/>
                    <a:p>
                      <a:r>
                        <a:rPr lang="en-IN" dirty="0"/>
                        <a:t>O+</a:t>
                      </a:r>
                    </a:p>
                  </a:txBody>
                  <a:tcPr/>
                </a:tc>
                <a:tc>
                  <a:txBody>
                    <a:bodyPr/>
                    <a:lstStyle/>
                    <a:p>
                      <a:r>
                        <a:rPr lang="en-IN" dirty="0"/>
                        <a:t>29</a:t>
                      </a:r>
                    </a:p>
                  </a:txBody>
                  <a:tcPr/>
                </a:tc>
                <a:tc>
                  <a:txBody>
                    <a:bodyPr/>
                    <a:lstStyle/>
                    <a:p>
                      <a:r>
                        <a:rPr lang="en-IN" dirty="0"/>
                        <a:t>34</a:t>
                      </a:r>
                    </a:p>
                  </a:txBody>
                  <a:tcPr/>
                </a:tc>
                <a:tc>
                  <a:txBody>
                    <a:bodyPr/>
                    <a:lstStyle/>
                    <a:p>
                      <a:r>
                        <a:rPr lang="en-IN" dirty="0"/>
                        <a:t>05-11-1992</a:t>
                      </a:r>
                    </a:p>
                  </a:txBody>
                  <a:tcPr/>
                </a:tc>
                <a:tc>
                  <a:txBody>
                    <a:bodyPr/>
                    <a:lstStyle/>
                    <a:p>
                      <a:r>
                        <a:rPr lang="en-IN" sz="1700" dirty="0"/>
                        <a:t>Hemophilia</a:t>
                      </a:r>
                    </a:p>
                  </a:txBody>
                  <a:tcPr/>
                </a:tc>
                <a:extLst>
                  <a:ext uri="{0D108BD9-81ED-4DB2-BD59-A6C34878D82A}">
                    <a16:rowId xmlns:a16="http://schemas.microsoft.com/office/drawing/2014/main" val="3952568399"/>
                  </a:ext>
                </a:extLst>
              </a:tr>
            </a:tbl>
          </a:graphicData>
        </a:graphic>
      </p:graphicFrame>
      <p:graphicFrame>
        <p:nvGraphicFramePr>
          <p:cNvPr id="4" name="Table 4">
            <a:extLst>
              <a:ext uri="{FF2B5EF4-FFF2-40B4-BE49-F238E27FC236}">
                <a16:creationId xmlns:a16="http://schemas.microsoft.com/office/drawing/2014/main" id="{F30B5185-0F16-667F-5E0B-A866AB85946D}"/>
              </a:ext>
            </a:extLst>
          </p:cNvPr>
          <p:cNvGraphicFramePr>
            <a:graphicFrameLocks noGrp="1"/>
          </p:cNvGraphicFramePr>
          <p:nvPr>
            <p:extLst>
              <p:ext uri="{D42A27DB-BD31-4B8C-83A1-F6EECF244321}">
                <p14:modId xmlns:p14="http://schemas.microsoft.com/office/powerpoint/2010/main" val="3260801565"/>
              </p:ext>
            </p:extLst>
          </p:nvPr>
        </p:nvGraphicFramePr>
        <p:xfrm>
          <a:off x="8890389" y="1352039"/>
          <a:ext cx="2971516" cy="5404744"/>
        </p:xfrm>
        <a:graphic>
          <a:graphicData uri="http://schemas.openxmlformats.org/drawingml/2006/table">
            <a:tbl>
              <a:tblPr firstRow="1" bandRow="1">
                <a:tableStyleId>{5C22544A-7EE6-4342-B048-85BDC9FD1C3A}</a:tableStyleId>
              </a:tblPr>
              <a:tblGrid>
                <a:gridCol w="988602">
                  <a:extLst>
                    <a:ext uri="{9D8B030D-6E8A-4147-A177-3AD203B41FA5}">
                      <a16:colId xmlns:a16="http://schemas.microsoft.com/office/drawing/2014/main" val="764856815"/>
                    </a:ext>
                  </a:extLst>
                </a:gridCol>
                <a:gridCol w="1982914">
                  <a:extLst>
                    <a:ext uri="{9D8B030D-6E8A-4147-A177-3AD203B41FA5}">
                      <a16:colId xmlns:a16="http://schemas.microsoft.com/office/drawing/2014/main" val="555807558"/>
                    </a:ext>
                  </a:extLst>
                </a:gridCol>
              </a:tblGrid>
              <a:tr h="465858">
                <a:tc>
                  <a:txBody>
                    <a:bodyPr/>
                    <a:lstStyle/>
                    <a:p>
                      <a:r>
                        <a:rPr lang="en-IN" dirty="0"/>
                        <a:t>P.id</a:t>
                      </a:r>
                    </a:p>
                  </a:txBody>
                  <a:tcPr/>
                </a:tc>
                <a:tc>
                  <a:txBody>
                    <a:bodyPr/>
                    <a:lstStyle/>
                    <a:p>
                      <a:r>
                        <a:rPr lang="en-IN" dirty="0"/>
                        <a:t>P.mno</a:t>
                      </a:r>
                    </a:p>
                  </a:txBody>
                  <a:tcPr/>
                </a:tc>
                <a:extLst>
                  <a:ext uri="{0D108BD9-81ED-4DB2-BD59-A6C34878D82A}">
                    <a16:rowId xmlns:a16="http://schemas.microsoft.com/office/drawing/2014/main" val="3950592398"/>
                  </a:ext>
                </a:extLst>
              </a:tr>
              <a:tr h="465858">
                <a:tc>
                  <a:txBody>
                    <a:bodyPr/>
                    <a:lstStyle/>
                    <a:p>
                      <a:r>
                        <a:rPr lang="en-IN" dirty="0"/>
                        <a:t>7770</a:t>
                      </a:r>
                    </a:p>
                  </a:txBody>
                  <a:tcPr/>
                </a:tc>
                <a:tc>
                  <a:txBody>
                    <a:bodyPr/>
                    <a:lstStyle/>
                    <a:p>
                      <a:r>
                        <a:rPr lang="en-IN" dirty="0">
                          <a:solidFill>
                            <a:schemeClr val="tx1"/>
                          </a:solidFill>
                        </a:rPr>
                        <a:t>8564875621</a:t>
                      </a:r>
                      <a:endParaRPr lang="en-IN" dirty="0"/>
                    </a:p>
                  </a:txBody>
                  <a:tcPr/>
                </a:tc>
                <a:extLst>
                  <a:ext uri="{0D108BD9-81ED-4DB2-BD59-A6C34878D82A}">
                    <a16:rowId xmlns:a16="http://schemas.microsoft.com/office/drawing/2014/main" val="3987473653"/>
                  </a:ext>
                </a:extLst>
              </a:tr>
              <a:tr h="465858">
                <a:tc>
                  <a:txBody>
                    <a:bodyPr/>
                    <a:lstStyle/>
                    <a:p>
                      <a:r>
                        <a:rPr lang="en-IN" dirty="0"/>
                        <a:t>7770</a:t>
                      </a:r>
                    </a:p>
                  </a:txBody>
                  <a:tcPr/>
                </a:tc>
                <a:tc>
                  <a:txBody>
                    <a:bodyPr/>
                    <a:lstStyle/>
                    <a:p>
                      <a:r>
                        <a:rPr lang="en-IN" dirty="0">
                          <a:solidFill>
                            <a:schemeClr val="tx1"/>
                          </a:solidFill>
                        </a:rPr>
                        <a:t>9585875624</a:t>
                      </a:r>
                      <a:endParaRPr lang="en-IN" dirty="0"/>
                    </a:p>
                  </a:txBody>
                  <a:tcPr/>
                </a:tc>
                <a:extLst>
                  <a:ext uri="{0D108BD9-81ED-4DB2-BD59-A6C34878D82A}">
                    <a16:rowId xmlns:a16="http://schemas.microsoft.com/office/drawing/2014/main" val="292619690"/>
                  </a:ext>
                </a:extLst>
              </a:tr>
              <a:tr h="465858">
                <a:tc>
                  <a:txBody>
                    <a:bodyPr/>
                    <a:lstStyle/>
                    <a:p>
                      <a:r>
                        <a:rPr lang="en-IN" dirty="0"/>
                        <a:t>7771</a:t>
                      </a:r>
                    </a:p>
                  </a:txBody>
                  <a:tcPr/>
                </a:tc>
                <a:tc>
                  <a:txBody>
                    <a:bodyPr/>
                    <a:lstStyle/>
                    <a:p>
                      <a:r>
                        <a:rPr lang="en-IN" dirty="0">
                          <a:solidFill>
                            <a:schemeClr val="tx1"/>
                          </a:solidFill>
                        </a:rPr>
                        <a:t>9264875622</a:t>
                      </a:r>
                      <a:endParaRPr lang="en-IN" dirty="0"/>
                    </a:p>
                  </a:txBody>
                  <a:tcPr/>
                </a:tc>
                <a:extLst>
                  <a:ext uri="{0D108BD9-81ED-4DB2-BD59-A6C34878D82A}">
                    <a16:rowId xmlns:a16="http://schemas.microsoft.com/office/drawing/2014/main" val="1910074771"/>
                  </a:ext>
                </a:extLst>
              </a:tr>
              <a:tr h="589723">
                <a:tc>
                  <a:txBody>
                    <a:bodyPr/>
                    <a:lstStyle/>
                    <a:p>
                      <a:r>
                        <a:rPr lang="en-IN" dirty="0"/>
                        <a:t>7773</a:t>
                      </a:r>
                    </a:p>
                  </a:txBody>
                  <a:tcPr/>
                </a:tc>
                <a:tc>
                  <a:txBody>
                    <a:bodyPr/>
                    <a:lstStyle/>
                    <a:p>
                      <a:r>
                        <a:rPr lang="en-IN" dirty="0">
                          <a:solidFill>
                            <a:schemeClr val="tx1"/>
                          </a:solidFill>
                        </a:rPr>
                        <a:t>8864875625</a:t>
                      </a:r>
                      <a:endParaRPr lang="en-IN" dirty="0"/>
                    </a:p>
                  </a:txBody>
                  <a:tcPr/>
                </a:tc>
                <a:extLst>
                  <a:ext uri="{0D108BD9-81ED-4DB2-BD59-A6C34878D82A}">
                    <a16:rowId xmlns:a16="http://schemas.microsoft.com/office/drawing/2014/main" val="275691724"/>
                  </a:ext>
                </a:extLst>
              </a:tr>
              <a:tr h="614406">
                <a:tc>
                  <a:txBody>
                    <a:bodyPr/>
                    <a:lstStyle/>
                    <a:p>
                      <a:r>
                        <a:rPr lang="en-IN" dirty="0"/>
                        <a:t>7773</a:t>
                      </a:r>
                    </a:p>
                  </a:txBody>
                  <a:tcPr/>
                </a:tc>
                <a:tc>
                  <a:txBody>
                    <a:bodyPr/>
                    <a:lstStyle/>
                    <a:p>
                      <a:r>
                        <a:rPr lang="en-IN" dirty="0">
                          <a:solidFill>
                            <a:schemeClr val="tx1"/>
                          </a:solidFill>
                        </a:rPr>
                        <a:t>8964875623</a:t>
                      </a:r>
                      <a:endParaRPr lang="en-IN" dirty="0"/>
                    </a:p>
                  </a:txBody>
                  <a:tcPr/>
                </a:tc>
                <a:extLst>
                  <a:ext uri="{0D108BD9-81ED-4DB2-BD59-A6C34878D82A}">
                    <a16:rowId xmlns:a16="http://schemas.microsoft.com/office/drawing/2014/main" val="1352194490"/>
                  </a:ext>
                </a:extLst>
              </a:tr>
              <a:tr h="465858">
                <a:tc>
                  <a:txBody>
                    <a:bodyPr/>
                    <a:lstStyle/>
                    <a:p>
                      <a:r>
                        <a:rPr lang="en-IN" dirty="0"/>
                        <a:t>7774</a:t>
                      </a:r>
                    </a:p>
                  </a:txBody>
                  <a:tcPr/>
                </a:tc>
                <a:tc>
                  <a:txBody>
                    <a:bodyPr/>
                    <a:lstStyle/>
                    <a:p>
                      <a:r>
                        <a:rPr lang="en-IN" dirty="0">
                          <a:solidFill>
                            <a:schemeClr val="tx1"/>
                          </a:solidFill>
                        </a:rPr>
                        <a:t>7764875624</a:t>
                      </a:r>
                      <a:endParaRPr lang="en-IN" dirty="0"/>
                    </a:p>
                  </a:txBody>
                  <a:tcPr/>
                </a:tc>
                <a:extLst>
                  <a:ext uri="{0D108BD9-81ED-4DB2-BD59-A6C34878D82A}">
                    <a16:rowId xmlns:a16="http://schemas.microsoft.com/office/drawing/2014/main" val="1569770547"/>
                  </a:ext>
                </a:extLst>
              </a:tr>
              <a:tr h="465858">
                <a:tc>
                  <a:txBody>
                    <a:bodyPr/>
                    <a:lstStyle/>
                    <a:p>
                      <a:r>
                        <a:rPr lang="en-IN" dirty="0"/>
                        <a:t>7775</a:t>
                      </a:r>
                    </a:p>
                  </a:txBody>
                  <a:tcPr/>
                </a:tc>
                <a:tc>
                  <a:txBody>
                    <a:bodyPr/>
                    <a:lstStyle/>
                    <a:p>
                      <a:r>
                        <a:rPr lang="en-IN" dirty="0">
                          <a:solidFill>
                            <a:schemeClr val="tx1"/>
                          </a:solidFill>
                        </a:rPr>
                        <a:t>8664487623</a:t>
                      </a:r>
                      <a:endParaRPr lang="en-IN" dirty="0"/>
                    </a:p>
                  </a:txBody>
                  <a:tcPr/>
                </a:tc>
                <a:extLst>
                  <a:ext uri="{0D108BD9-81ED-4DB2-BD59-A6C34878D82A}">
                    <a16:rowId xmlns:a16="http://schemas.microsoft.com/office/drawing/2014/main" val="3124264752"/>
                  </a:ext>
                </a:extLst>
              </a:tr>
              <a:tr h="473751">
                <a:tc>
                  <a:txBody>
                    <a:bodyPr/>
                    <a:lstStyle/>
                    <a:p>
                      <a:r>
                        <a:rPr lang="en-IN" dirty="0"/>
                        <a:t>7776</a:t>
                      </a:r>
                    </a:p>
                  </a:txBody>
                  <a:tcPr/>
                </a:tc>
                <a:tc>
                  <a:txBody>
                    <a:bodyPr/>
                    <a:lstStyle/>
                    <a:p>
                      <a:r>
                        <a:rPr lang="en-IN" dirty="0">
                          <a:solidFill>
                            <a:schemeClr val="tx1"/>
                          </a:solidFill>
                        </a:rPr>
                        <a:t>8294875629</a:t>
                      </a:r>
                      <a:endParaRPr lang="en-IN" dirty="0"/>
                    </a:p>
                  </a:txBody>
                  <a:tcPr/>
                </a:tc>
                <a:extLst>
                  <a:ext uri="{0D108BD9-81ED-4DB2-BD59-A6C34878D82A}">
                    <a16:rowId xmlns:a16="http://schemas.microsoft.com/office/drawing/2014/main" val="4294528875"/>
                  </a:ext>
                </a:extLst>
              </a:tr>
              <a:tr h="465858">
                <a:tc>
                  <a:txBody>
                    <a:bodyPr/>
                    <a:lstStyle/>
                    <a:p>
                      <a:r>
                        <a:rPr lang="en-IN" dirty="0"/>
                        <a:t>7776</a:t>
                      </a:r>
                    </a:p>
                  </a:txBody>
                  <a:tcPr/>
                </a:tc>
                <a:tc>
                  <a:txBody>
                    <a:bodyPr/>
                    <a:lstStyle/>
                    <a:p>
                      <a:r>
                        <a:rPr lang="en-IN" dirty="0">
                          <a:solidFill>
                            <a:schemeClr val="tx1"/>
                          </a:solidFill>
                        </a:rPr>
                        <a:t>9562652620</a:t>
                      </a:r>
                      <a:endParaRPr lang="en-IN" dirty="0"/>
                    </a:p>
                  </a:txBody>
                  <a:tcPr/>
                </a:tc>
                <a:extLst>
                  <a:ext uri="{0D108BD9-81ED-4DB2-BD59-A6C34878D82A}">
                    <a16:rowId xmlns:a16="http://schemas.microsoft.com/office/drawing/2014/main" val="2942154966"/>
                  </a:ext>
                </a:extLst>
              </a:tr>
              <a:tr h="465858">
                <a:tc>
                  <a:txBody>
                    <a:bodyPr/>
                    <a:lstStyle/>
                    <a:p>
                      <a:r>
                        <a:rPr lang="en-IN" dirty="0"/>
                        <a:t>7776</a:t>
                      </a:r>
                    </a:p>
                  </a:txBody>
                  <a:tcPr/>
                </a:tc>
                <a:tc>
                  <a:txBody>
                    <a:bodyPr/>
                    <a:lstStyle/>
                    <a:p>
                      <a:r>
                        <a:rPr lang="en-IN" dirty="0">
                          <a:solidFill>
                            <a:schemeClr val="tx1"/>
                          </a:solidFill>
                        </a:rPr>
                        <a:t>9052175626</a:t>
                      </a:r>
                      <a:endParaRPr lang="en-IN" dirty="0"/>
                    </a:p>
                  </a:txBody>
                  <a:tcPr/>
                </a:tc>
                <a:extLst>
                  <a:ext uri="{0D108BD9-81ED-4DB2-BD59-A6C34878D82A}">
                    <a16:rowId xmlns:a16="http://schemas.microsoft.com/office/drawing/2014/main" val="1263487801"/>
                  </a:ext>
                </a:extLst>
              </a:tr>
            </a:tbl>
          </a:graphicData>
        </a:graphic>
      </p:graphicFrame>
    </p:spTree>
    <p:extLst>
      <p:ext uri="{BB962C8B-B14F-4D97-AF65-F5344CB8AC3E}">
        <p14:creationId xmlns:p14="http://schemas.microsoft.com/office/powerpoint/2010/main" val="24990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0" name="TextBox 29">
            <a:extLst>
              <a:ext uri="{FF2B5EF4-FFF2-40B4-BE49-F238E27FC236}">
                <a16:creationId xmlns:a16="http://schemas.microsoft.com/office/drawing/2014/main" id="{B0BC3193-0FDC-BDED-C94B-E6C2A869BF39}"/>
              </a:ext>
            </a:extLst>
          </p:cNvPr>
          <p:cNvSpPr txBox="1"/>
          <p:nvPr/>
        </p:nvSpPr>
        <p:spPr>
          <a:xfrm>
            <a:off x="872977" y="362188"/>
            <a:ext cx="3724977" cy="369332"/>
          </a:xfrm>
          <a:prstGeom prst="rect">
            <a:avLst/>
          </a:prstGeom>
          <a:noFill/>
        </p:spPr>
        <p:txBody>
          <a:bodyPr wrap="square" rtlCol="0">
            <a:spAutoFit/>
          </a:bodyPr>
          <a:lstStyle/>
          <a:p>
            <a:r>
              <a:rPr lang="en-IN" b="1" dirty="0"/>
              <a:t>2) DONOR</a:t>
            </a:r>
          </a:p>
        </p:txBody>
      </p:sp>
      <p:graphicFrame>
        <p:nvGraphicFramePr>
          <p:cNvPr id="4" name="Table 4">
            <a:extLst>
              <a:ext uri="{FF2B5EF4-FFF2-40B4-BE49-F238E27FC236}">
                <a16:creationId xmlns:a16="http://schemas.microsoft.com/office/drawing/2014/main" id="{FD36F07B-3F99-27E6-1A3C-83DE0DD7C5E8}"/>
              </a:ext>
            </a:extLst>
          </p:cNvPr>
          <p:cNvGraphicFramePr>
            <a:graphicFrameLocks noGrp="1"/>
          </p:cNvGraphicFramePr>
          <p:nvPr>
            <p:extLst>
              <p:ext uri="{D42A27DB-BD31-4B8C-83A1-F6EECF244321}">
                <p14:modId xmlns:p14="http://schemas.microsoft.com/office/powerpoint/2010/main" val="2092268001"/>
              </p:ext>
            </p:extLst>
          </p:nvPr>
        </p:nvGraphicFramePr>
        <p:xfrm>
          <a:off x="388133" y="1099809"/>
          <a:ext cx="8057224" cy="4505582"/>
        </p:xfrm>
        <a:graphic>
          <a:graphicData uri="http://schemas.openxmlformats.org/drawingml/2006/table">
            <a:tbl>
              <a:tblPr firstRow="1" bandRow="1">
                <a:tableStyleId>{93296810-A885-4BE3-A3E7-6D5BEEA58F35}</a:tableStyleId>
              </a:tblPr>
              <a:tblGrid>
                <a:gridCol w="1151032">
                  <a:extLst>
                    <a:ext uri="{9D8B030D-6E8A-4147-A177-3AD203B41FA5}">
                      <a16:colId xmlns:a16="http://schemas.microsoft.com/office/drawing/2014/main" val="2226868907"/>
                    </a:ext>
                  </a:extLst>
                </a:gridCol>
                <a:gridCol w="1151032">
                  <a:extLst>
                    <a:ext uri="{9D8B030D-6E8A-4147-A177-3AD203B41FA5}">
                      <a16:colId xmlns:a16="http://schemas.microsoft.com/office/drawing/2014/main" val="2548033845"/>
                    </a:ext>
                  </a:extLst>
                </a:gridCol>
                <a:gridCol w="1151032">
                  <a:extLst>
                    <a:ext uri="{9D8B030D-6E8A-4147-A177-3AD203B41FA5}">
                      <a16:colId xmlns:a16="http://schemas.microsoft.com/office/drawing/2014/main" val="2547866737"/>
                    </a:ext>
                  </a:extLst>
                </a:gridCol>
                <a:gridCol w="1151032">
                  <a:extLst>
                    <a:ext uri="{9D8B030D-6E8A-4147-A177-3AD203B41FA5}">
                      <a16:colId xmlns:a16="http://schemas.microsoft.com/office/drawing/2014/main" val="744788009"/>
                    </a:ext>
                  </a:extLst>
                </a:gridCol>
                <a:gridCol w="1151032">
                  <a:extLst>
                    <a:ext uri="{9D8B030D-6E8A-4147-A177-3AD203B41FA5}">
                      <a16:colId xmlns:a16="http://schemas.microsoft.com/office/drawing/2014/main" val="1905602859"/>
                    </a:ext>
                  </a:extLst>
                </a:gridCol>
                <a:gridCol w="1151032">
                  <a:extLst>
                    <a:ext uri="{9D8B030D-6E8A-4147-A177-3AD203B41FA5}">
                      <a16:colId xmlns:a16="http://schemas.microsoft.com/office/drawing/2014/main" val="3267964508"/>
                    </a:ext>
                  </a:extLst>
                </a:gridCol>
                <a:gridCol w="1151032">
                  <a:extLst>
                    <a:ext uri="{9D8B030D-6E8A-4147-A177-3AD203B41FA5}">
                      <a16:colId xmlns:a16="http://schemas.microsoft.com/office/drawing/2014/main" val="1856452747"/>
                    </a:ext>
                  </a:extLst>
                </a:gridCol>
              </a:tblGrid>
              <a:tr h="737590">
                <a:tc>
                  <a:txBody>
                    <a:bodyPr/>
                    <a:lstStyle/>
                    <a:p>
                      <a:r>
                        <a:rPr lang="en-IN" dirty="0"/>
                        <a:t>D.id</a:t>
                      </a:r>
                    </a:p>
                  </a:txBody>
                  <a:tcPr/>
                </a:tc>
                <a:tc>
                  <a:txBody>
                    <a:bodyPr/>
                    <a:lstStyle/>
                    <a:p>
                      <a:r>
                        <a:rPr lang="en-IN" dirty="0"/>
                        <a:t>D.name</a:t>
                      </a:r>
                    </a:p>
                  </a:txBody>
                  <a:tcPr/>
                </a:tc>
                <a:tc>
                  <a:txBody>
                    <a:bodyPr/>
                    <a:lstStyle/>
                    <a:p>
                      <a:r>
                        <a:rPr lang="en-IN" dirty="0"/>
                        <a:t>D.age</a:t>
                      </a:r>
                    </a:p>
                  </a:txBody>
                  <a:tcPr/>
                </a:tc>
                <a:tc>
                  <a:txBody>
                    <a:bodyPr/>
                    <a:lstStyle/>
                    <a:p>
                      <a:r>
                        <a:rPr lang="en-IN" dirty="0"/>
                        <a:t>D.weight</a:t>
                      </a:r>
                    </a:p>
                  </a:txBody>
                  <a:tcPr/>
                </a:tc>
                <a:tc>
                  <a:txBody>
                    <a:bodyPr/>
                    <a:lstStyle/>
                    <a:p>
                      <a:r>
                        <a:rPr lang="en-IN" dirty="0"/>
                        <a:t>D.blood-group</a:t>
                      </a:r>
                    </a:p>
                  </a:txBody>
                  <a:tcPr/>
                </a:tc>
                <a:tc>
                  <a:txBody>
                    <a:bodyPr/>
                    <a:lstStyle/>
                    <a:p>
                      <a:r>
                        <a:rPr lang="en-IN" dirty="0"/>
                        <a:t>D.disease</a:t>
                      </a:r>
                    </a:p>
                  </a:txBody>
                  <a:tcPr/>
                </a:tc>
                <a:tc>
                  <a:txBody>
                    <a:bodyPr/>
                    <a:lstStyle/>
                    <a:p>
                      <a:r>
                        <a:rPr lang="en-IN" dirty="0"/>
                        <a:t>D.dob</a:t>
                      </a:r>
                    </a:p>
                  </a:txBody>
                  <a:tcPr/>
                </a:tc>
                <a:extLst>
                  <a:ext uri="{0D108BD9-81ED-4DB2-BD59-A6C34878D82A}">
                    <a16:rowId xmlns:a16="http://schemas.microsoft.com/office/drawing/2014/main" val="3165706289"/>
                  </a:ext>
                </a:extLst>
              </a:tr>
              <a:tr h="737590">
                <a:tc>
                  <a:txBody>
                    <a:bodyPr/>
                    <a:lstStyle/>
                    <a:p>
                      <a:r>
                        <a:rPr lang="en-IN" dirty="0"/>
                        <a:t>369</a:t>
                      </a:r>
                    </a:p>
                  </a:txBody>
                  <a:tcPr/>
                </a:tc>
                <a:tc>
                  <a:txBody>
                    <a:bodyPr/>
                    <a:lstStyle/>
                    <a:p>
                      <a:r>
                        <a:rPr lang="en-IN" dirty="0"/>
                        <a:t>Sudhir</a:t>
                      </a:r>
                    </a:p>
                  </a:txBody>
                  <a:tcPr/>
                </a:tc>
                <a:tc>
                  <a:txBody>
                    <a:bodyPr/>
                    <a:lstStyle/>
                    <a:p>
                      <a:r>
                        <a:rPr lang="en-IN" dirty="0"/>
                        <a:t>23</a:t>
                      </a:r>
                    </a:p>
                  </a:txBody>
                  <a:tcPr/>
                </a:tc>
                <a:tc>
                  <a:txBody>
                    <a:bodyPr/>
                    <a:lstStyle/>
                    <a:p>
                      <a:r>
                        <a:rPr lang="en-IN" dirty="0"/>
                        <a:t>40</a:t>
                      </a:r>
                    </a:p>
                  </a:txBody>
                  <a:tcPr/>
                </a:tc>
                <a:tc>
                  <a:txBody>
                    <a:bodyPr/>
                    <a:lstStyle/>
                    <a:p>
                      <a:r>
                        <a:rPr lang="en-IN" dirty="0"/>
                        <a:t>O+</a:t>
                      </a:r>
                    </a:p>
                  </a:txBody>
                  <a:tcPr/>
                </a:tc>
                <a:tc>
                  <a:txBody>
                    <a:bodyPr/>
                    <a:lstStyle/>
                    <a:p>
                      <a:r>
                        <a:rPr lang="en-IN" dirty="0"/>
                        <a:t>None</a:t>
                      </a:r>
                    </a:p>
                  </a:txBody>
                  <a:tcPr/>
                </a:tc>
                <a:tc>
                  <a:txBody>
                    <a:bodyPr/>
                    <a:lstStyle/>
                    <a:p>
                      <a:r>
                        <a:rPr lang="en-IN" dirty="0"/>
                        <a:t>20-06-1999</a:t>
                      </a:r>
                    </a:p>
                  </a:txBody>
                  <a:tcPr/>
                </a:tc>
                <a:extLst>
                  <a:ext uri="{0D108BD9-81ED-4DB2-BD59-A6C34878D82A}">
                    <a16:rowId xmlns:a16="http://schemas.microsoft.com/office/drawing/2014/main" val="3142487688"/>
                  </a:ext>
                </a:extLst>
              </a:tr>
              <a:tr h="737590">
                <a:tc>
                  <a:txBody>
                    <a:bodyPr/>
                    <a:lstStyle/>
                    <a:p>
                      <a:r>
                        <a:rPr lang="en-IN" dirty="0"/>
                        <a:t>895</a:t>
                      </a:r>
                    </a:p>
                  </a:txBody>
                  <a:tcPr/>
                </a:tc>
                <a:tc>
                  <a:txBody>
                    <a:bodyPr/>
                    <a:lstStyle/>
                    <a:p>
                      <a:r>
                        <a:rPr lang="en-IN" dirty="0"/>
                        <a:t>Ananya</a:t>
                      </a:r>
                    </a:p>
                  </a:txBody>
                  <a:tcPr/>
                </a:tc>
                <a:tc>
                  <a:txBody>
                    <a:bodyPr/>
                    <a:lstStyle/>
                    <a:p>
                      <a:r>
                        <a:rPr lang="en-IN" dirty="0"/>
                        <a:t>42</a:t>
                      </a:r>
                    </a:p>
                  </a:txBody>
                  <a:tcPr/>
                </a:tc>
                <a:tc>
                  <a:txBody>
                    <a:bodyPr/>
                    <a:lstStyle/>
                    <a:p>
                      <a:r>
                        <a:rPr lang="en-IN" dirty="0"/>
                        <a:t>45</a:t>
                      </a:r>
                    </a:p>
                  </a:txBody>
                  <a:tcPr/>
                </a:tc>
                <a:tc>
                  <a:txBody>
                    <a:bodyPr/>
                    <a:lstStyle/>
                    <a:p>
                      <a:r>
                        <a:rPr lang="en-IN" dirty="0"/>
                        <a:t>AB+</a:t>
                      </a:r>
                    </a:p>
                  </a:txBody>
                  <a:tcPr/>
                </a:tc>
                <a:tc>
                  <a:txBody>
                    <a:bodyPr/>
                    <a:lstStyle/>
                    <a:p>
                      <a:r>
                        <a:rPr lang="en-IN" dirty="0"/>
                        <a:t>None</a:t>
                      </a:r>
                    </a:p>
                  </a:txBody>
                  <a:tcPr/>
                </a:tc>
                <a:tc>
                  <a:txBody>
                    <a:bodyPr/>
                    <a:lstStyle/>
                    <a:p>
                      <a:r>
                        <a:rPr lang="en-IN" dirty="0"/>
                        <a:t>01-06-1980</a:t>
                      </a:r>
                    </a:p>
                  </a:txBody>
                  <a:tcPr/>
                </a:tc>
                <a:extLst>
                  <a:ext uri="{0D108BD9-81ED-4DB2-BD59-A6C34878D82A}">
                    <a16:rowId xmlns:a16="http://schemas.microsoft.com/office/drawing/2014/main" val="3726659380"/>
                  </a:ext>
                </a:extLst>
              </a:tr>
              <a:tr h="817632">
                <a:tc>
                  <a:txBody>
                    <a:bodyPr/>
                    <a:lstStyle/>
                    <a:p>
                      <a:r>
                        <a:rPr lang="en-IN" dirty="0"/>
                        <a:t>256</a:t>
                      </a:r>
                    </a:p>
                  </a:txBody>
                  <a:tcPr/>
                </a:tc>
                <a:tc>
                  <a:txBody>
                    <a:bodyPr/>
                    <a:lstStyle/>
                    <a:p>
                      <a:r>
                        <a:rPr lang="en-IN" dirty="0"/>
                        <a:t>Kabir</a:t>
                      </a:r>
                    </a:p>
                  </a:txBody>
                  <a:tcPr/>
                </a:tc>
                <a:tc>
                  <a:txBody>
                    <a:bodyPr/>
                    <a:lstStyle/>
                    <a:p>
                      <a:r>
                        <a:rPr lang="en-IN" dirty="0"/>
                        <a:t>34</a:t>
                      </a:r>
                    </a:p>
                  </a:txBody>
                  <a:tcPr/>
                </a:tc>
                <a:tc>
                  <a:txBody>
                    <a:bodyPr/>
                    <a:lstStyle/>
                    <a:p>
                      <a:r>
                        <a:rPr lang="en-IN" dirty="0"/>
                        <a:t>35</a:t>
                      </a:r>
                    </a:p>
                  </a:txBody>
                  <a:tcPr/>
                </a:tc>
                <a:tc>
                  <a:txBody>
                    <a:bodyPr/>
                    <a:lstStyle/>
                    <a:p>
                      <a:r>
                        <a:rPr lang="en-IN" dirty="0"/>
                        <a:t>B+</a:t>
                      </a:r>
                    </a:p>
                  </a:txBody>
                  <a:tcPr/>
                </a:tc>
                <a:tc>
                  <a:txBody>
                    <a:bodyPr/>
                    <a:lstStyle/>
                    <a:p>
                      <a:r>
                        <a:rPr lang="en-IN" dirty="0"/>
                        <a:t>None</a:t>
                      </a:r>
                    </a:p>
                  </a:txBody>
                  <a:tcPr/>
                </a:tc>
                <a:tc>
                  <a:txBody>
                    <a:bodyPr/>
                    <a:lstStyle/>
                    <a:p>
                      <a:r>
                        <a:rPr lang="en-IN" dirty="0"/>
                        <a:t>12-12-1988</a:t>
                      </a:r>
                    </a:p>
                  </a:txBody>
                  <a:tcPr/>
                </a:tc>
                <a:extLst>
                  <a:ext uri="{0D108BD9-81ED-4DB2-BD59-A6C34878D82A}">
                    <a16:rowId xmlns:a16="http://schemas.microsoft.com/office/drawing/2014/main" val="2864223327"/>
                  </a:ext>
                </a:extLst>
              </a:tr>
              <a:tr h="737590">
                <a:tc>
                  <a:txBody>
                    <a:bodyPr/>
                    <a:lstStyle/>
                    <a:p>
                      <a:r>
                        <a:rPr lang="en-IN" dirty="0"/>
                        <a:t>987</a:t>
                      </a:r>
                    </a:p>
                  </a:txBody>
                  <a:tcPr/>
                </a:tc>
                <a:tc>
                  <a:txBody>
                    <a:bodyPr/>
                    <a:lstStyle/>
                    <a:p>
                      <a:r>
                        <a:rPr lang="en-IN" dirty="0"/>
                        <a:t>Subadha</a:t>
                      </a:r>
                    </a:p>
                  </a:txBody>
                  <a:tcPr/>
                </a:tc>
                <a:tc>
                  <a:txBody>
                    <a:bodyPr/>
                    <a:lstStyle/>
                    <a:p>
                      <a:r>
                        <a:rPr lang="en-IN" dirty="0"/>
                        <a:t>32</a:t>
                      </a:r>
                    </a:p>
                  </a:txBody>
                  <a:tcPr/>
                </a:tc>
                <a:tc>
                  <a:txBody>
                    <a:bodyPr/>
                    <a:lstStyle/>
                    <a:p>
                      <a:r>
                        <a:rPr lang="en-IN" dirty="0"/>
                        <a:t>38</a:t>
                      </a:r>
                    </a:p>
                  </a:txBody>
                  <a:tcPr/>
                </a:tc>
                <a:tc>
                  <a:txBody>
                    <a:bodyPr/>
                    <a:lstStyle/>
                    <a:p>
                      <a:r>
                        <a:rPr lang="en-IN" dirty="0"/>
                        <a:t>O+</a:t>
                      </a:r>
                    </a:p>
                  </a:txBody>
                  <a:tcPr/>
                </a:tc>
                <a:tc>
                  <a:txBody>
                    <a:bodyPr/>
                    <a:lstStyle/>
                    <a:p>
                      <a:r>
                        <a:rPr lang="en-IN" dirty="0"/>
                        <a:t>None</a:t>
                      </a:r>
                    </a:p>
                  </a:txBody>
                  <a:tcPr/>
                </a:tc>
                <a:tc>
                  <a:txBody>
                    <a:bodyPr/>
                    <a:lstStyle/>
                    <a:p>
                      <a:r>
                        <a:rPr lang="en-IN" dirty="0"/>
                        <a:t>06-05-1990</a:t>
                      </a:r>
                    </a:p>
                  </a:txBody>
                  <a:tcPr/>
                </a:tc>
                <a:extLst>
                  <a:ext uri="{0D108BD9-81ED-4DB2-BD59-A6C34878D82A}">
                    <a16:rowId xmlns:a16="http://schemas.microsoft.com/office/drawing/2014/main" val="1394401852"/>
                  </a:ext>
                </a:extLst>
              </a:tr>
              <a:tr h="737590">
                <a:tc>
                  <a:txBody>
                    <a:bodyPr/>
                    <a:lstStyle/>
                    <a:p>
                      <a:r>
                        <a:rPr lang="en-IN" dirty="0"/>
                        <a:t>186</a:t>
                      </a:r>
                    </a:p>
                  </a:txBody>
                  <a:tcPr/>
                </a:tc>
                <a:tc>
                  <a:txBody>
                    <a:bodyPr/>
                    <a:lstStyle/>
                    <a:p>
                      <a:r>
                        <a:rPr lang="en-IN" dirty="0"/>
                        <a:t>Raunak</a:t>
                      </a:r>
                    </a:p>
                  </a:txBody>
                  <a:tcPr/>
                </a:tc>
                <a:tc>
                  <a:txBody>
                    <a:bodyPr/>
                    <a:lstStyle/>
                    <a:p>
                      <a:r>
                        <a:rPr lang="en-IN" dirty="0"/>
                        <a:t>43</a:t>
                      </a:r>
                    </a:p>
                  </a:txBody>
                  <a:tcPr/>
                </a:tc>
                <a:tc>
                  <a:txBody>
                    <a:bodyPr/>
                    <a:lstStyle/>
                    <a:p>
                      <a:r>
                        <a:rPr lang="en-IN" dirty="0"/>
                        <a:t>50</a:t>
                      </a:r>
                    </a:p>
                  </a:txBody>
                  <a:tcPr/>
                </a:tc>
                <a:tc>
                  <a:txBody>
                    <a:bodyPr/>
                    <a:lstStyle/>
                    <a:p>
                      <a:r>
                        <a:rPr lang="en-IN" dirty="0"/>
                        <a:t>A-</a:t>
                      </a:r>
                    </a:p>
                  </a:txBody>
                  <a:tcPr/>
                </a:tc>
                <a:tc>
                  <a:txBody>
                    <a:bodyPr/>
                    <a:lstStyle/>
                    <a:p>
                      <a:r>
                        <a:rPr lang="en-IN" dirty="0"/>
                        <a:t>None</a:t>
                      </a:r>
                    </a:p>
                    <a:p>
                      <a:endParaRPr lang="en-IN" dirty="0"/>
                    </a:p>
                  </a:txBody>
                  <a:tcPr/>
                </a:tc>
                <a:tc>
                  <a:txBody>
                    <a:bodyPr/>
                    <a:lstStyle/>
                    <a:p>
                      <a:r>
                        <a:rPr lang="en-IN" dirty="0"/>
                        <a:t>15-02-1980</a:t>
                      </a:r>
                    </a:p>
                  </a:txBody>
                  <a:tcPr/>
                </a:tc>
                <a:extLst>
                  <a:ext uri="{0D108BD9-81ED-4DB2-BD59-A6C34878D82A}">
                    <a16:rowId xmlns:a16="http://schemas.microsoft.com/office/drawing/2014/main" val="543425575"/>
                  </a:ext>
                </a:extLst>
              </a:tr>
            </a:tbl>
          </a:graphicData>
        </a:graphic>
      </p:graphicFrame>
      <p:graphicFrame>
        <p:nvGraphicFramePr>
          <p:cNvPr id="5" name="Table 5">
            <a:extLst>
              <a:ext uri="{FF2B5EF4-FFF2-40B4-BE49-F238E27FC236}">
                <a16:creationId xmlns:a16="http://schemas.microsoft.com/office/drawing/2014/main" id="{CA796E7B-2043-F47D-DC3E-E4A398C8C8A6}"/>
              </a:ext>
            </a:extLst>
          </p:cNvPr>
          <p:cNvGraphicFramePr>
            <a:graphicFrameLocks noGrp="1"/>
          </p:cNvGraphicFramePr>
          <p:nvPr>
            <p:extLst>
              <p:ext uri="{D42A27DB-BD31-4B8C-83A1-F6EECF244321}">
                <p14:modId xmlns:p14="http://schemas.microsoft.com/office/powerpoint/2010/main" val="4272401821"/>
              </p:ext>
            </p:extLst>
          </p:nvPr>
        </p:nvGraphicFramePr>
        <p:xfrm>
          <a:off x="8753582" y="719665"/>
          <a:ext cx="2845942" cy="5609216"/>
        </p:xfrm>
        <a:graphic>
          <a:graphicData uri="http://schemas.openxmlformats.org/drawingml/2006/table">
            <a:tbl>
              <a:tblPr firstRow="1" bandRow="1">
                <a:tableStyleId>{93296810-A885-4BE3-A3E7-6D5BEEA58F35}</a:tableStyleId>
              </a:tblPr>
              <a:tblGrid>
                <a:gridCol w="883578">
                  <a:extLst>
                    <a:ext uri="{9D8B030D-6E8A-4147-A177-3AD203B41FA5}">
                      <a16:colId xmlns:a16="http://schemas.microsoft.com/office/drawing/2014/main" val="1696325123"/>
                    </a:ext>
                  </a:extLst>
                </a:gridCol>
                <a:gridCol w="1962364">
                  <a:extLst>
                    <a:ext uri="{9D8B030D-6E8A-4147-A177-3AD203B41FA5}">
                      <a16:colId xmlns:a16="http://schemas.microsoft.com/office/drawing/2014/main" val="2539141573"/>
                    </a:ext>
                  </a:extLst>
                </a:gridCol>
              </a:tblGrid>
              <a:tr h="701152">
                <a:tc>
                  <a:txBody>
                    <a:bodyPr/>
                    <a:lstStyle/>
                    <a:p>
                      <a:r>
                        <a:rPr lang="en-IN" dirty="0"/>
                        <a:t>D.id</a:t>
                      </a:r>
                    </a:p>
                  </a:txBody>
                  <a:tcPr/>
                </a:tc>
                <a:tc>
                  <a:txBody>
                    <a:bodyPr/>
                    <a:lstStyle/>
                    <a:p>
                      <a:r>
                        <a:rPr lang="en-IN" dirty="0"/>
                        <a:t>D.mno</a:t>
                      </a:r>
                    </a:p>
                  </a:txBody>
                  <a:tcPr/>
                </a:tc>
                <a:extLst>
                  <a:ext uri="{0D108BD9-81ED-4DB2-BD59-A6C34878D82A}">
                    <a16:rowId xmlns:a16="http://schemas.microsoft.com/office/drawing/2014/main" val="914715742"/>
                  </a:ext>
                </a:extLst>
              </a:tr>
              <a:tr h="701152">
                <a:tc>
                  <a:txBody>
                    <a:bodyPr/>
                    <a:lstStyle/>
                    <a:p>
                      <a:r>
                        <a:rPr lang="en-IN" dirty="0"/>
                        <a:t>369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8564875620</a:t>
                      </a:r>
                      <a:endParaRPr lang="en-IN" dirty="0"/>
                    </a:p>
                    <a:p>
                      <a:endParaRPr lang="en-IN" dirty="0"/>
                    </a:p>
                  </a:txBody>
                  <a:tcPr/>
                </a:tc>
                <a:extLst>
                  <a:ext uri="{0D108BD9-81ED-4DB2-BD59-A6C34878D82A}">
                    <a16:rowId xmlns:a16="http://schemas.microsoft.com/office/drawing/2014/main" val="3304721756"/>
                  </a:ext>
                </a:extLst>
              </a:tr>
              <a:tr h="701152">
                <a:tc>
                  <a:txBody>
                    <a:bodyPr/>
                    <a:lstStyle/>
                    <a:p>
                      <a:r>
                        <a:rPr lang="en-IN" dirty="0"/>
                        <a:t>369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8064875621</a:t>
                      </a:r>
                      <a:endParaRPr lang="en-IN" dirty="0"/>
                    </a:p>
                    <a:p>
                      <a:endParaRPr lang="en-IN" dirty="0"/>
                    </a:p>
                  </a:txBody>
                  <a:tcPr/>
                </a:tc>
                <a:extLst>
                  <a:ext uri="{0D108BD9-81ED-4DB2-BD59-A6C34878D82A}">
                    <a16:rowId xmlns:a16="http://schemas.microsoft.com/office/drawing/2014/main" val="872845151"/>
                  </a:ext>
                </a:extLst>
              </a:tr>
              <a:tr h="701152">
                <a:tc>
                  <a:txBody>
                    <a:bodyPr/>
                    <a:lstStyle/>
                    <a:p>
                      <a:r>
                        <a:rPr lang="en-IN" dirty="0"/>
                        <a:t>895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9564875628</a:t>
                      </a:r>
                      <a:endParaRPr lang="en-IN" dirty="0"/>
                    </a:p>
                    <a:p>
                      <a:endParaRPr lang="en-IN" dirty="0"/>
                    </a:p>
                  </a:txBody>
                  <a:tcPr/>
                </a:tc>
                <a:extLst>
                  <a:ext uri="{0D108BD9-81ED-4DB2-BD59-A6C34878D82A}">
                    <a16:rowId xmlns:a16="http://schemas.microsoft.com/office/drawing/2014/main" val="2724477521"/>
                  </a:ext>
                </a:extLst>
              </a:tr>
              <a:tr h="701152">
                <a:tc>
                  <a:txBody>
                    <a:bodyPr/>
                    <a:lstStyle/>
                    <a:p>
                      <a:r>
                        <a:rPr lang="en-IN" dirty="0"/>
                        <a:t>256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7774875623</a:t>
                      </a:r>
                      <a:endParaRPr lang="en-IN" dirty="0"/>
                    </a:p>
                    <a:p>
                      <a:endParaRPr lang="en-IN" dirty="0"/>
                    </a:p>
                  </a:txBody>
                  <a:tcPr/>
                </a:tc>
                <a:extLst>
                  <a:ext uri="{0D108BD9-81ED-4DB2-BD59-A6C34878D82A}">
                    <a16:rowId xmlns:a16="http://schemas.microsoft.com/office/drawing/2014/main" val="3044221792"/>
                  </a:ext>
                </a:extLst>
              </a:tr>
              <a:tr h="701152">
                <a:tc>
                  <a:txBody>
                    <a:bodyPr/>
                    <a:lstStyle/>
                    <a:p>
                      <a:r>
                        <a:rPr lang="en-IN" dirty="0"/>
                        <a:t>987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8802487522</a:t>
                      </a:r>
                      <a:endParaRPr lang="en-IN" dirty="0"/>
                    </a:p>
                    <a:p>
                      <a:endParaRPr lang="en-IN" dirty="0"/>
                    </a:p>
                  </a:txBody>
                  <a:tcPr/>
                </a:tc>
                <a:extLst>
                  <a:ext uri="{0D108BD9-81ED-4DB2-BD59-A6C34878D82A}">
                    <a16:rowId xmlns:a16="http://schemas.microsoft.com/office/drawing/2014/main" val="3270299848"/>
                  </a:ext>
                </a:extLst>
              </a:tr>
              <a:tr h="701152">
                <a:tc>
                  <a:txBody>
                    <a:bodyPr/>
                    <a:lstStyle/>
                    <a:p>
                      <a:r>
                        <a:rPr lang="en-IN" dirty="0"/>
                        <a:t>987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8560075621</a:t>
                      </a:r>
                      <a:endParaRPr lang="en-IN" dirty="0"/>
                    </a:p>
                    <a:p>
                      <a:endParaRPr lang="en-IN" dirty="0"/>
                    </a:p>
                  </a:txBody>
                  <a:tcPr/>
                </a:tc>
                <a:extLst>
                  <a:ext uri="{0D108BD9-81ED-4DB2-BD59-A6C34878D82A}">
                    <a16:rowId xmlns:a16="http://schemas.microsoft.com/office/drawing/2014/main" val="1961110086"/>
                  </a:ext>
                </a:extLst>
              </a:tr>
              <a:tr h="701152">
                <a:tc>
                  <a:txBody>
                    <a:bodyPr/>
                    <a:lstStyle/>
                    <a:p>
                      <a:r>
                        <a:rPr lang="en-IN" dirty="0"/>
                        <a:t>168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8025654620</a:t>
                      </a:r>
                      <a:endParaRPr lang="en-IN" dirty="0"/>
                    </a:p>
                    <a:p>
                      <a:endParaRPr lang="en-IN" dirty="0"/>
                    </a:p>
                  </a:txBody>
                  <a:tcPr/>
                </a:tc>
                <a:extLst>
                  <a:ext uri="{0D108BD9-81ED-4DB2-BD59-A6C34878D82A}">
                    <a16:rowId xmlns:a16="http://schemas.microsoft.com/office/drawing/2014/main" val="2484802746"/>
                  </a:ext>
                </a:extLst>
              </a:tr>
            </a:tbl>
          </a:graphicData>
        </a:graphic>
      </p:graphicFrame>
    </p:spTree>
    <p:extLst>
      <p:ext uri="{BB962C8B-B14F-4D97-AF65-F5344CB8AC3E}">
        <p14:creationId xmlns:p14="http://schemas.microsoft.com/office/powerpoint/2010/main" val="2381841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B0BC3193-0FDC-BDED-C94B-E6C2A869BF39}"/>
              </a:ext>
            </a:extLst>
          </p:cNvPr>
          <p:cNvSpPr txBox="1"/>
          <p:nvPr/>
        </p:nvSpPr>
        <p:spPr>
          <a:xfrm>
            <a:off x="390092" y="158246"/>
            <a:ext cx="3724977" cy="369332"/>
          </a:xfrm>
          <a:prstGeom prst="rect">
            <a:avLst/>
          </a:prstGeom>
          <a:noFill/>
        </p:spPr>
        <p:txBody>
          <a:bodyPr wrap="square" rtlCol="0">
            <a:spAutoFit/>
          </a:bodyPr>
          <a:lstStyle/>
          <a:p>
            <a:r>
              <a:rPr lang="en-IN" b="1" dirty="0"/>
              <a:t> 3)BLOOD BANK </a:t>
            </a:r>
          </a:p>
        </p:txBody>
      </p:sp>
      <p:graphicFrame>
        <p:nvGraphicFramePr>
          <p:cNvPr id="2" name="Table 2">
            <a:extLst>
              <a:ext uri="{FF2B5EF4-FFF2-40B4-BE49-F238E27FC236}">
                <a16:creationId xmlns:a16="http://schemas.microsoft.com/office/drawing/2014/main" id="{E51B14A3-08F9-5BD9-7160-EEF0467A9A9A}"/>
              </a:ext>
            </a:extLst>
          </p:cNvPr>
          <p:cNvGraphicFramePr>
            <a:graphicFrameLocks noGrp="1"/>
          </p:cNvGraphicFramePr>
          <p:nvPr>
            <p:extLst>
              <p:ext uri="{D42A27DB-BD31-4B8C-83A1-F6EECF244321}">
                <p14:modId xmlns:p14="http://schemas.microsoft.com/office/powerpoint/2010/main" val="212365222"/>
              </p:ext>
            </p:extLst>
          </p:nvPr>
        </p:nvGraphicFramePr>
        <p:xfrm>
          <a:off x="471958" y="563138"/>
          <a:ext cx="4607389" cy="3186928"/>
        </p:xfrm>
        <a:graphic>
          <a:graphicData uri="http://schemas.openxmlformats.org/drawingml/2006/table">
            <a:tbl>
              <a:tblPr firstRow="1" bandRow="1">
                <a:tableStyleId>{F5AB1C69-6EDB-4FF4-983F-18BD219EF322}</a:tableStyleId>
              </a:tblPr>
              <a:tblGrid>
                <a:gridCol w="1520902">
                  <a:extLst>
                    <a:ext uri="{9D8B030D-6E8A-4147-A177-3AD203B41FA5}">
                      <a16:colId xmlns:a16="http://schemas.microsoft.com/office/drawing/2014/main" val="959051269"/>
                    </a:ext>
                  </a:extLst>
                </a:gridCol>
                <a:gridCol w="3086487">
                  <a:extLst>
                    <a:ext uri="{9D8B030D-6E8A-4147-A177-3AD203B41FA5}">
                      <a16:colId xmlns:a16="http://schemas.microsoft.com/office/drawing/2014/main" val="2234868669"/>
                    </a:ext>
                  </a:extLst>
                </a:gridCol>
              </a:tblGrid>
              <a:tr h="522069">
                <a:tc>
                  <a:txBody>
                    <a:bodyPr/>
                    <a:lstStyle/>
                    <a:p>
                      <a:r>
                        <a:rPr lang="en-IN" sz="2400" b="1" dirty="0">
                          <a:solidFill>
                            <a:schemeClr val="tx1"/>
                          </a:solidFill>
                        </a:rPr>
                        <a:t>BB.regno</a:t>
                      </a:r>
                    </a:p>
                  </a:txBody>
                  <a:tcPr/>
                </a:tc>
                <a:tc>
                  <a:txBody>
                    <a:bodyPr/>
                    <a:lstStyle/>
                    <a:p>
                      <a:r>
                        <a:rPr lang="en-IN" sz="2400" dirty="0">
                          <a:solidFill>
                            <a:schemeClr val="tx1"/>
                          </a:solidFill>
                        </a:rPr>
                        <a:t>BB.name</a:t>
                      </a:r>
                    </a:p>
                  </a:txBody>
                  <a:tcPr/>
                </a:tc>
                <a:extLst>
                  <a:ext uri="{0D108BD9-81ED-4DB2-BD59-A6C34878D82A}">
                    <a16:rowId xmlns:a16="http://schemas.microsoft.com/office/drawing/2014/main" val="21627322"/>
                  </a:ext>
                </a:extLst>
              </a:tr>
              <a:tr h="576583">
                <a:tc>
                  <a:txBody>
                    <a:bodyPr/>
                    <a:lstStyle/>
                    <a:p>
                      <a:r>
                        <a:rPr lang="en-IN" dirty="0"/>
                        <a:t>474</a:t>
                      </a:r>
                    </a:p>
                  </a:txBody>
                  <a:tcPr/>
                </a:tc>
                <a:tc>
                  <a:txBody>
                    <a:bodyPr/>
                    <a:lstStyle/>
                    <a:p>
                      <a:r>
                        <a:rPr lang="en-IN" dirty="0"/>
                        <a:t>Ashirwad blood bank</a:t>
                      </a:r>
                    </a:p>
                  </a:txBody>
                  <a:tcPr/>
                </a:tc>
                <a:extLst>
                  <a:ext uri="{0D108BD9-81ED-4DB2-BD59-A6C34878D82A}">
                    <a16:rowId xmlns:a16="http://schemas.microsoft.com/office/drawing/2014/main" val="3135872104"/>
                  </a:ext>
                </a:extLst>
              </a:tr>
              <a:tr h="522069">
                <a:tc>
                  <a:txBody>
                    <a:bodyPr/>
                    <a:lstStyle/>
                    <a:p>
                      <a:r>
                        <a:rPr lang="en-IN" dirty="0"/>
                        <a:t>514</a:t>
                      </a:r>
                    </a:p>
                  </a:txBody>
                  <a:tcPr/>
                </a:tc>
                <a:tc>
                  <a:txBody>
                    <a:bodyPr/>
                    <a:lstStyle/>
                    <a:p>
                      <a:r>
                        <a:rPr lang="en-IN" dirty="0"/>
                        <a:t>Holy family hosp blood bank</a:t>
                      </a:r>
                    </a:p>
                  </a:txBody>
                  <a:tcPr/>
                </a:tc>
                <a:extLst>
                  <a:ext uri="{0D108BD9-81ED-4DB2-BD59-A6C34878D82A}">
                    <a16:rowId xmlns:a16="http://schemas.microsoft.com/office/drawing/2014/main" val="1777479949"/>
                  </a:ext>
                </a:extLst>
              </a:tr>
              <a:tr h="522069">
                <a:tc>
                  <a:txBody>
                    <a:bodyPr/>
                    <a:lstStyle/>
                    <a:p>
                      <a:r>
                        <a:rPr lang="en-IN" dirty="0"/>
                        <a:t>429</a:t>
                      </a:r>
                    </a:p>
                  </a:txBody>
                  <a:tcPr/>
                </a:tc>
                <a:tc>
                  <a:txBody>
                    <a:bodyPr/>
                    <a:lstStyle/>
                    <a:p>
                      <a:r>
                        <a:rPr lang="en-IN" dirty="0"/>
                        <a:t>G.T. hosp blood bank</a:t>
                      </a:r>
                    </a:p>
                  </a:txBody>
                  <a:tcPr/>
                </a:tc>
                <a:extLst>
                  <a:ext uri="{0D108BD9-81ED-4DB2-BD59-A6C34878D82A}">
                    <a16:rowId xmlns:a16="http://schemas.microsoft.com/office/drawing/2014/main" val="1151751031"/>
                  </a:ext>
                </a:extLst>
              </a:tr>
              <a:tr h="522069">
                <a:tc>
                  <a:txBody>
                    <a:bodyPr/>
                    <a:lstStyle/>
                    <a:p>
                      <a:r>
                        <a:rPr lang="en-IN" dirty="0"/>
                        <a:t>298</a:t>
                      </a:r>
                    </a:p>
                  </a:txBody>
                  <a:tcPr/>
                </a:tc>
                <a:tc>
                  <a:txBody>
                    <a:bodyPr/>
                    <a:lstStyle/>
                    <a:p>
                      <a:r>
                        <a:rPr lang="en-IN" dirty="0"/>
                        <a:t>K.E.m. hosp blood bank</a:t>
                      </a:r>
                    </a:p>
                  </a:txBody>
                  <a:tcPr/>
                </a:tc>
                <a:extLst>
                  <a:ext uri="{0D108BD9-81ED-4DB2-BD59-A6C34878D82A}">
                    <a16:rowId xmlns:a16="http://schemas.microsoft.com/office/drawing/2014/main" val="2183697681"/>
                  </a:ext>
                </a:extLst>
              </a:tr>
              <a:tr h="522069">
                <a:tc>
                  <a:txBody>
                    <a:bodyPr/>
                    <a:lstStyle/>
                    <a:p>
                      <a:r>
                        <a:rPr lang="en-IN" dirty="0"/>
                        <a:t>915</a:t>
                      </a:r>
                    </a:p>
                  </a:txBody>
                  <a:tcPr/>
                </a:tc>
                <a:tc>
                  <a:txBody>
                    <a:bodyPr/>
                    <a:lstStyle/>
                    <a:p>
                      <a:r>
                        <a:rPr lang="en-IN" dirty="0"/>
                        <a:t>J.J.hosp blood bank</a:t>
                      </a:r>
                    </a:p>
                  </a:txBody>
                  <a:tcPr/>
                </a:tc>
                <a:extLst>
                  <a:ext uri="{0D108BD9-81ED-4DB2-BD59-A6C34878D82A}">
                    <a16:rowId xmlns:a16="http://schemas.microsoft.com/office/drawing/2014/main" val="1787523355"/>
                  </a:ext>
                </a:extLst>
              </a:tr>
            </a:tbl>
          </a:graphicData>
        </a:graphic>
      </p:graphicFrame>
      <p:graphicFrame>
        <p:nvGraphicFramePr>
          <p:cNvPr id="5" name="Table 5">
            <a:extLst>
              <a:ext uri="{FF2B5EF4-FFF2-40B4-BE49-F238E27FC236}">
                <a16:creationId xmlns:a16="http://schemas.microsoft.com/office/drawing/2014/main" id="{E39F1063-821A-4589-9857-751C8E1C789D}"/>
              </a:ext>
            </a:extLst>
          </p:cNvPr>
          <p:cNvGraphicFramePr>
            <a:graphicFrameLocks noGrp="1"/>
          </p:cNvGraphicFramePr>
          <p:nvPr>
            <p:extLst>
              <p:ext uri="{D42A27DB-BD31-4B8C-83A1-F6EECF244321}">
                <p14:modId xmlns:p14="http://schemas.microsoft.com/office/powerpoint/2010/main" val="2872708808"/>
              </p:ext>
            </p:extLst>
          </p:nvPr>
        </p:nvGraphicFramePr>
        <p:xfrm>
          <a:off x="471958" y="3907287"/>
          <a:ext cx="5024716" cy="2659057"/>
        </p:xfrm>
        <a:graphic>
          <a:graphicData uri="http://schemas.openxmlformats.org/drawingml/2006/table">
            <a:tbl>
              <a:tblPr firstRow="1" bandRow="1">
                <a:tableStyleId>{306799F8-075E-4A3A-A7F6-7FBC6576F1A4}</a:tableStyleId>
              </a:tblPr>
              <a:tblGrid>
                <a:gridCol w="1593148">
                  <a:extLst>
                    <a:ext uri="{9D8B030D-6E8A-4147-A177-3AD203B41FA5}">
                      <a16:colId xmlns:a16="http://schemas.microsoft.com/office/drawing/2014/main" val="2823567812"/>
                    </a:ext>
                  </a:extLst>
                </a:gridCol>
                <a:gridCol w="3431568">
                  <a:extLst>
                    <a:ext uri="{9D8B030D-6E8A-4147-A177-3AD203B41FA5}">
                      <a16:colId xmlns:a16="http://schemas.microsoft.com/office/drawing/2014/main" val="4186573049"/>
                    </a:ext>
                  </a:extLst>
                </a:gridCol>
              </a:tblGrid>
              <a:tr h="290684">
                <a:tc>
                  <a:txBody>
                    <a:bodyPr/>
                    <a:lstStyle/>
                    <a:p>
                      <a:r>
                        <a:rPr lang="en-IN" sz="2000" dirty="0">
                          <a:solidFill>
                            <a:schemeClr val="tx1"/>
                          </a:solidFill>
                        </a:rPr>
                        <a:t>BB.regno</a:t>
                      </a:r>
                    </a:p>
                  </a:txBody>
                  <a:tcPr/>
                </a:tc>
                <a:tc>
                  <a:txBody>
                    <a:bodyPr/>
                    <a:lstStyle/>
                    <a:p>
                      <a:r>
                        <a:rPr lang="en-IN" sz="2000" dirty="0">
                          <a:solidFill>
                            <a:schemeClr val="tx1"/>
                          </a:solidFill>
                        </a:rPr>
                        <a:t>BB.mno</a:t>
                      </a:r>
                    </a:p>
                  </a:txBody>
                  <a:tcPr/>
                </a:tc>
                <a:extLst>
                  <a:ext uri="{0D108BD9-81ED-4DB2-BD59-A6C34878D82A}">
                    <a16:rowId xmlns:a16="http://schemas.microsoft.com/office/drawing/2014/main" val="2448327944"/>
                  </a:ext>
                </a:extLst>
              </a:tr>
              <a:tr h="434017">
                <a:tc>
                  <a:txBody>
                    <a:bodyPr/>
                    <a:lstStyle/>
                    <a:p>
                      <a:r>
                        <a:rPr lang="en-IN" dirty="0">
                          <a:solidFill>
                            <a:schemeClr val="tx1"/>
                          </a:solidFill>
                        </a:rPr>
                        <a:t>474</a:t>
                      </a:r>
                    </a:p>
                  </a:txBody>
                  <a:tcPr/>
                </a:tc>
                <a:tc>
                  <a:txBody>
                    <a:bodyPr/>
                    <a:lstStyle/>
                    <a:p>
                      <a:r>
                        <a:rPr lang="en-IN" dirty="0">
                          <a:solidFill>
                            <a:schemeClr val="tx1"/>
                          </a:solidFill>
                        </a:rPr>
                        <a:t>9564875624</a:t>
                      </a:r>
                    </a:p>
                  </a:txBody>
                  <a:tcPr/>
                </a:tc>
                <a:extLst>
                  <a:ext uri="{0D108BD9-81ED-4DB2-BD59-A6C34878D82A}">
                    <a16:rowId xmlns:a16="http://schemas.microsoft.com/office/drawing/2014/main" val="2713000195"/>
                  </a:ext>
                </a:extLst>
              </a:tr>
              <a:tr h="290684">
                <a:tc>
                  <a:txBody>
                    <a:bodyPr/>
                    <a:lstStyle/>
                    <a:p>
                      <a:r>
                        <a:rPr lang="en-IN" dirty="0">
                          <a:solidFill>
                            <a:schemeClr val="tx1"/>
                          </a:solidFill>
                        </a:rPr>
                        <a:t>514</a:t>
                      </a:r>
                    </a:p>
                  </a:txBody>
                  <a:tcPr/>
                </a:tc>
                <a:tc>
                  <a:txBody>
                    <a:bodyPr/>
                    <a:lstStyle/>
                    <a:p>
                      <a:r>
                        <a:rPr lang="en-IN" dirty="0">
                          <a:solidFill>
                            <a:schemeClr val="tx1"/>
                          </a:solidFill>
                        </a:rPr>
                        <a:t>9632417894</a:t>
                      </a:r>
                    </a:p>
                  </a:txBody>
                  <a:tcPr/>
                </a:tc>
                <a:extLst>
                  <a:ext uri="{0D108BD9-81ED-4DB2-BD59-A6C34878D82A}">
                    <a16:rowId xmlns:a16="http://schemas.microsoft.com/office/drawing/2014/main" val="1187764088"/>
                  </a:ext>
                </a:extLst>
              </a:tr>
              <a:tr h="290684">
                <a:tc>
                  <a:txBody>
                    <a:bodyPr/>
                    <a:lstStyle/>
                    <a:p>
                      <a:r>
                        <a:rPr lang="en-IN" dirty="0">
                          <a:solidFill>
                            <a:schemeClr val="tx1"/>
                          </a:solidFill>
                        </a:rPr>
                        <a:t>514</a:t>
                      </a:r>
                    </a:p>
                  </a:txBody>
                  <a:tcPr/>
                </a:tc>
                <a:tc>
                  <a:txBody>
                    <a:bodyPr/>
                    <a:lstStyle/>
                    <a:p>
                      <a:r>
                        <a:rPr lang="en-IN" dirty="0">
                          <a:solidFill>
                            <a:schemeClr val="tx1"/>
                          </a:solidFill>
                        </a:rPr>
                        <a:t>8963524176</a:t>
                      </a:r>
                    </a:p>
                  </a:txBody>
                  <a:tcPr/>
                </a:tc>
                <a:extLst>
                  <a:ext uri="{0D108BD9-81ED-4DB2-BD59-A6C34878D82A}">
                    <a16:rowId xmlns:a16="http://schemas.microsoft.com/office/drawing/2014/main" val="442358411"/>
                  </a:ext>
                </a:extLst>
              </a:tr>
              <a:tr h="290684">
                <a:tc>
                  <a:txBody>
                    <a:bodyPr/>
                    <a:lstStyle/>
                    <a:p>
                      <a:r>
                        <a:rPr lang="en-IN" dirty="0">
                          <a:solidFill>
                            <a:schemeClr val="tx1"/>
                          </a:solidFill>
                        </a:rPr>
                        <a:t>429</a:t>
                      </a:r>
                    </a:p>
                  </a:txBody>
                  <a:tcPr/>
                </a:tc>
                <a:tc>
                  <a:txBody>
                    <a:bodyPr/>
                    <a:lstStyle/>
                    <a:p>
                      <a:r>
                        <a:rPr lang="en-IN" dirty="0">
                          <a:solidFill>
                            <a:schemeClr val="tx1"/>
                          </a:solidFill>
                        </a:rPr>
                        <a:t>7562146255</a:t>
                      </a:r>
                    </a:p>
                  </a:txBody>
                  <a:tcPr/>
                </a:tc>
                <a:extLst>
                  <a:ext uri="{0D108BD9-81ED-4DB2-BD59-A6C34878D82A}">
                    <a16:rowId xmlns:a16="http://schemas.microsoft.com/office/drawing/2014/main" val="3309862502"/>
                  </a:ext>
                </a:extLst>
              </a:tr>
              <a:tr h="290684">
                <a:tc>
                  <a:txBody>
                    <a:bodyPr/>
                    <a:lstStyle/>
                    <a:p>
                      <a:r>
                        <a:rPr lang="en-IN" dirty="0">
                          <a:solidFill>
                            <a:schemeClr val="tx1"/>
                          </a:solidFill>
                        </a:rPr>
                        <a:t>298</a:t>
                      </a:r>
                    </a:p>
                  </a:txBody>
                  <a:tcPr/>
                </a:tc>
                <a:tc>
                  <a:txBody>
                    <a:bodyPr/>
                    <a:lstStyle/>
                    <a:p>
                      <a:r>
                        <a:rPr lang="en-IN" dirty="0">
                          <a:solidFill>
                            <a:schemeClr val="tx1"/>
                          </a:solidFill>
                        </a:rPr>
                        <a:t>8126516264</a:t>
                      </a:r>
                    </a:p>
                  </a:txBody>
                  <a:tcPr/>
                </a:tc>
                <a:extLst>
                  <a:ext uri="{0D108BD9-81ED-4DB2-BD59-A6C34878D82A}">
                    <a16:rowId xmlns:a16="http://schemas.microsoft.com/office/drawing/2014/main" val="981956148"/>
                  </a:ext>
                </a:extLst>
              </a:tr>
              <a:tr h="290684">
                <a:tc>
                  <a:txBody>
                    <a:bodyPr/>
                    <a:lstStyle/>
                    <a:p>
                      <a:r>
                        <a:rPr lang="en-IN" dirty="0">
                          <a:solidFill>
                            <a:schemeClr val="tx1"/>
                          </a:solidFill>
                        </a:rPr>
                        <a:t>915</a:t>
                      </a:r>
                    </a:p>
                  </a:txBody>
                  <a:tcPr/>
                </a:tc>
                <a:tc>
                  <a:txBody>
                    <a:bodyPr/>
                    <a:lstStyle/>
                    <a:p>
                      <a:r>
                        <a:rPr lang="en-IN" dirty="0">
                          <a:solidFill>
                            <a:schemeClr val="tx1"/>
                          </a:solidFill>
                        </a:rPr>
                        <a:t>9235452122</a:t>
                      </a:r>
                    </a:p>
                  </a:txBody>
                  <a:tcPr/>
                </a:tc>
                <a:extLst>
                  <a:ext uri="{0D108BD9-81ED-4DB2-BD59-A6C34878D82A}">
                    <a16:rowId xmlns:a16="http://schemas.microsoft.com/office/drawing/2014/main" val="1581020620"/>
                  </a:ext>
                </a:extLst>
              </a:tr>
            </a:tbl>
          </a:graphicData>
        </a:graphic>
      </p:graphicFrame>
      <p:graphicFrame>
        <p:nvGraphicFramePr>
          <p:cNvPr id="4" name="Table 5">
            <a:extLst>
              <a:ext uri="{FF2B5EF4-FFF2-40B4-BE49-F238E27FC236}">
                <a16:creationId xmlns:a16="http://schemas.microsoft.com/office/drawing/2014/main" id="{EFF72441-E141-550A-68C2-835C95656050}"/>
              </a:ext>
            </a:extLst>
          </p:cNvPr>
          <p:cNvGraphicFramePr>
            <a:graphicFrameLocks noGrp="1"/>
          </p:cNvGraphicFramePr>
          <p:nvPr>
            <p:extLst>
              <p:ext uri="{D42A27DB-BD31-4B8C-83A1-F6EECF244321}">
                <p14:modId xmlns:p14="http://schemas.microsoft.com/office/powerpoint/2010/main" val="567152325"/>
              </p:ext>
            </p:extLst>
          </p:nvPr>
        </p:nvGraphicFramePr>
        <p:xfrm>
          <a:off x="5079347" y="583923"/>
          <a:ext cx="4013852" cy="3158344"/>
        </p:xfrm>
        <a:graphic>
          <a:graphicData uri="http://schemas.openxmlformats.org/drawingml/2006/table">
            <a:tbl>
              <a:tblPr firstRow="1" bandRow="1">
                <a:tableStyleId>{F2DE63D5-997A-4646-A377-4702673A728D}</a:tableStyleId>
              </a:tblPr>
              <a:tblGrid>
                <a:gridCol w="4013852">
                  <a:extLst>
                    <a:ext uri="{9D8B030D-6E8A-4147-A177-3AD203B41FA5}">
                      <a16:colId xmlns:a16="http://schemas.microsoft.com/office/drawing/2014/main" val="2962159718"/>
                    </a:ext>
                  </a:extLst>
                </a:gridCol>
              </a:tblGrid>
              <a:tr h="4867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err="1">
                          <a:solidFill>
                            <a:schemeClr val="tx1"/>
                          </a:solidFill>
                        </a:rPr>
                        <a:t>BB.add</a:t>
                      </a:r>
                      <a:endParaRPr lang="en-IN" sz="2400" dirty="0">
                        <a:solidFill>
                          <a:schemeClr val="tx1"/>
                        </a:solidFill>
                      </a:endParaRPr>
                    </a:p>
                  </a:txBody>
                  <a:tcPr/>
                </a:tc>
                <a:extLst>
                  <a:ext uri="{0D108BD9-81ED-4DB2-BD59-A6C34878D82A}">
                    <a16:rowId xmlns:a16="http://schemas.microsoft.com/office/drawing/2014/main" val="3113515148"/>
                  </a:ext>
                </a:extLst>
              </a:tr>
              <a:tr h="5926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rPr>
                        <a:t>dadar</a:t>
                      </a:r>
                      <a:endParaRPr lang="en-IN" dirty="0">
                        <a:solidFill>
                          <a:schemeClr val="tx1"/>
                        </a:solidFill>
                      </a:endParaRPr>
                    </a:p>
                  </a:txBody>
                  <a:tcPr/>
                </a:tc>
                <a:extLst>
                  <a:ext uri="{0D108BD9-81ED-4DB2-BD59-A6C34878D82A}">
                    <a16:rowId xmlns:a16="http://schemas.microsoft.com/office/drawing/2014/main" val="2840188725"/>
                  </a:ext>
                </a:extLst>
              </a:tr>
              <a:tr h="56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 Bandra</a:t>
                      </a:r>
                    </a:p>
                  </a:txBody>
                  <a:tcPr/>
                </a:tc>
                <a:extLst>
                  <a:ext uri="{0D108BD9-81ED-4DB2-BD59-A6C34878D82A}">
                    <a16:rowId xmlns:a16="http://schemas.microsoft.com/office/drawing/2014/main" val="936672023"/>
                  </a:ext>
                </a:extLst>
              </a:tr>
              <a:tr h="484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rPr>
                        <a:t>parel</a:t>
                      </a:r>
                      <a:endParaRPr lang="en-IN" dirty="0">
                        <a:solidFill>
                          <a:schemeClr val="tx1"/>
                        </a:solidFill>
                      </a:endParaRPr>
                    </a:p>
                  </a:txBody>
                  <a:tcPr/>
                </a:tc>
                <a:extLst>
                  <a:ext uri="{0D108BD9-81ED-4DB2-BD59-A6C34878D82A}">
                    <a16:rowId xmlns:a16="http://schemas.microsoft.com/office/drawing/2014/main" val="662966312"/>
                  </a:ext>
                </a:extLst>
              </a:tr>
              <a:tr h="550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rPr>
                        <a:t>dhule</a:t>
                      </a:r>
                      <a:endParaRPr lang="en-IN" dirty="0">
                        <a:solidFill>
                          <a:schemeClr val="tx1"/>
                        </a:solidFill>
                      </a:endParaRPr>
                    </a:p>
                  </a:txBody>
                  <a:tcPr/>
                </a:tc>
                <a:extLst>
                  <a:ext uri="{0D108BD9-81ED-4DB2-BD59-A6C34878D82A}">
                    <a16:rowId xmlns:a16="http://schemas.microsoft.com/office/drawing/2014/main" val="2967180553"/>
                  </a:ext>
                </a:extLst>
              </a:tr>
              <a:tr h="478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solidFill>
                            <a:schemeClr val="tx1"/>
                          </a:solidFill>
                        </a:rPr>
                        <a:t>byculla</a:t>
                      </a:r>
                      <a:endParaRPr lang="en-IN" dirty="0">
                        <a:solidFill>
                          <a:schemeClr val="tx1"/>
                        </a:solidFill>
                      </a:endParaRPr>
                    </a:p>
                  </a:txBody>
                  <a:tcPr/>
                </a:tc>
                <a:extLst>
                  <a:ext uri="{0D108BD9-81ED-4DB2-BD59-A6C34878D82A}">
                    <a16:rowId xmlns:a16="http://schemas.microsoft.com/office/drawing/2014/main" val="1757138955"/>
                  </a:ext>
                </a:extLst>
              </a:tr>
            </a:tbl>
          </a:graphicData>
        </a:graphic>
      </p:graphicFrame>
    </p:spTree>
    <p:extLst>
      <p:ext uri="{BB962C8B-B14F-4D97-AF65-F5344CB8AC3E}">
        <p14:creationId xmlns:p14="http://schemas.microsoft.com/office/powerpoint/2010/main" val="2491486673"/>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{CA08EDD5-D4BE-4A69-B3A3-F2F3DAA5B078}tf78438558_win32</Template>
  <TotalTime>732</TotalTime>
  <Words>545</Words>
  <Application>Microsoft Office PowerPoint</Application>
  <PresentationFormat>Widescreen</PresentationFormat>
  <Paragraphs>211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Black</vt:lpstr>
      <vt:lpstr>Sabon Next LT</vt:lpstr>
      <vt:lpstr>Wingdings</vt:lpstr>
      <vt:lpstr>Office Theme</vt:lpstr>
      <vt:lpstr>BLoOD DONATION CAMP MANAGEMENT </vt:lpstr>
      <vt:lpstr>GROUP MEMBERS :-</vt:lpstr>
      <vt:lpstr>PROBLEM DEFINATION</vt:lpstr>
      <vt:lpstr>Step 1 :</vt:lpstr>
      <vt:lpstr>STEP 3 :</vt:lpstr>
      <vt:lpstr>ENTITY-RELATIONSHIP DIAGRAM ( e-r DIAGRAM)</vt:lpstr>
      <vt:lpstr>PowerPoint Presentation</vt:lpstr>
      <vt:lpstr>PowerPoint Presentation</vt:lpstr>
      <vt:lpstr>PowerPoint Presentation</vt:lpstr>
      <vt:lpstr> Relationship table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BLLOD DONATION CAMP MANAGEMENT</dc:title>
  <dc:subject/>
  <dc:creator>Rushikesh</dc:creator>
  <cp:lastModifiedBy>Rushikesh</cp:lastModifiedBy>
  <cp:revision>10</cp:revision>
  <dcterms:created xsi:type="dcterms:W3CDTF">2023-02-14T06:28:05Z</dcterms:created>
  <dcterms:modified xsi:type="dcterms:W3CDTF">2023-04-02T20:54:04Z</dcterms:modified>
</cp:coreProperties>
</file>