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2.xml" ContentType="application/inkml+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7" r:id="rId3"/>
    <p:sldId id="309" r:id="rId4"/>
    <p:sldId id="258" r:id="rId5"/>
    <p:sldId id="266" r:id="rId6"/>
    <p:sldId id="259" r:id="rId7"/>
    <p:sldId id="260" r:id="rId8"/>
    <p:sldId id="310" r:id="rId9"/>
    <p:sldId id="261" r:id="rId10"/>
    <p:sldId id="262" r:id="rId11"/>
    <p:sldId id="263" r:id="rId12"/>
    <p:sldId id="264" r:id="rId13"/>
    <p:sldId id="265" r:id="rId14"/>
    <p:sldId id="268" r:id="rId15"/>
    <p:sldId id="269" r:id="rId16"/>
    <p:sldId id="270" r:id="rId17"/>
    <p:sldId id="344" r:id="rId18"/>
    <p:sldId id="272" r:id="rId19"/>
    <p:sldId id="273" r:id="rId20"/>
    <p:sldId id="274" r:id="rId21"/>
    <p:sldId id="275" r:id="rId22"/>
    <p:sldId id="276" r:id="rId23"/>
    <p:sldId id="280" r:id="rId24"/>
    <p:sldId id="277" r:id="rId25"/>
    <p:sldId id="278" r:id="rId26"/>
    <p:sldId id="282" r:id="rId27"/>
    <p:sldId id="281" r:id="rId28"/>
    <p:sldId id="284" r:id="rId29"/>
    <p:sldId id="311" r:id="rId30"/>
    <p:sldId id="283" r:id="rId31"/>
    <p:sldId id="285" r:id="rId32"/>
    <p:sldId id="286" r:id="rId33"/>
    <p:sldId id="287" r:id="rId34"/>
    <p:sldId id="288" r:id="rId35"/>
    <p:sldId id="289" r:id="rId36"/>
    <p:sldId id="290" r:id="rId37"/>
    <p:sldId id="291" r:id="rId38"/>
    <p:sldId id="312" r:id="rId39"/>
    <p:sldId id="313" r:id="rId40"/>
    <p:sldId id="292" r:id="rId41"/>
    <p:sldId id="293" r:id="rId42"/>
    <p:sldId id="294" r:id="rId43"/>
    <p:sldId id="295" r:id="rId44"/>
    <p:sldId id="296" r:id="rId45"/>
    <p:sldId id="342" r:id="rId46"/>
    <p:sldId id="343" r:id="rId47"/>
    <p:sldId id="314" r:id="rId48"/>
    <p:sldId id="315" r:id="rId49"/>
    <p:sldId id="297" r:id="rId50"/>
    <p:sldId id="300" r:id="rId51"/>
    <p:sldId id="302" r:id="rId52"/>
    <p:sldId id="303" r:id="rId53"/>
    <p:sldId id="304" r:id="rId54"/>
    <p:sldId id="305" r:id="rId55"/>
    <p:sldId id="307" r:id="rId56"/>
    <p:sldId id="308" r:id="rId57"/>
    <p:sldId id="306" r:id="rId58"/>
    <p:sldId id="317" r:id="rId59"/>
    <p:sldId id="318" r:id="rId60"/>
    <p:sldId id="319" r:id="rId61"/>
    <p:sldId id="316" r:id="rId62"/>
    <p:sldId id="320" r:id="rId63"/>
    <p:sldId id="321" r:id="rId64"/>
    <p:sldId id="322" r:id="rId65"/>
    <p:sldId id="323" r:id="rId66"/>
    <p:sldId id="325" r:id="rId67"/>
    <p:sldId id="326" r:id="rId68"/>
    <p:sldId id="327" r:id="rId69"/>
    <p:sldId id="329" r:id="rId70"/>
    <p:sldId id="324" r:id="rId71"/>
    <p:sldId id="328"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05853-C28E-4690-9983-5519AE1B97F0}" type="doc">
      <dgm:prSet loTypeId="urn:microsoft.com/office/officeart/2009/layout/CirclePictureHierarchy" loCatId="hierarchy" qsTypeId="urn:microsoft.com/office/officeart/2005/8/quickstyle/simple4" qsCatId="simple" csTypeId="urn:microsoft.com/office/officeart/2005/8/colors/colorful2" csCatId="colorful" phldr="1"/>
      <dgm:spPr/>
      <dgm:t>
        <a:bodyPr/>
        <a:lstStyle/>
        <a:p>
          <a:endParaRPr lang="en-US"/>
        </a:p>
      </dgm:t>
    </dgm:pt>
    <dgm:pt modelId="{1677441C-AA63-4BA1-9843-43EDF9DD57BE}">
      <dgm:prSet phldrT="[Text]"/>
      <dgm:spPr/>
      <dgm:t>
        <a:bodyPr/>
        <a:lstStyle/>
        <a:p>
          <a:r>
            <a:rPr lang="en-US" dirty="0" smtClean="0"/>
            <a:t>Collision Resolution </a:t>
          </a:r>
          <a:endParaRPr lang="en-US" dirty="0"/>
        </a:p>
      </dgm:t>
    </dgm:pt>
    <dgm:pt modelId="{9F7DA181-FC44-493B-BF47-D3F89D6F28E4}" type="parTrans" cxnId="{F7C8BAC1-C576-4E72-A340-4D297CBCC54D}">
      <dgm:prSet/>
      <dgm:spPr/>
      <dgm:t>
        <a:bodyPr/>
        <a:lstStyle/>
        <a:p>
          <a:endParaRPr lang="en-US"/>
        </a:p>
      </dgm:t>
    </dgm:pt>
    <dgm:pt modelId="{A38B542D-4947-405E-AC8E-D952B18954B6}" type="sibTrans" cxnId="{F7C8BAC1-C576-4E72-A340-4D297CBCC54D}">
      <dgm:prSet/>
      <dgm:spPr/>
      <dgm:t>
        <a:bodyPr/>
        <a:lstStyle/>
        <a:p>
          <a:endParaRPr lang="en-US"/>
        </a:p>
      </dgm:t>
    </dgm:pt>
    <dgm:pt modelId="{8964BAA1-6260-41B3-A831-9A66E804BE4A}">
      <dgm:prSet phldrT="[Text]"/>
      <dgm:spPr/>
      <dgm:t>
        <a:bodyPr/>
        <a:lstStyle/>
        <a:p>
          <a:r>
            <a:rPr lang="en-US" dirty="0" smtClean="0"/>
            <a:t>Open addressing </a:t>
          </a:r>
        </a:p>
      </dgm:t>
    </dgm:pt>
    <dgm:pt modelId="{7ACCF58D-52A3-43A7-9491-BF93605BCD6C}" type="parTrans" cxnId="{CE34AC0D-C54B-4D03-B2F7-329269FEAC85}">
      <dgm:prSet/>
      <dgm:spPr/>
      <dgm:t>
        <a:bodyPr/>
        <a:lstStyle/>
        <a:p>
          <a:endParaRPr lang="en-US"/>
        </a:p>
      </dgm:t>
    </dgm:pt>
    <dgm:pt modelId="{2148B640-ACF6-4449-8047-5D9BBB72FAA7}" type="sibTrans" cxnId="{CE34AC0D-C54B-4D03-B2F7-329269FEAC85}">
      <dgm:prSet/>
      <dgm:spPr/>
      <dgm:t>
        <a:bodyPr/>
        <a:lstStyle/>
        <a:p>
          <a:endParaRPr lang="en-US"/>
        </a:p>
      </dgm:t>
    </dgm:pt>
    <dgm:pt modelId="{56DF2B8F-E52C-4689-922A-E568439EF9D2}">
      <dgm:prSet phldrT="[Text]"/>
      <dgm:spPr/>
      <dgm:t>
        <a:bodyPr/>
        <a:lstStyle/>
        <a:p>
          <a:r>
            <a:rPr lang="en-US" dirty="0" smtClean="0"/>
            <a:t>Linear Probing	</a:t>
          </a:r>
          <a:endParaRPr lang="en-US" dirty="0"/>
        </a:p>
      </dgm:t>
    </dgm:pt>
    <dgm:pt modelId="{5CF8297E-125C-44EA-9D32-EFC7DDD95672}" type="parTrans" cxnId="{1512027D-82E5-46B8-B9D1-9127432A7902}">
      <dgm:prSet/>
      <dgm:spPr/>
      <dgm:t>
        <a:bodyPr/>
        <a:lstStyle/>
        <a:p>
          <a:endParaRPr lang="en-US"/>
        </a:p>
      </dgm:t>
    </dgm:pt>
    <dgm:pt modelId="{4DA75295-5589-47A6-B43D-0C7F76D0B1D2}" type="sibTrans" cxnId="{1512027D-82E5-46B8-B9D1-9127432A7902}">
      <dgm:prSet/>
      <dgm:spPr/>
      <dgm:t>
        <a:bodyPr/>
        <a:lstStyle/>
        <a:p>
          <a:endParaRPr lang="en-US"/>
        </a:p>
      </dgm:t>
    </dgm:pt>
    <dgm:pt modelId="{76D6DDE1-E203-4666-91B1-88CC70CE501A}">
      <dgm:prSet phldrT="[Text]"/>
      <dgm:spPr/>
      <dgm:t>
        <a:bodyPr/>
        <a:lstStyle/>
        <a:p>
          <a:r>
            <a:rPr lang="en-US" dirty="0" smtClean="0"/>
            <a:t>Quadratic Probing</a:t>
          </a:r>
          <a:endParaRPr lang="en-US" dirty="0"/>
        </a:p>
      </dgm:t>
    </dgm:pt>
    <dgm:pt modelId="{F3E8ED8E-5CD0-45B8-9795-9A807D184B20}" type="parTrans" cxnId="{2D71BCDB-73E5-452A-A11B-2330C50D8E25}">
      <dgm:prSet/>
      <dgm:spPr/>
      <dgm:t>
        <a:bodyPr/>
        <a:lstStyle/>
        <a:p>
          <a:endParaRPr lang="en-US"/>
        </a:p>
      </dgm:t>
    </dgm:pt>
    <dgm:pt modelId="{74A59256-2EAE-4DF5-A458-00E1A411E611}" type="sibTrans" cxnId="{2D71BCDB-73E5-452A-A11B-2330C50D8E25}">
      <dgm:prSet/>
      <dgm:spPr/>
      <dgm:t>
        <a:bodyPr/>
        <a:lstStyle/>
        <a:p>
          <a:endParaRPr lang="en-US"/>
        </a:p>
      </dgm:t>
    </dgm:pt>
    <dgm:pt modelId="{5E212641-C9A2-4600-837F-3E0370D03782}">
      <dgm:prSet phldrT="[Text]"/>
      <dgm:spPr/>
      <dgm:t>
        <a:bodyPr/>
        <a:lstStyle/>
        <a:p>
          <a:r>
            <a:rPr lang="en-US" dirty="0" smtClean="0"/>
            <a:t>Pseudo Random</a:t>
          </a:r>
          <a:endParaRPr lang="en-US" dirty="0"/>
        </a:p>
      </dgm:t>
    </dgm:pt>
    <dgm:pt modelId="{7AEBF04E-BE83-4191-84B5-47DA94D2E2BC}" type="parTrans" cxnId="{4EC21B5F-AC37-4057-9B85-6F448DFAD8C4}">
      <dgm:prSet/>
      <dgm:spPr/>
      <dgm:t>
        <a:bodyPr/>
        <a:lstStyle/>
        <a:p>
          <a:endParaRPr lang="en-US"/>
        </a:p>
      </dgm:t>
    </dgm:pt>
    <dgm:pt modelId="{AEAAC362-D8BD-4B3E-8BD6-453C9B5637B8}" type="sibTrans" cxnId="{4EC21B5F-AC37-4057-9B85-6F448DFAD8C4}">
      <dgm:prSet/>
      <dgm:spPr/>
      <dgm:t>
        <a:bodyPr/>
        <a:lstStyle/>
        <a:p>
          <a:endParaRPr lang="en-US"/>
        </a:p>
      </dgm:t>
    </dgm:pt>
    <dgm:pt modelId="{1F604D7A-0D0B-484A-86E8-63A8966D9A91}">
      <dgm:prSet phldrT="[Text]"/>
      <dgm:spPr/>
      <dgm:t>
        <a:bodyPr/>
        <a:lstStyle/>
        <a:p>
          <a:r>
            <a:rPr lang="en-US" dirty="0" smtClean="0"/>
            <a:t>Key Offset</a:t>
          </a:r>
          <a:endParaRPr lang="en-US" dirty="0"/>
        </a:p>
      </dgm:t>
    </dgm:pt>
    <dgm:pt modelId="{3172DF39-FB3B-4247-A73A-425C48CF57A3}" type="parTrans" cxnId="{DEB75D43-FDBA-4E0B-8851-CE68EAD090A2}">
      <dgm:prSet/>
      <dgm:spPr/>
      <dgm:t>
        <a:bodyPr/>
        <a:lstStyle/>
        <a:p>
          <a:endParaRPr lang="en-US"/>
        </a:p>
      </dgm:t>
    </dgm:pt>
    <dgm:pt modelId="{916F98EE-F0AE-4494-9FC5-40C43EE888C2}" type="sibTrans" cxnId="{DEB75D43-FDBA-4E0B-8851-CE68EAD090A2}">
      <dgm:prSet/>
      <dgm:spPr/>
      <dgm:t>
        <a:bodyPr/>
        <a:lstStyle/>
        <a:p>
          <a:endParaRPr lang="en-US"/>
        </a:p>
      </dgm:t>
    </dgm:pt>
    <dgm:pt modelId="{6291CBA8-E979-42A0-B063-D28DEBA32393}">
      <dgm:prSet phldrT="[Text]"/>
      <dgm:spPr/>
      <dgm:t>
        <a:bodyPr/>
        <a:lstStyle/>
        <a:p>
          <a:r>
            <a:rPr lang="en-US" smtClean="0"/>
            <a:t>Bucket</a:t>
          </a:r>
          <a:endParaRPr lang="en-US" dirty="0"/>
        </a:p>
      </dgm:t>
    </dgm:pt>
    <dgm:pt modelId="{E30F8B13-2655-40A7-8943-FF724C645064}" type="parTrans" cxnId="{10921989-7452-4D6E-A988-8C30C5DF405C}">
      <dgm:prSet/>
      <dgm:spPr/>
      <dgm:t>
        <a:bodyPr/>
        <a:lstStyle/>
        <a:p>
          <a:endParaRPr lang="en-US"/>
        </a:p>
      </dgm:t>
    </dgm:pt>
    <dgm:pt modelId="{60C404F8-C77A-486E-B4A9-43705D81B7E3}" type="sibTrans" cxnId="{10921989-7452-4D6E-A988-8C30C5DF405C}">
      <dgm:prSet/>
      <dgm:spPr/>
      <dgm:t>
        <a:bodyPr/>
        <a:lstStyle/>
        <a:p>
          <a:endParaRPr lang="en-US"/>
        </a:p>
      </dgm:t>
    </dgm:pt>
    <dgm:pt modelId="{E7009869-A563-45F9-B281-01E6AB36EE50}">
      <dgm:prSet phldrT="[Text]"/>
      <dgm:spPr/>
      <dgm:t>
        <a:bodyPr/>
        <a:lstStyle/>
        <a:p>
          <a:r>
            <a:rPr lang="en-US" dirty="0" smtClean="0"/>
            <a:t>Linked List </a:t>
          </a:r>
          <a:endParaRPr lang="en-US" dirty="0"/>
        </a:p>
      </dgm:t>
    </dgm:pt>
    <dgm:pt modelId="{AEFB3678-8CB3-4BAA-89DE-0C5871A42B77}" type="sibTrans" cxnId="{32AACA76-61C7-4DBB-8300-47B52E4A3C51}">
      <dgm:prSet/>
      <dgm:spPr/>
      <dgm:t>
        <a:bodyPr/>
        <a:lstStyle/>
        <a:p>
          <a:endParaRPr lang="en-US"/>
        </a:p>
      </dgm:t>
    </dgm:pt>
    <dgm:pt modelId="{B7154000-AAFC-43D1-B2B8-E1150C4C6FE3}" type="parTrans" cxnId="{32AACA76-61C7-4DBB-8300-47B52E4A3C51}">
      <dgm:prSet/>
      <dgm:spPr/>
      <dgm:t>
        <a:bodyPr/>
        <a:lstStyle/>
        <a:p>
          <a:endParaRPr lang="en-US"/>
        </a:p>
      </dgm:t>
    </dgm:pt>
    <dgm:pt modelId="{5DE3835F-4819-4329-8B1C-533D6BF99A2E}" type="pres">
      <dgm:prSet presAssocID="{6D705853-C28E-4690-9983-5519AE1B97F0}" presName="hierChild1" presStyleCnt="0">
        <dgm:presLayoutVars>
          <dgm:chPref val="1"/>
          <dgm:dir/>
          <dgm:animOne val="branch"/>
          <dgm:animLvl val="lvl"/>
          <dgm:resizeHandles/>
        </dgm:presLayoutVars>
      </dgm:prSet>
      <dgm:spPr/>
      <dgm:t>
        <a:bodyPr/>
        <a:lstStyle/>
        <a:p>
          <a:endParaRPr lang="en-US"/>
        </a:p>
      </dgm:t>
    </dgm:pt>
    <dgm:pt modelId="{12BCC841-655E-4E29-A824-C7781ADBE7D4}" type="pres">
      <dgm:prSet presAssocID="{1677441C-AA63-4BA1-9843-43EDF9DD57BE}" presName="hierRoot1" presStyleCnt="0"/>
      <dgm:spPr/>
    </dgm:pt>
    <dgm:pt modelId="{59E24FE6-D13E-4580-8D6E-5B02D7B5B56B}" type="pres">
      <dgm:prSet presAssocID="{1677441C-AA63-4BA1-9843-43EDF9DD57BE}" presName="composite" presStyleCnt="0"/>
      <dgm:spPr/>
    </dgm:pt>
    <dgm:pt modelId="{2E94844D-4BF6-4502-9348-4209BDC77275}" type="pres">
      <dgm:prSet presAssocID="{1677441C-AA63-4BA1-9843-43EDF9DD57BE}" presName="image" presStyleLbl="node0" presStyleIdx="0" presStyleCnt="1" custLinFactY="-19108" custLinFactNeighborX="-19358" custLinFactNeighborY="-100000"/>
      <dgm:spPr/>
    </dgm:pt>
    <dgm:pt modelId="{A65E6EE5-16CB-4F0D-A343-293DA04CC6C4}" type="pres">
      <dgm:prSet presAssocID="{1677441C-AA63-4BA1-9843-43EDF9DD57BE}" presName="text" presStyleLbl="revTx" presStyleIdx="0" presStyleCnt="8" custLinFactY="-19108" custLinFactNeighborX="-12905" custLinFactNeighborY="-100000">
        <dgm:presLayoutVars>
          <dgm:chPref val="3"/>
        </dgm:presLayoutVars>
      </dgm:prSet>
      <dgm:spPr/>
      <dgm:t>
        <a:bodyPr/>
        <a:lstStyle/>
        <a:p>
          <a:endParaRPr lang="en-US"/>
        </a:p>
      </dgm:t>
    </dgm:pt>
    <dgm:pt modelId="{9B5CDCE9-02EE-4F63-9A8F-06CA0B92878D}" type="pres">
      <dgm:prSet presAssocID="{1677441C-AA63-4BA1-9843-43EDF9DD57BE}" presName="hierChild2" presStyleCnt="0"/>
      <dgm:spPr/>
    </dgm:pt>
    <dgm:pt modelId="{A530A7A1-6950-4BCC-B82C-3BC840ECF9C6}" type="pres">
      <dgm:prSet presAssocID="{7ACCF58D-52A3-43A7-9491-BF93605BCD6C}" presName="Name10" presStyleLbl="parChTrans1D2" presStyleIdx="0" presStyleCnt="3"/>
      <dgm:spPr/>
      <dgm:t>
        <a:bodyPr/>
        <a:lstStyle/>
        <a:p>
          <a:endParaRPr lang="en-US"/>
        </a:p>
      </dgm:t>
    </dgm:pt>
    <dgm:pt modelId="{7EB1D2CA-DC5D-47DD-AF36-40701B36F939}" type="pres">
      <dgm:prSet presAssocID="{8964BAA1-6260-41B3-A831-9A66E804BE4A}" presName="hierRoot2" presStyleCnt="0"/>
      <dgm:spPr/>
    </dgm:pt>
    <dgm:pt modelId="{E6A66EB5-E992-4E4E-A711-C39FBCCA1A0C}" type="pres">
      <dgm:prSet presAssocID="{8964BAA1-6260-41B3-A831-9A66E804BE4A}" presName="composite2" presStyleCnt="0"/>
      <dgm:spPr/>
    </dgm:pt>
    <dgm:pt modelId="{DE61951B-7766-4CDA-9776-FCCADF94A196}" type="pres">
      <dgm:prSet presAssocID="{8964BAA1-6260-41B3-A831-9A66E804BE4A}" presName="image2" presStyleLbl="node2" presStyleIdx="0" presStyleCnt="3" custLinFactY="-19108" custLinFactNeighborX="-19358" custLinFactNeighborY="-100000"/>
      <dgm:spPr/>
    </dgm:pt>
    <dgm:pt modelId="{4130A8C7-D95B-4C87-A562-2EA4F39DBF6D}" type="pres">
      <dgm:prSet presAssocID="{8964BAA1-6260-41B3-A831-9A66E804BE4A}" presName="text2" presStyleLbl="revTx" presStyleIdx="1" presStyleCnt="8" custLinFactY="-19108" custLinFactNeighborX="-12905" custLinFactNeighborY="-100000">
        <dgm:presLayoutVars>
          <dgm:chPref val="3"/>
        </dgm:presLayoutVars>
      </dgm:prSet>
      <dgm:spPr/>
      <dgm:t>
        <a:bodyPr/>
        <a:lstStyle/>
        <a:p>
          <a:endParaRPr lang="en-US"/>
        </a:p>
      </dgm:t>
    </dgm:pt>
    <dgm:pt modelId="{B052C26A-8374-49D8-B9E3-668E6032E590}" type="pres">
      <dgm:prSet presAssocID="{8964BAA1-6260-41B3-A831-9A66E804BE4A}" presName="hierChild3" presStyleCnt="0"/>
      <dgm:spPr/>
    </dgm:pt>
    <dgm:pt modelId="{9F7ECB45-20A2-478C-BCAF-2525502DD797}" type="pres">
      <dgm:prSet presAssocID="{5CF8297E-125C-44EA-9D32-EFC7DDD95672}" presName="Name17" presStyleLbl="parChTrans1D3" presStyleIdx="0" presStyleCnt="4"/>
      <dgm:spPr/>
      <dgm:t>
        <a:bodyPr/>
        <a:lstStyle/>
        <a:p>
          <a:endParaRPr lang="en-US"/>
        </a:p>
      </dgm:t>
    </dgm:pt>
    <dgm:pt modelId="{E928EF40-1E4B-433A-BB89-B08BEEE7B5B5}" type="pres">
      <dgm:prSet presAssocID="{56DF2B8F-E52C-4689-922A-E568439EF9D2}" presName="hierRoot3" presStyleCnt="0"/>
      <dgm:spPr/>
    </dgm:pt>
    <dgm:pt modelId="{2F4BD1B3-EED3-4564-A0A7-CD0D5B71060D}" type="pres">
      <dgm:prSet presAssocID="{56DF2B8F-E52C-4689-922A-E568439EF9D2}" presName="composite3" presStyleCnt="0"/>
      <dgm:spPr/>
    </dgm:pt>
    <dgm:pt modelId="{1D7DCEEA-848A-43FC-A004-8FDBA6F4FFE1}" type="pres">
      <dgm:prSet presAssocID="{56DF2B8F-E52C-4689-922A-E568439EF9D2}" presName="image3" presStyleLbl="node3" presStyleIdx="0" presStyleCnt="4" custLinFactY="-19108" custLinFactNeighborX="-19358" custLinFactNeighborY="-100000"/>
      <dgm:spPr/>
    </dgm:pt>
    <dgm:pt modelId="{ED679E00-53FE-4678-B690-2B0D94D1BE3E}" type="pres">
      <dgm:prSet presAssocID="{56DF2B8F-E52C-4689-922A-E568439EF9D2}" presName="text3" presStyleLbl="revTx" presStyleIdx="2" presStyleCnt="8" custLinFactY="-19108" custLinFactNeighborX="796" custLinFactNeighborY="-100000">
        <dgm:presLayoutVars>
          <dgm:chPref val="3"/>
        </dgm:presLayoutVars>
      </dgm:prSet>
      <dgm:spPr/>
      <dgm:t>
        <a:bodyPr/>
        <a:lstStyle/>
        <a:p>
          <a:endParaRPr lang="en-US"/>
        </a:p>
      </dgm:t>
    </dgm:pt>
    <dgm:pt modelId="{117D4AD1-8573-4401-8A9F-4380AA094A86}" type="pres">
      <dgm:prSet presAssocID="{56DF2B8F-E52C-4689-922A-E568439EF9D2}" presName="hierChild4" presStyleCnt="0"/>
      <dgm:spPr/>
    </dgm:pt>
    <dgm:pt modelId="{5FA51E50-A852-4932-9674-C16D1B01FC47}" type="pres">
      <dgm:prSet presAssocID="{F3E8ED8E-5CD0-45B8-9795-9A807D184B20}" presName="Name17" presStyleLbl="parChTrans1D3" presStyleIdx="1" presStyleCnt="4"/>
      <dgm:spPr/>
      <dgm:t>
        <a:bodyPr/>
        <a:lstStyle/>
        <a:p>
          <a:endParaRPr lang="en-US"/>
        </a:p>
      </dgm:t>
    </dgm:pt>
    <dgm:pt modelId="{B59AAA0C-B1C8-4F57-8E4A-E2351F700148}" type="pres">
      <dgm:prSet presAssocID="{76D6DDE1-E203-4666-91B1-88CC70CE501A}" presName="hierRoot3" presStyleCnt="0"/>
      <dgm:spPr/>
    </dgm:pt>
    <dgm:pt modelId="{DA71F4D7-0D56-4685-B4FB-E188E11B213D}" type="pres">
      <dgm:prSet presAssocID="{76D6DDE1-E203-4666-91B1-88CC70CE501A}" presName="composite3" presStyleCnt="0"/>
      <dgm:spPr/>
    </dgm:pt>
    <dgm:pt modelId="{65C0CE84-1DBD-4A02-AFCF-F559BA31E7E0}" type="pres">
      <dgm:prSet presAssocID="{76D6DDE1-E203-4666-91B1-88CC70CE501A}" presName="image3" presStyleLbl="node3" presStyleIdx="1" presStyleCnt="4" custLinFactY="-19108" custLinFactNeighborX="-19358" custLinFactNeighborY="-100000"/>
      <dgm:spPr/>
    </dgm:pt>
    <dgm:pt modelId="{AC17058B-FBF9-43A5-94BA-765D9AA61171}" type="pres">
      <dgm:prSet presAssocID="{76D6DDE1-E203-4666-91B1-88CC70CE501A}" presName="text3" presStyleLbl="revTx" presStyleIdx="3" presStyleCnt="8" custLinFactY="-19108" custLinFactNeighborX="-12905" custLinFactNeighborY="-100000">
        <dgm:presLayoutVars>
          <dgm:chPref val="3"/>
        </dgm:presLayoutVars>
      </dgm:prSet>
      <dgm:spPr/>
      <dgm:t>
        <a:bodyPr/>
        <a:lstStyle/>
        <a:p>
          <a:endParaRPr lang="en-US"/>
        </a:p>
      </dgm:t>
    </dgm:pt>
    <dgm:pt modelId="{C39DDFEB-6751-4E35-BD43-AB4D6FD036B3}" type="pres">
      <dgm:prSet presAssocID="{76D6DDE1-E203-4666-91B1-88CC70CE501A}" presName="hierChild4" presStyleCnt="0"/>
      <dgm:spPr/>
    </dgm:pt>
    <dgm:pt modelId="{6B329D99-F6F4-4C41-87B9-EEC122CD68A9}" type="pres">
      <dgm:prSet presAssocID="{7AEBF04E-BE83-4191-84B5-47DA94D2E2BC}" presName="Name17" presStyleLbl="parChTrans1D3" presStyleIdx="2" presStyleCnt="4"/>
      <dgm:spPr/>
      <dgm:t>
        <a:bodyPr/>
        <a:lstStyle/>
        <a:p>
          <a:endParaRPr lang="en-US"/>
        </a:p>
      </dgm:t>
    </dgm:pt>
    <dgm:pt modelId="{D4BB47E2-2F23-40D3-B279-86FAFBE78702}" type="pres">
      <dgm:prSet presAssocID="{5E212641-C9A2-4600-837F-3E0370D03782}" presName="hierRoot3" presStyleCnt="0"/>
      <dgm:spPr/>
    </dgm:pt>
    <dgm:pt modelId="{3A4CD75F-07A0-478B-B9D0-C7FF7A2BD6B5}" type="pres">
      <dgm:prSet presAssocID="{5E212641-C9A2-4600-837F-3E0370D03782}" presName="composite3" presStyleCnt="0"/>
      <dgm:spPr/>
    </dgm:pt>
    <dgm:pt modelId="{27D0D24C-3844-4285-8A81-0EF852A14828}" type="pres">
      <dgm:prSet presAssocID="{5E212641-C9A2-4600-837F-3E0370D03782}" presName="image3" presStyleLbl="node3" presStyleIdx="2" presStyleCnt="4" custLinFactY="-19108" custLinFactNeighborX="-19358" custLinFactNeighborY="-100000"/>
      <dgm:spPr/>
    </dgm:pt>
    <dgm:pt modelId="{C785F56F-C9D9-4DDB-8268-D39F3FF3783D}" type="pres">
      <dgm:prSet presAssocID="{5E212641-C9A2-4600-837F-3E0370D03782}" presName="text3" presStyleLbl="revTx" presStyleIdx="4" presStyleCnt="8" custLinFactY="-19108" custLinFactNeighborX="-12905" custLinFactNeighborY="-100000">
        <dgm:presLayoutVars>
          <dgm:chPref val="3"/>
        </dgm:presLayoutVars>
      </dgm:prSet>
      <dgm:spPr/>
      <dgm:t>
        <a:bodyPr/>
        <a:lstStyle/>
        <a:p>
          <a:endParaRPr lang="en-US"/>
        </a:p>
      </dgm:t>
    </dgm:pt>
    <dgm:pt modelId="{13CC1C95-21A9-42A9-B2BE-BD5486CB6A31}" type="pres">
      <dgm:prSet presAssocID="{5E212641-C9A2-4600-837F-3E0370D03782}" presName="hierChild4" presStyleCnt="0"/>
      <dgm:spPr/>
    </dgm:pt>
    <dgm:pt modelId="{172C5440-700F-4764-AB86-66294B6F9E4A}" type="pres">
      <dgm:prSet presAssocID="{3172DF39-FB3B-4247-A73A-425C48CF57A3}" presName="Name17" presStyleLbl="parChTrans1D3" presStyleIdx="3" presStyleCnt="4"/>
      <dgm:spPr/>
      <dgm:t>
        <a:bodyPr/>
        <a:lstStyle/>
        <a:p>
          <a:endParaRPr lang="en-US"/>
        </a:p>
      </dgm:t>
    </dgm:pt>
    <dgm:pt modelId="{375866C8-E1F6-4581-9112-1E2BC46D02F4}" type="pres">
      <dgm:prSet presAssocID="{1F604D7A-0D0B-484A-86E8-63A8966D9A91}" presName="hierRoot3" presStyleCnt="0"/>
      <dgm:spPr/>
    </dgm:pt>
    <dgm:pt modelId="{6E6F2A4E-9111-458C-A652-41ADAAB2C17A}" type="pres">
      <dgm:prSet presAssocID="{1F604D7A-0D0B-484A-86E8-63A8966D9A91}" presName="composite3" presStyleCnt="0"/>
      <dgm:spPr/>
    </dgm:pt>
    <dgm:pt modelId="{84778332-5C30-4665-BB8F-9555AD9073E4}" type="pres">
      <dgm:prSet presAssocID="{1F604D7A-0D0B-484A-86E8-63A8966D9A91}" presName="image3" presStyleLbl="node3" presStyleIdx="3" presStyleCnt="4" custLinFactY="-19108" custLinFactNeighborX="-19358" custLinFactNeighborY="-100000"/>
      <dgm:spPr/>
    </dgm:pt>
    <dgm:pt modelId="{CA90BB4A-1DB8-44A8-AED9-FA7DC08589C5}" type="pres">
      <dgm:prSet presAssocID="{1F604D7A-0D0B-484A-86E8-63A8966D9A91}" presName="text3" presStyleLbl="revTx" presStyleIdx="5" presStyleCnt="8" custLinFactY="-19108" custLinFactNeighborX="-12905" custLinFactNeighborY="-100000">
        <dgm:presLayoutVars>
          <dgm:chPref val="3"/>
        </dgm:presLayoutVars>
      </dgm:prSet>
      <dgm:spPr/>
      <dgm:t>
        <a:bodyPr/>
        <a:lstStyle/>
        <a:p>
          <a:endParaRPr lang="en-US"/>
        </a:p>
      </dgm:t>
    </dgm:pt>
    <dgm:pt modelId="{CE3B3E01-5B08-4469-83B6-4681BCBF009A}" type="pres">
      <dgm:prSet presAssocID="{1F604D7A-0D0B-484A-86E8-63A8966D9A91}" presName="hierChild4" presStyleCnt="0"/>
      <dgm:spPr/>
    </dgm:pt>
    <dgm:pt modelId="{2068A30D-AF9E-40DB-8A4A-4EE29A8798B0}" type="pres">
      <dgm:prSet presAssocID="{B7154000-AAFC-43D1-B2B8-E1150C4C6FE3}" presName="Name10" presStyleLbl="parChTrans1D2" presStyleIdx="1" presStyleCnt="3"/>
      <dgm:spPr/>
      <dgm:t>
        <a:bodyPr/>
        <a:lstStyle/>
        <a:p>
          <a:endParaRPr lang="en-US"/>
        </a:p>
      </dgm:t>
    </dgm:pt>
    <dgm:pt modelId="{32CEA5CF-546B-47B8-A990-0E574EBFC340}" type="pres">
      <dgm:prSet presAssocID="{E7009869-A563-45F9-B281-01E6AB36EE50}" presName="hierRoot2" presStyleCnt="0"/>
      <dgm:spPr/>
    </dgm:pt>
    <dgm:pt modelId="{DD1010A5-ECEB-4A5D-B310-9C44F747CB7E}" type="pres">
      <dgm:prSet presAssocID="{E7009869-A563-45F9-B281-01E6AB36EE50}" presName="composite2" presStyleCnt="0"/>
      <dgm:spPr/>
    </dgm:pt>
    <dgm:pt modelId="{F33EF668-0E5A-47BB-86F5-EADEE11D0F25}" type="pres">
      <dgm:prSet presAssocID="{E7009869-A563-45F9-B281-01E6AB36EE50}" presName="image2" presStyleLbl="node2" presStyleIdx="1" presStyleCnt="3" custLinFactY="-19108" custLinFactNeighborX="-19358" custLinFactNeighborY="-100000"/>
      <dgm:spPr/>
    </dgm:pt>
    <dgm:pt modelId="{01913315-17AB-4DE4-AACC-80EB38E3656F}" type="pres">
      <dgm:prSet presAssocID="{E7009869-A563-45F9-B281-01E6AB36EE50}" presName="text2" presStyleLbl="revTx" presStyleIdx="6" presStyleCnt="8" custLinFactY="-19108" custLinFactNeighborX="-12905" custLinFactNeighborY="-100000">
        <dgm:presLayoutVars>
          <dgm:chPref val="3"/>
        </dgm:presLayoutVars>
      </dgm:prSet>
      <dgm:spPr/>
      <dgm:t>
        <a:bodyPr/>
        <a:lstStyle/>
        <a:p>
          <a:endParaRPr lang="en-US"/>
        </a:p>
      </dgm:t>
    </dgm:pt>
    <dgm:pt modelId="{B563091C-0C5C-42F6-8C0F-68B481ACAD5D}" type="pres">
      <dgm:prSet presAssocID="{E7009869-A563-45F9-B281-01E6AB36EE50}" presName="hierChild3" presStyleCnt="0"/>
      <dgm:spPr/>
    </dgm:pt>
    <dgm:pt modelId="{D1AC0A66-9C38-4227-BAA8-98499C38F178}" type="pres">
      <dgm:prSet presAssocID="{E30F8B13-2655-40A7-8943-FF724C645064}" presName="Name10" presStyleLbl="parChTrans1D2" presStyleIdx="2" presStyleCnt="3"/>
      <dgm:spPr/>
      <dgm:t>
        <a:bodyPr/>
        <a:lstStyle/>
        <a:p>
          <a:endParaRPr lang="en-US"/>
        </a:p>
      </dgm:t>
    </dgm:pt>
    <dgm:pt modelId="{B6624B8C-AE08-4D96-93E3-003232B4FECF}" type="pres">
      <dgm:prSet presAssocID="{6291CBA8-E979-42A0-B063-D28DEBA32393}" presName="hierRoot2" presStyleCnt="0"/>
      <dgm:spPr/>
    </dgm:pt>
    <dgm:pt modelId="{9F300F29-8F0D-422D-8BE1-AC22471DC980}" type="pres">
      <dgm:prSet presAssocID="{6291CBA8-E979-42A0-B063-D28DEBA32393}" presName="composite2" presStyleCnt="0"/>
      <dgm:spPr/>
    </dgm:pt>
    <dgm:pt modelId="{647776F5-7924-41A6-80C9-289BD62A158B}" type="pres">
      <dgm:prSet presAssocID="{6291CBA8-E979-42A0-B063-D28DEBA32393}" presName="image2" presStyleLbl="node2" presStyleIdx="2" presStyleCnt="3" custLinFactY="-19108" custLinFactNeighborX="-19358" custLinFactNeighborY="-100000"/>
      <dgm:spPr/>
    </dgm:pt>
    <dgm:pt modelId="{C709F8FD-89CC-471D-BEC3-A9EA916241E1}" type="pres">
      <dgm:prSet presAssocID="{6291CBA8-E979-42A0-B063-D28DEBA32393}" presName="text2" presStyleLbl="revTx" presStyleIdx="7" presStyleCnt="8" custLinFactY="-19108" custLinFactNeighborX="-12905" custLinFactNeighborY="-100000">
        <dgm:presLayoutVars>
          <dgm:chPref val="3"/>
        </dgm:presLayoutVars>
      </dgm:prSet>
      <dgm:spPr/>
      <dgm:t>
        <a:bodyPr/>
        <a:lstStyle/>
        <a:p>
          <a:endParaRPr lang="en-US"/>
        </a:p>
      </dgm:t>
    </dgm:pt>
    <dgm:pt modelId="{C02F06F5-82E6-4DCC-A178-BB3BFCC10AD9}" type="pres">
      <dgm:prSet presAssocID="{6291CBA8-E979-42A0-B063-D28DEBA32393}" presName="hierChild3" presStyleCnt="0"/>
      <dgm:spPr/>
    </dgm:pt>
  </dgm:ptLst>
  <dgm:cxnLst>
    <dgm:cxn modelId="{32AACA76-61C7-4DBB-8300-47B52E4A3C51}" srcId="{1677441C-AA63-4BA1-9843-43EDF9DD57BE}" destId="{E7009869-A563-45F9-B281-01E6AB36EE50}" srcOrd="1" destOrd="0" parTransId="{B7154000-AAFC-43D1-B2B8-E1150C4C6FE3}" sibTransId="{AEFB3678-8CB3-4BAA-89DE-0C5871A42B77}"/>
    <dgm:cxn modelId="{10921989-7452-4D6E-A988-8C30C5DF405C}" srcId="{1677441C-AA63-4BA1-9843-43EDF9DD57BE}" destId="{6291CBA8-E979-42A0-B063-D28DEBA32393}" srcOrd="2" destOrd="0" parTransId="{E30F8B13-2655-40A7-8943-FF724C645064}" sibTransId="{60C404F8-C77A-486E-B4A9-43705D81B7E3}"/>
    <dgm:cxn modelId="{DEB75D43-FDBA-4E0B-8851-CE68EAD090A2}" srcId="{8964BAA1-6260-41B3-A831-9A66E804BE4A}" destId="{1F604D7A-0D0B-484A-86E8-63A8966D9A91}" srcOrd="3" destOrd="0" parTransId="{3172DF39-FB3B-4247-A73A-425C48CF57A3}" sibTransId="{916F98EE-F0AE-4494-9FC5-40C43EE888C2}"/>
    <dgm:cxn modelId="{5CE6F66C-B7AB-494E-AFB5-E1E51DDDD8FA}" type="presOf" srcId="{E7009869-A563-45F9-B281-01E6AB36EE50}" destId="{01913315-17AB-4DE4-AACC-80EB38E3656F}" srcOrd="0" destOrd="0" presId="urn:microsoft.com/office/officeart/2009/layout/CirclePictureHierarchy"/>
    <dgm:cxn modelId="{F7C8BAC1-C576-4E72-A340-4D297CBCC54D}" srcId="{6D705853-C28E-4690-9983-5519AE1B97F0}" destId="{1677441C-AA63-4BA1-9843-43EDF9DD57BE}" srcOrd="0" destOrd="0" parTransId="{9F7DA181-FC44-493B-BF47-D3F89D6F28E4}" sibTransId="{A38B542D-4947-405E-AC8E-D952B18954B6}"/>
    <dgm:cxn modelId="{BBB40764-3A04-416B-BE0C-588AFC50AC27}" type="presOf" srcId="{5E212641-C9A2-4600-837F-3E0370D03782}" destId="{C785F56F-C9D9-4DDB-8268-D39F3FF3783D}" srcOrd="0" destOrd="0" presId="urn:microsoft.com/office/officeart/2009/layout/CirclePictureHierarchy"/>
    <dgm:cxn modelId="{2D71BCDB-73E5-452A-A11B-2330C50D8E25}" srcId="{8964BAA1-6260-41B3-A831-9A66E804BE4A}" destId="{76D6DDE1-E203-4666-91B1-88CC70CE501A}" srcOrd="1" destOrd="0" parTransId="{F3E8ED8E-5CD0-45B8-9795-9A807D184B20}" sibTransId="{74A59256-2EAE-4DF5-A458-00E1A411E611}"/>
    <dgm:cxn modelId="{4EC21B5F-AC37-4057-9B85-6F448DFAD8C4}" srcId="{8964BAA1-6260-41B3-A831-9A66E804BE4A}" destId="{5E212641-C9A2-4600-837F-3E0370D03782}" srcOrd="2" destOrd="0" parTransId="{7AEBF04E-BE83-4191-84B5-47DA94D2E2BC}" sibTransId="{AEAAC362-D8BD-4B3E-8BD6-453C9B5637B8}"/>
    <dgm:cxn modelId="{5E528832-67C3-4B86-B128-AE0579023069}" type="presOf" srcId="{1F604D7A-0D0B-484A-86E8-63A8966D9A91}" destId="{CA90BB4A-1DB8-44A8-AED9-FA7DC08589C5}" srcOrd="0" destOrd="0" presId="urn:microsoft.com/office/officeart/2009/layout/CirclePictureHierarchy"/>
    <dgm:cxn modelId="{D1924623-0124-4C35-A620-5AEAB2FFC40D}" type="presOf" srcId="{7ACCF58D-52A3-43A7-9491-BF93605BCD6C}" destId="{A530A7A1-6950-4BCC-B82C-3BC840ECF9C6}" srcOrd="0" destOrd="0" presId="urn:microsoft.com/office/officeart/2009/layout/CirclePictureHierarchy"/>
    <dgm:cxn modelId="{01F94078-BEFE-4C63-864A-24DF0C1CC4AD}" type="presOf" srcId="{F3E8ED8E-5CD0-45B8-9795-9A807D184B20}" destId="{5FA51E50-A852-4932-9674-C16D1B01FC47}" srcOrd="0" destOrd="0" presId="urn:microsoft.com/office/officeart/2009/layout/CirclePictureHierarchy"/>
    <dgm:cxn modelId="{B567F0B3-893A-4BA4-AB6F-357DA6D954B8}" type="presOf" srcId="{E30F8B13-2655-40A7-8943-FF724C645064}" destId="{D1AC0A66-9C38-4227-BAA8-98499C38F178}" srcOrd="0" destOrd="0" presId="urn:microsoft.com/office/officeart/2009/layout/CirclePictureHierarchy"/>
    <dgm:cxn modelId="{1512027D-82E5-46B8-B9D1-9127432A7902}" srcId="{8964BAA1-6260-41B3-A831-9A66E804BE4A}" destId="{56DF2B8F-E52C-4689-922A-E568439EF9D2}" srcOrd="0" destOrd="0" parTransId="{5CF8297E-125C-44EA-9D32-EFC7DDD95672}" sibTransId="{4DA75295-5589-47A6-B43D-0C7F76D0B1D2}"/>
    <dgm:cxn modelId="{BA33AC0C-FE36-4C47-A137-08384931B2DA}" type="presOf" srcId="{7AEBF04E-BE83-4191-84B5-47DA94D2E2BC}" destId="{6B329D99-F6F4-4C41-87B9-EEC122CD68A9}" srcOrd="0" destOrd="0" presId="urn:microsoft.com/office/officeart/2009/layout/CirclePictureHierarchy"/>
    <dgm:cxn modelId="{CE34AC0D-C54B-4D03-B2F7-329269FEAC85}" srcId="{1677441C-AA63-4BA1-9843-43EDF9DD57BE}" destId="{8964BAA1-6260-41B3-A831-9A66E804BE4A}" srcOrd="0" destOrd="0" parTransId="{7ACCF58D-52A3-43A7-9491-BF93605BCD6C}" sibTransId="{2148B640-ACF6-4449-8047-5D9BBB72FAA7}"/>
    <dgm:cxn modelId="{55DAAFC8-4E9A-438B-9E30-DA9EB09A3AFD}" type="presOf" srcId="{3172DF39-FB3B-4247-A73A-425C48CF57A3}" destId="{172C5440-700F-4764-AB86-66294B6F9E4A}" srcOrd="0" destOrd="0" presId="urn:microsoft.com/office/officeart/2009/layout/CirclePictureHierarchy"/>
    <dgm:cxn modelId="{971BB0DD-6671-4033-AFE6-A76507FB1F74}" type="presOf" srcId="{6291CBA8-E979-42A0-B063-D28DEBA32393}" destId="{C709F8FD-89CC-471D-BEC3-A9EA916241E1}" srcOrd="0" destOrd="0" presId="urn:microsoft.com/office/officeart/2009/layout/CirclePictureHierarchy"/>
    <dgm:cxn modelId="{833C4472-63DC-471F-8921-6F765B2CB73F}" type="presOf" srcId="{56DF2B8F-E52C-4689-922A-E568439EF9D2}" destId="{ED679E00-53FE-4678-B690-2B0D94D1BE3E}" srcOrd="0" destOrd="0" presId="urn:microsoft.com/office/officeart/2009/layout/CirclePictureHierarchy"/>
    <dgm:cxn modelId="{A8C7B801-EC11-44D7-9211-DBFFF12EAE89}" type="presOf" srcId="{1677441C-AA63-4BA1-9843-43EDF9DD57BE}" destId="{A65E6EE5-16CB-4F0D-A343-293DA04CC6C4}" srcOrd="0" destOrd="0" presId="urn:microsoft.com/office/officeart/2009/layout/CirclePictureHierarchy"/>
    <dgm:cxn modelId="{0A95CF4C-EC44-49D7-8FCA-3BDC2610597D}" type="presOf" srcId="{76D6DDE1-E203-4666-91B1-88CC70CE501A}" destId="{AC17058B-FBF9-43A5-94BA-765D9AA61171}" srcOrd="0" destOrd="0" presId="urn:microsoft.com/office/officeart/2009/layout/CirclePictureHierarchy"/>
    <dgm:cxn modelId="{9F06E43E-2764-4F0A-A033-3627F7DBBE37}" type="presOf" srcId="{8964BAA1-6260-41B3-A831-9A66E804BE4A}" destId="{4130A8C7-D95B-4C87-A562-2EA4F39DBF6D}" srcOrd="0" destOrd="0" presId="urn:microsoft.com/office/officeart/2009/layout/CirclePictureHierarchy"/>
    <dgm:cxn modelId="{37A1539E-10E6-417D-B800-DB0FE6D7B063}" type="presOf" srcId="{5CF8297E-125C-44EA-9D32-EFC7DDD95672}" destId="{9F7ECB45-20A2-478C-BCAF-2525502DD797}" srcOrd="0" destOrd="0" presId="urn:microsoft.com/office/officeart/2009/layout/CirclePictureHierarchy"/>
    <dgm:cxn modelId="{B4D33BC2-33CB-431D-BB1E-DC70603AC338}" type="presOf" srcId="{B7154000-AAFC-43D1-B2B8-E1150C4C6FE3}" destId="{2068A30D-AF9E-40DB-8A4A-4EE29A8798B0}" srcOrd="0" destOrd="0" presId="urn:microsoft.com/office/officeart/2009/layout/CirclePictureHierarchy"/>
    <dgm:cxn modelId="{7781AE3B-D833-44A2-ABD4-242558B21B04}" type="presOf" srcId="{6D705853-C28E-4690-9983-5519AE1B97F0}" destId="{5DE3835F-4819-4329-8B1C-533D6BF99A2E}" srcOrd="0" destOrd="0" presId="urn:microsoft.com/office/officeart/2009/layout/CirclePictureHierarchy"/>
    <dgm:cxn modelId="{395285A5-9BE3-43B8-BE40-027D7992EA81}" type="presParOf" srcId="{5DE3835F-4819-4329-8B1C-533D6BF99A2E}" destId="{12BCC841-655E-4E29-A824-C7781ADBE7D4}" srcOrd="0" destOrd="0" presId="urn:microsoft.com/office/officeart/2009/layout/CirclePictureHierarchy"/>
    <dgm:cxn modelId="{55ADA9BB-74BD-4B78-B617-ABA6C1A24217}" type="presParOf" srcId="{12BCC841-655E-4E29-A824-C7781ADBE7D4}" destId="{59E24FE6-D13E-4580-8D6E-5B02D7B5B56B}" srcOrd="0" destOrd="0" presId="urn:microsoft.com/office/officeart/2009/layout/CirclePictureHierarchy"/>
    <dgm:cxn modelId="{1CD99A1D-F463-49D7-AE76-6C59BBA0E1A9}" type="presParOf" srcId="{59E24FE6-D13E-4580-8D6E-5B02D7B5B56B}" destId="{2E94844D-4BF6-4502-9348-4209BDC77275}" srcOrd="0" destOrd="0" presId="urn:microsoft.com/office/officeart/2009/layout/CirclePictureHierarchy"/>
    <dgm:cxn modelId="{0D19849F-468C-4193-AF3B-384AE92FDD13}" type="presParOf" srcId="{59E24FE6-D13E-4580-8D6E-5B02D7B5B56B}" destId="{A65E6EE5-16CB-4F0D-A343-293DA04CC6C4}" srcOrd="1" destOrd="0" presId="urn:microsoft.com/office/officeart/2009/layout/CirclePictureHierarchy"/>
    <dgm:cxn modelId="{CD3A6BCA-150C-4E8B-9B97-0C7872C038EE}" type="presParOf" srcId="{12BCC841-655E-4E29-A824-C7781ADBE7D4}" destId="{9B5CDCE9-02EE-4F63-9A8F-06CA0B92878D}" srcOrd="1" destOrd="0" presId="urn:microsoft.com/office/officeart/2009/layout/CirclePictureHierarchy"/>
    <dgm:cxn modelId="{282CCD06-6C09-41A0-92F5-9C18CCCA8F09}" type="presParOf" srcId="{9B5CDCE9-02EE-4F63-9A8F-06CA0B92878D}" destId="{A530A7A1-6950-4BCC-B82C-3BC840ECF9C6}" srcOrd="0" destOrd="0" presId="urn:microsoft.com/office/officeart/2009/layout/CirclePictureHierarchy"/>
    <dgm:cxn modelId="{D3A49D7F-4ED3-41F2-9733-89693A1BD798}" type="presParOf" srcId="{9B5CDCE9-02EE-4F63-9A8F-06CA0B92878D}" destId="{7EB1D2CA-DC5D-47DD-AF36-40701B36F939}" srcOrd="1" destOrd="0" presId="urn:microsoft.com/office/officeart/2009/layout/CirclePictureHierarchy"/>
    <dgm:cxn modelId="{670C9889-7520-4379-BE9F-7B5B2BEF53F0}" type="presParOf" srcId="{7EB1D2CA-DC5D-47DD-AF36-40701B36F939}" destId="{E6A66EB5-E992-4E4E-A711-C39FBCCA1A0C}" srcOrd="0" destOrd="0" presId="urn:microsoft.com/office/officeart/2009/layout/CirclePictureHierarchy"/>
    <dgm:cxn modelId="{38BF67EA-5679-4254-8391-B9A0301CE85C}" type="presParOf" srcId="{E6A66EB5-E992-4E4E-A711-C39FBCCA1A0C}" destId="{DE61951B-7766-4CDA-9776-FCCADF94A196}" srcOrd="0" destOrd="0" presId="urn:microsoft.com/office/officeart/2009/layout/CirclePictureHierarchy"/>
    <dgm:cxn modelId="{A0129799-7CC2-43CF-B894-E9F4CDF5C043}" type="presParOf" srcId="{E6A66EB5-E992-4E4E-A711-C39FBCCA1A0C}" destId="{4130A8C7-D95B-4C87-A562-2EA4F39DBF6D}" srcOrd="1" destOrd="0" presId="urn:microsoft.com/office/officeart/2009/layout/CirclePictureHierarchy"/>
    <dgm:cxn modelId="{FA8F9C4E-169B-4684-A09F-8F3009C39AAE}" type="presParOf" srcId="{7EB1D2CA-DC5D-47DD-AF36-40701B36F939}" destId="{B052C26A-8374-49D8-B9E3-668E6032E590}" srcOrd="1" destOrd="0" presId="urn:microsoft.com/office/officeart/2009/layout/CirclePictureHierarchy"/>
    <dgm:cxn modelId="{CCB56CFA-27BE-4F37-8851-B41E99480D95}" type="presParOf" srcId="{B052C26A-8374-49D8-B9E3-668E6032E590}" destId="{9F7ECB45-20A2-478C-BCAF-2525502DD797}" srcOrd="0" destOrd="0" presId="urn:microsoft.com/office/officeart/2009/layout/CirclePictureHierarchy"/>
    <dgm:cxn modelId="{CBF6B794-D5DE-45CF-ABE3-06F07481AECA}" type="presParOf" srcId="{B052C26A-8374-49D8-B9E3-668E6032E590}" destId="{E928EF40-1E4B-433A-BB89-B08BEEE7B5B5}" srcOrd="1" destOrd="0" presId="urn:microsoft.com/office/officeart/2009/layout/CirclePictureHierarchy"/>
    <dgm:cxn modelId="{A1027F1F-CDF1-4870-8CB7-D5CFFB17C9A9}" type="presParOf" srcId="{E928EF40-1E4B-433A-BB89-B08BEEE7B5B5}" destId="{2F4BD1B3-EED3-4564-A0A7-CD0D5B71060D}" srcOrd="0" destOrd="0" presId="urn:microsoft.com/office/officeart/2009/layout/CirclePictureHierarchy"/>
    <dgm:cxn modelId="{08E5BFE9-313E-4179-9FA8-7B554854B6B3}" type="presParOf" srcId="{2F4BD1B3-EED3-4564-A0A7-CD0D5B71060D}" destId="{1D7DCEEA-848A-43FC-A004-8FDBA6F4FFE1}" srcOrd="0" destOrd="0" presId="urn:microsoft.com/office/officeart/2009/layout/CirclePictureHierarchy"/>
    <dgm:cxn modelId="{150B82E4-044E-4C48-8FCC-67686C82B96E}" type="presParOf" srcId="{2F4BD1B3-EED3-4564-A0A7-CD0D5B71060D}" destId="{ED679E00-53FE-4678-B690-2B0D94D1BE3E}" srcOrd="1" destOrd="0" presId="urn:microsoft.com/office/officeart/2009/layout/CirclePictureHierarchy"/>
    <dgm:cxn modelId="{343A9ECD-21D6-45FD-862D-556AE14A902F}" type="presParOf" srcId="{E928EF40-1E4B-433A-BB89-B08BEEE7B5B5}" destId="{117D4AD1-8573-4401-8A9F-4380AA094A86}" srcOrd="1" destOrd="0" presId="urn:microsoft.com/office/officeart/2009/layout/CirclePictureHierarchy"/>
    <dgm:cxn modelId="{0DC4499F-9160-415E-BA85-AA8F54D050E1}" type="presParOf" srcId="{B052C26A-8374-49D8-B9E3-668E6032E590}" destId="{5FA51E50-A852-4932-9674-C16D1B01FC47}" srcOrd="2" destOrd="0" presId="urn:microsoft.com/office/officeart/2009/layout/CirclePictureHierarchy"/>
    <dgm:cxn modelId="{CA62F5AA-F895-4EB1-973F-B8FD27215FF9}" type="presParOf" srcId="{B052C26A-8374-49D8-B9E3-668E6032E590}" destId="{B59AAA0C-B1C8-4F57-8E4A-E2351F700148}" srcOrd="3" destOrd="0" presId="urn:microsoft.com/office/officeart/2009/layout/CirclePictureHierarchy"/>
    <dgm:cxn modelId="{2FEEBA45-4019-41FA-923B-D1FBA2FCF118}" type="presParOf" srcId="{B59AAA0C-B1C8-4F57-8E4A-E2351F700148}" destId="{DA71F4D7-0D56-4685-B4FB-E188E11B213D}" srcOrd="0" destOrd="0" presId="urn:microsoft.com/office/officeart/2009/layout/CirclePictureHierarchy"/>
    <dgm:cxn modelId="{EA53B095-3E6B-46CF-B751-53E6F8BFFD80}" type="presParOf" srcId="{DA71F4D7-0D56-4685-B4FB-E188E11B213D}" destId="{65C0CE84-1DBD-4A02-AFCF-F559BA31E7E0}" srcOrd="0" destOrd="0" presId="urn:microsoft.com/office/officeart/2009/layout/CirclePictureHierarchy"/>
    <dgm:cxn modelId="{C22DFAB4-E6A7-4D80-9738-479CDC2F2A09}" type="presParOf" srcId="{DA71F4D7-0D56-4685-B4FB-E188E11B213D}" destId="{AC17058B-FBF9-43A5-94BA-765D9AA61171}" srcOrd="1" destOrd="0" presId="urn:microsoft.com/office/officeart/2009/layout/CirclePictureHierarchy"/>
    <dgm:cxn modelId="{32ABAFE2-3448-4CA1-A057-053E540736AA}" type="presParOf" srcId="{B59AAA0C-B1C8-4F57-8E4A-E2351F700148}" destId="{C39DDFEB-6751-4E35-BD43-AB4D6FD036B3}" srcOrd="1" destOrd="0" presId="urn:microsoft.com/office/officeart/2009/layout/CirclePictureHierarchy"/>
    <dgm:cxn modelId="{1A97EDDF-F1BA-4B4D-96E1-0E23B2605012}" type="presParOf" srcId="{B052C26A-8374-49D8-B9E3-668E6032E590}" destId="{6B329D99-F6F4-4C41-87B9-EEC122CD68A9}" srcOrd="4" destOrd="0" presId="urn:microsoft.com/office/officeart/2009/layout/CirclePictureHierarchy"/>
    <dgm:cxn modelId="{201FBBF1-C18E-4FA1-AEAD-07104E85C92F}" type="presParOf" srcId="{B052C26A-8374-49D8-B9E3-668E6032E590}" destId="{D4BB47E2-2F23-40D3-B279-86FAFBE78702}" srcOrd="5" destOrd="0" presId="urn:microsoft.com/office/officeart/2009/layout/CirclePictureHierarchy"/>
    <dgm:cxn modelId="{FD33A560-A2CE-4A45-8FCC-2D91C45685EB}" type="presParOf" srcId="{D4BB47E2-2F23-40D3-B279-86FAFBE78702}" destId="{3A4CD75F-07A0-478B-B9D0-C7FF7A2BD6B5}" srcOrd="0" destOrd="0" presId="urn:microsoft.com/office/officeart/2009/layout/CirclePictureHierarchy"/>
    <dgm:cxn modelId="{D773D4AB-DED9-4DF1-80A7-D81F7D6834D1}" type="presParOf" srcId="{3A4CD75F-07A0-478B-B9D0-C7FF7A2BD6B5}" destId="{27D0D24C-3844-4285-8A81-0EF852A14828}" srcOrd="0" destOrd="0" presId="urn:microsoft.com/office/officeart/2009/layout/CirclePictureHierarchy"/>
    <dgm:cxn modelId="{97EBB43D-B2EF-447D-968D-E2B52D73C488}" type="presParOf" srcId="{3A4CD75F-07A0-478B-B9D0-C7FF7A2BD6B5}" destId="{C785F56F-C9D9-4DDB-8268-D39F3FF3783D}" srcOrd="1" destOrd="0" presId="urn:microsoft.com/office/officeart/2009/layout/CirclePictureHierarchy"/>
    <dgm:cxn modelId="{B612079B-C663-416E-ACDB-C49E30D79628}" type="presParOf" srcId="{D4BB47E2-2F23-40D3-B279-86FAFBE78702}" destId="{13CC1C95-21A9-42A9-B2BE-BD5486CB6A31}" srcOrd="1" destOrd="0" presId="urn:microsoft.com/office/officeart/2009/layout/CirclePictureHierarchy"/>
    <dgm:cxn modelId="{8AFA70B1-3A32-4924-AB3B-BC35626F1151}" type="presParOf" srcId="{B052C26A-8374-49D8-B9E3-668E6032E590}" destId="{172C5440-700F-4764-AB86-66294B6F9E4A}" srcOrd="6" destOrd="0" presId="urn:microsoft.com/office/officeart/2009/layout/CirclePictureHierarchy"/>
    <dgm:cxn modelId="{975D20EB-1E0E-48A1-B02D-00A2485DBDED}" type="presParOf" srcId="{B052C26A-8374-49D8-B9E3-668E6032E590}" destId="{375866C8-E1F6-4581-9112-1E2BC46D02F4}" srcOrd="7" destOrd="0" presId="urn:microsoft.com/office/officeart/2009/layout/CirclePictureHierarchy"/>
    <dgm:cxn modelId="{0E08A522-1D90-4976-AD43-961DDE8673D7}" type="presParOf" srcId="{375866C8-E1F6-4581-9112-1E2BC46D02F4}" destId="{6E6F2A4E-9111-458C-A652-41ADAAB2C17A}" srcOrd="0" destOrd="0" presId="urn:microsoft.com/office/officeart/2009/layout/CirclePictureHierarchy"/>
    <dgm:cxn modelId="{8C2182BD-0F58-4A0B-9FC4-E7EB60217428}" type="presParOf" srcId="{6E6F2A4E-9111-458C-A652-41ADAAB2C17A}" destId="{84778332-5C30-4665-BB8F-9555AD9073E4}" srcOrd="0" destOrd="0" presId="urn:microsoft.com/office/officeart/2009/layout/CirclePictureHierarchy"/>
    <dgm:cxn modelId="{B0A6E43B-5603-4762-BB73-08F0B1F84C97}" type="presParOf" srcId="{6E6F2A4E-9111-458C-A652-41ADAAB2C17A}" destId="{CA90BB4A-1DB8-44A8-AED9-FA7DC08589C5}" srcOrd="1" destOrd="0" presId="urn:microsoft.com/office/officeart/2009/layout/CirclePictureHierarchy"/>
    <dgm:cxn modelId="{21C415FF-0D7A-4610-8D81-7F1B17CAA36E}" type="presParOf" srcId="{375866C8-E1F6-4581-9112-1E2BC46D02F4}" destId="{CE3B3E01-5B08-4469-83B6-4681BCBF009A}" srcOrd="1" destOrd="0" presId="urn:microsoft.com/office/officeart/2009/layout/CirclePictureHierarchy"/>
    <dgm:cxn modelId="{3FC740B5-63B7-47A3-BAFF-008FA23B9AED}" type="presParOf" srcId="{9B5CDCE9-02EE-4F63-9A8F-06CA0B92878D}" destId="{2068A30D-AF9E-40DB-8A4A-4EE29A8798B0}" srcOrd="2" destOrd="0" presId="urn:microsoft.com/office/officeart/2009/layout/CirclePictureHierarchy"/>
    <dgm:cxn modelId="{5FA7642F-4EF7-4CF7-90A2-182A4D4BCFB8}" type="presParOf" srcId="{9B5CDCE9-02EE-4F63-9A8F-06CA0B92878D}" destId="{32CEA5CF-546B-47B8-A990-0E574EBFC340}" srcOrd="3" destOrd="0" presId="urn:microsoft.com/office/officeart/2009/layout/CirclePictureHierarchy"/>
    <dgm:cxn modelId="{90331639-FF8E-4378-B9E6-9C93CC1AE28E}" type="presParOf" srcId="{32CEA5CF-546B-47B8-A990-0E574EBFC340}" destId="{DD1010A5-ECEB-4A5D-B310-9C44F747CB7E}" srcOrd="0" destOrd="0" presId="urn:microsoft.com/office/officeart/2009/layout/CirclePictureHierarchy"/>
    <dgm:cxn modelId="{4BC8E33E-35F1-4046-8D5B-F40F5081F9F3}" type="presParOf" srcId="{DD1010A5-ECEB-4A5D-B310-9C44F747CB7E}" destId="{F33EF668-0E5A-47BB-86F5-EADEE11D0F25}" srcOrd="0" destOrd="0" presId="urn:microsoft.com/office/officeart/2009/layout/CirclePictureHierarchy"/>
    <dgm:cxn modelId="{2DF61CF7-7246-4E25-B1A8-1564B98C0B3D}" type="presParOf" srcId="{DD1010A5-ECEB-4A5D-B310-9C44F747CB7E}" destId="{01913315-17AB-4DE4-AACC-80EB38E3656F}" srcOrd="1" destOrd="0" presId="urn:microsoft.com/office/officeart/2009/layout/CirclePictureHierarchy"/>
    <dgm:cxn modelId="{725D7E4D-6E0B-4427-AADD-754E5B3B971E}" type="presParOf" srcId="{32CEA5CF-546B-47B8-A990-0E574EBFC340}" destId="{B563091C-0C5C-42F6-8C0F-68B481ACAD5D}" srcOrd="1" destOrd="0" presId="urn:microsoft.com/office/officeart/2009/layout/CirclePictureHierarchy"/>
    <dgm:cxn modelId="{0821FDCB-0DB8-4054-ABB4-D82CACF1B5BD}" type="presParOf" srcId="{9B5CDCE9-02EE-4F63-9A8F-06CA0B92878D}" destId="{D1AC0A66-9C38-4227-BAA8-98499C38F178}" srcOrd="4" destOrd="0" presId="urn:microsoft.com/office/officeart/2009/layout/CirclePictureHierarchy"/>
    <dgm:cxn modelId="{46C11E1D-01BE-4251-8C0F-0A9F131F8A88}" type="presParOf" srcId="{9B5CDCE9-02EE-4F63-9A8F-06CA0B92878D}" destId="{B6624B8C-AE08-4D96-93E3-003232B4FECF}" srcOrd="5" destOrd="0" presId="urn:microsoft.com/office/officeart/2009/layout/CirclePictureHierarchy"/>
    <dgm:cxn modelId="{69DC6C19-74C4-439C-BFBA-F7105153FAA0}" type="presParOf" srcId="{B6624B8C-AE08-4D96-93E3-003232B4FECF}" destId="{9F300F29-8F0D-422D-8BE1-AC22471DC980}" srcOrd="0" destOrd="0" presId="urn:microsoft.com/office/officeart/2009/layout/CirclePictureHierarchy"/>
    <dgm:cxn modelId="{3030C44E-F6A3-4955-9DD7-05B4346557DF}" type="presParOf" srcId="{9F300F29-8F0D-422D-8BE1-AC22471DC980}" destId="{647776F5-7924-41A6-80C9-289BD62A158B}" srcOrd="0" destOrd="0" presId="urn:microsoft.com/office/officeart/2009/layout/CirclePictureHierarchy"/>
    <dgm:cxn modelId="{80270D27-5283-4279-88F8-6E54795E76EA}" type="presParOf" srcId="{9F300F29-8F0D-422D-8BE1-AC22471DC980}" destId="{C709F8FD-89CC-471D-BEC3-A9EA916241E1}" srcOrd="1" destOrd="0" presId="urn:microsoft.com/office/officeart/2009/layout/CirclePictureHierarchy"/>
    <dgm:cxn modelId="{F793522F-1681-4AEE-9A9C-BB3DCBAEF581}" type="presParOf" srcId="{B6624B8C-AE08-4D96-93E3-003232B4FECF}" destId="{C02F06F5-82E6-4DCC-A178-BB3BFCC10AD9}" srcOrd="1" destOrd="0" presId="urn:microsoft.com/office/officeart/2009/layout/CirclePictureHierarchy"/>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C0A66-9C38-4227-BAA8-98499C38F178}">
      <dsp:nvSpPr>
        <dsp:cNvPr id="0" name=""/>
        <dsp:cNvSpPr/>
      </dsp:nvSpPr>
      <dsp:spPr>
        <a:xfrm>
          <a:off x="4828634" y="900617"/>
          <a:ext cx="1848050" cy="211685"/>
        </a:xfrm>
        <a:custGeom>
          <a:avLst/>
          <a:gdLst/>
          <a:ahLst/>
          <a:cxnLst/>
          <a:rect l="0" t="0" r="0" b="0"/>
          <a:pathLst>
            <a:path>
              <a:moveTo>
                <a:pt x="0" y="0"/>
              </a:moveTo>
              <a:lnTo>
                <a:pt x="0" y="106682"/>
              </a:lnTo>
              <a:lnTo>
                <a:pt x="1848050" y="106682"/>
              </a:lnTo>
              <a:lnTo>
                <a:pt x="1848050" y="211685"/>
              </a:lnTo>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8A30D-AF9E-40DB-8A4A-4EE29A8798B0}">
      <dsp:nvSpPr>
        <dsp:cNvPr id="0" name=""/>
        <dsp:cNvSpPr/>
      </dsp:nvSpPr>
      <dsp:spPr>
        <a:xfrm>
          <a:off x="4782914" y="900617"/>
          <a:ext cx="91440" cy="211685"/>
        </a:xfrm>
        <a:custGeom>
          <a:avLst/>
          <a:gdLst/>
          <a:ahLst/>
          <a:cxnLst/>
          <a:rect l="0" t="0" r="0" b="0"/>
          <a:pathLst>
            <a:path>
              <a:moveTo>
                <a:pt x="45720" y="0"/>
              </a:moveTo>
              <a:lnTo>
                <a:pt x="45720" y="211685"/>
              </a:lnTo>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2C5440-700F-4764-AB86-66294B6F9E4A}">
      <dsp:nvSpPr>
        <dsp:cNvPr id="0" name=""/>
        <dsp:cNvSpPr/>
      </dsp:nvSpPr>
      <dsp:spPr>
        <a:xfrm>
          <a:off x="2980584" y="1784321"/>
          <a:ext cx="2772076" cy="211685"/>
        </a:xfrm>
        <a:custGeom>
          <a:avLst/>
          <a:gdLst/>
          <a:ahLst/>
          <a:cxnLst/>
          <a:rect l="0" t="0" r="0" b="0"/>
          <a:pathLst>
            <a:path>
              <a:moveTo>
                <a:pt x="0" y="0"/>
              </a:moveTo>
              <a:lnTo>
                <a:pt x="0" y="106682"/>
              </a:lnTo>
              <a:lnTo>
                <a:pt x="2772076" y="106682"/>
              </a:lnTo>
              <a:lnTo>
                <a:pt x="2772076" y="211685"/>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329D99-F6F4-4C41-87B9-EEC122CD68A9}">
      <dsp:nvSpPr>
        <dsp:cNvPr id="0" name=""/>
        <dsp:cNvSpPr/>
      </dsp:nvSpPr>
      <dsp:spPr>
        <a:xfrm>
          <a:off x="2980584" y="1784321"/>
          <a:ext cx="924025" cy="211685"/>
        </a:xfrm>
        <a:custGeom>
          <a:avLst/>
          <a:gdLst/>
          <a:ahLst/>
          <a:cxnLst/>
          <a:rect l="0" t="0" r="0" b="0"/>
          <a:pathLst>
            <a:path>
              <a:moveTo>
                <a:pt x="0" y="0"/>
              </a:moveTo>
              <a:lnTo>
                <a:pt x="0" y="106682"/>
              </a:lnTo>
              <a:lnTo>
                <a:pt x="924025" y="106682"/>
              </a:lnTo>
              <a:lnTo>
                <a:pt x="924025" y="211685"/>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A51E50-A852-4932-9674-C16D1B01FC47}">
      <dsp:nvSpPr>
        <dsp:cNvPr id="0" name=""/>
        <dsp:cNvSpPr/>
      </dsp:nvSpPr>
      <dsp:spPr>
        <a:xfrm>
          <a:off x="2056558" y="1784321"/>
          <a:ext cx="924025" cy="211685"/>
        </a:xfrm>
        <a:custGeom>
          <a:avLst/>
          <a:gdLst/>
          <a:ahLst/>
          <a:cxnLst/>
          <a:rect l="0" t="0" r="0" b="0"/>
          <a:pathLst>
            <a:path>
              <a:moveTo>
                <a:pt x="924025" y="0"/>
              </a:moveTo>
              <a:lnTo>
                <a:pt x="924025" y="106682"/>
              </a:lnTo>
              <a:lnTo>
                <a:pt x="0" y="106682"/>
              </a:lnTo>
              <a:lnTo>
                <a:pt x="0" y="211685"/>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7ECB45-20A2-478C-BCAF-2525502DD797}">
      <dsp:nvSpPr>
        <dsp:cNvPr id="0" name=""/>
        <dsp:cNvSpPr/>
      </dsp:nvSpPr>
      <dsp:spPr>
        <a:xfrm>
          <a:off x="336009" y="1784321"/>
          <a:ext cx="2644574" cy="211685"/>
        </a:xfrm>
        <a:custGeom>
          <a:avLst/>
          <a:gdLst/>
          <a:ahLst/>
          <a:cxnLst/>
          <a:rect l="0" t="0" r="0" b="0"/>
          <a:pathLst>
            <a:path>
              <a:moveTo>
                <a:pt x="2644574" y="0"/>
              </a:moveTo>
              <a:lnTo>
                <a:pt x="2644574" y="106682"/>
              </a:lnTo>
              <a:lnTo>
                <a:pt x="0" y="106682"/>
              </a:lnTo>
              <a:lnTo>
                <a:pt x="0" y="211685"/>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30A7A1-6950-4BCC-B82C-3BC840ECF9C6}">
      <dsp:nvSpPr>
        <dsp:cNvPr id="0" name=""/>
        <dsp:cNvSpPr/>
      </dsp:nvSpPr>
      <dsp:spPr>
        <a:xfrm>
          <a:off x="2980584" y="900617"/>
          <a:ext cx="1848050" cy="211685"/>
        </a:xfrm>
        <a:custGeom>
          <a:avLst/>
          <a:gdLst/>
          <a:ahLst/>
          <a:cxnLst/>
          <a:rect l="0" t="0" r="0" b="0"/>
          <a:pathLst>
            <a:path>
              <a:moveTo>
                <a:pt x="1848050" y="0"/>
              </a:moveTo>
              <a:lnTo>
                <a:pt x="1848050" y="106682"/>
              </a:lnTo>
              <a:lnTo>
                <a:pt x="0" y="106682"/>
              </a:lnTo>
              <a:lnTo>
                <a:pt x="0" y="211685"/>
              </a:lnTo>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94844D-4BF6-4502-9348-4209BDC77275}">
      <dsp:nvSpPr>
        <dsp:cNvPr id="0" name=""/>
        <dsp:cNvSpPr/>
      </dsp:nvSpPr>
      <dsp:spPr>
        <a:xfrm>
          <a:off x="4492625" y="228598"/>
          <a:ext cx="672018" cy="672018"/>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65E6EE5-16CB-4F0D-A343-293DA04CC6C4}">
      <dsp:nvSpPr>
        <dsp:cNvPr id="0" name=""/>
        <dsp:cNvSpPr/>
      </dsp:nvSpPr>
      <dsp:spPr>
        <a:xfrm>
          <a:off x="5164647" y="226918"/>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Collision Resolution </a:t>
          </a:r>
          <a:endParaRPr lang="en-US" sz="1500" kern="1200" dirty="0"/>
        </a:p>
      </dsp:txBody>
      <dsp:txXfrm>
        <a:off x="5164647" y="226918"/>
        <a:ext cx="1008027" cy="672018"/>
      </dsp:txXfrm>
    </dsp:sp>
    <dsp:sp modelId="{DE61951B-7766-4CDA-9776-FCCADF94A196}">
      <dsp:nvSpPr>
        <dsp:cNvPr id="0" name=""/>
        <dsp:cNvSpPr/>
      </dsp:nvSpPr>
      <dsp:spPr>
        <a:xfrm>
          <a:off x="2644574" y="1112302"/>
          <a:ext cx="672018" cy="672018"/>
        </a:xfrm>
        <a:prstGeom prst="ellips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130A8C7-D95B-4C87-A562-2EA4F39DBF6D}">
      <dsp:nvSpPr>
        <dsp:cNvPr id="0" name=""/>
        <dsp:cNvSpPr/>
      </dsp:nvSpPr>
      <dsp:spPr>
        <a:xfrm>
          <a:off x="3316596" y="1110622"/>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Open addressing </a:t>
          </a:r>
        </a:p>
      </dsp:txBody>
      <dsp:txXfrm>
        <a:off x="3316596" y="1110622"/>
        <a:ext cx="1008027" cy="672018"/>
      </dsp:txXfrm>
    </dsp:sp>
    <dsp:sp modelId="{1D7DCEEA-848A-43FC-A004-8FDBA6F4FFE1}">
      <dsp:nvSpPr>
        <dsp:cNvPr id="0" name=""/>
        <dsp:cNvSpPr/>
      </dsp:nvSpPr>
      <dsp:spPr>
        <a:xfrm>
          <a:off x="0" y="1996007"/>
          <a:ext cx="672018" cy="672018"/>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D679E00-53FE-4678-B690-2B0D94D1BE3E}">
      <dsp:nvSpPr>
        <dsp:cNvPr id="0" name=""/>
        <dsp:cNvSpPr/>
      </dsp:nvSpPr>
      <dsp:spPr>
        <a:xfrm>
          <a:off x="682630" y="1994327"/>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Linear Probing	</a:t>
          </a:r>
          <a:endParaRPr lang="en-US" sz="1500" kern="1200" dirty="0"/>
        </a:p>
      </dsp:txBody>
      <dsp:txXfrm>
        <a:off x="682630" y="1994327"/>
        <a:ext cx="1008027" cy="672018"/>
      </dsp:txXfrm>
    </dsp:sp>
    <dsp:sp modelId="{65C0CE84-1DBD-4A02-AFCF-F559BA31E7E0}">
      <dsp:nvSpPr>
        <dsp:cNvPr id="0" name=""/>
        <dsp:cNvSpPr/>
      </dsp:nvSpPr>
      <dsp:spPr>
        <a:xfrm>
          <a:off x="1720549" y="1996007"/>
          <a:ext cx="672018" cy="672018"/>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17058B-FBF9-43A5-94BA-765D9AA61171}">
      <dsp:nvSpPr>
        <dsp:cNvPr id="0" name=""/>
        <dsp:cNvSpPr/>
      </dsp:nvSpPr>
      <dsp:spPr>
        <a:xfrm>
          <a:off x="2392571" y="1994327"/>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Quadratic Probing</a:t>
          </a:r>
          <a:endParaRPr lang="en-US" sz="1500" kern="1200" dirty="0"/>
        </a:p>
      </dsp:txBody>
      <dsp:txXfrm>
        <a:off x="2392571" y="1994327"/>
        <a:ext cx="1008027" cy="672018"/>
      </dsp:txXfrm>
    </dsp:sp>
    <dsp:sp modelId="{27D0D24C-3844-4285-8A81-0EF852A14828}">
      <dsp:nvSpPr>
        <dsp:cNvPr id="0" name=""/>
        <dsp:cNvSpPr/>
      </dsp:nvSpPr>
      <dsp:spPr>
        <a:xfrm>
          <a:off x="3568600" y="1996007"/>
          <a:ext cx="672018" cy="672018"/>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785F56F-C9D9-4DDB-8268-D39F3FF3783D}">
      <dsp:nvSpPr>
        <dsp:cNvPr id="0" name=""/>
        <dsp:cNvSpPr/>
      </dsp:nvSpPr>
      <dsp:spPr>
        <a:xfrm>
          <a:off x="4240622" y="1994327"/>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Pseudo Random</a:t>
          </a:r>
          <a:endParaRPr lang="en-US" sz="1500" kern="1200" dirty="0"/>
        </a:p>
      </dsp:txBody>
      <dsp:txXfrm>
        <a:off x="4240622" y="1994327"/>
        <a:ext cx="1008027" cy="672018"/>
      </dsp:txXfrm>
    </dsp:sp>
    <dsp:sp modelId="{84778332-5C30-4665-BB8F-9555AD9073E4}">
      <dsp:nvSpPr>
        <dsp:cNvPr id="0" name=""/>
        <dsp:cNvSpPr/>
      </dsp:nvSpPr>
      <dsp:spPr>
        <a:xfrm>
          <a:off x="5416651" y="1996007"/>
          <a:ext cx="672018" cy="672018"/>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A90BB4A-1DB8-44A8-AED9-FA7DC08589C5}">
      <dsp:nvSpPr>
        <dsp:cNvPr id="0" name=""/>
        <dsp:cNvSpPr/>
      </dsp:nvSpPr>
      <dsp:spPr>
        <a:xfrm>
          <a:off x="6088673" y="1994327"/>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Key Offset</a:t>
          </a:r>
          <a:endParaRPr lang="en-US" sz="1500" kern="1200" dirty="0"/>
        </a:p>
      </dsp:txBody>
      <dsp:txXfrm>
        <a:off x="6088673" y="1994327"/>
        <a:ext cx="1008027" cy="672018"/>
      </dsp:txXfrm>
    </dsp:sp>
    <dsp:sp modelId="{F33EF668-0E5A-47BB-86F5-EADEE11D0F25}">
      <dsp:nvSpPr>
        <dsp:cNvPr id="0" name=""/>
        <dsp:cNvSpPr/>
      </dsp:nvSpPr>
      <dsp:spPr>
        <a:xfrm>
          <a:off x="4492625" y="1112302"/>
          <a:ext cx="672018" cy="672018"/>
        </a:xfrm>
        <a:prstGeom prst="ellips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1913315-17AB-4DE4-AACC-80EB38E3656F}">
      <dsp:nvSpPr>
        <dsp:cNvPr id="0" name=""/>
        <dsp:cNvSpPr/>
      </dsp:nvSpPr>
      <dsp:spPr>
        <a:xfrm>
          <a:off x="5164647" y="1110622"/>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Linked List </a:t>
          </a:r>
          <a:endParaRPr lang="en-US" sz="1500" kern="1200" dirty="0"/>
        </a:p>
      </dsp:txBody>
      <dsp:txXfrm>
        <a:off x="5164647" y="1110622"/>
        <a:ext cx="1008027" cy="672018"/>
      </dsp:txXfrm>
    </dsp:sp>
    <dsp:sp modelId="{647776F5-7924-41A6-80C9-289BD62A158B}">
      <dsp:nvSpPr>
        <dsp:cNvPr id="0" name=""/>
        <dsp:cNvSpPr/>
      </dsp:nvSpPr>
      <dsp:spPr>
        <a:xfrm>
          <a:off x="6340676" y="1112302"/>
          <a:ext cx="672018" cy="672018"/>
        </a:xfrm>
        <a:prstGeom prst="ellips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709F8FD-89CC-471D-BEC3-A9EA916241E1}">
      <dsp:nvSpPr>
        <dsp:cNvPr id="0" name=""/>
        <dsp:cNvSpPr/>
      </dsp:nvSpPr>
      <dsp:spPr>
        <a:xfrm>
          <a:off x="7012698" y="1110622"/>
          <a:ext cx="1008027" cy="67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smtClean="0"/>
            <a:t>Bucket</a:t>
          </a:r>
          <a:endParaRPr lang="en-US" sz="1500" kern="1200" dirty="0"/>
        </a:p>
      </dsp:txBody>
      <dsp:txXfrm>
        <a:off x="7012698" y="1110622"/>
        <a:ext cx="1008027" cy="67201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2-09T09:29:35.493"/>
    </inkml:context>
    <inkml:brush xml:id="br0">
      <inkml:brushProperty name="width" value="0.05292" units="cm"/>
      <inkml:brushProperty name="height" value="0.05292" units="cm"/>
      <inkml:brushProperty name="color" value="#FF0000"/>
    </inkml:brush>
  </inkml:definitions>
  <inkml:trace contextRef="#ctx0" brushRef="#br0">12006 10616,'0'0,"0"25,0 25,0 123,25 51,-1-51,1-98,-25-26,0-24,0-25,0 25,0 0,0-25,0 25,0-25,25 0,25 0,-26 0,26 0,49 0,25 0,-24 0,24 0,24 0,-48 49,24-49,-75 0,26 0,-1 25,0-25,-24 25,0 0,-26-1,26 1,149-25,49 0,49 0,1 0,24 0,-74 0,-24 0,-76 25,-48 0,-51 0,1-1,-50 1,0 0,0-25,50-25,98 0,26-49,99 0,0 24,49 25,-74 25,-25 0,-123 0,-26 0,-49 0,0 0,-25-49,24 49,1 0,25 0,49 0,0 0,50-25,25 25,-50 0,-25 0,-49 25,-1-25,-24 0,-25 24</inkml:trace>
  <inkml:trace contextRef="#ctx0" brushRef="#br0" timeOffset="3339.191">7417 12154,'0'-25,"25"1,0-1,49 25,-24 0,-26 0,26 25,-25-1,0 26,-25 0,0-25,0 24,-25 75,-25 99,-24 75,-25-100,49-73,50-76,-25 1,25-50,0 0,75 0,-1 0,0 0,26 0,-1 0,-50 25,1-1,-25-24,-25 25,0 0,0 0,0 49,0 75,0 25,25-75,24 25,26-25,24 25,50 99,49 199,-49 124,-75-100,-49-74,-74-24,49-150,-50 199,-24 49,-1-49,-24 75,-99 98,73-347,51-421,0 148,24-24,0 74,26-25,-26 25,25-25,0 50,-24-25,24-25,0 50,-49-50,24 50,1-25,-1-25,0 25,50 0,-24 0,24 0</inkml:trace>
  <inkml:trace contextRef="#ctx0" brushRef="#br0" timeOffset="15115.8646">3374 12948,'0'-25,"25"0,24 25,1 0,-1-24,1 24,-50 0,25 0,-25 0,25 0,-25 0,0-25,0 25,0 0,-25 0,0 0,-25 25,1-25,24 24,-25 1,50-25,-24 0,24 0,24 0,1 25,0 0,25-25,-26 25,1-25</inkml:trace>
  <inkml:trace contextRef="#ctx0" brushRef="#br0" timeOffset="22144.2666">12874 16495,'-50'0,"1"25,-1 0,-24-25,-50 25,49-1,26-24,24 25,0-25,25 0,0-25,25 25</inkml:trace>
  <inkml:trace contextRef="#ctx0" brushRef="#br0" timeOffset="25991.4867">20737 16619,'0'0,"-25"0,0 0,1 0,-26 0,50 0,-25 0,75 0,24 0,1 0,49 0,0-49,-50-1,1 50,-75-50,24 50,1 0</inkml:trace>
  <inkml:trace contextRef="#ctx0" brushRef="#br0" timeOffset="27635.5807">15826 16743,'49'0,"-24"0,0 0,0 0,0 0,-1 0,26 0,-25 0,-25 0,25 0,-1-25,-24 25,25 0,-25-24</inkml:trace>
  <inkml:trace contextRef="#ctx0" brushRef="#br0" timeOffset="28880.6519">16148 16694,'0'0,"25"0,0 0,-25 0,25 0,-25 0,24 0,1 0,0 0,25 0,-26 0,1 0,0-25,0 25,-25-25,25 25,-25 0,0 0,24 0,-24 0,0 0,0 0,0 0,-24 0,-1 0</inkml:trace>
  <inkml:trace contextRef="#ctx0" brushRef="#br0" timeOffset="31323.7917">3399 14387,'0'0,"-25"0,0 0,0 0,0 0,-24 0,-1 0,1 25,24-25,0 0,25 24,-25 1,25 25,-25-25,25 74,-24-25,-1 50,25-49,0-1,-25-24,25-1,0 26,0-1,0 25,0 50,25-25,0-49,-25-1,24-49,-24 0,0-25,25 0,0 0,0 0,0 0,-1 0,26 0,0 0,-26 0,1-25,-25 25,50-50,-25-24,-1 24,1 1,0-1,-25-24,25 49,0 0,-1-25,1 25,0-24,-25 24,25 0,0 0,-25 25,0-24,0-1,0 0,0 0,0 0,0 1,0-1,24-25,-24 1,0 24,0 0,0-25,0 26,0-1,0 0,0 0,-49-24,24 24,-25-25,50 50,-49-25,49-24,0 49,-25-25,25 0,-25 25,0 0,25 0,-24 0</inkml:trace>
  <inkml:trace contextRef="#ctx0" brushRef="#br0" timeOffset="34923.9975">3795 15304,'0'0,"-24"0,48 0,51 0,-26 0,26 0,-25 0,-1 0,1 0,-1 0,-24 0,0 0,0 0,-25 0,0 0,0 0,-25 0,-25 0,1 0,-26 0,26 0,-26 0,1 0,-1 0,51 0,-26 0,50 0,0 0,25-24,0 24,49-25,25 0,-49 25,0-25,-1 25,1 0,-25 0,-25 0,24 0,-24 0,-49 0,24 0,0 0,25 0,-25 0</inkml:trace>
  <inkml:trace contextRef="#ctx0" brushRef="#br0" timeOffset="39470.2576">17686 16743,'-25'0,"25"0,-25 0,1 0,24 0,-25 0,0 0,0 25,0-25,1 0,-1 0,0 25,0-25,-49 25,24-25,1 0,24 0,-25 0,25 0,1-25,-51 0,26 0,-1 0,0 1,26-1,-1 25,0 0,0-25,0 0,25 0,-24 1,-1-26,0 25,0-24,0-1,25 0,0 25,0-24,0-1,0 25,0 1,0-26,0 25,0 0,0 1,0-1,0 25,0-25,0 0,0-24,25-1,0 0,0 26,-25-26,0 25,0 0,25 1,-25-1,0-25,24 25,1 1,-25-1,25 0,0 0,-25 25,0-25,25 25,-25-24,49-1,-49 0,50 0,-25 25,-1-25,-24 25,25 0,-25 0,25-25,0 25,0-24,-1 24,1 0,25 0,24 0,-49 0,0 0,0 0,-1 24,1-24,0 25,0 0,24-25,-24 25,0 0,0-25,0 0,-1 25,-24-25,25 0,0 24,-25-24,25 0,-25 50,25-50,-25 25,0 0,25-1,-25 26,24 24,1 1,0 24,-25-74,25 24,-25-24,0 25,0-25,0-1,0 26,0-25,0 0,0 24,0-24,0 0,0 49,0-24,-25-25,25 24,0-24,0-25,0 50,0-50,-25 49,25-49,-25 25,25 0,0 0,0-25,0 25,0-1,-24-24,24 25,0 0,-25 0,25 0,0-1,0-24,0 25</inkml:trace>
  <inkml:trace contextRef="#ctx0" brushRef="#br0" timeOffset="46048.6337">18529 16842,'0'0,"-24"0,24 0,-25 0,25 0,-25 0,25 0,-25 0,0 0,1 0,-26 0,0 0,26-24,24 24,-50-50,0 25,-24-24,-25-26,49 50,1-24,24-26,-25 51,50-1,-25-25,1 25,-1 25,0-25,25 25,-25-24,25-1,-25 0,25 25,-25-25,25 0,0 25,0-24,0-1,0 0,0 25,0-25,0 0,0-24,0-1,0-24,25 49,0-25,0 1,0-1,0 25,-25 1,24-1,-24 0,50 25,-25-25,24 0,-24 1,0 24,25 0,-26-25,1 0,-25 25,25 0,-25 0,25-25,0 25,-1 0,1 0,0 0,25-25,-26 25,1 0,0 0,-25 0,25 0,0 0,-25 25,49-25,-49 25,25-25,-25 25,25-25,0 25,-1-25,1 0,0 24,-25-24,0 25,25 0,-25-25,0 25,25 0,-25-1,24 26,-24-25,25 24,0 1,-25 24,0-24,25-25,-25 0,0-25,0 49,0-24,0 0,0-25,0 25,0-1,0 1,0 0,0-25,0 50,0-50,0 49,0-24,0-25,-25 50,25-25,0-1,0 26,-25-25,25 0,-25-25,25 49,0-49,-24 25,24-25,0 25,-25-25,0 25,25-1,-50-24,50 50,-24-50,24 50,-25-50,0 24,25-24,0 0</inkml:trace>
  <inkml:trace contextRef="#ctx0" brushRef="#br0" timeOffset="51704.9574">3349 15900,'0'0,"0"0,-25 0,25 25,-25-1,1 26,24-25,-25 24,25-24,-25 0,25 0,-25 0,25-1,0 1,-25 0,1 25,-1-1,25-24,0 0,0 0,0 0,0-25,0 24,-25 26,25-25,0 0,0 24,0-24,0 0,0 0,0-1,0-24,0 0,25 25,-25-25,0 25,0-25,25 25,-1-25,-24 0,25 0,0 0,0 0,0 0,24 0,-49 0,25 0,0 0,-25 0,25 0,-25 0,24 0,1 0,0 0,-25 0,50-25,-50 25,24 0,-24-25,25 0,-25 25,25-24,-25-1,25 0,-25-49,0 24,0 0,0 1,0 24,0-25,0 50,0-25,0 25,0-24,0-1,0 25,0-25,0 25,0-25,0 0,-25 1,0 24,25-25,-25 0,25 0,-24 0,-1 1,25-1,-25 25,25-25,-25 25,25-25,0 25,-25 0,25-25,0 25,-24 0,24-24,0 24,-25 0,25-25</inkml:trace>
  <inkml:trace contextRef="#ctx0" brushRef="#br0" timeOffset="65700.7579">19596 16570,'0'24,"0"-24,0 0,0 25,-25-25,0 25,25-25,-24 0,-1 0,25 0,-25 0,25 0,-25-25,25 25,-25 0,1-25,-1 25,0-24,0 24,25-25,-25 25,1-25,24 25,-25-25,25 0,0 25,0-24,-25-1,25 0,-25 0,25 0,0 25,0-25,0 25,0-24,0-1,0 0,0-49,0 49,-25 25,25-25,0 0,0 25,0-25,0 25,0-24,0-1,0 0,0 25,0-25,0 0,0 25,0-24,0-1,25 0,-25-49,25 24,0 25,-25-24,25 24,-25 0,24 25,-24-25,25 0,-25 1,25 24,-25 0,25 0,0 0,-1 0,1 0,-25 0,25 0,0 0,-25 0,25 0,-25 0,24 0,-24 0,25 0,0 0,0 0,-25 0,49 0,-24 0,0 0,-25 0,25 0,-25 0,25 0,-1 24,-24 26,25-25,0 24,-25 1,25 0,-25-26,25 26,-25-50,25 25,-1-25,-24 25,0-25,25 24,-25 1,25-25,-25 25,25-25,-25 25,0 0,0-1,0 1,0 0,25 49,-25-24,0-25,0 0,0-25,0 24,0 1,0 0,0-25,0 25,0 0,0 0,0-25,0 24,0 1,-25 0,0 0,0 0,0-1,1 1,-1-25,25 0,-25 25,25 0,-25-25,0 0,25 0,-25 0,25 0,-24 0,24 0,-25 0,0 0,25 0,-25 0,25 0,-25 0,1 0,24 0,-25 0,25 0</inkml:trace>
  <inkml:trace contextRef="#ctx0" brushRef="#br0" timeOffset="71736.1031">22325 16669,'0'25,"0"-25,-25 24,0-24,25 0,-25 25,0-25,1 0,-26 25,25-25,0 0,1 0,-1 0,0 0,0-25,-25 0,-24 25,49-24,0 24,1 0,24 0,-25 0,25 0,0-25,-25 25,25 0,-25 0,25 0,-25 0,1-25,24 0,-25 25,0-25,0 25,25-49,-25 49,25-25,0 25,-24-50,-1 26,25-1,-25-50,25 1,0 49,0 0,0 0,0 1,0 24,0-25,0 25,0-25,0 0,0 0,0 25,0-24,0-1,0 0,0 0,0-24,0 24,25-25,-25 25,49-24,-49 49,25-50,25 50,-50-25,25 25,-25-24,24-1,-24 25,25-25,0 25,-25 0,0 0,25 0,-25-25,25 25,-1 0,1 0,25 0,-50 0,49 0,-49 0,25 0,-25 0,25 0,0 0,-25 0,25 0,-25 0,49 0,-49 0,25 0,0 0,0 0,0 25,-25-25,0 25,24 0,1-1,-25 1,25 0,-25 0,0 0,25 49,0-49,-1 0,-24 24,25-24,0 0,-25-25,0 49,25-49,-25 25,0 0,25 0,-25 24,0 1,0-25,0 0,24-1,-24 1,0 0,0 0,0 0,0 24,0-49,0 25,-24 0,24 0,0-25,0 25,-25-1,25 1,-25-25,0 50,25-50,0 25,-25-25,25 24,0-24,0 25,0 0,0 25,-24-1,24-24,-25 25,25-26,0-24</inkml:trace>
  <inkml:trace contextRef="#ctx0" brushRef="#br0" timeOffset="75985.3461">16123 16694,'0'0,"0"24,-24 1,24-25,-25 0,25-25,-50 1,1-26,-1 0,0 1,26 24,-26 0,25-24,25 24,-49-50,-1-24,25-50,-25 0,1 50,-1 25,25 49,25 0,0 25,0-25,0 1,0-1,25 0,-25 25,50-25,-50 0,25 25,-1-49,26 49,-50-25,25 25,0 0,0 0,-1 0,26 0,-25 0,24 0,-24 0,0 0,0-25,0 0,-1 1,1 24,-25 0,25 0,0 24,0 1,24 0,-49-25,50 25,-50 0,25-25,-1 24,1 1,-25 0,25-25,-25 25,0-25,25 0,0 25,-25-1,0-24,24 25,-24 0,25 0,0 0,-25-1,25 1,0 0,-25 0,24 24,-24-24,0 25,0-50,0 25,0-1,0 1,0 0,0 25,0-26,0 1,0 50,0-51,0 1,0 50,0-1,-24-24,-1 24,25-49,0 25,-25-50</inkml:trace>
  <inkml:trace contextRef="#ctx0" brushRef="#br0" timeOffset="79883.5691">16148 15453,'-49'-24,"49"-26,-50 50,50-25,-25 25,25-50,-25 50,25-49,-24 49,24-25,0 25,0-25,24 0,26 25,24-24,1-1,-26 25,26 0,-1 0,25 0,1-25,-26 25,-24-50,49 1,25 24,-50 0,-24 25,24 0,-49 0,0 0,25 0,-50 0,173 0,1 0,-25 0,74 0,-49 0,-50 0,0-25,24-24,-73 24,-26 25,1 0,-25 0,0 0,49 0,1 0,49 0,74 0,-74 25,-25-25,25 0,-25 25,-74-25,25 0,-50 0,49 0,100 0,-25 0,25 0,25 24,-75-24,-49 0,-1 0,-49 0,25 0,-25 0,0-24,0-1,0-25,0 25,-25 1,25 24,0-25,-25 25,25 0,0-25,-24 25,24-25,-25 25,0 0,25-25,-25 25,25-24,0 24,0 0,0 0,0 0,50 0,-1 24,-24 1,25-25,-25 25,-1-25,-24 25,25-25,-25 25,25-25,-25 0,0 24,0 1,0 0,0-25,0 25,0 0,0-1,0 1,-50 50,26-51,-26 26,0 0,1-26,49 26,-50-50,50 0</inkml:trace>
  <inkml:trace contextRef="#ctx0" brushRef="#br0" timeOffset="91768.2487">3324 17611,'0'0,"-25"25,1-25,24 25,-25 0,25 0,-25-1,0 1,25 0,-25 0,25 0,-24 24,24-24,0 0,0 0,-25-1,25 1,0 0,0 25,0 24,0 0,0-24,0-25,0 0,0-1,0 1,0-25,49 25,-24-25,-25 0,50 25,-25 0,-1-25,-24 0,25 0,-25 0,25 0,0 0,0 0,-1 0,26 0,-50-25,25 25,-25-25,25 25,-25 0,0-25,24 0,-24-24,0 24,25 0,-25-24,0 49,0-25,0 25,0 0,0-25,25 25,-25-25,0 0,0 25,0-24,0 24,0-25,0 0,0 25,0-25,0 25,0-25,0 25,0-24,0-1,0-25,0 25,0 1,0-1,-25 0,25 0,-25 25,25 0,0-25,-24 1,24 24,0 0,-25 0,25-25,-25 25,25 0,-25 0,25-25,-25 25,25 0,-24 0,-1 0,25 0,-25 0,25 0,0 0,-25 0,25 0,0 25,-25-25,1 0,24 25,-25-1,25 1,0 0,0 0,-25 24,25 1,0-25,0 24,-25-49,25 50,0-50,0 25,0-25,0 25,0-1,0-24,0 25,0 25,0-25,0-1,0 1,0 0,0 0,0-25,0 25,0-25,0 0,0 24,0 1,0-25,0 25,0-25,0 25,25-25,0 0,-25 25</inkml:trace>
  <inkml:trace contextRef="#ctx0" brushRef="#br0" timeOffset="97971.6037">23614 16942,'-24'0,"-1"0,25 0,-50 24,-24-24,24 0,1 0,-26-24,-49-26,50 0,-1 26,26-1,24 0,-50-49,1 24,-25-24,24-1,26 50,24 1,-25-1,26 25,-1-50,-25 50,25-50,-49 26,49-1,0-25,1 50,-1-25,25-24,0-26,0-73,49-26,-24 25,25 50,-1 49,-24 26,0-26,0 50,24-25,1 0,-25 25,49-25,1 25,-1 0,-24 0,-1-24,1 24,-1 0,76 0,-51 0,-24 0,-26 0,26 0,0 0,-1 0,-24 49,49-24,-24 25,0-25,24 24,-74-24,50 49,-26-24,1 0,0 24,0 0,-25 1,25-1,-25-24,0 24,0 1,0-1,0 25,-25 50,0 0,0-25,-24-25,-1 0,0-24,26-26,-26 1,0 0,26-26,24-24,-25 25,25-25,-25 0,0 0</inkml:trace>
  <inkml:trace contextRef="#ctx0" brushRef="#br0" timeOffset="118300.7664">15429 15056,'0'0,"0"25,0 0,0 0,0 24,0 75,0 1,25 23,-25-24,0 25,24 50,-24 49,0-25,25 0,-25-49,25-1,-25-49,25 25,-25 0,0-74,25-1,-25-49,0 0,0-25,0 49,0 1,0 24,0 1,0-1,0-24,0-26,0-48,0-51,-25-49,0 75,25-26,0-24,0-75,0-99,0 50,0 50,0 98,0 1,0 49,0 25,0-50,25 50,-25-49</inkml:trace>
  <inkml:trace contextRef="#ctx0" brushRef="#br0" timeOffset="124167.102">15478 15255,'0'-25,"0"25,0 0,0-25,25 25,25-25,24 1,75-1,0 0,25 0,74 0,-50 1,-24-1,-25 0,24 25,-74-25,-24 25,-26 0,-24 0,-25 25,149-25,74-25,75-49,24 24,75 1,-25-26,25 26,-99 24,-75 25,-24 0,-75 0,0 0,-100 25,51 24,-1-49,25 0,100 0,99 50,148-1,-49 51,74-51,-148 50,-75-74,-50 0,-74 0,-49 0,-51-25,-24 24,25-24,0 25,25 0,24 0,0 0,-24-25,0 0,-1 0,-24 0,0 0,-25 0,25-25,-25 25,0 0,0 0,24 25,-24-1,0 51,0 24,0 50,0 49,0 174,0-74,0-50,0-74,-24-75,-1 25,0 0,0 99,25-74,0-25,-25-25,25-49,0 24,0-24,0 0,0-1,0 1,0 49,25 124,0-74,0-50,-25-49,0 0,0-75,0 0,0-25,-25-24,-25 74,-24 0,0-25,-26 0,-73 1,-26-1,-98 25,73 0,-24 25,-24-1,23 1,76 0,-1-25,-24 0,-1 0,26 0,-51-25,1-24,50 24,49-25,-50 50,0 0,1 0,24 50,50-1,24-49,1 0,74 0,-25 0,-74 0,-50 0,0 0,-124 0,50 0,-75 0,50 0,75 0,49 0,-25 0,0 0,75 0,-26 0,51-24,-26-1,1 25,-25 0,24 0,26 0,-26 0,26 0,24 0,0 0,0 25,0-25,-24 0,-26 0,51 0,-26 0,25 0,0 0,1 0,24 0,-25 0,0 0,-25 0,-24 0,-25 49,49-49,1 25,-1-25,0 0,1 0,24 0,25-25,-50 25,50-25,-25 25,25 0,0-24,0-1,0 0,0 0,0 0,0 0,0 25,0-24,0-1,0-25,0 1,0-1,0-24,0 24,0 25,0 0,0 1</inkml:trace>
  <inkml:trace contextRef="#ctx0" brushRef="#br0" timeOffset="125636.186">15578 18058,'0'0,"0"-25,0-25,0 50,0-24,0-1,0 0,0 25,0 25,0-25,0 25,0-25,0 49,0 1,0 123,24 100,1-49,0-100,-25-50,-25-49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2-09T08:28:49.810"/>
    </inkml:context>
    <inkml:brush xml:id="br0">
      <inkml:brushProperty name="width" value="0.05292" units="cm"/>
      <inkml:brushProperty name="height" value="0.05292" units="cm"/>
      <inkml:brushProperty name="color" value="#FF0000"/>
    </inkml:brush>
  </inkml:definitions>
  <inkml:trace contextRef="#ctx0" brushRef="#br0">21754 17115,'0'25,"0"25,0-1,0 26,25 73,0 125,49 0,-74-124,0-50,0-99,25 25,-25 0,0-25,0 0,0-25,0-25,0 1,0-1,0 25,0-24,0 49,0-50,-25 50,25-25,-25-49</inkml:trace>
  <inkml:trace contextRef="#ctx0" brushRef="#br0" timeOffset="3249.1857">21804 17214,'49'0,"26"-24,-1-1,1 25,73-25,1 0,-74 0,-1 25,-24-24,24 24,25-25,-24 0,-1 25,-49 0,24-25,1 0,0 25,-25 0,24-24,1 24,-50 0,49 0,-49 0,0 0,0 24,0 1,25 25,0 24,0 75,0 25,-25-1,24-24,-24-74,0-1,0-49,0 0,0-1,0 1,0-25,0 25,0-25,25 99,-25-49,25-1,-25-49,0 25,0-25,0 0,-50 0,26 50,-26-25,-24-25,49 24,-25 1,-24 0,-75 49,-25 1,100-25,-1-1,1-24,-50 0,25-25,24 0,26 0,-26 25,51-25,-26 0,0 0,-24 24,24 1,1-25,-1 25,0 0,26-25,-1 0,0 25,0-25,25 0,-25 0,25 0,0-25,-24 0,24 0,0 25,0-25,0 25,0 0,24-24,1-1,25-25,-1 25,1-24,24 24,-24-50,0 26,-1-1,1-24,-50 49,50-25,-50 1,24 24,1 0,-25 0,0-24,0-26,0-24,0 0,-25 49,25 26,-49-26,24 25,-25-24,25-1,-24 25,24-25,25 26,0-1,-25 25,25-25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2-09T09:36:34.673"/>
    </inkml:context>
    <inkml:brush xml:id="br0">
      <inkml:brushProperty name="width" value="0.05292" units="cm"/>
      <inkml:brushProperty name="height" value="0.05292" units="cm"/>
      <inkml:brushProperty name="color" value="#FF0000"/>
    </inkml:brush>
  </inkml:definitions>
  <inkml:trace contextRef="#ctx0" brushRef="#br0">14635 16520,'25'-124,"99"-99,0-1,25 1,-50-50,50-124,24-49,-24 74,-25 49,-24-197,-26-1,-49 74,24-322,-49-198,0 198,0 298,0 198,-24 149,-1 49,0 50,-25 25,26-74,-26 0,0-1,1 1,-1 24,-24 1,24-26,-24 26,24-51,-24 1,24-99,0 49,1 74,24 26,25-1,-25 50,25-25,0 25,-25 0,1 0,-1 0,25 0,-25 0,0 0,25 0,-25 0,25-24,-24-1,-1 25,25 0,0 49,0 26,0 24,0 25,0-49,0-1,0-24,0-26,0-24,0 0,0-24,-25-51,0 1,0-75,1 50,24 24,-25 1,25 24,0 1,0-1,25 25,-1-24,-24 24,0 0,0 25,0 0,25 0,-25 0,25 0,-25 0,25 25,0 0,-1-1,1 1,25-25,-1 25,-24 0,25-25,-25 25,-1-25,-24 0,50 0,-50 24,25-24,0 0,-1 25</inkml:trace>
  <inkml:trace contextRef="#ctx0" brushRef="#br0" timeOffset="2106.1203">14908 7565,'0'0,"0"50,25 0,0-1,-1-24,1 0,-25-25,0 25,0-1</inkml:trace>
  <inkml:trace contextRef="#ctx0" brushRef="#br0" timeOffset="3800.2173">14883 7466,'0'25,"0"0,50 0,-25-25,-1 24,-24 1,0-25,25 0</inkml:trace>
  <inkml:trace contextRef="#ctx0" brushRef="#br0" timeOffset="11296.6461">18207 14287,'0'0,"0"0,0-24,0-1,-25 25,25 0,-25-25,1 25,-1 0,0 0,0 0,25 0,-49 0,49 0,-25 0,25 0,-25 25,0 0,-24 49,24 1,-25-1,25 0,1 1,24-50,-25 24,0 1,25-25,0-1,0 51,0-50,0 24,0-24,0 49,25 1,-25-26,0-24,25 50,-1-75,1 24,0-24,25 25,-1-25,-24 0,49 0,-49 0,0 0,25 0,24 0,-24 0,-26 0,26-25,-25 25,0-24,24 24,-24-50,25 0,-26-24,26 24,0 1,-1-1,-49 50,25-25,-25 25,25-24,-25-1,0 0,0 0,0 0,0 1,0-1,0-25,0 1,0-1,-50-49,1 0,-1 24,25 25,-24 1,49 24,-50 0,50 0,-50 25,50-24,-24 24,-26 0,25 0,0 0,-24-25,-1 25,25 0,-24 0,24-25,0 25,0 0,25 0,-24 0,-1 0,25 0,0 0,-25 25</inkml:trace>
  <inkml:trace contextRef="#ctx0" brushRef="#br0" timeOffset="15195.869">18381 15850,'0'0,"-25"-25,25 1,-25 24,0 0,0 0,-24-25,24 25,0-25,0 25,25 0,-49 0,24 0,0 25,-24 0,24-25,-25 24,50 1,-25 0,1 25,24-1,0 1,0 49,-25-25,25-24,0 0,0-26,0 51,0-50,0 0,0 24,0 1,25-25,-1 24,1 1,25-1,-1 26,1-26,24-24,-49 0,0-25,49 0,-49-74,25 24,24 0,-24 26,49-26,-74 25,24 0,-24 1,0-1,-25 0,25 0,-25 25,0-25,0 1,0-26,0 25,0-49,0-75,-25 50,0 49,0-24,25 49,-24-25,-1 50,0-25,-25 1,1 24,-1 0,1-25,24 25,0-25,25 25,-25 0,0 0,25 0,-24 0,24 0,-25 0,0 0,25 0,-25 0,25 25,-25-25</inkml:trace>
  <inkml:trace contextRef="#ctx0" brushRef="#br0" timeOffset="15868.9076">18108 15801,'74'49,"25"1,-24 49,49 50,25-50,-1 25,-23-74,-76-1,-24-24,0-25,0 0,-25 0,0-25,0-24,-50-26</inkml:trace>
  <inkml:trace contextRef="#ctx0" brushRef="#br0" timeOffset="16466.9418">18802 15900,'0'-25,"0"25,0-25,0 0,0 1,0 24,0-25,0 25,0 0,-99 99,0 75,-75-26,1 51,-26 49,26 25,49-25,24-75,26-123,49-25</inkml:trace>
  <inkml:trace contextRef="#ctx0" brushRef="#br0" timeOffset="25952.4844">18083 15949,'0'0,"25"50,24 0,-24-1,0 1,-25-25,25-25,-25 0,0 0,25 0,-1 0,51 0,-1-25,50-50,0-24,-25 0,-24 25,-25-26</inkml:trace>
  <inkml:trace contextRef="#ctx0" brushRef="#br0" timeOffset="42695.442">18133 16073,'24'0,"-24"25,25 25,0-1,25 26,-26-1,-24-74,0 25,25-25,50-74,49-50,0 0,-25 49,-25-24,1 25,24-26,50-24,-25 0,0 25,-50 0,-49 49,0 50,-25-25,0 50</inkml:trace>
  <inkml:trace contextRef="#ctx0" brushRef="#br0" timeOffset="44202.5282">18133 7913,'0'0,"0"-25,0 0,0 25,0-25,0 25,0-25,0 1,0 24,24 0,-24 0,25 24,0 1,-25 0,0 25,0-1,25-24,-25 0,49-124,1-50,24 0,26-49,-1-50,50 24,-50 100,-25 25,-24 74,-50 25,0 50</inkml:trace>
  <inkml:trace contextRef="#ctx0" brushRef="#br0" timeOffset="45013.5746">18108 9252,'25'25,"-25"49,24-24,1-25,-25 24,25-49,-25 25,25-50,24-74,1 0,99-75,-25-74,25 50,-50 74,-49 74,-1 50,1 25</inkml:trace>
  <inkml:trace contextRef="#ctx0" brushRef="#br0" timeOffset="47454.7142">18331 9823,'0'0,"0"-25,-25 25,0 0,25 0,-24 0,24-25,-25 25,25 0,-25 0,0 0,25 0,-25 0,-24 25,-1-25,1 49,24 1,0 24,0 1,25-1,0-24,0-25,-25 24,25 26,-24-26,24-24,-25 25,25-1,0-24,0 0,0 25,0-50,0 24,0-24,0 50,0-25,0 0,25 49,-1-49,1 0,0 24,25-24,-26-25,1 0,25 25,-25-25,-1 25,-24-25,25 0,-25 0,25 0,0 0,-25 0,25 0,-25 0,49 0,-49 0,25 0,0 0,0 0,-1 0,1 0,0 0,-25 0,25-25,-25 25,25-25,-1-25,-24 26,0-26,25 25,0 0,0-24,-25 24,0 0,0 0,0 25,0-49,0 49,0-25,0 0,0 0,-25 1,25-1,0 0,0 0,0 0,0-24,-25-1,25 25,-25-24,25 24,0 25,0-25,0 0,0 1,-24 24,24 0,0-25,0 25,0-25,-25 25,25-25,-25 25,25-25,0 25,-25-25,25 1,-25 24,25 0,-24-25,-1 25,25 0,0-25,-25 0,25 25,-25 0,25-25,-25 25,25-24</inkml:trace>
  <inkml:trace contextRef="#ctx0" brushRef="#br0" timeOffset="64476.6878">22548 12576,'0'0,"0"0,-25 0,-25 0,1 0,-1 0,1-25,-26 0,26 1,24-26,-25-24,-24-26,24-24,-24 0,-1 50,50 24,1 1,-1 49,25-50,0 0,-25 1,0-1,25 1,0-1,0 25,0-24,0-51,0 51,0-26,25 51,-25-51,50 50,-26 0,51 1,-26-1,1 25,0-25,-1 25,-24-25,0 0,49 1,-24 24,0-25,24 25,-24-25,24 0,-24 25,-1 0,50 0,-24 25,24 25,-49-26,-1 1,1 0,0 0,-1 49,1-49,-1 50,1-1,-25-49,-25 24,25-24,-25 0,0 25,0-1,0 26,0-1,0 0,0-24,0 0,0 24,0-24,0-26,0 1,0 25,-25-25,0 24,25 1,-25 0,0-1,1 1,-1-25,-25 24,25-24,-24 25,-1-50,25 49,-24-24,24-25,0 25,0 0,25-1,-49-24,-26 0,26 0,24 0,-25 0,50 0,-25-24,1 24,-1 0,0 0,0 0,0 0,25 0,-49 0,49-25,-25 25,25 0,0-25,0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D04C8A-65A6-4149-8876-EB3A5134A83E}" type="datetimeFigureOut">
              <a:rPr lang="en-US" smtClean="0"/>
              <a:pPr/>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71AE8-48C5-44BB-9398-9B8402598BFE}" type="slidenum">
              <a:rPr lang="en-US" smtClean="0"/>
              <a:pPr/>
              <a:t>‹#›</a:t>
            </a:fld>
            <a:endParaRPr lang="en-US"/>
          </a:p>
        </p:txBody>
      </p:sp>
    </p:spTree>
    <p:extLst>
      <p:ext uri="{BB962C8B-B14F-4D97-AF65-F5344CB8AC3E}">
        <p14:creationId xmlns:p14="http://schemas.microsoft.com/office/powerpoint/2010/main" xmlns="" val="224922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71AE8-48C5-44BB-9398-9B8402598BFE}" type="slidenum">
              <a:rPr lang="en-US" smtClean="0"/>
              <a:pPr/>
              <a:t>6</a:t>
            </a:fld>
            <a:endParaRPr lang="en-US"/>
          </a:p>
        </p:txBody>
      </p:sp>
    </p:spTree>
    <p:extLst>
      <p:ext uri="{BB962C8B-B14F-4D97-AF65-F5344CB8AC3E}">
        <p14:creationId xmlns:p14="http://schemas.microsoft.com/office/powerpoint/2010/main" xmlns="" val="392635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3/14/2022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3/14/2022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3/14/2022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3/14/2022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3/14/2022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3/14/2022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Hash_table" TargetMode="External"/><Relationship Id="rId2" Type="http://schemas.openxmlformats.org/officeDocument/2006/relationships/hyperlink" Target="https://en.wikipedia.org/wiki/Open_addressing" TargetMode="External"/><Relationship Id="rId1" Type="http://schemas.openxmlformats.org/officeDocument/2006/relationships/slideLayout" Target="../slideLayouts/slideLayout2.xml"/><Relationship Id="rId5" Type="http://schemas.openxmlformats.org/officeDocument/2006/relationships/hyperlink" Target="https://en.wikipedia.org/wiki/Hash_collision" TargetMode="External"/><Relationship Id="rId4" Type="http://schemas.openxmlformats.org/officeDocument/2006/relationships/hyperlink" Target="https://en.wikipedia.org/wiki/Linear_probing" TargetMode="Externa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hyperlink" Target="http://www.sparknotes.com/cs/searching/binarysearc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hyperlink" Target="https://en.wikipedia.org/wiki/Quadratic_probin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124200"/>
            <a:ext cx="8763000" cy="1828800"/>
          </a:xfrm>
        </p:spPr>
        <p:txBody>
          <a:bodyPr/>
          <a:lstStyle/>
          <a:p>
            <a:pPr algn="ctr"/>
            <a:r>
              <a:rPr lang="en-US" dirty="0" smtClean="0"/>
              <a:t>UNIT </a:t>
            </a:r>
            <a:r>
              <a:rPr lang="en-US" dirty="0"/>
              <a:t>i</a:t>
            </a:r>
            <a:r>
              <a:rPr lang="en-US" dirty="0" smtClean="0"/>
              <a:t> </a:t>
            </a:r>
            <a:r>
              <a:rPr lang="en-US" b="1" dirty="0"/>
              <a:t>Hashing </a:t>
            </a:r>
            <a:r>
              <a:rPr lang="en-US" dirty="0"/>
              <a:t>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851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152400" y="1447800"/>
            <a:ext cx="8839200" cy="2133600"/>
          </a:xfrm>
        </p:spPr>
        <p:txBody>
          <a:bodyPr>
            <a:normAutofit fontScale="85000" lnSpcReduction="20000"/>
          </a:bodyPr>
          <a:lstStyle/>
          <a:p>
            <a:r>
              <a:rPr lang="en-US" dirty="0"/>
              <a:t>Next we need a hash function. </a:t>
            </a:r>
          </a:p>
          <a:p>
            <a:pPr algn="just"/>
            <a:r>
              <a:rPr lang="en-US" dirty="0" smtClean="0"/>
              <a:t>There </a:t>
            </a:r>
            <a:r>
              <a:rPr lang="en-US" dirty="0"/>
              <a:t>are many possible ways to construct a hash function. We'll discuss these possibilities </a:t>
            </a:r>
            <a:r>
              <a:rPr lang="en-US" dirty="0" smtClean="0"/>
              <a:t>after few slides. </a:t>
            </a:r>
            <a:endParaRPr lang="en-US" dirty="0"/>
          </a:p>
          <a:p>
            <a:pPr algn="just"/>
            <a:r>
              <a:rPr lang="en-US" dirty="0" smtClean="0"/>
              <a:t>For </a:t>
            </a:r>
            <a:r>
              <a:rPr lang="en-US" dirty="0"/>
              <a:t>now, let's assume a simple hash function that takes a string as input. The returned hash value will be the sum of the ASCII characters that make up the string mod the size of the table: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3657600"/>
            <a:ext cx="7924800"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9768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593272"/>
            <a:ext cx="5257800" cy="4495800"/>
          </a:xfrm>
        </p:spPr>
        <p:txBody>
          <a:bodyPr>
            <a:normAutofit fontScale="92500"/>
          </a:bodyPr>
          <a:lstStyle/>
          <a:p>
            <a:r>
              <a:rPr lang="en-US" sz="2800" dirty="0"/>
              <a:t>Now that we have a framework in place, let's try using it. First, let's store a string into the table: "Steve". </a:t>
            </a:r>
            <a:endParaRPr lang="en-US" sz="2800" dirty="0" smtClean="0"/>
          </a:p>
          <a:p>
            <a:r>
              <a:rPr lang="en-US" sz="2800" dirty="0" smtClean="0"/>
              <a:t>We </a:t>
            </a:r>
            <a:r>
              <a:rPr lang="en-US" sz="2800" dirty="0"/>
              <a:t>run "Steve" through the hash function, and find that hash("Steve",12) yields 3: </a:t>
            </a:r>
            <a:endParaRPr lang="en-US" sz="2800" dirty="0" smtClean="0"/>
          </a:p>
          <a:p>
            <a:endParaRPr lang="en-US" sz="2800" dirty="0" smtClean="0"/>
          </a:p>
          <a:p>
            <a:pPr lvl="1"/>
            <a:r>
              <a:rPr lang="en-US" sz="2500" dirty="0" smtClean="0"/>
              <a:t>S:83 t:116 e:101 v:118</a:t>
            </a:r>
          </a:p>
          <a:p>
            <a:pPr lvl="1"/>
            <a:r>
              <a:rPr lang="en-US" sz="2500" dirty="0" smtClean="0"/>
              <a:t>83+116+101+118+101=519</a:t>
            </a:r>
          </a:p>
          <a:p>
            <a:pPr lvl="1"/>
            <a:r>
              <a:rPr lang="en-US" sz="2500" dirty="0" smtClean="0"/>
              <a:t>519%12=3</a:t>
            </a:r>
            <a:endParaRPr lang="en-US" sz="2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05400" y="1593272"/>
            <a:ext cx="3962400" cy="4959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47473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524001"/>
            <a:ext cx="78486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1092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828800"/>
            <a:ext cx="8153400" cy="44958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This method is know as “Division Hash Method”</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0364" y="1524000"/>
            <a:ext cx="4096611" cy="417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78914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Methods</a:t>
            </a:r>
            <a:endParaRPr lang="en-US" dirty="0"/>
          </a:p>
        </p:txBody>
      </p:sp>
      <p:sp>
        <p:nvSpPr>
          <p:cNvPr id="3" name="Content Placeholder 2"/>
          <p:cNvSpPr>
            <a:spLocks noGrp="1"/>
          </p:cNvSpPr>
          <p:nvPr>
            <p:ph sz="quarter" idx="1"/>
          </p:nvPr>
        </p:nvSpPr>
        <p:spPr/>
        <p:txBody>
          <a:bodyPr/>
          <a:lstStyle/>
          <a:p>
            <a:r>
              <a:rPr lang="en-US" dirty="0" smtClean="0"/>
              <a:t>Direct Hashing</a:t>
            </a:r>
          </a:p>
          <a:p>
            <a:r>
              <a:rPr lang="en-US" dirty="0" smtClean="0"/>
              <a:t>Modulo Division Method</a:t>
            </a:r>
          </a:p>
          <a:p>
            <a:r>
              <a:rPr lang="en-US" dirty="0" smtClean="0"/>
              <a:t>Digit Extraction Method</a:t>
            </a:r>
          </a:p>
          <a:p>
            <a:r>
              <a:rPr lang="en-US" dirty="0" err="1" smtClean="0"/>
              <a:t>Midsquare</a:t>
            </a:r>
            <a:r>
              <a:rPr lang="en-US" dirty="0" smtClean="0"/>
              <a:t> Method</a:t>
            </a:r>
          </a:p>
          <a:p>
            <a:r>
              <a:rPr lang="en-US" dirty="0" smtClean="0"/>
              <a:t>Folding Method</a:t>
            </a:r>
          </a:p>
        </p:txBody>
      </p:sp>
    </p:spTree>
    <p:extLst>
      <p:ext uri="{BB962C8B-B14F-4D97-AF65-F5344CB8AC3E}">
        <p14:creationId xmlns:p14="http://schemas.microsoft.com/office/powerpoint/2010/main" xmlns="" val="1227399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hashing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Direct hashing, the key is the address without any algorithmic manipulation. </a:t>
            </a:r>
            <a:endParaRPr lang="en-US" dirty="0" smtClean="0"/>
          </a:p>
          <a:p>
            <a:endParaRPr lang="en-US" dirty="0"/>
          </a:p>
          <a:p>
            <a:r>
              <a:rPr lang="en-US" dirty="0" smtClean="0"/>
              <a:t>The </a:t>
            </a:r>
            <a:r>
              <a:rPr lang="en-US" dirty="0"/>
              <a:t>data structure must therefore contain an element for every possible key. </a:t>
            </a:r>
            <a:endParaRPr lang="en-US" dirty="0" smtClean="0"/>
          </a:p>
          <a:p>
            <a:endParaRPr lang="en-US" dirty="0"/>
          </a:p>
          <a:p>
            <a:r>
              <a:rPr lang="en-US" dirty="0" smtClean="0"/>
              <a:t>While </a:t>
            </a:r>
            <a:r>
              <a:rPr lang="en-US" dirty="0"/>
              <a:t>the situations where direct </a:t>
            </a:r>
            <a:r>
              <a:rPr lang="en-US" dirty="0" err="1"/>
              <a:t>hasing</a:t>
            </a:r>
            <a:r>
              <a:rPr lang="en-US" dirty="0"/>
              <a:t> are limited, when it can be used it is very powerful </a:t>
            </a:r>
            <a:r>
              <a:rPr lang="en-US" dirty="0" err="1"/>
              <a:t>becasue</a:t>
            </a:r>
            <a:r>
              <a:rPr lang="en-US" dirty="0"/>
              <a:t> it guarantees that there are no collisions</a:t>
            </a:r>
            <a:r>
              <a:rPr lang="en-US" dirty="0" smtClean="0"/>
              <a:t>.</a:t>
            </a:r>
          </a:p>
          <a:p>
            <a:endParaRPr lang="en-US" dirty="0"/>
          </a:p>
          <a:p>
            <a:r>
              <a:rPr lang="en-US" b="1" dirty="0"/>
              <a:t>Limitations: Large key value.</a:t>
            </a:r>
          </a:p>
          <a:p>
            <a:endParaRPr lang="en-US" dirty="0"/>
          </a:p>
          <a:p>
            <a:endParaRPr lang="en-US" dirty="0"/>
          </a:p>
        </p:txBody>
      </p:sp>
    </p:spTree>
    <p:extLst>
      <p:ext uri="{BB962C8B-B14F-4D97-AF65-F5344CB8AC3E}">
        <p14:creationId xmlns:p14="http://schemas.microsoft.com/office/powerpoint/2010/main" xmlns="" val="1565744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524000"/>
            <a:ext cx="6858000" cy="5150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54703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990600"/>
          </a:xfrm>
        </p:spPr>
        <p:txBody>
          <a:bodyPr>
            <a:noAutofit/>
          </a:bodyPr>
          <a:lstStyle/>
          <a:p>
            <a:r>
              <a:rPr lang="en-US" sz="3600" b="1" dirty="0" smtClean="0"/>
              <a:t>Division hash method / modulo division method</a:t>
            </a:r>
            <a:endParaRPr lang="en-US" sz="3600" b="1" dirty="0"/>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89916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0505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Modulo-Division</a:t>
            </a:r>
            <a:endParaRPr lang="en-US" dirty="0"/>
          </a:p>
        </p:txBody>
      </p:sp>
      <p:sp>
        <p:nvSpPr>
          <p:cNvPr id="3" name="Content Placeholder 2"/>
          <p:cNvSpPr>
            <a:spLocks noGrp="1"/>
          </p:cNvSpPr>
          <p:nvPr>
            <p:ph sz="quarter" idx="1"/>
          </p:nvPr>
        </p:nvSpPr>
        <p:spPr>
          <a:xfrm>
            <a:off x="76200" y="1600200"/>
            <a:ext cx="5143500" cy="4495800"/>
          </a:xfrm>
        </p:spPr>
        <p:txBody>
          <a:bodyPr>
            <a:normAutofit/>
          </a:bodyPr>
          <a:lstStyle/>
          <a:p>
            <a:r>
              <a:rPr lang="en-US" dirty="0" smtClean="0"/>
              <a:t>Modulo-Division Also known as Division-remainder.        Address = Key MOD Table size </a:t>
            </a:r>
          </a:p>
          <a:p>
            <a:endParaRPr lang="en-US" dirty="0"/>
          </a:p>
          <a:p>
            <a:r>
              <a:rPr lang="en-US" dirty="0" smtClean="0"/>
              <a:t>While this algorithm works with any table size, a list size that is a prime number produces fewer collisions than other list sizes.</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47409" y="1600200"/>
            <a:ext cx="3924300" cy="370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12623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 Extraction Method</a:t>
            </a:r>
            <a:endParaRPr lang="en-US" dirty="0"/>
          </a:p>
        </p:txBody>
      </p:sp>
      <p:sp>
        <p:nvSpPr>
          <p:cNvPr id="3" name="Content Placeholder 2"/>
          <p:cNvSpPr>
            <a:spLocks noGrp="1"/>
          </p:cNvSpPr>
          <p:nvPr>
            <p:ph sz="quarter" idx="1"/>
          </p:nvPr>
        </p:nvSpPr>
        <p:spPr>
          <a:xfrm>
            <a:off x="228600" y="1600200"/>
            <a:ext cx="8537448" cy="4495800"/>
          </a:xfrm>
        </p:spPr>
        <p:txBody>
          <a:bodyPr>
            <a:normAutofit fontScale="92500" lnSpcReduction="20000"/>
          </a:bodyPr>
          <a:lstStyle/>
          <a:p>
            <a:r>
              <a:rPr lang="en-US" dirty="0"/>
              <a:t>Works based on the distribution of </a:t>
            </a:r>
            <a:r>
              <a:rPr lang="en-US" dirty="0" smtClean="0"/>
              <a:t>digits </a:t>
            </a:r>
            <a:r>
              <a:rPr lang="en-US" dirty="0"/>
              <a:t>or </a:t>
            </a:r>
            <a:r>
              <a:rPr lang="en-US" dirty="0" smtClean="0"/>
              <a:t>characters </a:t>
            </a:r>
            <a:r>
              <a:rPr lang="en-US" dirty="0"/>
              <a:t>in the key</a:t>
            </a:r>
            <a:r>
              <a:rPr lang="en-US" dirty="0" smtClean="0"/>
              <a:t>.</a:t>
            </a:r>
          </a:p>
          <a:p>
            <a:endParaRPr lang="en-US" dirty="0"/>
          </a:p>
          <a:p>
            <a:r>
              <a:rPr lang="en-US" dirty="0" smtClean="0"/>
              <a:t>Using </a:t>
            </a:r>
            <a:r>
              <a:rPr lang="en-US" dirty="0"/>
              <a:t>digit extraction, selected digits are extracted from the key and used as the address. </a:t>
            </a:r>
            <a:endParaRPr lang="en-US" dirty="0" smtClean="0"/>
          </a:p>
          <a:p>
            <a:endParaRPr lang="en-US" dirty="0" smtClean="0"/>
          </a:p>
          <a:p>
            <a:r>
              <a:rPr lang="en-US" dirty="0"/>
              <a:t>More evenly distributed digit </a:t>
            </a:r>
            <a:r>
              <a:rPr lang="en-US" dirty="0" smtClean="0"/>
              <a:t>positions are </a:t>
            </a:r>
            <a:r>
              <a:rPr lang="en-US" dirty="0"/>
              <a:t>extracted and used for hashing </a:t>
            </a:r>
            <a:r>
              <a:rPr lang="en-US" dirty="0" smtClean="0"/>
              <a:t>purposes</a:t>
            </a:r>
            <a:r>
              <a:rPr lang="en-US" dirty="0"/>
              <a:t>.</a:t>
            </a:r>
          </a:p>
          <a:p>
            <a:endParaRPr lang="en-US" dirty="0" smtClean="0"/>
          </a:p>
          <a:p>
            <a:r>
              <a:rPr lang="en-US" dirty="0"/>
              <a:t>Very fast but digits/characters </a:t>
            </a:r>
            <a:r>
              <a:rPr lang="en-US" dirty="0" smtClean="0"/>
              <a:t>distribution </a:t>
            </a:r>
            <a:r>
              <a:rPr lang="en-US" dirty="0"/>
              <a:t>in keys may not </a:t>
            </a:r>
            <a:r>
              <a:rPr lang="en-US" dirty="0" smtClean="0"/>
              <a:t>be very </a:t>
            </a:r>
            <a:r>
              <a:rPr lang="en-US" dirty="0"/>
              <a:t>even</a:t>
            </a:r>
          </a:p>
          <a:p>
            <a:endParaRPr lang="en-US" dirty="0"/>
          </a:p>
          <a:p>
            <a:endParaRPr lang="en-US" dirty="0"/>
          </a:p>
        </p:txBody>
      </p:sp>
    </p:spTree>
    <p:extLst>
      <p:ext uri="{BB962C8B-B14F-4D97-AF65-F5344CB8AC3E}">
        <p14:creationId xmlns:p14="http://schemas.microsoft.com/office/powerpoint/2010/main" xmlns="" val="377301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sz="quarter" idx="1"/>
          </p:nvPr>
        </p:nvSpPr>
        <p:spPr>
          <a:xfrm>
            <a:off x="304800" y="1600200"/>
            <a:ext cx="8461248" cy="4876800"/>
          </a:xfrm>
        </p:spPr>
        <p:txBody>
          <a:bodyPr>
            <a:normAutofit fontScale="92500" lnSpcReduction="10000"/>
          </a:bodyPr>
          <a:lstStyle/>
          <a:p>
            <a:r>
              <a:rPr lang="en-US" b="1" dirty="0"/>
              <a:t>Hash Table- </a:t>
            </a:r>
            <a:r>
              <a:rPr lang="en-US" dirty="0"/>
              <a:t>Concepts-hash table, hash function, bucket, collision, probe, synonym, overflow, open hashing, closed hashing, perfect hash function, load density, full table, load factor, rehashing, issues in hashing, hash functions- properties of good hash function, division, multiplication, extraction, mid-square, folding and universal, Collision resolution strategies- open addressing and chaining, Hash table overflow- open addressing and chaining, extendible hashing. </a:t>
            </a:r>
          </a:p>
          <a:p>
            <a:r>
              <a:rPr lang="en-US" b="1" dirty="0"/>
              <a:t>Dictionary- </a:t>
            </a:r>
            <a:r>
              <a:rPr lang="en-US" dirty="0"/>
              <a:t>Dictionary as ADT, ordered dictionaries. </a:t>
            </a:r>
          </a:p>
          <a:p>
            <a:r>
              <a:rPr lang="en-US" b="1" dirty="0"/>
              <a:t>Skip List- </a:t>
            </a:r>
            <a:r>
              <a:rPr lang="en-US" dirty="0"/>
              <a:t>representation, searching and operations- insertion, removal. 	</a:t>
            </a:r>
          </a:p>
          <a:p>
            <a:endParaRPr lang="en-US" dirty="0"/>
          </a:p>
        </p:txBody>
      </p:sp>
    </p:spTree>
    <p:extLst>
      <p:ext uri="{BB962C8B-B14F-4D97-AF65-F5344CB8AC3E}">
        <p14:creationId xmlns:p14="http://schemas.microsoft.com/office/powerpoint/2010/main" xmlns="" val="3731547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533400" y="1600200"/>
            <a:ext cx="4800600" cy="4876800"/>
          </a:xfrm>
        </p:spPr>
        <p:txBody>
          <a:bodyPr>
            <a:normAutofit fontScale="92500" lnSpcReduction="10000"/>
          </a:bodyPr>
          <a:lstStyle/>
          <a:p>
            <a:r>
              <a:rPr lang="en-US" dirty="0"/>
              <a:t>For example, using a six-digit employee number to hash to a three-digit address(000-999), </a:t>
            </a:r>
            <a:endParaRPr lang="en-US" dirty="0" smtClean="0"/>
          </a:p>
          <a:p>
            <a:endParaRPr lang="en-US" dirty="0"/>
          </a:p>
          <a:p>
            <a:r>
              <a:rPr lang="en-US" dirty="0" smtClean="0"/>
              <a:t>we </a:t>
            </a:r>
            <a:r>
              <a:rPr lang="en-US" dirty="0"/>
              <a:t>could select the first, third. and fourth digits (from left) and use them as the address. </a:t>
            </a:r>
          </a:p>
          <a:p>
            <a:endParaRPr lang="en-US" dirty="0" smtClean="0"/>
          </a:p>
          <a:p>
            <a:r>
              <a:rPr lang="en-US" dirty="0" smtClean="0"/>
              <a:t>140145=101</a:t>
            </a:r>
          </a:p>
          <a:p>
            <a:r>
              <a:rPr lang="en-US" dirty="0" smtClean="0"/>
              <a:t>137456=174</a:t>
            </a:r>
          </a:p>
          <a:p>
            <a:r>
              <a:rPr lang="en-US" dirty="0" smtClean="0"/>
              <a:t>214562=456</a:t>
            </a:r>
            <a:endParaRPr lang="en-US" dirty="0"/>
          </a:p>
        </p:txBody>
      </p:sp>
    </p:spTree>
    <p:extLst>
      <p:ext uri="{BB962C8B-B14F-4D97-AF65-F5344CB8AC3E}">
        <p14:creationId xmlns:p14="http://schemas.microsoft.com/office/powerpoint/2010/main" xmlns="" val="3723112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Mid-Square (middle of Square) </a:t>
            </a:r>
          </a:p>
        </p:txBody>
      </p:sp>
      <p:sp>
        <p:nvSpPr>
          <p:cNvPr id="3" name="Content Placeholder 2"/>
          <p:cNvSpPr>
            <a:spLocks noGrp="1"/>
          </p:cNvSpPr>
          <p:nvPr>
            <p:ph sz="quarter" idx="1"/>
          </p:nvPr>
        </p:nvSpPr>
        <p:spPr>
          <a:xfrm>
            <a:off x="228600" y="1600200"/>
            <a:ext cx="8537448" cy="4953000"/>
          </a:xfrm>
        </p:spPr>
        <p:txBody>
          <a:bodyPr>
            <a:normAutofit/>
          </a:bodyPr>
          <a:lstStyle/>
          <a:p>
            <a:r>
              <a:rPr lang="en-US" dirty="0"/>
              <a:t>The key is squared and the middle part </a:t>
            </a:r>
            <a:r>
              <a:rPr lang="en-US" dirty="0" smtClean="0"/>
              <a:t> of </a:t>
            </a:r>
            <a:r>
              <a:rPr lang="en-US" dirty="0"/>
              <a:t>the result taken as the hash value.</a:t>
            </a:r>
          </a:p>
          <a:p>
            <a:endParaRPr lang="en-US" dirty="0" smtClean="0"/>
          </a:p>
          <a:p>
            <a:r>
              <a:rPr lang="en-US" dirty="0"/>
              <a:t>To map the </a:t>
            </a:r>
            <a:r>
              <a:rPr lang="en-US" dirty="0" smtClean="0"/>
              <a:t>key 3121 into </a:t>
            </a:r>
            <a:r>
              <a:rPr lang="en-US" dirty="0"/>
              <a:t>a hash table of </a:t>
            </a:r>
            <a:r>
              <a:rPr lang="en-US" dirty="0" smtClean="0"/>
              <a:t>size 1000 , </a:t>
            </a:r>
            <a:r>
              <a:rPr lang="en-US" dirty="0"/>
              <a:t>we square </a:t>
            </a:r>
            <a:r>
              <a:rPr lang="en-US" dirty="0" smtClean="0"/>
              <a:t>it 3121= 9740641 and extract 406 as </a:t>
            </a:r>
            <a:r>
              <a:rPr lang="en-US" dirty="0"/>
              <a:t>the hash value.</a:t>
            </a:r>
          </a:p>
          <a:p>
            <a:endParaRPr lang="en-US" dirty="0" smtClean="0"/>
          </a:p>
          <a:p>
            <a:r>
              <a:rPr lang="en-US" dirty="0" smtClean="0"/>
              <a:t>Mid-Square </a:t>
            </a:r>
            <a:r>
              <a:rPr lang="en-US" dirty="0"/>
              <a:t>(middle of Square) </a:t>
            </a:r>
            <a:endParaRPr lang="en-US" dirty="0" smtClean="0"/>
          </a:p>
          <a:p>
            <a:pPr lvl="1"/>
            <a:r>
              <a:rPr lang="en-US" dirty="0" smtClean="0"/>
              <a:t>9452 </a:t>
            </a:r>
            <a:r>
              <a:rPr lang="en-US" dirty="0"/>
              <a:t>* 9452 = 89340304 = 3403 </a:t>
            </a:r>
            <a:endParaRPr lang="en-US" dirty="0" smtClean="0"/>
          </a:p>
          <a:p>
            <a:endParaRPr lang="en-US" dirty="0"/>
          </a:p>
        </p:txBody>
      </p:sp>
    </p:spTree>
    <p:extLst>
      <p:ext uri="{BB962C8B-B14F-4D97-AF65-F5344CB8AC3E}">
        <p14:creationId xmlns:p14="http://schemas.microsoft.com/office/powerpoint/2010/main" xmlns="" val="2661117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600200"/>
            <a:ext cx="8461248" cy="5029200"/>
          </a:xfrm>
        </p:spPr>
        <p:txBody>
          <a:bodyPr>
            <a:normAutofit lnSpcReduction="10000"/>
          </a:bodyPr>
          <a:lstStyle/>
          <a:p>
            <a:r>
              <a:rPr lang="en-US" dirty="0"/>
              <a:t>As a variation on the </a:t>
            </a:r>
            <a:r>
              <a:rPr lang="en-US" dirty="0" err="1"/>
              <a:t>midsqaure</a:t>
            </a:r>
            <a:r>
              <a:rPr lang="en-US" dirty="0"/>
              <a:t> method, we can select a portion of the key, such as the middle three digits, and then use them rather than the whole key.</a:t>
            </a:r>
          </a:p>
          <a:p>
            <a:r>
              <a:rPr lang="en-US" dirty="0"/>
              <a:t> This allows the method to be used when the key is too large to square. </a:t>
            </a:r>
          </a:p>
          <a:p>
            <a:pPr lvl="1"/>
            <a:r>
              <a:rPr lang="en-US" dirty="0"/>
              <a:t>379452: 379 * 379 = 143641 = 364 </a:t>
            </a:r>
          </a:p>
          <a:p>
            <a:pPr lvl="1"/>
            <a:r>
              <a:rPr lang="en-US" dirty="0"/>
              <a:t>121267: 121 * 121 = 014641 = 464</a:t>
            </a:r>
          </a:p>
          <a:p>
            <a:r>
              <a:rPr lang="en-US" dirty="0"/>
              <a:t>Works well if the keys do not </a:t>
            </a:r>
            <a:r>
              <a:rPr lang="en-US" dirty="0" smtClean="0"/>
              <a:t>contain </a:t>
            </a:r>
            <a:r>
              <a:rPr lang="en-US" dirty="0"/>
              <a:t>a lot of leading or trailing zeros</a:t>
            </a:r>
            <a:r>
              <a:rPr lang="en-US" dirty="0" smtClean="0"/>
              <a:t>.</a:t>
            </a:r>
          </a:p>
          <a:p>
            <a:r>
              <a:rPr lang="en-US" dirty="0"/>
              <a:t>Non-integer keys have to be </a:t>
            </a:r>
            <a:r>
              <a:rPr lang="en-US" dirty="0" smtClean="0"/>
              <a:t>preprocessed to </a:t>
            </a:r>
            <a:r>
              <a:rPr lang="en-US" dirty="0"/>
              <a:t>obtain corresponding integer values.</a:t>
            </a:r>
          </a:p>
          <a:p>
            <a:endParaRPr lang="en-US" dirty="0"/>
          </a:p>
          <a:p>
            <a:endParaRPr lang="en-US" dirty="0"/>
          </a:p>
        </p:txBody>
      </p:sp>
    </p:spTree>
    <p:extLst>
      <p:ext uri="{BB962C8B-B14F-4D97-AF65-F5344CB8AC3E}">
        <p14:creationId xmlns:p14="http://schemas.microsoft.com/office/powerpoint/2010/main" xmlns="" val="3696197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sz="quarter"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9067800"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33421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4800" y="1600200"/>
            <a:ext cx="8461248" cy="4876800"/>
          </a:xfrm>
        </p:spPr>
        <p:txBody>
          <a:bodyPr>
            <a:normAutofit/>
          </a:bodyPr>
          <a:lstStyle/>
          <a:p>
            <a:r>
              <a:rPr lang="en-US" dirty="0"/>
              <a:t>It involves splitting keys into two or </a:t>
            </a:r>
            <a:r>
              <a:rPr lang="en-US" dirty="0" smtClean="0"/>
              <a:t>more </a:t>
            </a:r>
            <a:r>
              <a:rPr lang="en-US" dirty="0"/>
              <a:t>parts and then combining the parts </a:t>
            </a:r>
            <a:r>
              <a:rPr lang="en-US" dirty="0" smtClean="0"/>
              <a:t>to </a:t>
            </a:r>
            <a:r>
              <a:rPr lang="en-US" dirty="0"/>
              <a:t>form the hash addresses</a:t>
            </a:r>
            <a:r>
              <a:rPr lang="en-US" dirty="0" smtClean="0"/>
              <a:t>.</a:t>
            </a:r>
          </a:p>
          <a:p>
            <a:endParaRPr lang="en-US" dirty="0" smtClean="0"/>
          </a:p>
          <a:p>
            <a:r>
              <a:rPr lang="en-US" dirty="0"/>
              <a:t>To map the key 25936715 to a range between 0 and 9999, we can:</a:t>
            </a:r>
          </a:p>
          <a:p>
            <a:pPr lvl="1"/>
            <a:r>
              <a:rPr lang="en-US" dirty="0" smtClean="0"/>
              <a:t>split </a:t>
            </a:r>
            <a:r>
              <a:rPr lang="en-US" dirty="0"/>
              <a:t>the number into two as 2593 and 6715 and</a:t>
            </a:r>
          </a:p>
          <a:p>
            <a:pPr lvl="1"/>
            <a:r>
              <a:rPr lang="en-US" dirty="0" smtClean="0"/>
              <a:t>Add </a:t>
            </a:r>
            <a:r>
              <a:rPr lang="en-US" dirty="0"/>
              <a:t>these two to obtain 9308 as the hash value</a:t>
            </a:r>
          </a:p>
          <a:p>
            <a:endParaRPr lang="en-US" dirty="0"/>
          </a:p>
          <a:p>
            <a:r>
              <a:rPr lang="en-US" dirty="0"/>
              <a:t>Very useful if we have keys that are very large.</a:t>
            </a:r>
          </a:p>
        </p:txBody>
      </p:sp>
    </p:spTree>
    <p:extLst>
      <p:ext uri="{BB962C8B-B14F-4D97-AF65-F5344CB8AC3E}">
        <p14:creationId xmlns:p14="http://schemas.microsoft.com/office/powerpoint/2010/main" xmlns="" val="2397778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There are two folding methods that are used, </a:t>
            </a:r>
          </a:p>
        </p:txBody>
      </p:sp>
      <p:sp>
        <p:nvSpPr>
          <p:cNvPr id="4" name="Content Placeholder 2"/>
          <p:cNvSpPr txBox="1">
            <a:spLocks/>
          </p:cNvSpPr>
          <p:nvPr/>
        </p:nvSpPr>
        <p:spPr>
          <a:xfrm>
            <a:off x="228599" y="2209800"/>
            <a:ext cx="5576455" cy="44958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b="1" dirty="0" smtClean="0"/>
              <a:t>fold shift</a:t>
            </a:r>
            <a:r>
              <a:rPr lang="en-US" sz="2800" dirty="0" smtClean="0"/>
              <a:t>, the key value is divided into parts whose size matches the size of the required address. Then the left and right parts are shifted and added with the middle part.</a:t>
            </a:r>
          </a:p>
          <a:p>
            <a:endParaRPr lang="en-US" sz="2800" dirty="0" smtClean="0"/>
          </a:p>
          <a:p>
            <a:r>
              <a:rPr lang="en-US" sz="2800" b="1" dirty="0" smtClean="0"/>
              <a:t>fold boundary</a:t>
            </a:r>
            <a:r>
              <a:rPr lang="en-US" sz="2800" dirty="0" smtClean="0"/>
              <a:t>, the left and right numbers are folded on a fixed boundary between them and the center number.</a:t>
            </a:r>
          </a:p>
          <a:p>
            <a:endParaRPr lang="en-US" sz="2800" dirty="0" smtClean="0"/>
          </a:p>
          <a:p>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05054" y="2133600"/>
            <a:ext cx="3000375"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48739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good </a:t>
            </a:r>
            <a:r>
              <a:rPr lang="en-US" dirty="0"/>
              <a:t>hash function should</a:t>
            </a:r>
          </a:p>
        </p:txBody>
      </p:sp>
      <p:sp>
        <p:nvSpPr>
          <p:cNvPr id="3" name="Content Placeholder 2"/>
          <p:cNvSpPr>
            <a:spLocks noGrp="1"/>
          </p:cNvSpPr>
          <p:nvPr>
            <p:ph sz="quarter" idx="1"/>
          </p:nvPr>
        </p:nvSpPr>
        <p:spPr/>
        <p:txBody>
          <a:bodyPr>
            <a:normAutofit/>
          </a:bodyPr>
          <a:lstStyle/>
          <a:p>
            <a:r>
              <a:rPr lang="en-US" dirty="0" smtClean="0"/>
              <a:t>Minimize collisions</a:t>
            </a:r>
            <a:r>
              <a:rPr lang="en-US" dirty="0"/>
              <a:t>. </a:t>
            </a:r>
            <a:endParaRPr lang="en-US" dirty="0" smtClean="0"/>
          </a:p>
          <a:p>
            <a:endParaRPr lang="en-US" dirty="0"/>
          </a:p>
          <a:p>
            <a:r>
              <a:rPr lang="en-US" dirty="0"/>
              <a:t>Be </a:t>
            </a:r>
            <a:r>
              <a:rPr lang="en-US" dirty="0" smtClean="0"/>
              <a:t> easy and  quick to </a:t>
            </a:r>
            <a:r>
              <a:rPr lang="en-US" dirty="0"/>
              <a:t>compute</a:t>
            </a:r>
            <a:r>
              <a:rPr lang="en-US" dirty="0" smtClean="0"/>
              <a:t>.</a:t>
            </a:r>
          </a:p>
          <a:p>
            <a:endParaRPr lang="en-US" dirty="0"/>
          </a:p>
          <a:p>
            <a:r>
              <a:rPr lang="en-US" dirty="0"/>
              <a:t>Distribute key values </a:t>
            </a:r>
            <a:r>
              <a:rPr lang="en-US" dirty="0" smtClean="0"/>
              <a:t>evenly in </a:t>
            </a:r>
            <a:r>
              <a:rPr lang="en-US" dirty="0"/>
              <a:t>the hash table</a:t>
            </a:r>
            <a:r>
              <a:rPr lang="en-US" dirty="0" smtClean="0"/>
              <a:t>.</a:t>
            </a:r>
          </a:p>
          <a:p>
            <a:endParaRPr lang="en-US" dirty="0"/>
          </a:p>
          <a:p>
            <a:r>
              <a:rPr lang="en-US" dirty="0" smtClean="0"/>
              <a:t>Use  all </a:t>
            </a:r>
            <a:r>
              <a:rPr lang="en-US" dirty="0"/>
              <a:t>the </a:t>
            </a:r>
            <a:r>
              <a:rPr lang="en-US" dirty="0" smtClean="0"/>
              <a:t>information provided </a:t>
            </a:r>
            <a:r>
              <a:rPr lang="en-US" dirty="0"/>
              <a:t>in the key.</a:t>
            </a:r>
          </a:p>
          <a:p>
            <a:endParaRPr lang="en-US" dirty="0"/>
          </a:p>
        </p:txBody>
      </p:sp>
    </p:spTree>
    <p:extLst>
      <p:ext uri="{BB962C8B-B14F-4D97-AF65-F5344CB8AC3E}">
        <p14:creationId xmlns:p14="http://schemas.microsoft.com/office/powerpoint/2010/main" xmlns="" val="332159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4738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Hashing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There are 2 different forms of hashing</a:t>
            </a:r>
          </a:p>
          <a:p>
            <a:pPr lvl="1"/>
            <a:r>
              <a:rPr lang="en-US" dirty="0" smtClean="0"/>
              <a:t>Open hashing or external hashing</a:t>
            </a:r>
          </a:p>
          <a:p>
            <a:pPr lvl="1"/>
            <a:r>
              <a:rPr lang="en-US" dirty="0" smtClean="0"/>
              <a:t>Close hashing or internal hashing</a:t>
            </a:r>
          </a:p>
          <a:p>
            <a:pPr lvl="1"/>
            <a:endParaRPr lang="en-US" dirty="0" smtClean="0"/>
          </a:p>
          <a:p>
            <a:r>
              <a:rPr lang="en-US" dirty="0" smtClean="0"/>
              <a:t>Open Hashing: </a:t>
            </a:r>
          </a:p>
          <a:p>
            <a:pPr lvl="1"/>
            <a:r>
              <a:rPr lang="en-US" dirty="0" smtClean="0"/>
              <a:t>It allows records to be stored in unlimited space (could be Hard Disk). </a:t>
            </a:r>
          </a:p>
          <a:p>
            <a:pPr lvl="1"/>
            <a:r>
              <a:rPr lang="en-US" dirty="0" smtClean="0"/>
              <a:t>It place no limitation on the size of the table.</a:t>
            </a:r>
          </a:p>
          <a:p>
            <a:r>
              <a:rPr lang="en-US" dirty="0" smtClean="0"/>
              <a:t>Close Hashing: </a:t>
            </a:r>
          </a:p>
          <a:p>
            <a:pPr lvl="1"/>
            <a:r>
              <a:rPr lang="en-US" dirty="0" smtClean="0"/>
              <a:t>It uses fixed space to store data.</a:t>
            </a:r>
          </a:p>
          <a:p>
            <a:pPr lvl="1"/>
            <a:r>
              <a:rPr lang="en-US" dirty="0" smtClean="0"/>
              <a:t>It limits the size </a:t>
            </a:r>
            <a:r>
              <a:rPr lang="en-US" smtClean="0"/>
              <a:t>of the table.</a:t>
            </a:r>
            <a:endParaRPr lang="en-US" dirty="0"/>
          </a:p>
        </p:txBody>
      </p:sp>
    </p:spTree>
    <p:extLst>
      <p:ext uri="{BB962C8B-B14F-4D97-AF65-F5344CB8AC3E}">
        <p14:creationId xmlns:p14="http://schemas.microsoft.com/office/powerpoint/2010/main" xmlns="" val="3227231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in Hashing</a:t>
            </a:r>
          </a:p>
        </p:txBody>
      </p:sp>
      <p:sp>
        <p:nvSpPr>
          <p:cNvPr id="3" name="Content Placeholder 2"/>
          <p:cNvSpPr>
            <a:spLocks noGrp="1"/>
          </p:cNvSpPr>
          <p:nvPr>
            <p:ph sz="quarter" idx="1"/>
          </p:nvPr>
        </p:nvSpPr>
        <p:spPr/>
        <p:txBody>
          <a:bodyPr>
            <a:normAutofit lnSpcReduction="10000"/>
          </a:bodyPr>
          <a:lstStyle/>
          <a:p>
            <a:r>
              <a:rPr lang="en-US" dirty="0"/>
              <a:t>When two values hash to the same array location, this is called a </a:t>
            </a:r>
            <a:r>
              <a:rPr lang="en-US" dirty="0">
                <a:solidFill>
                  <a:schemeClr val="tx2"/>
                </a:solidFill>
              </a:rPr>
              <a:t>collision</a:t>
            </a:r>
          </a:p>
          <a:p>
            <a:endParaRPr lang="en-US" dirty="0" smtClean="0"/>
          </a:p>
          <a:p>
            <a:r>
              <a:rPr lang="en-US" dirty="0"/>
              <a:t>Collisions are normally treated as “first come, first served”—the first value that hashes to the location gets it</a:t>
            </a:r>
          </a:p>
          <a:p>
            <a:endParaRPr lang="en-US" dirty="0" smtClean="0"/>
          </a:p>
          <a:p>
            <a:r>
              <a:rPr lang="en-US" dirty="0"/>
              <a:t>We have to find something to do with the second and subsequent values that hash to this same location</a:t>
            </a:r>
          </a:p>
          <a:p>
            <a:endParaRPr lang="en-US" dirty="0"/>
          </a:p>
        </p:txBody>
      </p:sp>
    </p:spTree>
    <p:extLst>
      <p:ext uri="{BB962C8B-B14F-4D97-AF65-F5344CB8AC3E}">
        <p14:creationId xmlns:p14="http://schemas.microsoft.com/office/powerpoint/2010/main" xmlns="" val="2181419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Searching</a:t>
            </a:r>
          </a:p>
        </p:txBody>
      </p:sp>
      <p:sp>
        <p:nvSpPr>
          <p:cNvPr id="5123" name="Rectangle 3"/>
          <p:cNvSpPr>
            <a:spLocks noGrp="1" noChangeArrowheads="1"/>
          </p:cNvSpPr>
          <p:nvPr>
            <p:ph type="body" idx="1"/>
          </p:nvPr>
        </p:nvSpPr>
        <p:spPr>
          <a:xfrm>
            <a:off x="152400" y="1600200"/>
            <a:ext cx="8763000" cy="4953000"/>
          </a:xfrm>
        </p:spPr>
        <p:txBody>
          <a:bodyPr>
            <a:normAutofit/>
          </a:bodyPr>
          <a:lstStyle/>
          <a:p>
            <a:r>
              <a:rPr lang="en-US" dirty="0"/>
              <a:t>Consider the problem of searching an array for a given value</a:t>
            </a:r>
          </a:p>
          <a:p>
            <a:pPr lvl="1"/>
            <a:r>
              <a:rPr lang="en-US" dirty="0"/>
              <a:t>If the array is not sorted, the search requires O(n) time</a:t>
            </a:r>
          </a:p>
          <a:p>
            <a:pPr lvl="2"/>
            <a:r>
              <a:rPr lang="en-US" dirty="0"/>
              <a:t>If the value isn’t there, we need to search all n elements</a:t>
            </a:r>
          </a:p>
          <a:p>
            <a:pPr lvl="2"/>
            <a:r>
              <a:rPr lang="en-US" dirty="0"/>
              <a:t>If the value is there, we search n/2 elements on average</a:t>
            </a:r>
          </a:p>
          <a:p>
            <a:pPr lvl="1"/>
            <a:r>
              <a:rPr lang="en-US" dirty="0"/>
              <a:t>If the array is sorted, we can do a binary search</a:t>
            </a:r>
          </a:p>
          <a:p>
            <a:pPr lvl="2"/>
            <a:r>
              <a:rPr lang="en-US" dirty="0"/>
              <a:t>A binary search requires O(log n) time</a:t>
            </a:r>
          </a:p>
          <a:p>
            <a:pPr lvl="2"/>
            <a:r>
              <a:rPr lang="en-US" dirty="0"/>
              <a:t>About equally fast whether the element is found or not</a:t>
            </a:r>
          </a:p>
          <a:p>
            <a:pPr lvl="1"/>
            <a:r>
              <a:rPr lang="en-US" dirty="0"/>
              <a:t>It doesn’t seem like we could do much better</a:t>
            </a:r>
          </a:p>
          <a:p>
            <a:pPr lvl="2"/>
            <a:r>
              <a:rPr lang="en-US" dirty="0"/>
              <a:t>How about an O(1), that is, constant time search?</a:t>
            </a:r>
          </a:p>
          <a:p>
            <a:pPr lvl="2"/>
            <a:r>
              <a:rPr lang="en-US" dirty="0"/>
              <a:t>We can do it </a:t>
            </a:r>
            <a:r>
              <a:rPr lang="en-US" i="1" dirty="0"/>
              <a:t>if</a:t>
            </a:r>
            <a:r>
              <a:rPr lang="en-US" dirty="0"/>
              <a:t> the array is organized in a particular way</a:t>
            </a:r>
          </a:p>
        </p:txBody>
      </p:sp>
    </p:spTree>
    <p:extLst>
      <p:ext uri="{BB962C8B-B14F-4D97-AF65-F5344CB8AC3E}">
        <p14:creationId xmlns:p14="http://schemas.microsoft.com/office/powerpoint/2010/main" xmlns="" val="2667510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in Hashing</a:t>
            </a:r>
            <a:endParaRPr lang="en-US" dirty="0"/>
          </a:p>
        </p:txBody>
      </p:sp>
      <p:sp>
        <p:nvSpPr>
          <p:cNvPr id="3" name="Content Placeholder 2"/>
          <p:cNvSpPr>
            <a:spLocks noGrp="1"/>
          </p:cNvSpPr>
          <p:nvPr>
            <p:ph sz="quarter" idx="1"/>
          </p:nvPr>
        </p:nvSpPr>
        <p:spPr>
          <a:xfrm>
            <a:off x="228600" y="1600200"/>
            <a:ext cx="5562600" cy="4495800"/>
          </a:xfrm>
        </p:spPr>
        <p:txBody>
          <a:bodyPr>
            <a:normAutofit lnSpcReduction="10000"/>
          </a:bodyPr>
          <a:lstStyle/>
          <a:p>
            <a:r>
              <a:rPr lang="en-US" dirty="0"/>
              <a:t>A situation when the resultant hashes for two or more  data elements in the data set </a:t>
            </a:r>
            <a:r>
              <a:rPr lang="en-US" i="1" dirty="0"/>
              <a:t>U, </a:t>
            </a:r>
            <a:r>
              <a:rPr lang="en-US" dirty="0"/>
              <a:t>maps to the same location in the has table, is called a hash collision. </a:t>
            </a:r>
            <a:endParaRPr lang="en-US" dirty="0" smtClean="0"/>
          </a:p>
          <a:p>
            <a:endParaRPr lang="en-US" dirty="0"/>
          </a:p>
          <a:p>
            <a:r>
              <a:rPr lang="en-US" dirty="0" smtClean="0"/>
              <a:t>In </a:t>
            </a:r>
            <a:r>
              <a:rPr lang="en-US" dirty="0"/>
              <a:t>such a situation two or more data elements would qualify to be stored/mapped to the same location in the hash table.</a:t>
            </a:r>
          </a:p>
        </p:txBody>
      </p:sp>
      <p:pic>
        <p:nvPicPr>
          <p:cNvPr id="1026" name="Picture 2" descr="Image result for what is collision in hash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01" y="1600200"/>
            <a:ext cx="31242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1273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 </a:t>
            </a:r>
            <a:endParaRPr lang="en-US" dirty="0"/>
          </a:p>
        </p:txBody>
      </p:sp>
      <p:sp>
        <p:nvSpPr>
          <p:cNvPr id="3" name="Content Placeholder 2"/>
          <p:cNvSpPr>
            <a:spLocks noGrp="1"/>
          </p:cNvSpPr>
          <p:nvPr>
            <p:ph sz="quarter" idx="1"/>
          </p:nvPr>
        </p:nvSpPr>
        <p:spPr>
          <a:xfrm>
            <a:off x="152400" y="1600200"/>
            <a:ext cx="8613648" cy="4953000"/>
          </a:xfrm>
        </p:spPr>
        <p:txBody>
          <a:bodyPr>
            <a:normAutofit fontScale="92500" lnSpcReduction="20000"/>
          </a:bodyPr>
          <a:lstStyle/>
          <a:p>
            <a:r>
              <a:rPr lang="en-US" dirty="0" smtClean="0"/>
              <a:t>A collision occur when hashing algorithm produced an address for an insertion key and that address is already occupied.</a:t>
            </a:r>
          </a:p>
          <a:p>
            <a:endParaRPr lang="en-US" dirty="0"/>
          </a:p>
          <a:p>
            <a:r>
              <a:rPr lang="en-US" dirty="0" smtClean="0"/>
              <a:t>The memory that contain all the home addresses is known as the primary area.</a:t>
            </a:r>
          </a:p>
          <a:p>
            <a:endParaRPr lang="en-US" dirty="0"/>
          </a:p>
          <a:p>
            <a:r>
              <a:rPr lang="en-US" dirty="0" smtClean="0"/>
              <a:t>When two key collide at home address we must resolve the collision by replacing one of the key and its data in another location.</a:t>
            </a:r>
          </a:p>
          <a:p>
            <a:endParaRPr lang="en-US" dirty="0"/>
          </a:p>
          <a:p>
            <a:r>
              <a:rPr lang="en-US" dirty="0" smtClean="0">
                <a:solidFill>
                  <a:srgbClr val="FF0000"/>
                </a:solidFill>
              </a:rPr>
              <a:t>Storing data into another location </a:t>
            </a:r>
            <a:r>
              <a:rPr lang="en-US" dirty="0" smtClean="0"/>
              <a:t>known as </a:t>
            </a:r>
            <a:r>
              <a:rPr lang="en-US" dirty="0" smtClean="0">
                <a:solidFill>
                  <a:srgbClr val="FF0000"/>
                </a:solidFill>
              </a:rPr>
              <a:t>collision Resolution </a:t>
            </a:r>
            <a:endParaRPr lang="en-US" dirty="0">
              <a:solidFill>
                <a:srgbClr val="FF0000"/>
              </a:solidFill>
            </a:endParaRPr>
          </a:p>
        </p:txBody>
      </p:sp>
    </p:spTree>
    <p:extLst>
      <p:ext uri="{BB962C8B-B14F-4D97-AF65-F5344CB8AC3E}">
        <p14:creationId xmlns:p14="http://schemas.microsoft.com/office/powerpoint/2010/main" xmlns="" val="22171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 methods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529785096"/>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06006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	</a:t>
            </a:r>
            <a:endParaRPr lang="en-US" dirty="0"/>
          </a:p>
        </p:txBody>
      </p:sp>
      <p:sp>
        <p:nvSpPr>
          <p:cNvPr id="3" name="Content Placeholder 2"/>
          <p:cNvSpPr>
            <a:spLocks noGrp="1"/>
          </p:cNvSpPr>
          <p:nvPr>
            <p:ph sz="quarter" idx="1"/>
          </p:nvPr>
        </p:nvSpPr>
        <p:spPr>
          <a:xfrm>
            <a:off x="228600" y="1600200"/>
            <a:ext cx="8537448" cy="5029200"/>
          </a:xfrm>
        </p:spPr>
        <p:txBody>
          <a:bodyPr>
            <a:normAutofit fontScale="77500" lnSpcReduction="20000"/>
          </a:bodyPr>
          <a:lstStyle/>
          <a:p>
            <a:r>
              <a:rPr lang="en-US" dirty="0" smtClean="0"/>
              <a:t>Open addressing resolve collisions in the primary area i.e. the area that contain all of the home addresses.</a:t>
            </a:r>
          </a:p>
          <a:p>
            <a:endParaRPr lang="en-US" dirty="0" smtClean="0"/>
          </a:p>
          <a:p>
            <a:r>
              <a:rPr lang="en-US" dirty="0" smtClean="0"/>
              <a:t>When collision occur the primary addresses are selected for an open or unoccupied element where new data can be placed.</a:t>
            </a:r>
          </a:p>
          <a:p>
            <a:endParaRPr lang="en-US" dirty="0"/>
          </a:p>
          <a:p>
            <a:r>
              <a:rPr lang="en-US" dirty="0" smtClean="0"/>
              <a:t>If collision occur, alternate cells are tried until data is placed in memory. Large space is required for open addressing.</a:t>
            </a:r>
          </a:p>
          <a:p>
            <a:endParaRPr lang="en-US" dirty="0"/>
          </a:p>
          <a:p>
            <a:r>
              <a:rPr lang="en-US" dirty="0" smtClean="0"/>
              <a:t>There are 4 methods used in open addressing i.e.</a:t>
            </a:r>
          </a:p>
          <a:p>
            <a:pPr lvl="1"/>
            <a:r>
              <a:rPr lang="en-US" dirty="0" smtClean="0"/>
              <a:t>Linear probing</a:t>
            </a:r>
          </a:p>
          <a:p>
            <a:pPr lvl="1"/>
            <a:r>
              <a:rPr lang="en-US" dirty="0" smtClean="0"/>
              <a:t>Quadratic Probing</a:t>
            </a:r>
          </a:p>
          <a:p>
            <a:pPr lvl="1"/>
            <a:r>
              <a:rPr lang="en-US" dirty="0" smtClean="0"/>
              <a:t>Double hashing</a:t>
            </a:r>
          </a:p>
          <a:p>
            <a:pPr lvl="1"/>
            <a:r>
              <a:rPr lang="en-US" dirty="0" smtClean="0"/>
              <a:t>Key Offset</a:t>
            </a:r>
            <a:endParaRPr lang="en-US" dirty="0"/>
          </a:p>
        </p:txBody>
      </p:sp>
    </p:spTree>
    <p:extLst>
      <p:ext uri="{BB962C8B-B14F-4D97-AF65-F5344CB8AC3E}">
        <p14:creationId xmlns:p14="http://schemas.microsoft.com/office/powerpoint/2010/main" xmlns="" val="166853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a:t>
            </a:r>
            <a:endParaRPr lang="en-US" dirty="0"/>
          </a:p>
        </p:txBody>
      </p:sp>
      <p:sp>
        <p:nvSpPr>
          <p:cNvPr id="3" name="Content Placeholder 2"/>
          <p:cNvSpPr>
            <a:spLocks noGrp="1"/>
          </p:cNvSpPr>
          <p:nvPr>
            <p:ph sz="quarter" idx="1"/>
          </p:nvPr>
        </p:nvSpPr>
        <p:spPr/>
        <p:txBody>
          <a:bodyPr/>
          <a:lstStyle/>
          <a:p>
            <a:r>
              <a:rPr lang="en-US" dirty="0" smtClean="0"/>
              <a:t>In linear probing when data cannot stored in the home address or demanded address in the hash table then we resolve collision by adding 1 to the current address or place record linearly down whenever the empty location is found.</a:t>
            </a:r>
          </a:p>
          <a:p>
            <a:endParaRPr lang="en-US" dirty="0"/>
          </a:p>
          <a:p>
            <a:r>
              <a:rPr lang="en-US" dirty="0" smtClean="0"/>
              <a:t>Example insert 76, 93, 40,47,10 and 55 into hash table of size 7.	</a:t>
            </a:r>
            <a:endParaRPr lang="en-US" dirty="0"/>
          </a:p>
        </p:txBody>
      </p:sp>
    </p:spTree>
    <p:extLst>
      <p:ext uri="{BB962C8B-B14F-4D97-AF65-F5344CB8AC3E}">
        <p14:creationId xmlns:p14="http://schemas.microsoft.com/office/powerpoint/2010/main" xmlns="" val="119571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Initially hash table with size 7</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Key insertion method</a:t>
            </a:r>
          </a:p>
          <a:p>
            <a:pPr lvl="1"/>
            <a:r>
              <a:rPr lang="en-US" dirty="0" smtClean="0"/>
              <a:t>ADDRESS=KEY%SIZE_OF_HASHTABLE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2133600"/>
            <a:ext cx="800100" cy="320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97446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27" y="1524000"/>
            <a:ext cx="9137073"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77804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sz="quarter" idx="1"/>
          </p:nvPr>
        </p:nvSpPr>
        <p:spPr/>
        <p:txBody>
          <a:bodyPr/>
          <a:lstStyle/>
          <a:p>
            <a:r>
              <a:rPr lang="en-US" dirty="0" smtClean="0"/>
              <a:t>Advantages:</a:t>
            </a:r>
          </a:p>
          <a:p>
            <a:pPr lvl="1"/>
            <a:r>
              <a:rPr lang="en-US" dirty="0" smtClean="0"/>
              <a:t>It quite simple to implement</a:t>
            </a:r>
          </a:p>
          <a:p>
            <a:pPr lvl="1"/>
            <a:r>
              <a:rPr lang="en-US" dirty="0" smtClean="0"/>
              <a:t>Data tend to remain near their home address.</a:t>
            </a:r>
          </a:p>
          <a:p>
            <a:pPr lvl="1"/>
            <a:endParaRPr lang="en-US" dirty="0" smtClean="0"/>
          </a:p>
          <a:p>
            <a:r>
              <a:rPr lang="en-US" dirty="0" smtClean="0"/>
              <a:t>Disadvantages </a:t>
            </a:r>
          </a:p>
          <a:p>
            <a:pPr lvl="1"/>
            <a:r>
              <a:rPr lang="en-US" dirty="0" smtClean="0"/>
              <a:t>Problem with linear probing is primary clustering i.e. when many keys mapped to the same location (cluster) linear probing will not distribute these keys evenly in the </a:t>
            </a:r>
            <a:r>
              <a:rPr lang="en-US" smtClean="0"/>
              <a:t>hash tables.</a:t>
            </a:r>
            <a:endParaRPr lang="en-US" dirty="0" smtClean="0"/>
          </a:p>
          <a:p>
            <a:pPr marL="365760" lvl="1" indent="0">
              <a:buNone/>
            </a:pPr>
            <a:endParaRPr lang="en-US" dirty="0"/>
          </a:p>
        </p:txBody>
      </p:sp>
    </p:spTree>
    <p:extLst>
      <p:ext uri="{BB962C8B-B14F-4D97-AF65-F5344CB8AC3E}">
        <p14:creationId xmlns:p14="http://schemas.microsoft.com/office/powerpoint/2010/main" xmlns="" val="1575738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Clustering</a:t>
            </a:r>
            <a:endParaRPr lang="en-US" dirty="0"/>
          </a:p>
        </p:txBody>
      </p:sp>
      <p:sp>
        <p:nvSpPr>
          <p:cNvPr id="3" name="Content Placeholder 2"/>
          <p:cNvSpPr>
            <a:spLocks noGrp="1"/>
          </p:cNvSpPr>
          <p:nvPr>
            <p:ph sz="quarter" idx="1"/>
          </p:nvPr>
        </p:nvSpPr>
        <p:spPr/>
        <p:txBody>
          <a:bodyPr/>
          <a:lstStyle/>
          <a:p>
            <a:r>
              <a:rPr lang="en-US" b="1" dirty="0"/>
              <a:t>primary clustering</a:t>
            </a:r>
            <a:r>
              <a:rPr lang="en-US" dirty="0"/>
              <a:t> is one of two major failure modes of </a:t>
            </a:r>
            <a:r>
              <a:rPr lang="en-US" dirty="0">
                <a:hlinkClick r:id="rId2" tooltip="Open addressing"/>
              </a:rPr>
              <a:t>open addressing</a:t>
            </a:r>
            <a:r>
              <a:rPr lang="en-US" dirty="0"/>
              <a:t> based </a:t>
            </a:r>
            <a:r>
              <a:rPr lang="en-US" dirty="0">
                <a:hlinkClick r:id="rId3" tooltip="Hash table"/>
              </a:rPr>
              <a:t>hash tables</a:t>
            </a:r>
            <a:r>
              <a:rPr lang="en-US" dirty="0"/>
              <a:t>, especially those using </a:t>
            </a:r>
            <a:r>
              <a:rPr lang="en-US" dirty="0">
                <a:hlinkClick r:id="rId4" tooltip="Linear probing"/>
              </a:rPr>
              <a:t>linear probing</a:t>
            </a:r>
            <a:r>
              <a:rPr lang="en-US" dirty="0" smtClean="0"/>
              <a:t>.</a:t>
            </a:r>
          </a:p>
          <a:p>
            <a:endParaRPr lang="en-US" dirty="0"/>
          </a:p>
          <a:p>
            <a:r>
              <a:rPr lang="en-US" dirty="0" smtClean="0"/>
              <a:t>It </a:t>
            </a:r>
            <a:r>
              <a:rPr lang="en-US" dirty="0"/>
              <a:t>occurs after a </a:t>
            </a:r>
            <a:r>
              <a:rPr lang="en-US" dirty="0">
                <a:hlinkClick r:id="rId5" tooltip="Hash collision"/>
              </a:rPr>
              <a:t>hash collision</a:t>
            </a:r>
            <a:r>
              <a:rPr lang="en-US" dirty="0"/>
              <a:t> causes two of the records in the hash table to hash to the same position, and causes one of the records to be moved to the next location in its probe sequence. </a:t>
            </a:r>
            <a:endParaRPr lang="en-US" dirty="0" smtClean="0"/>
          </a:p>
          <a:p>
            <a:endParaRPr lang="en-US" dirty="0"/>
          </a:p>
          <a:p>
            <a:endParaRPr lang="en-US" dirty="0"/>
          </a:p>
        </p:txBody>
      </p:sp>
    </p:spTree>
    <p:extLst>
      <p:ext uri="{BB962C8B-B14F-4D97-AF65-F5344CB8AC3E}">
        <p14:creationId xmlns:p14="http://schemas.microsoft.com/office/powerpoint/2010/main" xmlns="" val="2841258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7708"/>
            <a:ext cx="9144000" cy="66778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1071720" y="3821760"/>
              <a:ext cx="7563600" cy="3161520"/>
            </p14:xfrm>
          </p:contentPart>
        </mc:Choice>
        <mc:Fallback>
          <p:pic>
            <p:nvPicPr>
              <p:cNvPr id="4" name="Ink 3"/>
              <p:cNvPicPr/>
              <p:nvPr/>
            </p:nvPicPr>
            <p:blipFill>
              <a:blip r:embed="rId4"/>
              <a:stretch>
                <a:fillRect/>
              </a:stretch>
            </p:blipFill>
            <p:spPr>
              <a:xfrm>
                <a:off x="1062360" y="3812400"/>
                <a:ext cx="7582320" cy="3180240"/>
              </a:xfrm>
              <a:prstGeom prst="rect">
                <a:avLst/>
              </a:prstGeom>
            </p:spPr>
          </p:pic>
        </mc:Fallback>
      </mc:AlternateContent>
    </p:spTree>
    <p:extLst>
      <p:ext uri="{BB962C8B-B14F-4D97-AF65-F5344CB8AC3E}">
        <p14:creationId xmlns:p14="http://schemas.microsoft.com/office/powerpoint/2010/main" xmlns="" val="94245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228600" y="1600200"/>
            <a:ext cx="8537448" cy="5105400"/>
          </a:xfrm>
        </p:spPr>
        <p:txBody>
          <a:bodyPr>
            <a:normAutofit/>
          </a:bodyPr>
          <a:lstStyle/>
          <a:p>
            <a:r>
              <a:rPr lang="en-US" dirty="0"/>
              <a:t>W</a:t>
            </a:r>
            <a:r>
              <a:rPr lang="en-US" dirty="0" smtClean="0"/>
              <a:t>ith </a:t>
            </a:r>
            <a:r>
              <a:rPr lang="en-US" dirty="0">
                <a:hlinkClick r:id="rId2"/>
              </a:rPr>
              <a:t>binary </a:t>
            </a:r>
            <a:r>
              <a:rPr lang="en-US" dirty="0" smtClean="0">
                <a:hlinkClick r:id="rId2"/>
              </a:rPr>
              <a:t>search</a:t>
            </a:r>
            <a:r>
              <a:rPr lang="en-US" dirty="0" smtClean="0"/>
              <a:t> </a:t>
            </a:r>
            <a:r>
              <a:rPr lang="en-US" dirty="0"/>
              <a:t>certain data structures such as a binary search tree can help improve the efficiency of searches. </a:t>
            </a:r>
            <a:endParaRPr lang="en-US" dirty="0" smtClean="0"/>
          </a:p>
          <a:p>
            <a:endParaRPr lang="en-US" dirty="0"/>
          </a:p>
          <a:p>
            <a:r>
              <a:rPr lang="en-US" dirty="0" smtClean="0"/>
              <a:t>From </a:t>
            </a:r>
            <a:r>
              <a:rPr lang="en-US" dirty="0"/>
              <a:t>linear search to binary search, we improved our search efficiency from </a:t>
            </a:r>
            <a:r>
              <a:rPr lang="en-US" i="1" dirty="0"/>
              <a:t>O</a:t>
            </a:r>
            <a:r>
              <a:rPr lang="en-US" dirty="0"/>
              <a:t>(</a:t>
            </a:r>
            <a:r>
              <a:rPr lang="en-US" i="1" dirty="0"/>
              <a:t>n</a:t>
            </a:r>
            <a:r>
              <a:rPr lang="en-US" dirty="0"/>
              <a:t>) to </a:t>
            </a:r>
            <a:r>
              <a:rPr lang="en-US" i="1" dirty="0"/>
              <a:t>O</a:t>
            </a:r>
            <a:r>
              <a:rPr lang="en-US" dirty="0"/>
              <a:t>(</a:t>
            </a:r>
            <a:r>
              <a:rPr lang="en-US" i="1" dirty="0" err="1"/>
              <a:t>logn</a:t>
            </a:r>
            <a:r>
              <a:rPr lang="en-US" dirty="0"/>
              <a:t>) </a:t>
            </a:r>
            <a:r>
              <a:rPr lang="en-US" dirty="0" smtClean="0"/>
              <a:t>.</a:t>
            </a:r>
          </a:p>
          <a:p>
            <a:endParaRPr lang="en-US" dirty="0" smtClean="0"/>
          </a:p>
          <a:p>
            <a:r>
              <a:rPr lang="en-US" dirty="0" smtClean="0"/>
              <a:t>We </a:t>
            </a:r>
            <a:r>
              <a:rPr lang="en-US" dirty="0"/>
              <a:t>now present a new data structure, called a hash table, that will increase our efficiency to </a:t>
            </a:r>
            <a:r>
              <a:rPr lang="en-US" i="1" dirty="0"/>
              <a:t>O</a:t>
            </a:r>
            <a:r>
              <a:rPr lang="en-US" dirty="0"/>
              <a:t>(1) , or constant time. </a:t>
            </a:r>
          </a:p>
        </p:txBody>
      </p:sp>
    </p:spTree>
    <p:extLst>
      <p:ext uri="{BB962C8B-B14F-4D97-AF65-F5344CB8AC3E}">
        <p14:creationId xmlns:p14="http://schemas.microsoft.com/office/powerpoint/2010/main" xmlns="" val="2270285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Probe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It is a one way to reduced primary clustering</a:t>
            </a:r>
          </a:p>
          <a:p>
            <a:endParaRPr lang="en-US" dirty="0" smtClean="0"/>
          </a:p>
          <a:p>
            <a:r>
              <a:rPr lang="en-US" dirty="0" smtClean="0"/>
              <a:t>Quadratic probing operated by taking original hash value and adding successive values of an arbitrary quadratic polynomial to the starting value.</a:t>
            </a:r>
          </a:p>
          <a:p>
            <a:endParaRPr lang="en-US" dirty="0"/>
          </a:p>
          <a:p>
            <a:r>
              <a:rPr lang="en-US" dirty="0" smtClean="0"/>
              <a:t>Hi(key)=(Hash(key)+i^2)%M</a:t>
            </a:r>
          </a:p>
          <a:p>
            <a:pPr lvl="1"/>
            <a:r>
              <a:rPr lang="en-US" dirty="0" smtClean="0"/>
              <a:t>M=size of the hash table or any prime number.</a:t>
            </a:r>
          </a:p>
          <a:p>
            <a:pPr lvl="1"/>
            <a:r>
              <a:rPr lang="en-US" dirty="0" smtClean="0"/>
              <a:t> I= integer number from 0 to n</a:t>
            </a:r>
            <a:endParaRPr lang="en-US" dirty="0"/>
          </a:p>
        </p:txBody>
      </p:sp>
    </p:spTree>
    <p:extLst>
      <p:ext uri="{BB962C8B-B14F-4D97-AF65-F5344CB8AC3E}">
        <p14:creationId xmlns:p14="http://schemas.microsoft.com/office/powerpoint/2010/main" xmlns="" val="1619269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sym typeface="Wingdings" pitchFamily="2" charset="2"/>
              </a:rPr>
              <a:t></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8839200" cy="5028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7760160" y="6099120"/>
              <a:ext cx="669960" cy="687960"/>
            </p14:xfrm>
          </p:contentPart>
        </mc:Choice>
        <mc:Fallback>
          <p:pic>
            <p:nvPicPr>
              <p:cNvPr id="4" name="Ink 3"/>
              <p:cNvPicPr/>
              <p:nvPr/>
            </p:nvPicPr>
            <p:blipFill>
              <a:blip r:embed="rId4"/>
              <a:stretch>
                <a:fillRect/>
              </a:stretch>
            </p:blipFill>
            <p:spPr>
              <a:xfrm>
                <a:off x="7750800" y="6089760"/>
                <a:ext cx="688680" cy="706680"/>
              </a:xfrm>
              <a:prstGeom prst="rect">
                <a:avLst/>
              </a:prstGeom>
            </p:spPr>
          </p:pic>
        </mc:Fallback>
      </mc:AlternateContent>
    </p:spTree>
    <p:extLst>
      <p:ext uri="{BB962C8B-B14F-4D97-AF65-F5344CB8AC3E}">
        <p14:creationId xmlns:p14="http://schemas.microsoft.com/office/powerpoint/2010/main" xmlns="" val="4007751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t>
            </a:r>
            <a:r>
              <a:rPr lang="en-US" dirty="0" smtClean="0">
                <a:sym typeface="Wingdings" pitchFamily="2" charset="2"/>
              </a:rPr>
              <a:t></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530927"/>
            <a:ext cx="8832273"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5268600" y="2410920"/>
              <a:ext cx="3134880" cy="3858120"/>
            </p14:xfrm>
          </p:contentPart>
        </mc:Choice>
        <mc:Fallback>
          <p:pic>
            <p:nvPicPr>
              <p:cNvPr id="4" name="Ink 3"/>
              <p:cNvPicPr/>
              <p:nvPr/>
            </p:nvPicPr>
            <p:blipFill>
              <a:blip r:embed="rId4"/>
              <a:stretch>
                <a:fillRect/>
              </a:stretch>
            </p:blipFill>
            <p:spPr>
              <a:xfrm>
                <a:off x="5259240" y="2401560"/>
                <a:ext cx="3153600" cy="3876840"/>
              </a:xfrm>
              <a:prstGeom prst="rect">
                <a:avLst/>
              </a:prstGeom>
            </p:spPr>
          </p:pic>
        </mc:Fallback>
      </mc:AlternateContent>
    </p:spTree>
    <p:extLst>
      <p:ext uri="{BB962C8B-B14F-4D97-AF65-F5344CB8AC3E}">
        <p14:creationId xmlns:p14="http://schemas.microsoft.com/office/powerpoint/2010/main" xmlns="" val="4030228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sz="quarter" idx="1"/>
          </p:nvPr>
        </p:nvSpPr>
        <p:spPr/>
        <p:txBody>
          <a:bodyPr/>
          <a:lstStyle/>
          <a:p>
            <a:r>
              <a:rPr lang="en-US" dirty="0" smtClean="0"/>
              <a:t>If collision occur then apply Quadratic Probing</a:t>
            </a:r>
          </a:p>
          <a:p>
            <a:endParaRPr lang="en-US" dirty="0"/>
          </a:p>
          <a:p>
            <a:r>
              <a:rPr lang="en-US" dirty="0" smtClean="0"/>
              <a:t>Insert 48 consider i=0</a:t>
            </a:r>
          </a:p>
          <a:p>
            <a:r>
              <a:rPr lang="en-US" dirty="0" smtClean="0"/>
              <a:t>(48+0^2)%7=6 already Occupied</a:t>
            </a:r>
          </a:p>
          <a:p>
            <a:r>
              <a:rPr lang="en-US" dirty="0" smtClean="0"/>
              <a:t>(48+1^2)%7=(49%7)=0 </a:t>
            </a:r>
          </a:p>
          <a:p>
            <a:pPr lvl="1"/>
            <a:r>
              <a:rPr lang="en-US" dirty="0" smtClean="0"/>
              <a:t>48 placed at index 0</a:t>
            </a:r>
          </a:p>
          <a:p>
            <a:pPr lvl="1"/>
            <a:endParaRPr lang="en-US" dirty="0" smtClean="0"/>
          </a:p>
          <a:p>
            <a:r>
              <a:rPr lang="en-US" dirty="0" smtClean="0"/>
              <a:t>Insert 5 and 55 now respectively.</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xmlns="" val="507218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3" y="228600"/>
            <a:ext cx="8153400" cy="990600"/>
          </a:xfrm>
        </p:spPr>
        <p:txBody>
          <a:bodyPr/>
          <a:lstStyle/>
          <a:p>
            <a:r>
              <a:rPr lang="en-US" dirty="0"/>
              <a:t>Quadratic Probe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524000"/>
            <a:ext cx="8305800"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56462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Secondary Clustering</a:t>
            </a:r>
          </a:p>
        </p:txBody>
      </p:sp>
      <p:sp>
        <p:nvSpPr>
          <p:cNvPr id="3" name="Content Placeholder 2"/>
          <p:cNvSpPr>
            <a:spLocks noGrp="1"/>
          </p:cNvSpPr>
          <p:nvPr>
            <p:ph sz="quarter" idx="1"/>
          </p:nvPr>
        </p:nvSpPr>
        <p:spPr/>
        <p:txBody>
          <a:bodyPr>
            <a:normAutofit fontScale="92500" lnSpcReduction="20000"/>
          </a:bodyPr>
          <a:lstStyle/>
          <a:p>
            <a:r>
              <a:rPr lang="en-US" b="1" dirty="0"/>
              <a:t>Secondary Clustering</a:t>
            </a:r>
            <a:r>
              <a:rPr lang="en-US" dirty="0"/>
              <a:t> is the tendency for a collision resolution scheme such as quadratic probing to create long runs of filled slots </a:t>
            </a:r>
            <a:r>
              <a:rPr lang="en-US" i="1" dirty="0"/>
              <a:t>away</a:t>
            </a:r>
            <a:r>
              <a:rPr lang="en-US" dirty="0"/>
              <a:t> from the hash position of keys</a:t>
            </a:r>
            <a:r>
              <a:rPr lang="en-US" dirty="0" smtClean="0"/>
              <a:t>.</a:t>
            </a:r>
          </a:p>
          <a:p>
            <a:pPr marL="0" indent="0">
              <a:buNone/>
            </a:pPr>
            <a:endParaRPr lang="en-US" dirty="0"/>
          </a:p>
          <a:p>
            <a:r>
              <a:rPr lang="en-US" dirty="0"/>
              <a:t>If the primary hash index is x, probes go to x+1, x+4, x+9, x+16, x+25 and so on, this results in Secondary Clustering</a:t>
            </a:r>
            <a:r>
              <a:rPr lang="en-US" dirty="0" smtClean="0"/>
              <a:t>.</a:t>
            </a:r>
          </a:p>
          <a:p>
            <a:endParaRPr lang="en-US" dirty="0"/>
          </a:p>
          <a:p>
            <a:r>
              <a:rPr lang="en-US" dirty="0"/>
              <a:t>Secondary clustering is less severe in terms of performance hit than primary </a:t>
            </a:r>
            <a:r>
              <a:rPr lang="en-US" dirty="0" smtClean="0"/>
              <a:t>clustering. </a:t>
            </a:r>
            <a:endParaRPr lang="en-US" dirty="0"/>
          </a:p>
        </p:txBody>
      </p:sp>
    </p:spTree>
    <p:extLst>
      <p:ext uri="{BB962C8B-B14F-4D97-AF65-F5344CB8AC3E}">
        <p14:creationId xmlns:p14="http://schemas.microsoft.com/office/powerpoint/2010/main" xmlns="" val="3136275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2438400" y="1600200"/>
            <a:ext cx="3962400" cy="4495800"/>
          </a:xfrm>
        </p:spPr>
      </p:pic>
    </p:spTree>
    <p:extLst>
      <p:ext uri="{BB962C8B-B14F-4D97-AF65-F5344CB8AC3E}">
        <p14:creationId xmlns:p14="http://schemas.microsoft.com/office/powerpoint/2010/main" xmlns="" val="29355648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a:t>
            </a:r>
            <a:r>
              <a:rPr lang="en-US" b="1" dirty="0"/>
              <a:t>clustering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 related phenomenon, </a:t>
            </a:r>
            <a:r>
              <a:rPr lang="en-US" b="1" dirty="0"/>
              <a:t>secondary clustering</a:t>
            </a:r>
            <a:r>
              <a:rPr lang="en-US" dirty="0"/>
              <a:t>, occurs more generally with open addressing modes including linear probing and </a:t>
            </a:r>
            <a:r>
              <a:rPr lang="en-US" dirty="0">
                <a:hlinkClick r:id="rId2" tooltip="Quadratic probing"/>
              </a:rPr>
              <a:t>quadratic probing</a:t>
            </a:r>
            <a:r>
              <a:rPr lang="en-US" dirty="0"/>
              <a:t> in which the probe sequence is independent of the key, as well as in hash chaining. </a:t>
            </a:r>
            <a:endParaRPr lang="en-US" dirty="0" smtClean="0"/>
          </a:p>
          <a:p>
            <a:endParaRPr lang="en-US" dirty="0"/>
          </a:p>
          <a:p>
            <a:r>
              <a:rPr lang="en-US" dirty="0" smtClean="0"/>
              <a:t>In </a:t>
            </a:r>
            <a:r>
              <a:rPr lang="en-US" dirty="0"/>
              <a:t>this phenomenon, a low-quality </a:t>
            </a:r>
            <a:r>
              <a:rPr lang="en-US" dirty="0">
                <a:hlinkClick r:id="rId3" tooltip="Hash function"/>
              </a:rPr>
              <a:t>hash function</a:t>
            </a:r>
            <a:r>
              <a:rPr lang="en-US" dirty="0"/>
              <a:t> may cause many keys to hash to the same location, after which they all follow the same probe sequence or are placed in the same hash chain as each other, causing them to have slow access times</a:t>
            </a:r>
          </a:p>
        </p:txBody>
      </p:sp>
    </p:spTree>
    <p:extLst>
      <p:ext uri="{BB962C8B-B14F-4D97-AF65-F5344CB8AC3E}">
        <p14:creationId xmlns:p14="http://schemas.microsoft.com/office/powerpoint/2010/main" xmlns="" val="34589670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Elimination of Primary &amp; Secondary Clustering</a:t>
            </a:r>
            <a:endParaRPr lang="en-US" dirty="0"/>
          </a:p>
        </p:txBody>
      </p:sp>
      <p:sp>
        <p:nvSpPr>
          <p:cNvPr id="3" name="Content Placeholder 2"/>
          <p:cNvSpPr>
            <a:spLocks noGrp="1"/>
          </p:cNvSpPr>
          <p:nvPr>
            <p:ph sz="quarter" idx="1"/>
          </p:nvPr>
        </p:nvSpPr>
        <p:spPr>
          <a:xfrm>
            <a:off x="228600" y="1600200"/>
            <a:ext cx="8537448" cy="4953000"/>
          </a:xfrm>
        </p:spPr>
        <p:txBody>
          <a:bodyPr>
            <a:normAutofit fontScale="85000" lnSpcReduction="20000"/>
          </a:bodyPr>
          <a:lstStyle/>
          <a:p>
            <a:r>
              <a:rPr lang="en-US" dirty="0"/>
              <a:t>All types of clustering can be eliminated by double hashing, which involves the use of two hash function h1(key) and h2(key</a:t>
            </a:r>
            <a:r>
              <a:rPr lang="en-US" dirty="0" smtClean="0"/>
              <a:t>).</a:t>
            </a:r>
          </a:p>
          <a:p>
            <a:endParaRPr lang="en-US" dirty="0"/>
          </a:p>
          <a:p>
            <a:r>
              <a:rPr lang="en-US" dirty="0" smtClean="0"/>
              <a:t>h1 </a:t>
            </a:r>
            <a:r>
              <a:rPr lang="en-US" dirty="0"/>
              <a:t>is known as primary hash function and is allowed first to get the position where the key will be inserted. </a:t>
            </a:r>
            <a:endParaRPr lang="en-US" dirty="0" smtClean="0"/>
          </a:p>
          <a:p>
            <a:endParaRPr lang="en-US" dirty="0"/>
          </a:p>
          <a:p>
            <a:r>
              <a:rPr lang="en-US" dirty="0" smtClean="0"/>
              <a:t>If </a:t>
            </a:r>
            <a:r>
              <a:rPr lang="en-US" dirty="0"/>
              <a:t>that position is occupied already, the rehash function </a:t>
            </a:r>
            <a:endParaRPr lang="en-US" dirty="0" smtClean="0"/>
          </a:p>
          <a:p>
            <a:pPr lvl="1"/>
            <a:r>
              <a:rPr lang="en-US" dirty="0" err="1" smtClean="0"/>
              <a:t>rh</a:t>
            </a:r>
            <a:r>
              <a:rPr lang="en-US" dirty="0" smtClean="0"/>
              <a:t>(</a:t>
            </a:r>
            <a:r>
              <a:rPr lang="en-US" dirty="0" err="1" smtClean="0"/>
              <a:t>i,key</a:t>
            </a:r>
            <a:r>
              <a:rPr lang="en-US" dirty="0"/>
              <a:t>) = (i+h2(key))%table size is used successively until an empty position is found. </a:t>
            </a:r>
            <a:endParaRPr lang="en-US" dirty="0" smtClean="0"/>
          </a:p>
          <a:p>
            <a:pPr lvl="1"/>
            <a:r>
              <a:rPr lang="en-US" dirty="0" smtClean="0"/>
              <a:t>As </a:t>
            </a:r>
            <a:r>
              <a:rPr lang="en-US" dirty="0"/>
              <a:t>long as h2(key1) doesn’t equal h2(key2),records with keys h1 and h2 don’t compete for the same position. </a:t>
            </a:r>
            <a:endParaRPr lang="en-US" dirty="0" smtClean="0"/>
          </a:p>
          <a:p>
            <a:pPr lvl="1"/>
            <a:r>
              <a:rPr lang="en-US" dirty="0" smtClean="0"/>
              <a:t>Therefore </a:t>
            </a:r>
            <a:r>
              <a:rPr lang="en-US" dirty="0"/>
              <a:t>one should choose functions h1 and h2 that distributes the hashes and rehashes uniformly in the table and also minimizes clustering.</a:t>
            </a:r>
          </a:p>
        </p:txBody>
      </p:sp>
    </p:spTree>
    <p:extLst>
      <p:ext uri="{BB962C8B-B14F-4D97-AF65-F5344CB8AC3E}">
        <p14:creationId xmlns:p14="http://schemas.microsoft.com/office/powerpoint/2010/main" xmlns="" val="3946599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collision resolution</a:t>
            </a:r>
            <a:endParaRPr lang="en-US" dirty="0"/>
          </a:p>
        </p:txBody>
      </p:sp>
      <p:sp>
        <p:nvSpPr>
          <p:cNvPr id="3" name="Content Placeholder 2"/>
          <p:cNvSpPr>
            <a:spLocks noGrp="1"/>
          </p:cNvSpPr>
          <p:nvPr>
            <p:ph sz="quarter" idx="1"/>
          </p:nvPr>
        </p:nvSpPr>
        <p:spPr>
          <a:xfrm>
            <a:off x="457200" y="1600200"/>
            <a:ext cx="8308848" cy="4800600"/>
          </a:xfrm>
        </p:spPr>
        <p:txBody>
          <a:bodyPr/>
          <a:lstStyle/>
          <a:p>
            <a:r>
              <a:rPr lang="en-US" dirty="0" smtClean="0"/>
              <a:t>The last two method are collectively known as double hashing</a:t>
            </a:r>
          </a:p>
          <a:p>
            <a:endParaRPr lang="en-US" dirty="0" smtClean="0"/>
          </a:p>
          <a:p>
            <a:r>
              <a:rPr lang="en-US" dirty="0" smtClean="0"/>
              <a:t>Following rules are used for double hashing:</a:t>
            </a:r>
          </a:p>
          <a:p>
            <a:endParaRPr lang="en-US" dirty="0"/>
          </a:p>
          <a:p>
            <a:pPr lvl="1"/>
            <a:r>
              <a:rPr lang="en-US" dirty="0" smtClean="0"/>
              <a:t>H1(key)=key % </a:t>
            </a:r>
            <a:r>
              <a:rPr lang="en-US" dirty="0" err="1" smtClean="0"/>
              <a:t>Hash_table_size</a:t>
            </a:r>
            <a:endParaRPr lang="en-US" dirty="0" smtClean="0"/>
          </a:p>
          <a:p>
            <a:pPr lvl="1"/>
            <a:r>
              <a:rPr lang="en-US" dirty="0" smtClean="0"/>
              <a:t>H2(key)=M-(Key % M)</a:t>
            </a:r>
          </a:p>
          <a:p>
            <a:pPr lvl="2"/>
            <a:r>
              <a:rPr lang="en-US" dirty="0" smtClean="0"/>
              <a:t>M=any prime number&lt;hash table size</a:t>
            </a:r>
            <a:endParaRPr lang="en-US" dirty="0"/>
          </a:p>
          <a:p>
            <a:pPr lvl="1"/>
            <a:endParaRPr lang="en-US" dirty="0"/>
          </a:p>
          <a:p>
            <a:endParaRPr lang="en-US" dirty="0"/>
          </a:p>
        </p:txBody>
      </p:sp>
    </p:spTree>
    <p:extLst>
      <p:ext uri="{BB962C8B-B14F-4D97-AF65-F5344CB8AC3E}">
        <p14:creationId xmlns:p14="http://schemas.microsoft.com/office/powerpoint/2010/main" xmlns="" val="361287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7708"/>
            <a:ext cx="9144000" cy="6830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819726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Create a hash table </a:t>
            </a:r>
            <a:r>
              <a:rPr lang="en-US" smtClean="0"/>
              <a:t>for 37,90,45,22,49,17</a:t>
            </a:r>
            <a:endParaRPr lang="en-US" dirty="0" smtClean="0"/>
          </a:p>
          <a:p>
            <a:r>
              <a:rPr lang="en-US" dirty="0" smtClean="0"/>
              <a:t>Hash table size =10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08159220"/>
              </p:ext>
            </p:extLst>
          </p:nvPr>
        </p:nvGraphicFramePr>
        <p:xfrm>
          <a:off x="5181600" y="2667000"/>
          <a:ext cx="1524000" cy="4023360"/>
        </p:xfrm>
        <a:graphic>
          <a:graphicData uri="http://schemas.openxmlformats.org/drawingml/2006/table">
            <a:tbl>
              <a:tblPr firstRow="1" bandRow="1">
                <a:tableStyleId>{5C22544A-7EE6-4342-B048-85BDC9FD1C3A}</a:tableStyleId>
              </a:tblPr>
              <a:tblGrid>
                <a:gridCol w="762000"/>
                <a:gridCol w="762000"/>
              </a:tblGrid>
              <a:tr h="364490">
                <a:tc>
                  <a:txBody>
                    <a:bodyPr/>
                    <a:lstStyle/>
                    <a:p>
                      <a:r>
                        <a:rPr lang="en-US" dirty="0" smtClean="0"/>
                        <a:t>Index</a:t>
                      </a:r>
                      <a:endParaRPr lang="en-US" dirty="0"/>
                    </a:p>
                  </a:txBody>
                  <a:tcPr/>
                </a:tc>
                <a:tc>
                  <a:txBody>
                    <a:bodyPr/>
                    <a:lstStyle/>
                    <a:p>
                      <a:r>
                        <a:rPr lang="en-US" dirty="0" smtClean="0"/>
                        <a:t>Value</a:t>
                      </a:r>
                      <a:endParaRPr lang="en-US" dirty="0"/>
                    </a:p>
                  </a:txBody>
                  <a:tcPr/>
                </a:tc>
              </a:tr>
              <a:tr h="364490">
                <a:tc>
                  <a:txBody>
                    <a:bodyPr/>
                    <a:lstStyle/>
                    <a:p>
                      <a:r>
                        <a:rPr lang="en-US" dirty="0" smtClean="0"/>
                        <a:t>0</a:t>
                      </a:r>
                      <a:endParaRPr lang="en-US" dirty="0"/>
                    </a:p>
                  </a:txBody>
                  <a:tcPr/>
                </a:tc>
                <a:tc>
                  <a:txBody>
                    <a:bodyPr/>
                    <a:lstStyle/>
                    <a:p>
                      <a:r>
                        <a:rPr lang="en-US" dirty="0" smtClean="0"/>
                        <a:t>90</a:t>
                      </a:r>
                      <a:endParaRPr lang="en-US" dirty="0"/>
                    </a:p>
                  </a:txBody>
                  <a:tcPr/>
                </a:tc>
              </a:tr>
              <a:tr h="364490">
                <a:tc>
                  <a:txBody>
                    <a:bodyPr/>
                    <a:lstStyle/>
                    <a:p>
                      <a:r>
                        <a:rPr lang="en-US" dirty="0" smtClean="0"/>
                        <a:t>1</a:t>
                      </a:r>
                      <a:endParaRPr lang="en-US" dirty="0"/>
                    </a:p>
                  </a:txBody>
                  <a:tcPr/>
                </a:tc>
                <a:tc>
                  <a:txBody>
                    <a:bodyPr/>
                    <a:lstStyle/>
                    <a:p>
                      <a:endParaRPr lang="en-US" dirty="0"/>
                    </a:p>
                  </a:txBody>
                  <a:tcPr/>
                </a:tc>
              </a:tr>
              <a:tr h="364490">
                <a:tc>
                  <a:txBody>
                    <a:bodyPr/>
                    <a:lstStyle/>
                    <a:p>
                      <a:r>
                        <a:rPr lang="en-US" dirty="0" smtClean="0"/>
                        <a:t>2</a:t>
                      </a:r>
                      <a:endParaRPr lang="en-US" dirty="0"/>
                    </a:p>
                  </a:txBody>
                  <a:tcPr/>
                </a:tc>
                <a:tc>
                  <a:txBody>
                    <a:bodyPr/>
                    <a:lstStyle/>
                    <a:p>
                      <a:r>
                        <a:rPr lang="en-US" dirty="0" smtClean="0"/>
                        <a:t>22</a:t>
                      </a:r>
                      <a:endParaRPr lang="en-US" dirty="0"/>
                    </a:p>
                  </a:txBody>
                  <a:tcPr/>
                </a:tc>
              </a:tr>
              <a:tr h="364490">
                <a:tc>
                  <a:txBody>
                    <a:bodyPr/>
                    <a:lstStyle/>
                    <a:p>
                      <a:r>
                        <a:rPr lang="en-US" dirty="0" smtClean="0"/>
                        <a:t>3</a:t>
                      </a:r>
                      <a:endParaRPr lang="en-US" dirty="0"/>
                    </a:p>
                  </a:txBody>
                  <a:tcPr/>
                </a:tc>
                <a:tc>
                  <a:txBody>
                    <a:bodyPr/>
                    <a:lstStyle/>
                    <a:p>
                      <a:endParaRPr lang="en-US" dirty="0"/>
                    </a:p>
                  </a:txBody>
                  <a:tcPr/>
                </a:tc>
              </a:tr>
              <a:tr h="364490">
                <a:tc>
                  <a:txBody>
                    <a:bodyPr/>
                    <a:lstStyle/>
                    <a:p>
                      <a:r>
                        <a:rPr lang="en-US" dirty="0" smtClean="0"/>
                        <a:t>4</a:t>
                      </a:r>
                      <a:endParaRPr lang="en-US" dirty="0"/>
                    </a:p>
                  </a:txBody>
                  <a:tcPr/>
                </a:tc>
                <a:tc>
                  <a:txBody>
                    <a:bodyPr/>
                    <a:lstStyle/>
                    <a:p>
                      <a:endParaRPr lang="en-US" dirty="0"/>
                    </a:p>
                  </a:txBody>
                  <a:tcPr/>
                </a:tc>
              </a:tr>
              <a:tr h="364490">
                <a:tc>
                  <a:txBody>
                    <a:bodyPr/>
                    <a:lstStyle/>
                    <a:p>
                      <a:r>
                        <a:rPr lang="en-US" dirty="0" smtClean="0"/>
                        <a:t>5</a:t>
                      </a:r>
                      <a:endParaRPr lang="en-US" dirty="0"/>
                    </a:p>
                  </a:txBody>
                  <a:tcPr/>
                </a:tc>
                <a:tc>
                  <a:txBody>
                    <a:bodyPr/>
                    <a:lstStyle/>
                    <a:p>
                      <a:r>
                        <a:rPr lang="en-US" dirty="0" smtClean="0"/>
                        <a:t>45</a:t>
                      </a:r>
                      <a:endParaRPr lang="en-US" dirty="0"/>
                    </a:p>
                  </a:txBody>
                  <a:tcPr/>
                </a:tc>
              </a:tr>
              <a:tr h="364490">
                <a:tc>
                  <a:txBody>
                    <a:bodyPr/>
                    <a:lstStyle/>
                    <a:p>
                      <a:r>
                        <a:rPr lang="en-US" dirty="0" smtClean="0"/>
                        <a:t>6</a:t>
                      </a:r>
                      <a:endParaRPr lang="en-US" dirty="0"/>
                    </a:p>
                  </a:txBody>
                  <a:tcPr/>
                </a:tc>
                <a:tc>
                  <a:txBody>
                    <a:bodyPr/>
                    <a:lstStyle/>
                    <a:p>
                      <a:endParaRPr lang="en-US" dirty="0"/>
                    </a:p>
                  </a:txBody>
                  <a:tcPr/>
                </a:tc>
              </a:tr>
              <a:tr h="364490">
                <a:tc>
                  <a:txBody>
                    <a:bodyPr/>
                    <a:lstStyle/>
                    <a:p>
                      <a:r>
                        <a:rPr lang="en-US" dirty="0" smtClean="0"/>
                        <a:t>7</a:t>
                      </a:r>
                      <a:endParaRPr lang="en-US" dirty="0"/>
                    </a:p>
                  </a:txBody>
                  <a:tcPr/>
                </a:tc>
                <a:tc>
                  <a:txBody>
                    <a:bodyPr/>
                    <a:lstStyle/>
                    <a:p>
                      <a:r>
                        <a:rPr lang="en-US" dirty="0" smtClean="0"/>
                        <a:t>37</a:t>
                      </a:r>
                      <a:endParaRPr lang="en-US" dirty="0"/>
                    </a:p>
                  </a:txBody>
                  <a:tcPr/>
                </a:tc>
              </a:tr>
              <a:tr h="364490">
                <a:tc>
                  <a:txBody>
                    <a:bodyPr/>
                    <a:lstStyle/>
                    <a:p>
                      <a:r>
                        <a:rPr lang="en-US" dirty="0" smtClean="0"/>
                        <a:t>8</a:t>
                      </a:r>
                      <a:endParaRPr lang="en-US" dirty="0"/>
                    </a:p>
                  </a:txBody>
                  <a:tcPr/>
                </a:tc>
                <a:tc>
                  <a:txBody>
                    <a:bodyPr/>
                    <a:lstStyle/>
                    <a:p>
                      <a:endParaRPr lang="en-US" dirty="0"/>
                    </a:p>
                  </a:txBody>
                  <a:tcPr/>
                </a:tc>
              </a:tr>
              <a:tr h="364490">
                <a:tc>
                  <a:txBody>
                    <a:bodyPr/>
                    <a:lstStyle/>
                    <a:p>
                      <a:r>
                        <a:rPr lang="en-US" dirty="0" smtClean="0"/>
                        <a:t>9</a:t>
                      </a:r>
                      <a:endParaRPr lang="en-US" dirty="0"/>
                    </a:p>
                  </a:txBody>
                  <a:tcPr/>
                </a:tc>
                <a:tc>
                  <a:txBody>
                    <a:bodyPr/>
                    <a:lstStyle/>
                    <a:p>
                      <a:r>
                        <a:rPr lang="en-US" dirty="0" smtClean="0"/>
                        <a:t>49</a:t>
                      </a:r>
                      <a:endParaRPr lang="en-US" dirty="0"/>
                    </a:p>
                  </a:txBody>
                  <a:tcPr/>
                </a:tc>
              </a:tr>
            </a:tbl>
          </a:graphicData>
        </a:graphic>
      </p:graphicFrame>
      <p:grpSp>
        <p:nvGrpSpPr>
          <p:cNvPr id="25" name="Group 24"/>
          <p:cNvGrpSpPr/>
          <p:nvPr/>
        </p:nvGrpSpPr>
        <p:grpSpPr>
          <a:xfrm>
            <a:off x="357122" y="3200400"/>
            <a:ext cx="4824478" cy="3429000"/>
            <a:chOff x="357122" y="3200400"/>
            <a:chExt cx="4824478" cy="3429000"/>
          </a:xfrm>
        </p:grpSpPr>
        <p:sp>
          <p:nvSpPr>
            <p:cNvPr id="5" name="Rectangle 4"/>
            <p:cNvSpPr/>
            <p:nvPr/>
          </p:nvSpPr>
          <p:spPr>
            <a:xfrm>
              <a:off x="1461655" y="42672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 10</a:t>
              </a:r>
              <a:endParaRPr lang="en-US" dirty="0"/>
            </a:p>
          </p:txBody>
        </p:sp>
        <p:sp>
          <p:nvSpPr>
            <p:cNvPr id="6" name="TextBox 5"/>
            <p:cNvSpPr txBox="1"/>
            <p:nvPr/>
          </p:nvSpPr>
          <p:spPr>
            <a:xfrm>
              <a:off x="357122" y="3505200"/>
              <a:ext cx="2209066" cy="646331"/>
            </a:xfrm>
            <a:prstGeom prst="rect">
              <a:avLst/>
            </a:prstGeom>
            <a:noFill/>
          </p:spPr>
          <p:txBody>
            <a:bodyPr wrap="none" rtlCol="0">
              <a:spAutoFit/>
            </a:bodyPr>
            <a:lstStyle/>
            <a:p>
              <a:r>
                <a:rPr lang="en-US" dirty="0" smtClean="0"/>
                <a:t>Insert 37,90,45,22,49</a:t>
              </a:r>
            </a:p>
            <a:p>
              <a:endParaRPr lang="en-US" dirty="0"/>
            </a:p>
          </p:txBody>
        </p:sp>
        <p:cxnSp>
          <p:nvCxnSpPr>
            <p:cNvPr id="8" name="Straight Connector 7"/>
            <p:cNvCxnSpPr/>
            <p:nvPr/>
          </p:nvCxnSpPr>
          <p:spPr>
            <a:xfrm>
              <a:off x="990600" y="3828365"/>
              <a:ext cx="0" cy="81983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a:endCxn id="5" idx="1"/>
            </p:cNvCxnSpPr>
            <p:nvPr/>
          </p:nvCxnSpPr>
          <p:spPr>
            <a:xfrm>
              <a:off x="990600" y="4648200"/>
              <a:ext cx="47105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5" idx="3"/>
            </p:cNvCxnSpPr>
            <p:nvPr/>
          </p:nvCxnSpPr>
          <p:spPr>
            <a:xfrm flipV="1">
              <a:off x="2985655" y="3200400"/>
              <a:ext cx="2195945" cy="1447800"/>
            </a:xfrm>
            <a:prstGeom prst="bentConnector3">
              <a:avLst>
                <a:gd name="adj1" fmla="val 12145"/>
              </a:avLst>
            </a:prstGeom>
            <a:ln>
              <a:tailEnd type="arrow"/>
            </a:ln>
          </p:spPr>
          <p:style>
            <a:lnRef idx="1">
              <a:schemeClr val="dk1"/>
            </a:lnRef>
            <a:fillRef idx="0">
              <a:schemeClr val="dk1"/>
            </a:fillRef>
            <a:effectRef idx="0">
              <a:schemeClr val="dk1"/>
            </a:effectRef>
            <a:fontRef idx="minor">
              <a:schemeClr val="tx1"/>
            </a:fontRef>
          </p:style>
        </p:cxnSp>
        <p:cxnSp>
          <p:nvCxnSpPr>
            <p:cNvPr id="14" name="Elbow Connector 13"/>
            <p:cNvCxnSpPr/>
            <p:nvPr/>
          </p:nvCxnSpPr>
          <p:spPr>
            <a:xfrm flipV="1">
              <a:off x="2985655" y="3924300"/>
              <a:ext cx="2195945" cy="876300"/>
            </a:xfrm>
            <a:prstGeom prst="bentConnector3">
              <a:avLst>
                <a:gd name="adj1" fmla="val 20347"/>
              </a:avLst>
            </a:prstGeom>
            <a:ln>
              <a:tailEnd type="arrow"/>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a:off x="2985655" y="5029200"/>
              <a:ext cx="2195945" cy="16002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20" name="Elbow Connector 19"/>
            <p:cNvCxnSpPr/>
            <p:nvPr/>
          </p:nvCxnSpPr>
          <p:spPr>
            <a:xfrm>
              <a:off x="2985655" y="4953000"/>
              <a:ext cx="2195945" cy="876300"/>
            </a:xfrm>
            <a:prstGeom prst="bentConnector3">
              <a:avLst>
                <a:gd name="adj1" fmla="val 59464"/>
              </a:avLst>
            </a:prstGeom>
            <a:ln>
              <a:tailEnd type="arrow"/>
            </a:ln>
          </p:spPr>
          <p:style>
            <a:lnRef idx="1">
              <a:schemeClr val="dk1"/>
            </a:lnRef>
            <a:fillRef idx="0">
              <a:schemeClr val="dk1"/>
            </a:fillRef>
            <a:effectRef idx="0">
              <a:schemeClr val="dk1"/>
            </a:effectRef>
            <a:fontRef idx="minor">
              <a:schemeClr val="tx1"/>
            </a:fontRef>
          </p:style>
        </p:cxnSp>
        <p:cxnSp>
          <p:nvCxnSpPr>
            <p:cNvPr id="23" name="Elbow Connector 22"/>
            <p:cNvCxnSpPr/>
            <p:nvPr/>
          </p:nvCxnSpPr>
          <p:spPr>
            <a:xfrm>
              <a:off x="2985655" y="4800600"/>
              <a:ext cx="2195945" cy="228600"/>
            </a:xfrm>
            <a:prstGeom prst="bentConnector3">
              <a:avLst>
                <a:gd name="adj1" fmla="val 68297"/>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2857064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sp>
        <p:nvSpPr>
          <p:cNvPr id="5" name="Rectangle 4"/>
          <p:cNvSpPr/>
          <p:nvPr/>
        </p:nvSpPr>
        <p:spPr>
          <a:xfrm>
            <a:off x="2832796" y="35052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 10</a:t>
            </a:r>
          </a:p>
          <a:p>
            <a:pPr algn="ctr"/>
            <a:r>
              <a:rPr lang="en-US" dirty="0" smtClean="0"/>
              <a:t>M-(</a:t>
            </a:r>
            <a:r>
              <a:rPr lang="en-US" dirty="0" err="1" smtClean="0"/>
              <a:t>key%M</a:t>
            </a:r>
            <a:r>
              <a:rPr lang="en-US" dirty="0" smtClean="0"/>
              <a:t>)</a:t>
            </a:r>
            <a:endParaRPr lang="en-US" dirty="0"/>
          </a:p>
        </p:txBody>
      </p:sp>
      <p:sp>
        <p:nvSpPr>
          <p:cNvPr id="6" name="TextBox 5"/>
          <p:cNvSpPr txBox="1"/>
          <p:nvPr/>
        </p:nvSpPr>
        <p:spPr>
          <a:xfrm>
            <a:off x="1728263" y="2743200"/>
            <a:ext cx="990784" cy="646331"/>
          </a:xfrm>
          <a:prstGeom prst="rect">
            <a:avLst/>
          </a:prstGeom>
          <a:noFill/>
        </p:spPr>
        <p:txBody>
          <a:bodyPr wrap="none" rtlCol="0">
            <a:spAutoFit/>
          </a:bodyPr>
          <a:lstStyle/>
          <a:p>
            <a:r>
              <a:rPr lang="en-US" dirty="0" smtClean="0"/>
              <a:t>Insert 17</a:t>
            </a:r>
          </a:p>
          <a:p>
            <a:endParaRPr lang="en-US" dirty="0"/>
          </a:p>
        </p:txBody>
      </p:sp>
      <p:cxnSp>
        <p:nvCxnSpPr>
          <p:cNvPr id="7" name="Straight Connector 6"/>
          <p:cNvCxnSpPr/>
          <p:nvPr/>
        </p:nvCxnSpPr>
        <p:spPr>
          <a:xfrm>
            <a:off x="2361741" y="3066365"/>
            <a:ext cx="0" cy="81983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p:cNvCxnSpPr>
            <a:endCxn id="5" idx="1"/>
          </p:cNvCxnSpPr>
          <p:nvPr/>
        </p:nvCxnSpPr>
        <p:spPr>
          <a:xfrm>
            <a:off x="2361741" y="3886200"/>
            <a:ext cx="47105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a:stCxn id="5" idx="3"/>
          </p:cNvCxnSpPr>
          <p:nvPr/>
        </p:nvCxnSpPr>
        <p:spPr>
          <a:xfrm flipV="1">
            <a:off x="4356796" y="2743200"/>
            <a:ext cx="2195945" cy="11430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xmlns="" val="2572836400"/>
              </p:ext>
            </p:extLst>
          </p:nvPr>
        </p:nvGraphicFramePr>
        <p:xfrm>
          <a:off x="6552741" y="1905000"/>
          <a:ext cx="1524000" cy="4023360"/>
        </p:xfrm>
        <a:graphic>
          <a:graphicData uri="http://schemas.openxmlformats.org/drawingml/2006/table">
            <a:tbl>
              <a:tblPr firstRow="1" bandRow="1">
                <a:tableStyleId>{5C22544A-7EE6-4342-B048-85BDC9FD1C3A}</a:tableStyleId>
              </a:tblPr>
              <a:tblGrid>
                <a:gridCol w="762000"/>
                <a:gridCol w="762000"/>
              </a:tblGrid>
              <a:tr h="364490">
                <a:tc>
                  <a:txBody>
                    <a:bodyPr/>
                    <a:lstStyle/>
                    <a:p>
                      <a:r>
                        <a:rPr lang="en-US" dirty="0" smtClean="0"/>
                        <a:t>Index</a:t>
                      </a:r>
                      <a:endParaRPr lang="en-US" dirty="0"/>
                    </a:p>
                  </a:txBody>
                  <a:tcPr/>
                </a:tc>
                <a:tc>
                  <a:txBody>
                    <a:bodyPr/>
                    <a:lstStyle/>
                    <a:p>
                      <a:r>
                        <a:rPr lang="en-US" dirty="0" smtClean="0"/>
                        <a:t>Value</a:t>
                      </a:r>
                      <a:endParaRPr lang="en-US" dirty="0"/>
                    </a:p>
                  </a:txBody>
                  <a:tcPr/>
                </a:tc>
              </a:tr>
              <a:tr h="364490">
                <a:tc>
                  <a:txBody>
                    <a:bodyPr/>
                    <a:lstStyle/>
                    <a:p>
                      <a:r>
                        <a:rPr lang="en-US" dirty="0" smtClean="0"/>
                        <a:t>0</a:t>
                      </a:r>
                      <a:endParaRPr lang="en-US" dirty="0"/>
                    </a:p>
                  </a:txBody>
                  <a:tcPr/>
                </a:tc>
                <a:tc>
                  <a:txBody>
                    <a:bodyPr/>
                    <a:lstStyle/>
                    <a:p>
                      <a:r>
                        <a:rPr lang="en-US" dirty="0" smtClean="0"/>
                        <a:t>90</a:t>
                      </a:r>
                      <a:endParaRPr lang="en-US" dirty="0"/>
                    </a:p>
                  </a:txBody>
                  <a:tcPr/>
                </a:tc>
              </a:tr>
              <a:tr h="364490">
                <a:tc>
                  <a:txBody>
                    <a:bodyPr/>
                    <a:lstStyle/>
                    <a:p>
                      <a:r>
                        <a:rPr lang="en-US" dirty="0" smtClean="0"/>
                        <a:t>1</a:t>
                      </a:r>
                      <a:endParaRPr lang="en-US" dirty="0"/>
                    </a:p>
                  </a:txBody>
                  <a:tcPr/>
                </a:tc>
                <a:tc>
                  <a:txBody>
                    <a:bodyPr/>
                    <a:lstStyle/>
                    <a:p>
                      <a:r>
                        <a:rPr lang="en-US" dirty="0" smtClean="0"/>
                        <a:t>17</a:t>
                      </a:r>
                      <a:endParaRPr lang="en-US" dirty="0"/>
                    </a:p>
                  </a:txBody>
                  <a:tcPr/>
                </a:tc>
              </a:tr>
              <a:tr h="364490">
                <a:tc>
                  <a:txBody>
                    <a:bodyPr/>
                    <a:lstStyle/>
                    <a:p>
                      <a:r>
                        <a:rPr lang="en-US" dirty="0" smtClean="0"/>
                        <a:t>2</a:t>
                      </a:r>
                      <a:endParaRPr lang="en-US" dirty="0"/>
                    </a:p>
                  </a:txBody>
                  <a:tcPr/>
                </a:tc>
                <a:tc>
                  <a:txBody>
                    <a:bodyPr/>
                    <a:lstStyle/>
                    <a:p>
                      <a:r>
                        <a:rPr lang="en-US" dirty="0" smtClean="0"/>
                        <a:t>22</a:t>
                      </a:r>
                      <a:endParaRPr lang="en-US" dirty="0"/>
                    </a:p>
                  </a:txBody>
                  <a:tcPr/>
                </a:tc>
              </a:tr>
              <a:tr h="364490">
                <a:tc>
                  <a:txBody>
                    <a:bodyPr/>
                    <a:lstStyle/>
                    <a:p>
                      <a:r>
                        <a:rPr lang="en-US" dirty="0" smtClean="0"/>
                        <a:t>3</a:t>
                      </a:r>
                      <a:endParaRPr lang="en-US" dirty="0"/>
                    </a:p>
                  </a:txBody>
                  <a:tcPr/>
                </a:tc>
                <a:tc>
                  <a:txBody>
                    <a:bodyPr/>
                    <a:lstStyle/>
                    <a:p>
                      <a:endParaRPr lang="en-US" dirty="0"/>
                    </a:p>
                  </a:txBody>
                  <a:tcPr/>
                </a:tc>
              </a:tr>
              <a:tr h="364490">
                <a:tc>
                  <a:txBody>
                    <a:bodyPr/>
                    <a:lstStyle/>
                    <a:p>
                      <a:r>
                        <a:rPr lang="en-US" dirty="0" smtClean="0"/>
                        <a:t>4</a:t>
                      </a:r>
                      <a:endParaRPr lang="en-US" dirty="0"/>
                    </a:p>
                  </a:txBody>
                  <a:tcPr/>
                </a:tc>
                <a:tc>
                  <a:txBody>
                    <a:bodyPr/>
                    <a:lstStyle/>
                    <a:p>
                      <a:endParaRPr lang="en-US" dirty="0"/>
                    </a:p>
                  </a:txBody>
                  <a:tcPr/>
                </a:tc>
              </a:tr>
              <a:tr h="364490">
                <a:tc>
                  <a:txBody>
                    <a:bodyPr/>
                    <a:lstStyle/>
                    <a:p>
                      <a:r>
                        <a:rPr lang="en-US" dirty="0" smtClean="0"/>
                        <a:t>5</a:t>
                      </a:r>
                      <a:endParaRPr lang="en-US" dirty="0"/>
                    </a:p>
                  </a:txBody>
                  <a:tcPr/>
                </a:tc>
                <a:tc>
                  <a:txBody>
                    <a:bodyPr/>
                    <a:lstStyle/>
                    <a:p>
                      <a:r>
                        <a:rPr lang="en-US" dirty="0" smtClean="0"/>
                        <a:t>45</a:t>
                      </a:r>
                      <a:endParaRPr lang="en-US" dirty="0"/>
                    </a:p>
                  </a:txBody>
                  <a:tcPr/>
                </a:tc>
              </a:tr>
              <a:tr h="364490">
                <a:tc>
                  <a:txBody>
                    <a:bodyPr/>
                    <a:lstStyle/>
                    <a:p>
                      <a:r>
                        <a:rPr lang="en-US" dirty="0" smtClean="0"/>
                        <a:t>6</a:t>
                      </a:r>
                      <a:endParaRPr lang="en-US" dirty="0"/>
                    </a:p>
                  </a:txBody>
                  <a:tcPr/>
                </a:tc>
                <a:tc>
                  <a:txBody>
                    <a:bodyPr/>
                    <a:lstStyle/>
                    <a:p>
                      <a:endParaRPr lang="en-US" dirty="0"/>
                    </a:p>
                  </a:txBody>
                  <a:tcPr/>
                </a:tc>
              </a:tr>
              <a:tr h="364490">
                <a:tc>
                  <a:txBody>
                    <a:bodyPr/>
                    <a:lstStyle/>
                    <a:p>
                      <a:r>
                        <a:rPr lang="en-US" dirty="0" smtClean="0"/>
                        <a:t>7</a:t>
                      </a:r>
                      <a:endParaRPr lang="en-US" dirty="0"/>
                    </a:p>
                  </a:txBody>
                  <a:tcPr/>
                </a:tc>
                <a:tc>
                  <a:txBody>
                    <a:bodyPr/>
                    <a:lstStyle/>
                    <a:p>
                      <a:r>
                        <a:rPr lang="en-US" dirty="0" smtClean="0"/>
                        <a:t>37</a:t>
                      </a:r>
                      <a:endParaRPr lang="en-US" dirty="0"/>
                    </a:p>
                  </a:txBody>
                  <a:tcPr/>
                </a:tc>
              </a:tr>
              <a:tr h="364490">
                <a:tc>
                  <a:txBody>
                    <a:bodyPr/>
                    <a:lstStyle/>
                    <a:p>
                      <a:r>
                        <a:rPr lang="en-US" dirty="0" smtClean="0"/>
                        <a:t>8</a:t>
                      </a:r>
                      <a:endParaRPr lang="en-US" dirty="0"/>
                    </a:p>
                  </a:txBody>
                  <a:tcPr/>
                </a:tc>
                <a:tc>
                  <a:txBody>
                    <a:bodyPr/>
                    <a:lstStyle/>
                    <a:p>
                      <a:endParaRPr lang="en-US" dirty="0"/>
                    </a:p>
                  </a:txBody>
                  <a:tcPr/>
                </a:tc>
              </a:tr>
              <a:tr h="364490">
                <a:tc>
                  <a:txBody>
                    <a:bodyPr/>
                    <a:lstStyle/>
                    <a:p>
                      <a:r>
                        <a:rPr lang="en-US" dirty="0" smtClean="0"/>
                        <a:t>9</a:t>
                      </a:r>
                      <a:endParaRPr lang="en-US" dirty="0"/>
                    </a:p>
                  </a:txBody>
                  <a:tcPr/>
                </a:tc>
                <a:tc>
                  <a:txBody>
                    <a:bodyPr/>
                    <a:lstStyle/>
                    <a:p>
                      <a:r>
                        <a:rPr lang="en-US" dirty="0" smtClean="0"/>
                        <a:t>49</a:t>
                      </a:r>
                      <a:endParaRPr lang="en-US" dirty="0"/>
                    </a:p>
                  </a:txBody>
                  <a:tcPr/>
                </a:tc>
              </a:tr>
            </a:tbl>
          </a:graphicData>
        </a:graphic>
      </p:graphicFrame>
    </p:spTree>
    <p:extLst>
      <p:ext uri="{BB962C8B-B14F-4D97-AF65-F5344CB8AC3E}">
        <p14:creationId xmlns:p14="http://schemas.microsoft.com/office/powerpoint/2010/main" xmlns="" val="3678158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Insert 17</a:t>
            </a:r>
          </a:p>
          <a:p>
            <a:r>
              <a:rPr lang="en-US" dirty="0" smtClean="0"/>
              <a:t>H1(17)=17%10 but it already occupied</a:t>
            </a:r>
          </a:p>
          <a:p>
            <a:endParaRPr lang="en-US" dirty="0"/>
          </a:p>
          <a:p>
            <a:r>
              <a:rPr lang="en-US" dirty="0" smtClean="0"/>
              <a:t>Calculate H2</a:t>
            </a:r>
          </a:p>
          <a:p>
            <a:r>
              <a:rPr lang="en-US" dirty="0" smtClean="0"/>
              <a:t>H2(key)=M-(</a:t>
            </a:r>
            <a:r>
              <a:rPr lang="en-US" dirty="0" err="1" smtClean="0"/>
              <a:t>key%M</a:t>
            </a:r>
            <a:r>
              <a:rPr lang="en-US" dirty="0" smtClean="0"/>
              <a:t>)</a:t>
            </a:r>
          </a:p>
          <a:p>
            <a:pPr lvl="1"/>
            <a:r>
              <a:rPr lang="en-US" dirty="0" smtClean="0"/>
              <a:t>H2(17)=7-(17%7)=7-3=4</a:t>
            </a:r>
          </a:p>
          <a:p>
            <a:pPr lvl="1"/>
            <a:r>
              <a:rPr lang="en-US" dirty="0" smtClean="0"/>
              <a:t>17 place at index 4 after 37</a:t>
            </a:r>
            <a:endParaRPr lang="en-US" dirty="0"/>
          </a:p>
        </p:txBody>
      </p:sp>
    </p:spTree>
    <p:extLst>
      <p:ext uri="{BB962C8B-B14F-4D97-AF65-F5344CB8AC3E}">
        <p14:creationId xmlns:p14="http://schemas.microsoft.com/office/powerpoint/2010/main" xmlns="" val="1167599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offset</a:t>
            </a:r>
            <a:endParaRPr lang="en-US" dirty="0"/>
          </a:p>
        </p:txBody>
      </p:sp>
      <p:sp>
        <p:nvSpPr>
          <p:cNvPr id="3" name="Content Placeholder 2"/>
          <p:cNvSpPr>
            <a:spLocks noGrp="1"/>
          </p:cNvSpPr>
          <p:nvPr>
            <p:ph sz="quarter" idx="1"/>
          </p:nvPr>
        </p:nvSpPr>
        <p:spPr/>
        <p:txBody>
          <a:bodyPr/>
          <a:lstStyle/>
          <a:p>
            <a:r>
              <a:rPr lang="en-US" dirty="0" smtClean="0"/>
              <a:t>It is also double hashing method that produces different collision path for different keys.</a:t>
            </a:r>
          </a:p>
          <a:p>
            <a:endParaRPr lang="en-US" dirty="0" smtClean="0"/>
          </a:p>
          <a:p>
            <a:r>
              <a:rPr lang="en-US" dirty="0" smtClean="0"/>
              <a:t>Difference between pseudorandom and key offset?</a:t>
            </a:r>
          </a:p>
          <a:p>
            <a:pPr lvl="1"/>
            <a:r>
              <a:rPr lang="en-US" dirty="0" smtClean="0"/>
              <a:t>Pseudorandom generate new address as a function of the previous address</a:t>
            </a:r>
          </a:p>
          <a:p>
            <a:pPr lvl="1"/>
            <a:r>
              <a:rPr lang="en-US" dirty="0" err="1" smtClean="0"/>
              <a:t>Keyoffset</a:t>
            </a:r>
            <a:r>
              <a:rPr lang="en-US" dirty="0" smtClean="0"/>
              <a:t> calculate new address as a function of the old address and the key.</a:t>
            </a:r>
            <a:endParaRPr lang="en-US" dirty="0"/>
          </a:p>
        </p:txBody>
      </p:sp>
    </p:spTree>
    <p:extLst>
      <p:ext uri="{BB962C8B-B14F-4D97-AF65-F5344CB8AC3E}">
        <p14:creationId xmlns:p14="http://schemas.microsoft.com/office/powerpoint/2010/main" xmlns="" val="4188843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81000" y="1600200"/>
            <a:ext cx="8385048" cy="4876800"/>
          </a:xfrm>
        </p:spPr>
        <p:txBody>
          <a:bodyPr>
            <a:normAutofit fontScale="92500" lnSpcReduction="20000"/>
          </a:bodyPr>
          <a:lstStyle/>
          <a:p>
            <a:r>
              <a:rPr lang="en-US" dirty="0" smtClean="0"/>
              <a:t>Offset=key / list Size</a:t>
            </a:r>
          </a:p>
          <a:p>
            <a:r>
              <a:rPr lang="en-US" dirty="0" smtClean="0"/>
              <a:t>Address=((</a:t>
            </a:r>
            <a:r>
              <a:rPr lang="en-US" dirty="0" err="1" smtClean="0"/>
              <a:t>offset+oldAddress</a:t>
            </a:r>
            <a:r>
              <a:rPr lang="en-US" dirty="0" smtClean="0"/>
              <a:t>)%</a:t>
            </a:r>
            <a:r>
              <a:rPr lang="en-US" dirty="0" err="1" smtClean="0"/>
              <a:t>listSize</a:t>
            </a:r>
            <a:r>
              <a:rPr lang="en-US" dirty="0" smtClean="0"/>
              <a:t>)</a:t>
            </a:r>
          </a:p>
          <a:p>
            <a:endParaRPr lang="en-US" dirty="0"/>
          </a:p>
          <a:p>
            <a:r>
              <a:rPr lang="en-US" dirty="0" smtClean="0"/>
              <a:t>Example</a:t>
            </a:r>
          </a:p>
          <a:p>
            <a:pPr lvl="1"/>
            <a:r>
              <a:rPr lang="en-US" dirty="0" smtClean="0"/>
              <a:t>Key=166702 and list size is 307</a:t>
            </a:r>
          </a:p>
          <a:p>
            <a:pPr lvl="1"/>
            <a:r>
              <a:rPr lang="en-US" dirty="0" smtClean="0"/>
              <a:t>Using division modules method 166702%307 gives 1</a:t>
            </a:r>
          </a:p>
          <a:p>
            <a:pPr lvl="1"/>
            <a:endParaRPr lang="en-US" dirty="0" smtClean="0"/>
          </a:p>
          <a:p>
            <a:pPr lvl="1"/>
            <a:r>
              <a:rPr lang="en-US" dirty="0" smtClean="0"/>
              <a:t>Key 070918 produce and collision at address 1</a:t>
            </a:r>
          </a:p>
          <a:p>
            <a:pPr lvl="1"/>
            <a:r>
              <a:rPr lang="en-US" dirty="0" smtClean="0"/>
              <a:t>Calculate new address using above rules:</a:t>
            </a:r>
          </a:p>
          <a:p>
            <a:pPr lvl="2"/>
            <a:r>
              <a:rPr lang="en-US" dirty="0" err="1" smtClean="0"/>
              <a:t>Oladdress</a:t>
            </a:r>
            <a:r>
              <a:rPr lang="en-US" dirty="0" smtClean="0"/>
              <a:t>=070918%307=1</a:t>
            </a:r>
          </a:p>
          <a:p>
            <a:pPr lvl="2"/>
            <a:r>
              <a:rPr lang="en-US" dirty="0" smtClean="0"/>
              <a:t>offset=070918/307=231</a:t>
            </a:r>
          </a:p>
          <a:p>
            <a:pPr lvl="2"/>
            <a:r>
              <a:rPr lang="en-US" dirty="0" smtClean="0"/>
              <a:t>Address=(231+001)%307=232</a:t>
            </a:r>
          </a:p>
          <a:p>
            <a:pPr lvl="2"/>
            <a:r>
              <a:rPr lang="en-US" dirty="0" smtClean="0"/>
              <a:t>070918 key stored in index 232</a:t>
            </a:r>
            <a:endParaRPr lang="en-US" dirty="0"/>
          </a:p>
        </p:txBody>
      </p:sp>
    </p:spTree>
    <p:extLst>
      <p:ext uri="{BB962C8B-B14F-4D97-AF65-F5344CB8AC3E}">
        <p14:creationId xmlns:p14="http://schemas.microsoft.com/office/powerpoint/2010/main" xmlns="" val="1202987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Separate Chaining</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smtClean="0"/>
              <a:t>The </a:t>
            </a:r>
            <a:r>
              <a:rPr lang="en-US" dirty="0"/>
              <a:t>last strategy we discuss is the idea of separate chaining. The idea here is to resolve a collision by creating a linked list of elements as shown below.</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2895600"/>
            <a:ext cx="5829300"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522933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228600" y="1600200"/>
            <a:ext cx="8537448" cy="5105400"/>
          </a:xfrm>
        </p:spPr>
        <p:txBody>
          <a:bodyPr>
            <a:normAutofit fontScale="70000" lnSpcReduction="20000"/>
          </a:bodyPr>
          <a:lstStyle/>
          <a:p>
            <a:r>
              <a:rPr lang="en-US" dirty="0"/>
              <a:t>In the picture above the objects, “As”, “foo”, and “bar” all hash to the same location in the table, that is A[0]. </a:t>
            </a:r>
            <a:endParaRPr lang="en-US" dirty="0" smtClean="0"/>
          </a:p>
          <a:p>
            <a:endParaRPr lang="en-US" dirty="0"/>
          </a:p>
          <a:p>
            <a:r>
              <a:rPr lang="en-US" dirty="0" smtClean="0"/>
              <a:t>So </a:t>
            </a:r>
            <a:r>
              <a:rPr lang="en-US" dirty="0"/>
              <a:t>we create a list of all the elements that hash into that location. Similarly, all other lists indicate keys that were hashed into the same location</a:t>
            </a:r>
            <a:r>
              <a:rPr lang="en-US" dirty="0" smtClean="0"/>
              <a:t>.</a:t>
            </a:r>
          </a:p>
          <a:p>
            <a:endParaRPr lang="en-US" dirty="0"/>
          </a:p>
          <a:p>
            <a:r>
              <a:rPr lang="en-US" dirty="0" smtClean="0"/>
              <a:t>Obviously </a:t>
            </a:r>
            <a:r>
              <a:rPr lang="en-US" dirty="0"/>
              <a:t>a good hash function is needed so that keys can be evenly distributed. Because any uneven distribution of keys will neutralize any advantage gained by the concept of hashing. </a:t>
            </a:r>
            <a:endParaRPr lang="en-US" dirty="0" smtClean="0"/>
          </a:p>
          <a:p>
            <a:endParaRPr lang="en-US" dirty="0"/>
          </a:p>
          <a:p>
            <a:r>
              <a:rPr lang="en-US" dirty="0" smtClean="0"/>
              <a:t>Also </a:t>
            </a:r>
            <a:r>
              <a:rPr lang="en-US" dirty="0"/>
              <a:t>we must note that separate chaining requires dynamic memory management (using pointers) that may not be available in some programming languages. </a:t>
            </a:r>
            <a:endParaRPr lang="en-US" dirty="0" smtClean="0"/>
          </a:p>
          <a:p>
            <a:endParaRPr lang="en-US" dirty="0"/>
          </a:p>
          <a:p>
            <a:r>
              <a:rPr lang="en-US" dirty="0" smtClean="0"/>
              <a:t>Also </a:t>
            </a:r>
            <a:r>
              <a:rPr lang="en-US" dirty="0"/>
              <a:t>manipulating a list using pointers is generally more complicated than using a simple array</a:t>
            </a:r>
            <a:r>
              <a:rPr lang="en-US" dirty="0" smtClean="0"/>
              <a:t>.</a:t>
            </a:r>
            <a:endParaRPr lang="en-US" dirty="0"/>
          </a:p>
        </p:txBody>
      </p:sp>
    </p:spTree>
    <p:extLst>
      <p:ext uri="{BB962C8B-B14F-4D97-AF65-F5344CB8AC3E}">
        <p14:creationId xmlns:p14="http://schemas.microsoft.com/office/powerpoint/2010/main" xmlns="" val="13012169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0"/>
            <a:ext cx="8153400" cy="6096000"/>
          </a:xfrm>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78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50840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endParaRPr lang="en-US" dirty="0"/>
          </a:p>
        </p:txBody>
      </p:sp>
      <p:sp>
        <p:nvSpPr>
          <p:cNvPr id="3" name="Content Placeholder 2"/>
          <p:cNvSpPr>
            <a:spLocks noGrp="1"/>
          </p:cNvSpPr>
          <p:nvPr>
            <p:ph sz="quarter" idx="1"/>
          </p:nvPr>
        </p:nvSpPr>
        <p:spPr>
          <a:xfrm>
            <a:off x="381000" y="1600200"/>
            <a:ext cx="8385048" cy="5029200"/>
          </a:xfrm>
        </p:spPr>
        <p:txBody>
          <a:bodyPr>
            <a:normAutofit fontScale="92500" lnSpcReduction="20000"/>
          </a:bodyPr>
          <a:lstStyle/>
          <a:p>
            <a:r>
              <a:rPr lang="en-US" dirty="0" smtClean="0"/>
              <a:t>It is a collection of the forms (k, v) where k is the key and v is the value associated with the key (equivalently, v is the value whose key is k).</a:t>
            </a:r>
          </a:p>
          <a:p>
            <a:endParaRPr lang="en-US" dirty="0"/>
          </a:p>
          <a:p>
            <a:r>
              <a:rPr lang="en-US" dirty="0" smtClean="0"/>
              <a:t>No two pairs in dictionary have the same key.   </a:t>
            </a:r>
          </a:p>
          <a:p>
            <a:endParaRPr lang="en-US" dirty="0"/>
          </a:p>
          <a:p>
            <a:r>
              <a:rPr lang="en-US" dirty="0" smtClean="0"/>
              <a:t>Operations are performed on </a:t>
            </a:r>
            <a:r>
              <a:rPr lang="en-US" dirty="0"/>
              <a:t>dictionary </a:t>
            </a:r>
            <a:endParaRPr lang="en-US" dirty="0" smtClean="0"/>
          </a:p>
          <a:p>
            <a:pPr lvl="1"/>
            <a:r>
              <a:rPr lang="en-US" dirty="0" smtClean="0"/>
              <a:t>Determine whether </a:t>
            </a:r>
            <a:r>
              <a:rPr lang="en-US" dirty="0"/>
              <a:t>dictionary </a:t>
            </a:r>
            <a:r>
              <a:rPr lang="en-US" dirty="0" smtClean="0"/>
              <a:t>is empty or not</a:t>
            </a:r>
          </a:p>
          <a:p>
            <a:pPr lvl="1"/>
            <a:r>
              <a:rPr lang="en-US" dirty="0" smtClean="0"/>
              <a:t>Determine the </a:t>
            </a:r>
            <a:r>
              <a:rPr lang="en-US" dirty="0"/>
              <a:t>dictionary </a:t>
            </a:r>
            <a:r>
              <a:rPr lang="en-US" dirty="0" smtClean="0"/>
              <a:t>size.</a:t>
            </a:r>
          </a:p>
          <a:p>
            <a:pPr lvl="1"/>
            <a:r>
              <a:rPr lang="en-US" dirty="0" smtClean="0"/>
              <a:t>Find the pair with specific key.</a:t>
            </a:r>
          </a:p>
          <a:p>
            <a:pPr lvl="1"/>
            <a:r>
              <a:rPr lang="en-US" dirty="0" smtClean="0"/>
              <a:t>Insert pair into the dictionary.</a:t>
            </a:r>
          </a:p>
          <a:p>
            <a:pPr lvl="1"/>
            <a:r>
              <a:rPr lang="en-US" dirty="0" smtClean="0"/>
              <a:t>Delete the pair from dictionary. </a:t>
            </a:r>
          </a:p>
          <a:p>
            <a:pPr lvl="1"/>
            <a:endParaRPr lang="en-US" dirty="0" smtClean="0"/>
          </a:p>
          <a:p>
            <a:endParaRPr lang="en-US" dirty="0"/>
          </a:p>
        </p:txBody>
      </p:sp>
    </p:spTree>
    <p:extLst>
      <p:ext uri="{BB962C8B-B14F-4D97-AF65-F5344CB8AC3E}">
        <p14:creationId xmlns:p14="http://schemas.microsoft.com/office/powerpoint/2010/main" xmlns="" val="350738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r>
              <a:rPr lang="en-US" dirty="0" smtClean="0"/>
              <a:t>The word </a:t>
            </a:r>
            <a:r>
              <a:rPr lang="en-US" dirty="0"/>
              <a:t>dictionary </a:t>
            </a:r>
            <a:r>
              <a:rPr lang="en-US" dirty="0" smtClean="0"/>
              <a:t> is a collection of pairs; each pair comprises a word and its value. </a:t>
            </a:r>
          </a:p>
          <a:p>
            <a:endParaRPr lang="en-US" dirty="0"/>
          </a:p>
          <a:p>
            <a:r>
              <a:rPr lang="en-US" dirty="0" smtClean="0"/>
              <a:t>The value of the world include the meaning of the world, the pronunciation, verbal nouns, and so on.</a:t>
            </a:r>
          </a:p>
          <a:p>
            <a:endParaRPr lang="en-US" dirty="0"/>
          </a:p>
          <a:p>
            <a:r>
              <a:rPr lang="en-US" dirty="0" smtClean="0"/>
              <a:t>Examples :</a:t>
            </a:r>
          </a:p>
          <a:p>
            <a:pPr lvl="1"/>
            <a:r>
              <a:rPr lang="en-US" dirty="0" smtClean="0"/>
              <a:t>Webster’s dictionary</a:t>
            </a:r>
          </a:p>
          <a:p>
            <a:pPr lvl="1"/>
            <a:r>
              <a:rPr lang="en-US" dirty="0" smtClean="0"/>
              <a:t>Telephone dictionary</a:t>
            </a:r>
          </a:p>
          <a:p>
            <a:pPr marL="365760" lvl="1" indent="0">
              <a:buNone/>
            </a:pPr>
            <a:endParaRPr lang="en-US" dirty="0"/>
          </a:p>
        </p:txBody>
      </p:sp>
    </p:spTree>
    <p:extLst>
      <p:ext uri="{BB962C8B-B14F-4D97-AF65-F5344CB8AC3E}">
        <p14:creationId xmlns:p14="http://schemas.microsoft.com/office/powerpoint/2010/main" xmlns="" val="4232206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sz="quarter" idx="1"/>
          </p:nvPr>
        </p:nvSpPr>
        <p:spPr>
          <a:xfrm>
            <a:off x="304800" y="1600200"/>
            <a:ext cx="8461248" cy="5029200"/>
          </a:xfrm>
        </p:spPr>
        <p:txBody>
          <a:bodyPr>
            <a:normAutofit/>
          </a:bodyPr>
          <a:lstStyle/>
          <a:p>
            <a:r>
              <a:rPr lang="en-US" dirty="0"/>
              <a:t>A hash table is made up of two parts: an array (the actual </a:t>
            </a:r>
            <a:r>
              <a:rPr lang="en-US" b="1" dirty="0">
                <a:solidFill>
                  <a:srgbClr val="FF0000"/>
                </a:solidFill>
              </a:rPr>
              <a:t>hash</a:t>
            </a:r>
            <a:r>
              <a:rPr lang="en-US" dirty="0" smtClean="0"/>
              <a:t> </a:t>
            </a:r>
            <a:r>
              <a:rPr lang="en-US" b="1" dirty="0" smtClean="0">
                <a:solidFill>
                  <a:srgbClr val="FF0000"/>
                </a:solidFill>
              </a:rPr>
              <a:t>table</a:t>
            </a:r>
            <a:r>
              <a:rPr lang="en-US" dirty="0" smtClean="0"/>
              <a:t> </a:t>
            </a:r>
            <a:r>
              <a:rPr lang="en-US" dirty="0"/>
              <a:t>where the data to be searched is stored) and a mapping function, known as a </a:t>
            </a:r>
            <a:r>
              <a:rPr lang="en-US" b="1" dirty="0">
                <a:solidFill>
                  <a:srgbClr val="FF0000"/>
                </a:solidFill>
              </a:rPr>
              <a:t>hash function</a:t>
            </a:r>
            <a:r>
              <a:rPr lang="en-US" dirty="0"/>
              <a:t>. </a:t>
            </a:r>
            <a:endParaRPr lang="en-US" dirty="0" smtClean="0"/>
          </a:p>
          <a:p>
            <a:r>
              <a:rPr lang="en-US" dirty="0" smtClean="0"/>
              <a:t>The </a:t>
            </a:r>
            <a:r>
              <a:rPr lang="en-US" dirty="0"/>
              <a:t>hash function is a mapping from the input space to the integer space that defines the indices of the array. </a:t>
            </a:r>
            <a:endParaRPr lang="en-US" dirty="0" smtClean="0"/>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1164" y="4419600"/>
            <a:ext cx="7978987"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803855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ADT</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600200"/>
            <a:ext cx="8001000" cy="4856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570063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List Motivation</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524000"/>
            <a:ext cx="89916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947017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List</a:t>
            </a:r>
            <a:endParaRPr lang="en-US" dirty="0"/>
          </a:p>
        </p:txBody>
      </p:sp>
      <p:sp>
        <p:nvSpPr>
          <p:cNvPr id="3" name="Content Placeholder 2"/>
          <p:cNvSpPr>
            <a:spLocks noGrp="1"/>
          </p:cNvSpPr>
          <p:nvPr>
            <p:ph sz="quarter" idx="1"/>
          </p:nvPr>
        </p:nvSpPr>
        <p:spPr>
          <a:xfrm>
            <a:off x="381000" y="1600200"/>
            <a:ext cx="8385048" cy="5029200"/>
          </a:xfrm>
        </p:spPr>
        <p:txBody>
          <a:bodyPr>
            <a:normAutofit fontScale="77500" lnSpcReduction="20000"/>
          </a:bodyPr>
          <a:lstStyle/>
          <a:p>
            <a:r>
              <a:rPr lang="en-US" dirty="0"/>
              <a:t>Skip lists were invented in 1990 by William Pugh. </a:t>
            </a:r>
            <a:endParaRPr lang="en-US" dirty="0" smtClean="0"/>
          </a:p>
          <a:p>
            <a:endParaRPr lang="en-US" dirty="0" smtClean="0"/>
          </a:p>
          <a:p>
            <a:r>
              <a:rPr lang="en-US" dirty="0" smtClean="0"/>
              <a:t>This data structure </a:t>
            </a:r>
            <a:r>
              <a:rPr lang="en-US" dirty="0"/>
              <a:t>makes random choices </a:t>
            </a:r>
            <a:r>
              <a:rPr lang="en-US" dirty="0" smtClean="0"/>
              <a:t> in  arranging </a:t>
            </a:r>
            <a:r>
              <a:rPr lang="en-US" dirty="0"/>
              <a:t>the entries </a:t>
            </a:r>
            <a:r>
              <a:rPr lang="en-US" dirty="0" smtClean="0"/>
              <a:t> in  such  a </a:t>
            </a:r>
            <a:r>
              <a:rPr lang="en-US" dirty="0"/>
              <a:t>way that </a:t>
            </a:r>
            <a:r>
              <a:rPr lang="en-US" dirty="0" smtClean="0"/>
              <a:t> search </a:t>
            </a:r>
            <a:r>
              <a:rPr lang="en-US" dirty="0"/>
              <a:t>and update times are </a:t>
            </a:r>
            <a:r>
              <a:rPr lang="en-US" dirty="0" smtClean="0"/>
              <a:t> O(1ogn</a:t>
            </a:r>
            <a:r>
              <a:rPr lang="en-US" dirty="0"/>
              <a:t>) </a:t>
            </a:r>
            <a:r>
              <a:rPr lang="en-US" dirty="0" smtClean="0"/>
              <a:t> on  average</a:t>
            </a:r>
            <a:r>
              <a:rPr lang="en-US" dirty="0"/>
              <a:t>, </a:t>
            </a:r>
            <a:r>
              <a:rPr lang="en-US" dirty="0" smtClean="0"/>
              <a:t>where n is </a:t>
            </a:r>
            <a:r>
              <a:rPr lang="en-US" dirty="0"/>
              <a:t>the </a:t>
            </a:r>
            <a:r>
              <a:rPr lang="en-US" dirty="0" smtClean="0"/>
              <a:t>number of entries in the dictionary.</a:t>
            </a:r>
          </a:p>
          <a:p>
            <a:endParaRPr lang="en-US" dirty="0"/>
          </a:p>
          <a:p>
            <a:r>
              <a:rPr lang="en-US" dirty="0"/>
              <a:t>A </a:t>
            </a:r>
            <a:r>
              <a:rPr lang="en-US" dirty="0" smtClean="0"/>
              <a:t>skip list </a:t>
            </a:r>
            <a:r>
              <a:rPr lang="en-US" dirty="0"/>
              <a:t>is a linked list sorted by keys. Each node is assigned a random height, </a:t>
            </a:r>
            <a:r>
              <a:rPr lang="en-US" dirty="0" smtClean="0"/>
              <a:t>up to </a:t>
            </a:r>
            <a:r>
              <a:rPr lang="en-US" dirty="0"/>
              <a:t>some maximum. The number of nodes at </a:t>
            </a:r>
            <a:r>
              <a:rPr lang="en-US" dirty="0" smtClean="0"/>
              <a:t>any height </a:t>
            </a:r>
            <a:r>
              <a:rPr lang="en-US" dirty="0"/>
              <a:t>decreases exponentially with that </a:t>
            </a:r>
            <a:r>
              <a:rPr lang="en-US" dirty="0" smtClean="0"/>
              <a:t>height</a:t>
            </a:r>
            <a:r>
              <a:rPr lang="en-US" dirty="0"/>
              <a:t>. </a:t>
            </a:r>
            <a:endParaRPr lang="en-US" dirty="0" smtClean="0"/>
          </a:p>
          <a:p>
            <a:endParaRPr lang="en-US" dirty="0"/>
          </a:p>
          <a:p>
            <a:r>
              <a:rPr lang="en-US" dirty="0" smtClean="0"/>
              <a:t>A skip list </a:t>
            </a:r>
            <a:r>
              <a:rPr lang="en-US" dirty="0"/>
              <a:t>node has one successor at each level of height. </a:t>
            </a:r>
            <a:endParaRPr lang="en-US" dirty="0" smtClean="0"/>
          </a:p>
          <a:p>
            <a:pPr lvl="1"/>
            <a:r>
              <a:rPr lang="en-US" dirty="0" smtClean="0"/>
              <a:t>For </a:t>
            </a:r>
            <a:r>
              <a:rPr lang="en-US" dirty="0"/>
              <a:t>example, a node of </a:t>
            </a:r>
            <a:r>
              <a:rPr lang="en-US" dirty="0" smtClean="0"/>
              <a:t>height </a:t>
            </a:r>
            <a:r>
              <a:rPr lang="en-US" dirty="0"/>
              <a:t>3 has three next pointers, one to the next node of height 1, and another to the next node </a:t>
            </a:r>
            <a:r>
              <a:rPr lang="en-US" dirty="0" smtClean="0"/>
              <a:t>at </a:t>
            </a:r>
            <a:r>
              <a:rPr lang="en-US" dirty="0"/>
              <a:t>height 2, and so on.</a:t>
            </a:r>
          </a:p>
          <a:p>
            <a:endParaRPr lang="en-US" dirty="0"/>
          </a:p>
        </p:txBody>
      </p:sp>
    </p:spTree>
    <p:extLst>
      <p:ext uri="{BB962C8B-B14F-4D97-AF65-F5344CB8AC3E}">
        <p14:creationId xmlns:p14="http://schemas.microsoft.com/office/powerpoint/2010/main" xmlns="" val="2274915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List</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8763"/>
            <a:ext cx="9144000" cy="5329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4029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List</a:t>
            </a:r>
            <a:endParaRPr lang="en-US" dirty="0"/>
          </a:p>
        </p:txBody>
      </p:sp>
      <p:sp>
        <p:nvSpPr>
          <p:cNvPr id="3" name="Content Placeholder 2"/>
          <p:cNvSpPr>
            <a:spLocks noGrp="1"/>
          </p:cNvSpPr>
          <p:nvPr>
            <p:ph sz="quarter" idx="1"/>
          </p:nvPr>
        </p:nvSpPr>
        <p:spPr>
          <a:xfrm>
            <a:off x="304800" y="1600200"/>
            <a:ext cx="8461248" cy="4953000"/>
          </a:xfrm>
        </p:spPr>
        <p:txBody>
          <a:bodyPr>
            <a:normAutofit fontScale="92500" lnSpcReduction="10000"/>
          </a:bodyPr>
          <a:lstStyle/>
          <a:p>
            <a:r>
              <a:rPr lang="en-US" dirty="0"/>
              <a:t>Skip lists are made up of a series of nodes connected one after the other. Each node contains a key/value pair as well as one or more references, or pointers, to nodes further along in the list</a:t>
            </a:r>
            <a:r>
              <a:rPr lang="en-US" dirty="0" smtClean="0"/>
              <a:t>.</a:t>
            </a:r>
          </a:p>
          <a:p>
            <a:endParaRPr lang="en-US" dirty="0"/>
          </a:p>
          <a:p>
            <a:r>
              <a:rPr lang="en-US" dirty="0" smtClean="0"/>
              <a:t> </a:t>
            </a:r>
            <a:r>
              <a:rPr lang="en-US" dirty="0"/>
              <a:t>The number of references each node contains is determined randomly. This gives skip lists their probabilistic nature, and the number of references a node contains is called its node level. </a:t>
            </a:r>
            <a:endParaRPr lang="en-US" dirty="0" smtClean="0"/>
          </a:p>
          <a:p>
            <a:endParaRPr lang="en-US" dirty="0"/>
          </a:p>
          <a:p>
            <a:r>
              <a:rPr lang="en-US" dirty="0"/>
              <a:t>Two nodes that are always present in a skip list are the header node and the NIL node. </a:t>
            </a:r>
          </a:p>
        </p:txBody>
      </p:sp>
    </p:spTree>
    <p:extLst>
      <p:ext uri="{BB962C8B-B14F-4D97-AF65-F5344CB8AC3E}">
        <p14:creationId xmlns:p14="http://schemas.microsoft.com/office/powerpoint/2010/main" xmlns="" val="42272258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1600200"/>
            <a:ext cx="906780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72523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in Skip List</a:t>
            </a:r>
            <a:endParaRPr lang="en-US" dirty="0"/>
          </a:p>
        </p:txBody>
      </p:sp>
      <p:sp>
        <p:nvSpPr>
          <p:cNvPr id="3" name="Content Placeholder 2"/>
          <p:cNvSpPr>
            <a:spLocks noGrp="1"/>
          </p:cNvSpPr>
          <p:nvPr>
            <p:ph sz="quarter" idx="1"/>
          </p:nvPr>
        </p:nvSpPr>
        <p:spPr>
          <a:xfrm>
            <a:off x="533400" y="1600200"/>
            <a:ext cx="8232648" cy="4953000"/>
          </a:xfrm>
        </p:spPr>
        <p:txBody>
          <a:bodyPr>
            <a:normAutofit fontScale="77500" lnSpcReduction="20000"/>
          </a:bodyPr>
          <a:lstStyle/>
          <a:p>
            <a:r>
              <a:rPr lang="en-US" dirty="0"/>
              <a:t>Searching for a key within a skip list begins with starting at header at the overall list level and moving forward in the list comparing node keys to the search key</a:t>
            </a:r>
            <a:r>
              <a:rPr lang="en-US" dirty="0" smtClean="0"/>
              <a:t>.</a:t>
            </a:r>
          </a:p>
          <a:p>
            <a:endParaRPr lang="en-US" dirty="0"/>
          </a:p>
          <a:p>
            <a:r>
              <a:rPr lang="en-US" dirty="0" smtClean="0"/>
              <a:t>If </a:t>
            </a:r>
            <a:r>
              <a:rPr lang="en-US" dirty="0"/>
              <a:t>the node key is less than the search key, the search continues moving forward at the same level</a:t>
            </a:r>
            <a:r>
              <a:rPr lang="en-US" dirty="0" smtClean="0"/>
              <a:t>.</a:t>
            </a:r>
          </a:p>
          <a:p>
            <a:endParaRPr lang="en-US" dirty="0"/>
          </a:p>
          <a:p>
            <a:r>
              <a:rPr lang="en-US" dirty="0" smtClean="0"/>
              <a:t>If </a:t>
            </a:r>
            <a:r>
              <a:rPr lang="en-US" dirty="0"/>
              <a:t>on the other hand, the node key is equal to or greater than the search key, the search drops down one level and continues forward. </a:t>
            </a:r>
            <a:endParaRPr lang="en-US" dirty="0" smtClean="0"/>
          </a:p>
          <a:p>
            <a:endParaRPr lang="en-US" dirty="0"/>
          </a:p>
          <a:p>
            <a:r>
              <a:rPr lang="en-US" dirty="0" smtClean="0"/>
              <a:t>This </a:t>
            </a:r>
            <a:r>
              <a:rPr lang="en-US" dirty="0"/>
              <a:t>process continues until the search key has been found if it is present in the skip list. </a:t>
            </a:r>
            <a:endParaRPr lang="en-US" dirty="0" smtClean="0"/>
          </a:p>
          <a:p>
            <a:endParaRPr lang="en-US" dirty="0"/>
          </a:p>
          <a:p>
            <a:r>
              <a:rPr lang="en-US" dirty="0" smtClean="0"/>
              <a:t>If </a:t>
            </a:r>
            <a:r>
              <a:rPr lang="en-US" dirty="0"/>
              <a:t>it is not, the search will either continue to the end of the list or until the first key with a value greater than the search key is found. </a:t>
            </a:r>
          </a:p>
        </p:txBody>
      </p:sp>
    </p:spTree>
    <p:extLst>
      <p:ext uri="{BB962C8B-B14F-4D97-AF65-F5344CB8AC3E}">
        <p14:creationId xmlns:p14="http://schemas.microsoft.com/office/powerpoint/2010/main" xmlns="" val="23502723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
          </p:nvPr>
        </p:nvSpPr>
        <p:spPr/>
        <p:txBody>
          <a:bodyPr/>
          <a:lstStyle/>
          <a:p>
            <a:r>
              <a:rPr lang="en-US" dirty="0" smtClean="0"/>
              <a:t>Consider given skip list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2791" y="2133600"/>
            <a:ext cx="8915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7152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17</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300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5410200"/>
            <a:ext cx="8763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38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of Searching</a:t>
            </a:r>
            <a:endParaRPr lang="en-US" dirty="0"/>
          </a:p>
        </p:txBody>
      </p:sp>
      <p:sp>
        <p:nvSpPr>
          <p:cNvPr id="3" name="Content Placeholder 2"/>
          <p:cNvSpPr>
            <a:spLocks noGrp="1"/>
          </p:cNvSpPr>
          <p:nvPr>
            <p:ph sz="quarter"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752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30036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600200"/>
            <a:ext cx="8305800" cy="4495800"/>
          </a:xfrm>
        </p:spPr>
        <p:txBody>
          <a:bodyPr/>
          <a:lstStyle/>
          <a:p>
            <a:pPr algn="just"/>
            <a:r>
              <a:rPr lang="en-US" dirty="0"/>
              <a:t>Hashing is a technique to convert a range of key values into a range of indexes of an array. </a:t>
            </a:r>
            <a:endParaRPr lang="en-US" dirty="0" smtClean="0"/>
          </a:p>
          <a:p>
            <a:pPr algn="just"/>
            <a:endParaRPr lang="en-US" dirty="0"/>
          </a:p>
          <a:p>
            <a:pPr algn="just"/>
            <a:r>
              <a:rPr lang="en-US" dirty="0" smtClean="0"/>
              <a:t>In </a:t>
            </a:r>
            <a:r>
              <a:rPr lang="en-US" dirty="0"/>
              <a:t>other words, the hash function provides a way for assigning numbers to the input data such that the data can then be stored at the array index corresponding to the assigned number. </a:t>
            </a:r>
          </a:p>
          <a:p>
            <a:pPr algn="just"/>
            <a:endParaRPr lang="en-US" dirty="0"/>
          </a:p>
        </p:txBody>
      </p:sp>
    </p:spTree>
    <p:extLst>
      <p:ext uri="{BB962C8B-B14F-4D97-AF65-F5344CB8AC3E}">
        <p14:creationId xmlns:p14="http://schemas.microsoft.com/office/powerpoint/2010/main" xmlns="" val="1097767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in Searching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To </a:t>
            </a:r>
            <a:r>
              <a:rPr lang="en-US" dirty="0"/>
              <a:t>search for an element with a given key </a:t>
            </a:r>
          </a:p>
          <a:p>
            <a:pPr lvl="1"/>
            <a:r>
              <a:rPr lang="en-US" dirty="0"/>
              <a:t>Find location in top list. Top list has O(1) elements with high probability. Location in this list defines a range of items in next list. Drop down a level and </a:t>
            </a:r>
            <a:r>
              <a:rPr lang="en-US" dirty="0" err="1"/>
              <a:t>recurse</a:t>
            </a:r>
            <a:r>
              <a:rPr lang="en-US" dirty="0"/>
              <a:t> </a:t>
            </a:r>
          </a:p>
          <a:p>
            <a:endParaRPr lang="en-US" dirty="0" smtClean="0"/>
          </a:p>
          <a:p>
            <a:r>
              <a:rPr lang="en-US" dirty="0" smtClean="0"/>
              <a:t>O(1</a:t>
            </a:r>
            <a:r>
              <a:rPr lang="en-US" dirty="0"/>
              <a:t>) time per level on average </a:t>
            </a:r>
          </a:p>
          <a:p>
            <a:endParaRPr lang="en-US" dirty="0" smtClean="0"/>
          </a:p>
          <a:p>
            <a:r>
              <a:rPr lang="en-US" dirty="0" smtClean="0"/>
              <a:t>O(log </a:t>
            </a:r>
            <a:r>
              <a:rPr lang="en-US" i="1" dirty="0"/>
              <a:t>n</a:t>
            </a:r>
            <a:r>
              <a:rPr lang="en-US" dirty="0"/>
              <a:t>) levels with high probability </a:t>
            </a:r>
          </a:p>
          <a:p>
            <a:endParaRPr lang="en-US" dirty="0" smtClean="0"/>
          </a:p>
          <a:p>
            <a:r>
              <a:rPr lang="en-US" dirty="0" smtClean="0"/>
              <a:t>Total </a:t>
            </a:r>
            <a:r>
              <a:rPr lang="en-US" dirty="0"/>
              <a:t>time: O(log </a:t>
            </a:r>
            <a:r>
              <a:rPr lang="en-US" i="1" dirty="0"/>
              <a:t>n</a:t>
            </a:r>
            <a:r>
              <a:rPr lang="en-US" dirty="0"/>
              <a:t>) </a:t>
            </a:r>
          </a:p>
        </p:txBody>
      </p:sp>
    </p:spTree>
    <p:extLst>
      <p:ext uri="{BB962C8B-B14F-4D97-AF65-F5344CB8AC3E}">
        <p14:creationId xmlns:p14="http://schemas.microsoft.com/office/powerpoint/2010/main" xmlns="" val="24921479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Skip List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Insertion begins with a search for the place in the skip list to insert the new key/value pair. </a:t>
            </a:r>
            <a:endParaRPr lang="en-US" dirty="0" smtClean="0"/>
          </a:p>
          <a:p>
            <a:endParaRPr lang="en-US" dirty="0"/>
          </a:p>
          <a:p>
            <a:r>
              <a:rPr lang="en-US" dirty="0" smtClean="0"/>
              <a:t>The </a:t>
            </a:r>
            <a:r>
              <a:rPr lang="en-US" dirty="0"/>
              <a:t>search algorithm is used with one change: an array of nodes is added to keep track of the places in the skip list where the search dropped down one level. </a:t>
            </a:r>
            <a:endParaRPr lang="en-US" dirty="0" smtClean="0"/>
          </a:p>
          <a:p>
            <a:endParaRPr lang="en-US" dirty="0"/>
          </a:p>
          <a:p>
            <a:r>
              <a:rPr lang="en-US" dirty="0" smtClean="0"/>
              <a:t>This </a:t>
            </a:r>
            <a:r>
              <a:rPr lang="en-US" dirty="0"/>
              <a:t>is done because the pointers in those nodes will need to be rearranged when the new node is inserted into the skip list. </a:t>
            </a:r>
          </a:p>
        </p:txBody>
      </p:sp>
    </p:spTree>
    <p:extLst>
      <p:ext uri="{BB962C8B-B14F-4D97-AF65-F5344CB8AC3E}">
        <p14:creationId xmlns:p14="http://schemas.microsoft.com/office/powerpoint/2010/main" xmlns="" val="20685224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1524000"/>
            <a:ext cx="8915400" cy="5271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379886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625" y="1552575"/>
            <a:ext cx="8943975" cy="507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082385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new node in skip list</a:t>
            </a:r>
            <a:endParaRPr lang="en-US" dirty="0"/>
          </a:p>
        </p:txBody>
      </p:sp>
      <p:sp>
        <p:nvSpPr>
          <p:cNvPr id="3" name="Content Placeholder 2"/>
          <p:cNvSpPr>
            <a:spLocks noGrp="1"/>
          </p:cNvSpPr>
          <p:nvPr>
            <p:ph sz="quarter"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708" y="1524000"/>
            <a:ext cx="9116292"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14759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Passing Parameters </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82" y="1524000"/>
            <a:ext cx="9047018"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515201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Updating pointer during insertion</a:t>
            </a:r>
            <a:endParaRPr lang="en-US" dirty="0"/>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636" y="1524000"/>
            <a:ext cx="9109364"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54879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636" y="1447800"/>
            <a:ext cx="9109364" cy="541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943656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sz="quarter" idx="1"/>
          </p:nvPr>
        </p:nvSpPr>
        <p:spPr>
          <a:xfrm>
            <a:off x="533400" y="1600200"/>
            <a:ext cx="8232648" cy="4800600"/>
          </a:xfrm>
        </p:spPr>
        <p:txBody>
          <a:bodyPr/>
          <a:lstStyle/>
          <a:p>
            <a:r>
              <a:rPr lang="en-US" dirty="0"/>
              <a:t>Do a search for that key </a:t>
            </a:r>
          </a:p>
          <a:p>
            <a:r>
              <a:rPr lang="en-US" dirty="0"/>
              <a:t>Insert element in bottom-level list </a:t>
            </a:r>
          </a:p>
          <a:p>
            <a:r>
              <a:rPr lang="en-US" dirty="0"/>
              <a:t>With probability </a:t>
            </a:r>
            <a:r>
              <a:rPr lang="en-US" i="1" dirty="0"/>
              <a:t>p</a:t>
            </a:r>
            <a:r>
              <a:rPr lang="en-US" dirty="0"/>
              <a:t>, </a:t>
            </a:r>
            <a:r>
              <a:rPr lang="en-US" dirty="0" err="1"/>
              <a:t>recurse</a:t>
            </a:r>
            <a:r>
              <a:rPr lang="en-US" dirty="0"/>
              <a:t> to insert in next level </a:t>
            </a:r>
          </a:p>
          <a:p>
            <a:pPr lvl="1"/>
            <a:r>
              <a:rPr lang="en-US" dirty="0"/>
              <a:t>Expected number of lists = 1+ p + p2 + … = 1/ (1-p) = O(1) </a:t>
            </a:r>
          </a:p>
          <a:p>
            <a:r>
              <a:rPr lang="en-US" dirty="0"/>
              <a:t>if </a:t>
            </a:r>
            <a:r>
              <a:rPr lang="en-US" i="1" dirty="0"/>
              <a:t>p </a:t>
            </a:r>
            <a:r>
              <a:rPr lang="en-US" dirty="0"/>
              <a:t>is constant </a:t>
            </a:r>
          </a:p>
          <a:p>
            <a:r>
              <a:rPr lang="en-US" dirty="0"/>
              <a:t>Total time = Search + O(1) = O(log </a:t>
            </a:r>
            <a:r>
              <a:rPr lang="en-US" i="1" dirty="0"/>
              <a:t>n</a:t>
            </a:r>
            <a:r>
              <a:rPr lang="en-US" dirty="0"/>
              <a:t>) expected </a:t>
            </a:r>
          </a:p>
          <a:p>
            <a:r>
              <a:rPr lang="en-US" dirty="0"/>
              <a:t>Skip list delete: O(1) </a:t>
            </a:r>
          </a:p>
        </p:txBody>
      </p:sp>
    </p:spTree>
    <p:extLst>
      <p:ext uri="{BB962C8B-B14F-4D97-AF65-F5344CB8AC3E}">
        <p14:creationId xmlns:p14="http://schemas.microsoft.com/office/powerpoint/2010/main" xmlns="" val="22649802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in skip list</a:t>
            </a:r>
            <a:endParaRPr lang="en-US" dirty="0"/>
          </a:p>
        </p:txBody>
      </p:sp>
      <p:sp>
        <p:nvSpPr>
          <p:cNvPr id="3" name="Content Placeholder 2"/>
          <p:cNvSpPr>
            <a:spLocks noGrp="1"/>
          </p:cNvSpPr>
          <p:nvPr>
            <p:ph sz="quarter"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709" y="1524000"/>
            <a:ext cx="9116291"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80293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sz="quarter" idx="1"/>
          </p:nvPr>
        </p:nvSpPr>
        <p:spPr>
          <a:xfrm>
            <a:off x="381000" y="1600200"/>
            <a:ext cx="7315200" cy="4800600"/>
          </a:xfrm>
        </p:spPr>
        <p:txBody>
          <a:bodyPr/>
          <a:lstStyle/>
          <a:p>
            <a:r>
              <a:rPr lang="en-US" b="1" dirty="0" smtClean="0"/>
              <a:t>A hash </a:t>
            </a:r>
            <a:r>
              <a:rPr lang="en-US" b="1" dirty="0"/>
              <a:t>function</a:t>
            </a:r>
            <a:r>
              <a:rPr lang="en-US" dirty="0"/>
              <a:t> is a mathematical </a:t>
            </a:r>
            <a:r>
              <a:rPr lang="en-US" b="1" dirty="0"/>
              <a:t>function</a:t>
            </a:r>
            <a:r>
              <a:rPr lang="en-US" dirty="0"/>
              <a:t> that converts a numerical input value into another compressed numerical value. </a:t>
            </a:r>
            <a:endParaRPr lang="en-US" dirty="0" smtClean="0"/>
          </a:p>
          <a:p>
            <a:endParaRPr lang="en-US" dirty="0"/>
          </a:p>
          <a:p>
            <a:r>
              <a:rPr lang="en-US" dirty="0" smtClean="0"/>
              <a:t>The </a:t>
            </a:r>
            <a:r>
              <a:rPr lang="en-US" dirty="0"/>
              <a:t>input to the </a:t>
            </a:r>
            <a:r>
              <a:rPr lang="en-US" b="1" dirty="0"/>
              <a:t>hash function</a:t>
            </a:r>
            <a:r>
              <a:rPr lang="en-US" dirty="0"/>
              <a:t> is of arbitrary length but output is always of fixed length. </a:t>
            </a:r>
            <a:endParaRPr lang="en-US" dirty="0" smtClean="0"/>
          </a:p>
          <a:p>
            <a:endParaRPr lang="en-US" dirty="0"/>
          </a:p>
          <a:p>
            <a:r>
              <a:rPr lang="en-US" dirty="0" smtClean="0"/>
              <a:t>Values </a:t>
            </a:r>
            <a:r>
              <a:rPr lang="en-US" dirty="0"/>
              <a:t>returned by a </a:t>
            </a:r>
            <a:r>
              <a:rPr lang="en-US" b="1" dirty="0"/>
              <a:t>hash function</a:t>
            </a:r>
            <a:r>
              <a:rPr lang="en-US" dirty="0"/>
              <a:t> are called message digest or simply </a:t>
            </a:r>
            <a:r>
              <a:rPr lang="en-US" b="1" dirty="0"/>
              <a:t>hash</a:t>
            </a:r>
            <a:r>
              <a:rPr lang="en-US" dirty="0"/>
              <a:t> values</a:t>
            </a:r>
          </a:p>
        </p:txBody>
      </p:sp>
      <p:pic>
        <p:nvPicPr>
          <p:cNvPr id="4098" name="Picture 2" descr="Image resul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19975" y="1981200"/>
            <a:ext cx="1724025" cy="3657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58921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90047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524000"/>
            <a:ext cx="8839200"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278471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Insertion/Deletion Performance</a:t>
            </a:r>
            <a:endParaRPr lang="en-US" dirty="0"/>
          </a:p>
        </p:txBody>
      </p:sp>
      <p:sp>
        <p:nvSpPr>
          <p:cNvPr id="3" name="Content Placeholder 2"/>
          <p:cNvSpPr>
            <a:spLocks noGrp="1"/>
          </p:cNvSpPr>
          <p:nvPr>
            <p:ph sz="quarter"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589138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in some </a:t>
            </a:r>
            <a:r>
              <a:rPr lang="en-US" dirty="0" smtClean="0"/>
              <a:t>fields</a:t>
            </a:r>
            <a:endParaRPr lang="en-US" dirty="0"/>
          </a:p>
        </p:txBody>
      </p:sp>
      <p:sp>
        <p:nvSpPr>
          <p:cNvPr id="3" name="Content Placeholder 2"/>
          <p:cNvSpPr>
            <a:spLocks noGrp="1"/>
          </p:cNvSpPr>
          <p:nvPr>
            <p:ph sz="quarter" idx="1"/>
          </p:nvPr>
        </p:nvSpPr>
        <p:spPr/>
        <p:txBody>
          <a:bodyPr/>
          <a:lstStyle/>
          <a:p>
            <a:r>
              <a:rPr lang="en-US" dirty="0" smtClean="0"/>
              <a:t>Q-Map </a:t>
            </a:r>
            <a:r>
              <a:rPr lang="en-US" dirty="0"/>
              <a:t>- The </a:t>
            </a:r>
            <a:r>
              <a:rPr lang="en-US" dirty="0" err="1"/>
              <a:t>QMap</a:t>
            </a:r>
            <a:r>
              <a:rPr lang="en-US" dirty="0"/>
              <a:t> class is a value-based template class that provides a dictionary </a:t>
            </a:r>
            <a:endParaRPr lang="en-US" dirty="0" smtClean="0"/>
          </a:p>
          <a:p>
            <a:endParaRPr lang="en-US" dirty="0"/>
          </a:p>
          <a:p>
            <a:endParaRPr lang="en-US" dirty="0"/>
          </a:p>
          <a:p>
            <a:r>
              <a:rPr lang="en-US" dirty="0" smtClean="0"/>
              <a:t>Skip </a:t>
            </a:r>
            <a:r>
              <a:rPr lang="en-US" dirty="0"/>
              <a:t>DB - It is an open-source database format using ordered key/value pairs </a:t>
            </a:r>
          </a:p>
          <a:p>
            <a:endParaRPr lang="en-US" dirty="0"/>
          </a:p>
        </p:txBody>
      </p:sp>
    </p:spTree>
    <p:extLst>
      <p:ext uri="{BB962C8B-B14F-4D97-AF65-F5344CB8AC3E}">
        <p14:creationId xmlns:p14="http://schemas.microsoft.com/office/powerpoint/2010/main" xmlns="" val="1511959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228600" y="1600200"/>
            <a:ext cx="5562600" cy="4724400"/>
          </a:xfrm>
        </p:spPr>
        <p:txBody>
          <a:bodyPr/>
          <a:lstStyle/>
          <a:p>
            <a:r>
              <a:rPr lang="en-US" dirty="0"/>
              <a:t>Let's take a simple example. </a:t>
            </a:r>
            <a:endParaRPr lang="en-US" dirty="0" smtClean="0"/>
          </a:p>
          <a:p>
            <a:r>
              <a:rPr lang="en-US" dirty="0" smtClean="0"/>
              <a:t>First</a:t>
            </a:r>
            <a:r>
              <a:rPr lang="en-US" dirty="0"/>
              <a:t>, we start with a hash table array of strings (we'll use strings as the data being stored and searched in this example). </a:t>
            </a:r>
            <a:endParaRPr lang="en-US" dirty="0" smtClean="0"/>
          </a:p>
          <a:p>
            <a:endParaRPr lang="en-US" dirty="0"/>
          </a:p>
          <a:p>
            <a:r>
              <a:rPr lang="en-US" dirty="0" smtClean="0"/>
              <a:t>Let's </a:t>
            </a:r>
            <a:r>
              <a:rPr lang="en-US" dirty="0"/>
              <a:t>say the hash table size is 12: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57075" y="1524000"/>
            <a:ext cx="3384302"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03493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1819</TotalTime>
  <Words>3253</Words>
  <Application>Microsoft Office PowerPoint</Application>
  <PresentationFormat>On-screen Show (4:3)</PresentationFormat>
  <Paragraphs>419</Paragraphs>
  <Slides>83</Slides>
  <Notes>1</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Median</vt:lpstr>
      <vt:lpstr>UNIT i Hashing   </vt:lpstr>
      <vt:lpstr>Content</vt:lpstr>
      <vt:lpstr>Searching</vt:lpstr>
      <vt:lpstr>Introduction</vt:lpstr>
      <vt:lpstr>Slide 5</vt:lpstr>
      <vt:lpstr>Hash Table</vt:lpstr>
      <vt:lpstr>Slide 7</vt:lpstr>
      <vt:lpstr>Hash Function</vt:lpstr>
      <vt:lpstr>Example</vt:lpstr>
      <vt:lpstr>Slide 10</vt:lpstr>
      <vt:lpstr>Slide 11</vt:lpstr>
      <vt:lpstr>Slide 12</vt:lpstr>
      <vt:lpstr>Slide 13</vt:lpstr>
      <vt:lpstr>Hashing Methods</vt:lpstr>
      <vt:lpstr>Direct hashing</vt:lpstr>
      <vt:lpstr>Slide 16</vt:lpstr>
      <vt:lpstr>Division hash method / modulo division method</vt:lpstr>
      <vt:lpstr>Modulo-Division</vt:lpstr>
      <vt:lpstr>Digit Extraction Method</vt:lpstr>
      <vt:lpstr>Slide 20</vt:lpstr>
      <vt:lpstr>Mid-Square (middle of Square) </vt:lpstr>
      <vt:lpstr>Slide 22</vt:lpstr>
      <vt:lpstr>Folding Method</vt:lpstr>
      <vt:lpstr>Slide 24</vt:lpstr>
      <vt:lpstr>Slide 25</vt:lpstr>
      <vt:lpstr>A good hash function should</vt:lpstr>
      <vt:lpstr>Slide 27</vt:lpstr>
      <vt:lpstr>Forms of Hashing</vt:lpstr>
      <vt:lpstr>Collision in Hashing</vt:lpstr>
      <vt:lpstr>Collision in Hashing</vt:lpstr>
      <vt:lpstr>Collision resolution </vt:lpstr>
      <vt:lpstr>Collision Resolution methods</vt:lpstr>
      <vt:lpstr>Open addressing </vt:lpstr>
      <vt:lpstr>Linear Probing </vt:lpstr>
      <vt:lpstr>Slide 35</vt:lpstr>
      <vt:lpstr>Linear Probing</vt:lpstr>
      <vt:lpstr>Linear Probing</vt:lpstr>
      <vt:lpstr>Primary Clustering</vt:lpstr>
      <vt:lpstr>Slide 39</vt:lpstr>
      <vt:lpstr>Quadratic Probe </vt:lpstr>
      <vt:lpstr>Example </vt:lpstr>
      <vt:lpstr>Example </vt:lpstr>
      <vt:lpstr>Quadratic Probing</vt:lpstr>
      <vt:lpstr>Quadratic Probe</vt:lpstr>
      <vt:lpstr>Secondary Clustering</vt:lpstr>
      <vt:lpstr>Slide 46</vt:lpstr>
      <vt:lpstr>Secondary clustering</vt:lpstr>
      <vt:lpstr>Elimination of Primary &amp; Secondary Clustering</vt:lpstr>
      <vt:lpstr>Pseudorandom collision resolution</vt:lpstr>
      <vt:lpstr>Example</vt:lpstr>
      <vt:lpstr>Slide 51</vt:lpstr>
      <vt:lpstr>Slide 52</vt:lpstr>
      <vt:lpstr>Key offset</vt:lpstr>
      <vt:lpstr>Slide 54</vt:lpstr>
      <vt:lpstr>Separate Chaining </vt:lpstr>
      <vt:lpstr>Cont..</vt:lpstr>
      <vt:lpstr>Slide 57</vt:lpstr>
      <vt:lpstr>Dictionaries </vt:lpstr>
      <vt:lpstr>Cont..</vt:lpstr>
      <vt:lpstr>Dictionary ADT</vt:lpstr>
      <vt:lpstr>Skip List Motivation</vt:lpstr>
      <vt:lpstr>Skip List</vt:lpstr>
      <vt:lpstr>Skip List</vt:lpstr>
      <vt:lpstr>Skip List</vt:lpstr>
      <vt:lpstr>Examples</vt:lpstr>
      <vt:lpstr>Searching in Skip List</vt:lpstr>
      <vt:lpstr>Example </vt:lpstr>
      <vt:lpstr>Search 17</vt:lpstr>
      <vt:lpstr>Algorithm of Searching</vt:lpstr>
      <vt:lpstr>Complexity in Searching</vt:lpstr>
      <vt:lpstr>Insertion in Skip List</vt:lpstr>
      <vt:lpstr>Example</vt:lpstr>
      <vt:lpstr>Cont..</vt:lpstr>
      <vt:lpstr>Insert new node in skip list</vt:lpstr>
      <vt:lpstr>Remember Passing Parameters </vt:lpstr>
      <vt:lpstr>Updating pointer during insertion</vt:lpstr>
      <vt:lpstr>Slide 77</vt:lpstr>
      <vt:lpstr>Complexity</vt:lpstr>
      <vt:lpstr>Deletion in skip list</vt:lpstr>
      <vt:lpstr>Example</vt:lpstr>
      <vt:lpstr>Cont..</vt:lpstr>
      <vt:lpstr>Insertion/Deletion Performance</vt:lpstr>
      <vt:lpstr>Applications in some fields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Hashing</dc:title>
  <dc:creator>SSL-18</dc:creator>
  <cp:lastModifiedBy>Dr.Rachana Mam</cp:lastModifiedBy>
  <cp:revision>117</cp:revision>
  <dcterms:created xsi:type="dcterms:W3CDTF">2006-08-16T00:00:00Z</dcterms:created>
  <dcterms:modified xsi:type="dcterms:W3CDTF">2022-03-14T07:04:40Z</dcterms:modified>
</cp:coreProperties>
</file>