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5"/>
  </p:notesMasterIdLst>
  <p:sldIdLst>
    <p:sldId id="343" r:id="rId5"/>
    <p:sldId id="40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44" r:id="rId25"/>
    <p:sldId id="277" r:id="rId26"/>
    <p:sldId id="278" r:id="rId27"/>
    <p:sldId id="279" r:id="rId28"/>
    <p:sldId id="280" r:id="rId29"/>
    <p:sldId id="281" r:id="rId30"/>
    <p:sldId id="282" r:id="rId31"/>
    <p:sldId id="347" r:id="rId32"/>
    <p:sldId id="348" r:id="rId33"/>
    <p:sldId id="403" r:id="rId34"/>
    <p:sldId id="350" r:id="rId35"/>
    <p:sldId id="286" r:id="rId36"/>
    <p:sldId id="351" r:id="rId37"/>
    <p:sldId id="349" r:id="rId38"/>
    <p:sldId id="352" r:id="rId39"/>
    <p:sldId id="353" r:id="rId40"/>
    <p:sldId id="355" r:id="rId41"/>
    <p:sldId id="404" r:id="rId42"/>
    <p:sldId id="373" r:id="rId43"/>
    <p:sldId id="287" r:id="rId44"/>
    <p:sldId id="288" r:id="rId45"/>
    <p:sldId id="289" r:id="rId46"/>
    <p:sldId id="290" r:id="rId47"/>
    <p:sldId id="346" r:id="rId48"/>
    <p:sldId id="345" r:id="rId49"/>
    <p:sldId id="292" r:id="rId50"/>
    <p:sldId id="293" r:id="rId51"/>
    <p:sldId id="294" r:id="rId52"/>
    <p:sldId id="362" r:id="rId53"/>
    <p:sldId id="365" r:id="rId54"/>
    <p:sldId id="366" r:id="rId55"/>
    <p:sldId id="367" r:id="rId56"/>
    <p:sldId id="400" r:id="rId57"/>
    <p:sldId id="368" r:id="rId58"/>
    <p:sldId id="369" r:id="rId59"/>
    <p:sldId id="296" r:id="rId60"/>
    <p:sldId id="297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04" r:id="rId69"/>
    <p:sldId id="395" r:id="rId70"/>
    <p:sldId id="396" r:id="rId71"/>
    <p:sldId id="397" r:id="rId72"/>
    <p:sldId id="382" r:id="rId73"/>
    <p:sldId id="398" r:id="rId74"/>
    <p:sldId id="392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390" r:id="rId83"/>
    <p:sldId id="393" r:id="rId8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77BD6-6941-445F-8309-91043E73E4ED}" v="1" dt="2021-06-03T12:18:44.109"/>
    <p1510:client id="{757275B8-CEC5-48AE-B5CF-8E838EC83B1D}" v="1" dt="2021-07-30T09:50:44.9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Patil" userId="S::72035958k@rmdssoe365.onmicrosoft.com::577a350a-0cac-4d57-a1d4-d91b7b0ac2ce" providerId="AD" clId="Web-{45777BD6-6941-445F-8309-91043E73E4ED}"/>
    <pc:docChg chg="addSld">
      <pc:chgData name="Sakshi Patil" userId="S::72035958k@rmdssoe365.onmicrosoft.com::577a350a-0cac-4d57-a1d4-d91b7b0ac2ce" providerId="AD" clId="Web-{45777BD6-6941-445F-8309-91043E73E4ED}" dt="2021-06-03T12:18:44.109" v="0"/>
      <pc:docMkLst>
        <pc:docMk/>
      </pc:docMkLst>
      <pc:sldChg chg="new">
        <pc:chgData name="Sakshi Patil" userId="S::72035958k@rmdssoe365.onmicrosoft.com::577a350a-0cac-4d57-a1d4-d91b7b0ac2ce" providerId="AD" clId="Web-{45777BD6-6941-445F-8309-91043E73E4ED}" dt="2021-06-03T12:18:44.109" v="0"/>
        <pc:sldMkLst>
          <pc:docMk/>
          <pc:sldMk cId="2339639485" sldId="401"/>
        </pc:sldMkLst>
      </pc:sldChg>
    </pc:docChg>
  </pc:docChgLst>
  <pc:docChgLst>
    <pc:chgData name="Kishan Tiwari" userId="S::72036020l@rmdssoe365.onmicrosoft.com::f45371ea-5249-44e2-8dfd-8b8c326edb7c" providerId="AD" clId="Web-{757275B8-CEC5-48AE-B5CF-8E838EC83B1D}"/>
    <pc:docChg chg="sldOrd">
      <pc:chgData name="Kishan Tiwari" userId="S::72036020l@rmdssoe365.onmicrosoft.com::f45371ea-5249-44e2-8dfd-8b8c326edb7c" providerId="AD" clId="Web-{757275B8-CEC5-48AE-B5CF-8E838EC83B1D}" dt="2021-07-30T09:50:44.911" v="0"/>
      <pc:docMkLst>
        <pc:docMk/>
      </pc:docMkLst>
      <pc:sldChg chg="ord">
        <pc:chgData name="Kishan Tiwari" userId="S::72036020l@rmdssoe365.onmicrosoft.com::f45371ea-5249-44e2-8dfd-8b8c326edb7c" providerId="AD" clId="Web-{757275B8-CEC5-48AE-B5CF-8E838EC83B1D}" dt="2021-07-30T09:50:44.911" v="0"/>
        <pc:sldMkLst>
          <pc:docMk/>
          <pc:sldMk cId="3575603653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C9A0-974B-48B2-A5C3-07E55E87FA25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D4D6A-EF07-4EBF-8737-CFDFE2F9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D4D6A-EF07-4EBF-8737-CFDFE2F9C8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D4D6A-EF07-4EBF-8737-CFDFE2F9C8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D4D6A-EF07-4EBF-8737-CFDFE2F9C86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D4D6A-EF07-4EBF-8737-CFDFE2F9C86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D4D6A-EF07-4EBF-8737-CFDFE2F9C86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6339" y="78740"/>
            <a:ext cx="42113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8273-7973-41A6-A5A4-D5F8FCC86A9D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7F00-FA12-4FD7-985F-D7D0CE105C1E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F17C1-21BD-4B21-A17F-D68CC8AFC012}" type="datetime1">
              <a:rPr lang="en-US" smtClean="0"/>
              <a:t>3/17/2022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D518-20F2-4FDD-8FAA-CB4831ED7779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B7F2-0AF8-41D6-A95B-3101A2BCD334}" type="datetime1">
              <a:rPr lang="en-US" smtClean="0"/>
              <a:t>3/17/2022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43569" y="6264909"/>
            <a:ext cx="505459" cy="548640"/>
          </a:xfrm>
          <a:custGeom>
            <a:avLst/>
            <a:gdLst/>
            <a:ahLst/>
            <a:cxnLst/>
            <a:rect l="l" t="t" r="r" b="b"/>
            <a:pathLst>
              <a:path w="505459" h="548640">
                <a:moveTo>
                  <a:pt x="252729" y="0"/>
                </a:moveTo>
                <a:lnTo>
                  <a:pt x="206600" y="4264"/>
                </a:lnTo>
                <a:lnTo>
                  <a:pt x="163471" y="16619"/>
                </a:lnTo>
                <a:lnTo>
                  <a:pt x="123989" y="36406"/>
                </a:lnTo>
                <a:lnTo>
                  <a:pt x="88804" y="62966"/>
                </a:lnTo>
                <a:lnTo>
                  <a:pt x="58562" y="95641"/>
                </a:lnTo>
                <a:lnTo>
                  <a:pt x="33913" y="133773"/>
                </a:lnTo>
                <a:lnTo>
                  <a:pt x="15504" y="176702"/>
                </a:lnTo>
                <a:lnTo>
                  <a:pt x="3984" y="223770"/>
                </a:lnTo>
                <a:lnTo>
                  <a:pt x="0" y="274319"/>
                </a:lnTo>
                <a:lnTo>
                  <a:pt x="3984" y="324534"/>
                </a:lnTo>
                <a:lnTo>
                  <a:pt x="15504" y="371425"/>
                </a:lnTo>
                <a:lnTo>
                  <a:pt x="33913" y="414302"/>
                </a:lnTo>
                <a:lnTo>
                  <a:pt x="58562" y="452475"/>
                </a:lnTo>
                <a:lnTo>
                  <a:pt x="88804" y="485254"/>
                </a:lnTo>
                <a:lnTo>
                  <a:pt x="123989" y="511951"/>
                </a:lnTo>
                <a:lnTo>
                  <a:pt x="163471" y="531873"/>
                </a:lnTo>
                <a:lnTo>
                  <a:pt x="206600" y="544333"/>
                </a:lnTo>
                <a:lnTo>
                  <a:pt x="252729" y="548639"/>
                </a:lnTo>
                <a:lnTo>
                  <a:pt x="299193" y="544333"/>
                </a:lnTo>
                <a:lnTo>
                  <a:pt x="342501" y="531873"/>
                </a:lnTo>
                <a:lnTo>
                  <a:pt x="382034" y="511951"/>
                </a:lnTo>
                <a:lnTo>
                  <a:pt x="417178" y="485254"/>
                </a:lnTo>
                <a:lnTo>
                  <a:pt x="447315" y="452475"/>
                </a:lnTo>
                <a:lnTo>
                  <a:pt x="471828" y="414302"/>
                </a:lnTo>
                <a:lnTo>
                  <a:pt x="490101" y="371425"/>
                </a:lnTo>
                <a:lnTo>
                  <a:pt x="501517" y="324534"/>
                </a:lnTo>
                <a:lnTo>
                  <a:pt x="505459" y="274319"/>
                </a:lnTo>
                <a:lnTo>
                  <a:pt x="501517" y="223770"/>
                </a:lnTo>
                <a:lnTo>
                  <a:pt x="490101" y="176702"/>
                </a:lnTo>
                <a:lnTo>
                  <a:pt x="471828" y="133773"/>
                </a:lnTo>
                <a:lnTo>
                  <a:pt x="447315" y="95641"/>
                </a:lnTo>
                <a:lnTo>
                  <a:pt x="417178" y="62966"/>
                </a:lnTo>
                <a:lnTo>
                  <a:pt x="382034" y="36406"/>
                </a:lnTo>
                <a:lnTo>
                  <a:pt x="342501" y="16619"/>
                </a:lnTo>
                <a:lnTo>
                  <a:pt x="299193" y="4264"/>
                </a:lnTo>
                <a:lnTo>
                  <a:pt x="252729" y="0"/>
                </a:lnTo>
                <a:close/>
              </a:path>
            </a:pathLst>
          </a:custGeom>
          <a:solidFill>
            <a:srgbClr val="FF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43569" y="6264909"/>
            <a:ext cx="505459" cy="548640"/>
          </a:xfrm>
          <a:custGeom>
            <a:avLst/>
            <a:gdLst/>
            <a:ahLst/>
            <a:cxnLst/>
            <a:rect l="l" t="t" r="r" b="b"/>
            <a:pathLst>
              <a:path w="505459" h="548640">
                <a:moveTo>
                  <a:pt x="252729" y="0"/>
                </a:moveTo>
                <a:lnTo>
                  <a:pt x="299193" y="4264"/>
                </a:lnTo>
                <a:lnTo>
                  <a:pt x="342501" y="16619"/>
                </a:lnTo>
                <a:lnTo>
                  <a:pt x="382034" y="36406"/>
                </a:lnTo>
                <a:lnTo>
                  <a:pt x="417178" y="62966"/>
                </a:lnTo>
                <a:lnTo>
                  <a:pt x="447315" y="95641"/>
                </a:lnTo>
                <a:lnTo>
                  <a:pt x="471828" y="133773"/>
                </a:lnTo>
                <a:lnTo>
                  <a:pt x="490101" y="176702"/>
                </a:lnTo>
                <a:lnTo>
                  <a:pt x="501517" y="223770"/>
                </a:lnTo>
                <a:lnTo>
                  <a:pt x="505459" y="274319"/>
                </a:lnTo>
                <a:lnTo>
                  <a:pt x="501517" y="324534"/>
                </a:lnTo>
                <a:lnTo>
                  <a:pt x="490101" y="371425"/>
                </a:lnTo>
                <a:lnTo>
                  <a:pt x="471828" y="414302"/>
                </a:lnTo>
                <a:lnTo>
                  <a:pt x="447315" y="452475"/>
                </a:lnTo>
                <a:lnTo>
                  <a:pt x="417178" y="485254"/>
                </a:lnTo>
                <a:lnTo>
                  <a:pt x="382034" y="511951"/>
                </a:lnTo>
                <a:lnTo>
                  <a:pt x="342501" y="531873"/>
                </a:lnTo>
                <a:lnTo>
                  <a:pt x="299193" y="544333"/>
                </a:lnTo>
                <a:lnTo>
                  <a:pt x="252729" y="548639"/>
                </a:lnTo>
                <a:lnTo>
                  <a:pt x="206600" y="544333"/>
                </a:lnTo>
                <a:lnTo>
                  <a:pt x="163471" y="531873"/>
                </a:lnTo>
                <a:lnTo>
                  <a:pt x="123989" y="511951"/>
                </a:lnTo>
                <a:lnTo>
                  <a:pt x="88804" y="485254"/>
                </a:lnTo>
                <a:lnTo>
                  <a:pt x="58562" y="452475"/>
                </a:lnTo>
                <a:lnTo>
                  <a:pt x="33913" y="414302"/>
                </a:lnTo>
                <a:lnTo>
                  <a:pt x="15504" y="371425"/>
                </a:lnTo>
                <a:lnTo>
                  <a:pt x="3984" y="324534"/>
                </a:lnTo>
                <a:lnTo>
                  <a:pt x="0" y="274319"/>
                </a:lnTo>
                <a:lnTo>
                  <a:pt x="3984" y="223770"/>
                </a:lnTo>
                <a:lnTo>
                  <a:pt x="15504" y="176702"/>
                </a:lnTo>
                <a:lnTo>
                  <a:pt x="33913" y="133773"/>
                </a:lnTo>
                <a:lnTo>
                  <a:pt x="58562" y="95641"/>
                </a:lnTo>
                <a:lnTo>
                  <a:pt x="88804" y="62966"/>
                </a:lnTo>
                <a:lnTo>
                  <a:pt x="123989" y="36406"/>
                </a:lnTo>
                <a:lnTo>
                  <a:pt x="163471" y="16619"/>
                </a:lnTo>
                <a:lnTo>
                  <a:pt x="206600" y="4264"/>
                </a:lnTo>
                <a:lnTo>
                  <a:pt x="252729" y="0"/>
                </a:lnTo>
                <a:close/>
              </a:path>
              <a:path w="505459" h="548640">
                <a:moveTo>
                  <a:pt x="0" y="0"/>
                </a:moveTo>
                <a:lnTo>
                  <a:pt x="0" y="0"/>
                </a:lnTo>
              </a:path>
              <a:path w="505459" h="548640">
                <a:moveTo>
                  <a:pt x="505459" y="548639"/>
                </a:moveTo>
                <a:lnTo>
                  <a:pt x="505459" y="548639"/>
                </a:lnTo>
              </a:path>
            </a:pathLst>
          </a:custGeom>
          <a:ln w="12579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59689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06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344">
            <a:solidFill>
              <a:srgbClr val="C226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910" y="0"/>
            <a:ext cx="26034" cy="6831330"/>
          </a:xfrm>
          <a:custGeom>
            <a:avLst/>
            <a:gdLst/>
            <a:ahLst/>
            <a:cxnLst/>
            <a:rect l="l" t="t" r="r" b="b"/>
            <a:pathLst>
              <a:path w="26035" h="6831330">
                <a:moveTo>
                  <a:pt x="0" y="6831330"/>
                </a:moveTo>
                <a:lnTo>
                  <a:pt x="25518" y="6831330"/>
                </a:lnTo>
                <a:lnTo>
                  <a:pt x="25518" y="0"/>
                </a:lnTo>
                <a:lnTo>
                  <a:pt x="0" y="0"/>
                </a:lnTo>
                <a:lnTo>
                  <a:pt x="0" y="6831330"/>
                </a:lnTo>
                <a:close/>
              </a:path>
            </a:pathLst>
          </a:custGeom>
          <a:solidFill>
            <a:srgbClr val="C22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279" y="1535429"/>
            <a:ext cx="8473440" cy="438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5812-FFE0-4DF1-8934-D7C5F486A7F2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3590" y="6471920"/>
            <a:ext cx="2311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219200"/>
            <a:ext cx="8985250" cy="3447098"/>
          </a:xfrm>
        </p:spPr>
        <p:txBody>
          <a:bodyPr/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8538358" cy="3447098"/>
          </a:xfrm>
        </p:spPr>
        <p:txBody>
          <a:bodyPr/>
          <a:lstStyle/>
          <a:p>
            <a:endParaRPr lang="en-US" sz="4000" dirty="0"/>
          </a:p>
          <a:p>
            <a:endParaRPr lang="en-US" sz="4000" dirty="0"/>
          </a:p>
          <a:p>
            <a:r>
              <a:rPr lang="en-US" sz="3600" dirty="0"/>
              <a:t>Software </a:t>
            </a:r>
            <a:r>
              <a:rPr lang="en-US" sz="3600" dirty="0" smtClean="0"/>
              <a:t>Requirement Engineering </a:t>
            </a:r>
            <a:r>
              <a:rPr lang="en-US" sz="3600"/>
              <a:t>and </a:t>
            </a:r>
            <a:r>
              <a:rPr lang="en-US" sz="3600" smtClean="0"/>
              <a:t> </a:t>
            </a:r>
            <a:r>
              <a:rPr lang="en-US" sz="3600"/>
              <a:t>Analysis</a:t>
            </a:r>
          </a:p>
          <a:p>
            <a:r>
              <a:rPr lang="en-US" sz="3600" dirty="0" smtClean="0"/>
              <a:t>  </a:t>
            </a:r>
            <a:endParaRPr lang="en-US" sz="3600" dirty="0"/>
          </a:p>
          <a:p>
            <a:r>
              <a:rPr lang="en-US" sz="36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2834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" y="1108709"/>
            <a:ext cx="8666480" cy="538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">
              <a:lnSpc>
                <a:spcPct val="100000"/>
              </a:lnSpc>
              <a:spcBef>
                <a:spcPts val="100"/>
              </a:spcBef>
            </a:pPr>
            <a:r>
              <a:rPr sz="2200" b="1" spc="-70">
                <a:latin typeface="Arial"/>
                <a:cs typeface="Arial"/>
              </a:rPr>
              <a:t>6. </a:t>
            </a:r>
            <a:r>
              <a:rPr sz="2200" b="1" spc="-120">
                <a:latin typeface="Arial"/>
                <a:cs typeface="Arial"/>
              </a:rPr>
              <a:t>Validation </a:t>
            </a:r>
            <a:r>
              <a:rPr sz="2200" b="1" spc="-100">
                <a:latin typeface="Arial"/>
                <a:cs typeface="Arial"/>
              </a:rPr>
              <a:t>:-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60">
                <a:latin typeface="Arial"/>
                <a:cs typeface="Arial"/>
              </a:rPr>
              <a:t>review </a:t>
            </a:r>
            <a:r>
              <a:rPr sz="2200" spc="-114">
                <a:latin typeface="Arial"/>
                <a:cs typeface="Arial"/>
              </a:rPr>
              <a:t>mechanism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95">
                <a:latin typeface="Arial"/>
                <a:cs typeface="Arial"/>
              </a:rPr>
              <a:t>looks </a:t>
            </a:r>
            <a:r>
              <a:rPr sz="2200" spc="10">
                <a:latin typeface="Arial"/>
                <a:cs typeface="Arial"/>
              </a:rPr>
              <a:t>for </a:t>
            </a:r>
            <a:r>
              <a:rPr sz="2200" spc="-60">
                <a:latin typeface="Arial"/>
                <a:cs typeface="Arial"/>
              </a:rPr>
              <a:t>errors </a:t>
            </a:r>
            <a:r>
              <a:rPr sz="2200" spc="-35">
                <a:latin typeface="Arial"/>
                <a:cs typeface="Arial"/>
              </a:rPr>
              <a:t>in </a:t>
            </a:r>
            <a:r>
              <a:rPr sz="2200" spc="-45">
                <a:latin typeface="Arial"/>
                <a:cs typeface="Arial"/>
              </a:rPr>
              <a:t>content </a:t>
            </a:r>
            <a:r>
              <a:rPr sz="2200" spc="-15">
                <a:latin typeface="Arial"/>
                <a:cs typeface="Arial"/>
              </a:rPr>
              <a:t>or  </a:t>
            </a:r>
            <a:r>
              <a:rPr sz="2200" spc="-25">
                <a:latin typeface="Arial"/>
                <a:cs typeface="Arial"/>
              </a:rPr>
              <a:t>interpretation </a:t>
            </a:r>
            <a:r>
              <a:rPr sz="2200" spc="-140">
                <a:latin typeface="Arial"/>
                <a:cs typeface="Arial"/>
              </a:rPr>
              <a:t>areas </a:t>
            </a:r>
            <a:r>
              <a:rPr sz="2200" spc="-70">
                <a:latin typeface="Arial"/>
                <a:cs typeface="Arial"/>
              </a:rPr>
              <a:t>where </a:t>
            </a:r>
            <a:r>
              <a:rPr sz="2200" spc="-50">
                <a:latin typeface="Arial"/>
                <a:cs typeface="Arial"/>
              </a:rPr>
              <a:t>clarification </a:t>
            </a:r>
            <a:r>
              <a:rPr sz="2200" spc="-120">
                <a:latin typeface="Arial"/>
                <a:cs typeface="Arial"/>
              </a:rPr>
              <a:t>may </a:t>
            </a:r>
            <a:r>
              <a:rPr sz="2200" spc="-105">
                <a:latin typeface="Arial"/>
                <a:cs typeface="Arial"/>
              </a:rPr>
              <a:t>be</a:t>
            </a:r>
            <a:r>
              <a:rPr sz="2200" spc="-320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required.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200" spc="-110">
                <a:latin typeface="Arial"/>
                <a:cs typeface="Arial"/>
              </a:rPr>
              <a:t>-missing</a:t>
            </a:r>
            <a:r>
              <a:rPr sz="2200" spc="-135">
                <a:latin typeface="Arial"/>
                <a:cs typeface="Arial"/>
              </a:rPr>
              <a:t> </a:t>
            </a:r>
            <a:r>
              <a:rPr sz="2200" spc="-30">
                <a:latin typeface="Arial"/>
                <a:cs typeface="Arial"/>
              </a:rPr>
              <a:t>information</a:t>
            </a:r>
            <a:endParaRPr sz="2200">
              <a:latin typeface="Arial"/>
              <a:cs typeface="Arial"/>
            </a:endParaRPr>
          </a:p>
          <a:p>
            <a:pPr marL="12700" marR="13335" indent="914400">
              <a:lnSpc>
                <a:spcPct val="100000"/>
              </a:lnSpc>
            </a:pPr>
            <a:r>
              <a:rPr sz="2200" spc="-100">
                <a:latin typeface="Arial"/>
                <a:cs typeface="Arial"/>
              </a:rPr>
              <a:t>-inconsistencies </a:t>
            </a:r>
            <a:r>
              <a:rPr sz="2200" spc="-125">
                <a:latin typeface="Arial"/>
                <a:cs typeface="Arial"/>
              </a:rPr>
              <a:t>(a </a:t>
            </a:r>
            <a:r>
              <a:rPr sz="2200" spc="-50">
                <a:latin typeface="Arial"/>
                <a:cs typeface="Arial"/>
              </a:rPr>
              <a:t>major </a:t>
            </a:r>
            <a:r>
              <a:rPr sz="2200" spc="-60">
                <a:latin typeface="Arial"/>
                <a:cs typeface="Arial"/>
              </a:rPr>
              <a:t>problem </a:t>
            </a:r>
            <a:r>
              <a:rPr sz="2200" spc="-80">
                <a:latin typeface="Arial"/>
                <a:cs typeface="Arial"/>
              </a:rPr>
              <a:t>when </a:t>
            </a:r>
            <a:r>
              <a:rPr sz="2200" spc="-95">
                <a:latin typeface="Arial"/>
                <a:cs typeface="Arial"/>
              </a:rPr>
              <a:t>large </a:t>
            </a:r>
            <a:r>
              <a:rPr sz="2200" spc="-75">
                <a:latin typeface="Arial"/>
                <a:cs typeface="Arial"/>
              </a:rPr>
              <a:t>products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135">
                <a:latin typeface="Arial"/>
                <a:cs typeface="Arial"/>
              </a:rPr>
              <a:t>systems  </a:t>
            </a:r>
            <a:r>
              <a:rPr sz="2200" spc="-95">
                <a:latin typeface="Arial"/>
                <a:cs typeface="Arial"/>
              </a:rPr>
              <a:t>are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engineered)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ts val="2630"/>
              </a:lnSpc>
            </a:pPr>
            <a:r>
              <a:rPr sz="2200" spc="-55">
                <a:latin typeface="Arial"/>
                <a:cs typeface="Arial"/>
              </a:rPr>
              <a:t>-conflicting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65">
                <a:latin typeface="Arial"/>
                <a:cs typeface="Arial"/>
              </a:rPr>
              <a:t>unrealistic </a:t>
            </a:r>
            <a:r>
              <a:rPr sz="2200" spc="-95">
                <a:latin typeface="Arial"/>
                <a:cs typeface="Arial"/>
              </a:rPr>
              <a:t>(unachievable)</a:t>
            </a:r>
            <a:r>
              <a:rPr sz="2200" spc="-370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requirements.</a:t>
            </a:r>
            <a:endParaRPr sz="2200">
              <a:latin typeface="Arial"/>
              <a:cs typeface="Arial"/>
            </a:endParaRPr>
          </a:p>
          <a:p>
            <a:pPr marL="12700" marR="10795" algn="just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2200" spc="-100">
                <a:latin typeface="Arial"/>
                <a:cs typeface="Arial"/>
              </a:rPr>
              <a:t>Requirements </a:t>
            </a:r>
            <a:r>
              <a:rPr sz="2200" spc="-55">
                <a:latin typeface="Arial"/>
                <a:cs typeface="Arial"/>
              </a:rPr>
              <a:t>validation </a:t>
            </a:r>
            <a:r>
              <a:rPr sz="2200" spc="-125">
                <a:latin typeface="Arial"/>
                <a:cs typeface="Arial"/>
              </a:rPr>
              <a:t>examines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5">
                <a:latin typeface="Arial"/>
                <a:cs typeface="Arial"/>
              </a:rPr>
              <a:t>specification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ensure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50">
                <a:latin typeface="Arial"/>
                <a:cs typeface="Arial"/>
              </a:rPr>
              <a:t>all  </a:t>
            </a:r>
            <a:r>
              <a:rPr sz="2200" spc="-55">
                <a:latin typeface="Arial"/>
                <a:cs typeface="Arial"/>
              </a:rPr>
              <a:t>software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125">
                <a:latin typeface="Arial"/>
                <a:cs typeface="Arial"/>
              </a:rPr>
              <a:t>have </a:t>
            </a:r>
            <a:r>
              <a:rPr sz="2200" spc="-105">
                <a:latin typeface="Arial"/>
                <a:cs typeface="Arial"/>
              </a:rPr>
              <a:t>been </a:t>
            </a:r>
            <a:r>
              <a:rPr sz="2200" spc="-65">
                <a:latin typeface="Arial"/>
                <a:cs typeface="Arial"/>
              </a:rPr>
              <a:t>stated </a:t>
            </a:r>
            <a:r>
              <a:rPr sz="2200" spc="-90">
                <a:latin typeface="Arial"/>
                <a:cs typeface="Arial"/>
              </a:rPr>
              <a:t>unambiguously; </a:t>
            </a:r>
            <a:r>
              <a:rPr sz="2200" spc="-5">
                <a:latin typeface="Arial"/>
                <a:cs typeface="Arial"/>
              </a:rPr>
              <a:t>that  </a:t>
            </a:r>
            <a:r>
              <a:rPr sz="2200" spc="-100">
                <a:latin typeface="Arial"/>
                <a:cs typeface="Arial"/>
              </a:rPr>
              <a:t>inconsistencies, </a:t>
            </a:r>
            <a:r>
              <a:rPr sz="2200" spc="-105">
                <a:latin typeface="Arial"/>
                <a:cs typeface="Arial"/>
              </a:rPr>
              <a:t>omissions, and </a:t>
            </a:r>
            <a:r>
              <a:rPr sz="2200" spc="-60">
                <a:latin typeface="Arial"/>
                <a:cs typeface="Arial"/>
              </a:rPr>
              <a:t>errors </a:t>
            </a:r>
            <a:r>
              <a:rPr sz="2200" spc="-125">
                <a:latin typeface="Arial"/>
                <a:cs typeface="Arial"/>
              </a:rPr>
              <a:t>have </a:t>
            </a:r>
            <a:r>
              <a:rPr sz="2200" spc="-105">
                <a:latin typeface="Arial"/>
                <a:cs typeface="Arial"/>
              </a:rPr>
              <a:t>been </a:t>
            </a:r>
            <a:r>
              <a:rPr sz="2200" spc="-65">
                <a:latin typeface="Arial"/>
                <a:cs typeface="Arial"/>
              </a:rPr>
              <a:t>detected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300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corrected;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200" b="1" spc="-70">
                <a:latin typeface="Arial"/>
                <a:cs typeface="Arial"/>
              </a:rPr>
              <a:t>7. </a:t>
            </a:r>
            <a:r>
              <a:rPr sz="2200" b="1" spc="-140">
                <a:latin typeface="Arial"/>
                <a:cs typeface="Arial"/>
              </a:rPr>
              <a:t>Requirement</a:t>
            </a:r>
            <a:r>
              <a:rPr sz="2200" b="1" spc="-185">
                <a:latin typeface="Arial"/>
                <a:cs typeface="Arial"/>
              </a:rPr>
              <a:t> </a:t>
            </a:r>
            <a:r>
              <a:rPr sz="2200" b="1" spc="-130">
                <a:latin typeface="Arial"/>
                <a:cs typeface="Arial"/>
              </a:rPr>
              <a:t>Management</a:t>
            </a:r>
            <a:endParaRPr sz="2200">
              <a:latin typeface="Arial"/>
              <a:cs typeface="Arial"/>
            </a:endParaRPr>
          </a:p>
          <a:p>
            <a:pPr marL="12700" marR="13970" algn="just">
              <a:lnSpc>
                <a:spcPct val="100000"/>
              </a:lnSpc>
              <a:buChar char="&gt;"/>
              <a:tabLst>
                <a:tab pos="281940" algn="l"/>
              </a:tabLst>
            </a:pPr>
            <a:r>
              <a:rPr sz="2200" spc="-100">
                <a:latin typeface="Arial"/>
                <a:cs typeface="Arial"/>
              </a:rPr>
              <a:t>Requirements </a:t>
            </a:r>
            <a:r>
              <a:rPr sz="2200" spc="5">
                <a:latin typeface="Arial"/>
                <a:cs typeface="Arial"/>
              </a:rPr>
              <a:t>for </a:t>
            </a:r>
            <a:r>
              <a:rPr sz="2200" spc="-90">
                <a:latin typeface="Arial"/>
                <a:cs typeface="Arial"/>
              </a:rPr>
              <a:t>computer-based </a:t>
            </a:r>
            <a:r>
              <a:rPr sz="2200" spc="-135">
                <a:latin typeface="Arial"/>
                <a:cs typeface="Arial"/>
              </a:rPr>
              <a:t>systems </a:t>
            </a:r>
            <a:r>
              <a:rPr sz="2200" spc="-130">
                <a:latin typeface="Arial"/>
                <a:cs typeface="Arial"/>
              </a:rPr>
              <a:t>change,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90">
                <a:latin typeface="Arial"/>
                <a:cs typeface="Arial"/>
              </a:rPr>
              <a:t>desire </a:t>
            </a:r>
            <a:r>
              <a:rPr sz="2200" spc="25">
                <a:latin typeface="Arial"/>
                <a:cs typeface="Arial"/>
              </a:rPr>
              <a:t>to  </a:t>
            </a:r>
            <a:r>
              <a:rPr sz="2200" spc="-140">
                <a:latin typeface="Arial"/>
                <a:cs typeface="Arial"/>
              </a:rPr>
              <a:t>change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requirements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persists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throughout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15">
                <a:latin typeface="Arial"/>
                <a:cs typeface="Arial"/>
              </a:rPr>
              <a:t>life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110">
                <a:latin typeface="Arial"/>
                <a:cs typeface="Arial"/>
              </a:rPr>
              <a:t>system.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110">
                <a:latin typeface="Arial"/>
                <a:cs typeface="Arial"/>
              </a:rPr>
              <a:t>&gt;Requirements </a:t>
            </a:r>
            <a:r>
              <a:rPr sz="2200" spc="-100">
                <a:latin typeface="Arial"/>
                <a:cs typeface="Arial"/>
              </a:rPr>
              <a:t>management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85">
                <a:latin typeface="Arial"/>
                <a:cs typeface="Arial"/>
              </a:rPr>
              <a:t>set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60">
                <a:latin typeface="Arial"/>
                <a:cs typeface="Arial"/>
              </a:rPr>
              <a:t>activities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70">
                <a:latin typeface="Arial"/>
                <a:cs typeface="Arial"/>
              </a:rPr>
              <a:t>help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40">
                <a:latin typeface="Arial"/>
                <a:cs typeface="Arial"/>
              </a:rPr>
              <a:t>project </a:t>
            </a:r>
            <a:r>
              <a:rPr sz="2200" b="1" spc="-105">
                <a:latin typeface="Arial"/>
                <a:cs typeface="Arial"/>
              </a:rPr>
              <a:t>team  </a:t>
            </a:r>
            <a:r>
              <a:rPr sz="2200" b="1" spc="-100">
                <a:latin typeface="Arial"/>
                <a:cs typeface="Arial"/>
              </a:rPr>
              <a:t>identify, </a:t>
            </a:r>
            <a:r>
              <a:rPr sz="2200" b="1" spc="-130">
                <a:latin typeface="Arial"/>
                <a:cs typeface="Arial"/>
              </a:rPr>
              <a:t>control, </a:t>
            </a:r>
            <a:r>
              <a:rPr sz="2200" b="1" spc="-160">
                <a:latin typeface="Arial"/>
                <a:cs typeface="Arial"/>
              </a:rPr>
              <a:t>and </a:t>
            </a:r>
            <a:r>
              <a:rPr sz="2200" b="1" spc="-140">
                <a:latin typeface="Arial"/>
                <a:cs typeface="Arial"/>
              </a:rPr>
              <a:t>track </a:t>
            </a:r>
            <a:r>
              <a:rPr sz="2200" b="1" spc="-135">
                <a:latin typeface="Arial"/>
                <a:cs typeface="Arial"/>
              </a:rPr>
              <a:t>requirements </a:t>
            </a:r>
            <a:r>
              <a:rPr sz="2200" b="1" spc="-160">
                <a:latin typeface="Arial"/>
                <a:cs typeface="Arial"/>
              </a:rPr>
              <a:t>and </a:t>
            </a:r>
            <a:r>
              <a:rPr sz="2200" b="1" spc="-225">
                <a:latin typeface="Arial"/>
                <a:cs typeface="Arial"/>
              </a:rPr>
              <a:t>changes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135">
                <a:latin typeface="Arial"/>
                <a:cs typeface="Arial"/>
              </a:rPr>
              <a:t>requirements </a:t>
            </a:r>
            <a:r>
              <a:rPr sz="2200" b="1" spc="-60">
                <a:latin typeface="Arial"/>
                <a:cs typeface="Arial"/>
              </a:rPr>
              <a:t>at  </a:t>
            </a:r>
            <a:r>
              <a:rPr sz="2200" b="1" spc="-170">
                <a:latin typeface="Arial"/>
                <a:cs typeface="Arial"/>
              </a:rPr>
              <a:t>any </a:t>
            </a:r>
            <a:r>
              <a:rPr sz="2200" b="1" spc="-85">
                <a:latin typeface="Arial"/>
                <a:cs typeface="Arial"/>
              </a:rPr>
              <a:t>time </a:t>
            </a:r>
            <a:r>
              <a:rPr sz="2200" b="1" spc="-250">
                <a:latin typeface="Arial"/>
                <a:cs typeface="Arial"/>
              </a:rPr>
              <a:t>as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25">
                <a:latin typeface="Arial"/>
                <a:cs typeface="Arial"/>
              </a:rPr>
              <a:t>project</a:t>
            </a:r>
            <a:r>
              <a:rPr sz="2200" b="1" spc="-400">
                <a:latin typeface="Arial"/>
                <a:cs typeface="Arial"/>
              </a:rPr>
              <a:t> </a:t>
            </a:r>
            <a:r>
              <a:rPr sz="2200" b="1" spc="-170">
                <a:latin typeface="Arial"/>
                <a:cs typeface="Arial"/>
              </a:rPr>
              <a:t>proceeds.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" y="398779"/>
            <a:ext cx="8031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28115" algn="l"/>
              </a:tabLst>
            </a:pPr>
            <a:r>
              <a:rPr spc="-130">
                <a:solidFill>
                  <a:srgbClr val="000000"/>
                </a:solidFill>
              </a:rPr>
              <a:t>Inception</a:t>
            </a:r>
            <a:r>
              <a:rPr b="0" spc="-130">
                <a:solidFill>
                  <a:srgbClr val="000000"/>
                </a:solidFill>
                <a:latin typeface="Arial"/>
                <a:cs typeface="Arial"/>
              </a:rPr>
              <a:t>:	</a:t>
            </a:r>
            <a:r>
              <a:rPr b="0" spc="-18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b="0" spc="-125">
                <a:solidFill>
                  <a:srgbClr val="000000"/>
                </a:solidFill>
                <a:latin typeface="Arial"/>
                <a:cs typeface="Arial"/>
              </a:rPr>
              <a:t>steps </a:t>
            </a:r>
            <a:r>
              <a:rPr b="0" spc="-55">
                <a:solidFill>
                  <a:srgbClr val="000000"/>
                </a:solidFill>
                <a:latin typeface="Arial"/>
                <a:cs typeface="Arial"/>
              </a:rPr>
              <a:t>required </a:t>
            </a:r>
            <a:r>
              <a:rPr b="0" spc="3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b="0" spc="-95">
                <a:solidFill>
                  <a:srgbClr val="000000"/>
                </a:solidFill>
                <a:latin typeface="Arial"/>
                <a:cs typeface="Arial"/>
              </a:rPr>
              <a:t>establish </a:t>
            </a:r>
            <a:r>
              <a:rPr b="0" spc="-3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b="0" spc="-3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95">
                <a:solidFill>
                  <a:srgbClr val="000000"/>
                </a:solidFill>
                <a:latin typeface="Arial"/>
                <a:cs typeface="Arial"/>
              </a:rPr>
              <a:t>groundwork(basic  </a:t>
            </a:r>
            <a:r>
              <a:rPr b="0" spc="-55">
                <a:solidFill>
                  <a:srgbClr val="000000"/>
                </a:solidFill>
                <a:latin typeface="Arial"/>
                <a:cs typeface="Arial"/>
              </a:rPr>
              <a:t>work) </a:t>
            </a:r>
            <a:r>
              <a:rPr b="0" spc="5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b="0" spc="-150">
                <a:solidFill>
                  <a:srgbClr val="000000"/>
                </a:solidFill>
                <a:latin typeface="Arial"/>
                <a:cs typeface="Arial"/>
              </a:rPr>
              <a:t>An </a:t>
            </a:r>
            <a:r>
              <a:rPr b="0" spc="-85">
                <a:solidFill>
                  <a:srgbClr val="000000"/>
                </a:solidFill>
                <a:latin typeface="Arial"/>
                <a:cs typeface="Arial"/>
              </a:rPr>
              <a:t>understanding </a:t>
            </a:r>
            <a:r>
              <a:rPr b="0" spc="-1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b="0" spc="-60">
                <a:solidFill>
                  <a:srgbClr val="000000"/>
                </a:solidFill>
                <a:latin typeface="Arial"/>
                <a:cs typeface="Arial"/>
              </a:rPr>
              <a:t>software</a:t>
            </a:r>
            <a:r>
              <a:rPr b="0" spc="-4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120">
                <a:solidFill>
                  <a:srgbClr val="000000"/>
                </a:solidFill>
                <a:latin typeface="Arial"/>
                <a:cs typeface="Arial"/>
              </a:rPr>
              <a:t>requirements…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59" y="1926590"/>
            <a:ext cx="8629015" cy="374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latin typeface="Arial"/>
                <a:cs typeface="Arial"/>
              </a:rPr>
              <a:t>Groundwork </a:t>
            </a:r>
            <a:r>
              <a:rPr sz="2400" b="1" spc="-210" dirty="0">
                <a:latin typeface="Arial"/>
                <a:cs typeface="Arial"/>
              </a:rPr>
              <a:t>For </a:t>
            </a:r>
            <a:r>
              <a:rPr sz="2400" b="1" spc="-175" dirty="0">
                <a:latin typeface="Arial"/>
                <a:cs typeface="Arial"/>
              </a:rPr>
              <a:t>Understanding </a:t>
            </a:r>
            <a:r>
              <a:rPr sz="2400" b="1" spc="-114" dirty="0">
                <a:latin typeface="Arial"/>
                <a:cs typeface="Arial"/>
              </a:rPr>
              <a:t>of </a:t>
            </a:r>
            <a:r>
              <a:rPr sz="2400" b="1" spc="-140" dirty="0">
                <a:latin typeface="Arial"/>
                <a:cs typeface="Arial"/>
              </a:rPr>
              <a:t>Software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170" dirty="0">
                <a:latin typeface="Arial"/>
                <a:cs typeface="Arial"/>
              </a:rPr>
              <a:t>Requirements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50800" marR="43180" algn="just">
              <a:lnSpc>
                <a:spcPct val="100000"/>
              </a:lnSpc>
              <a:buFont typeface="UnDotum"/>
              <a:buChar char=""/>
              <a:tabLst>
                <a:tab pos="278130" algn="l"/>
              </a:tabLst>
            </a:pPr>
            <a:r>
              <a:rPr sz="2200" spc="-100" dirty="0">
                <a:latin typeface="Arial"/>
                <a:cs typeface="Arial"/>
              </a:rPr>
              <a:t>Requirements </a:t>
            </a:r>
            <a:r>
              <a:rPr sz="2200" spc="-90" dirty="0">
                <a:latin typeface="Arial"/>
                <a:cs typeface="Arial"/>
              </a:rPr>
              <a:t>engineering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80" dirty="0">
                <a:latin typeface="Arial"/>
                <a:cs typeface="Arial"/>
              </a:rPr>
              <a:t>simply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25" dirty="0">
                <a:latin typeface="Arial"/>
                <a:cs typeface="Arial"/>
              </a:rPr>
              <a:t>matter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80" dirty="0">
                <a:latin typeface="Arial"/>
                <a:cs typeface="Arial"/>
              </a:rPr>
              <a:t>conducting </a:t>
            </a:r>
            <a:r>
              <a:rPr sz="2200" spc="-75" dirty="0">
                <a:latin typeface="Arial"/>
                <a:cs typeface="Arial"/>
              </a:rPr>
              <a:t>meaningful  </a:t>
            </a:r>
            <a:r>
              <a:rPr sz="2200" spc="-95" dirty="0">
                <a:latin typeface="Arial"/>
                <a:cs typeface="Arial"/>
              </a:rPr>
              <a:t>conversations </a:t>
            </a:r>
            <a:r>
              <a:rPr sz="2200" spc="5" dirty="0">
                <a:latin typeface="Arial"/>
                <a:cs typeface="Arial"/>
              </a:rPr>
              <a:t>with </a:t>
            </a:r>
            <a:r>
              <a:rPr sz="2200" spc="-120" dirty="0">
                <a:latin typeface="Arial"/>
                <a:cs typeface="Arial"/>
              </a:rPr>
              <a:t>colleagues </a:t>
            </a:r>
            <a:r>
              <a:rPr sz="2200" spc="-55" dirty="0">
                <a:latin typeface="Arial"/>
                <a:cs typeface="Arial"/>
              </a:rPr>
              <a:t>who </a:t>
            </a:r>
            <a:r>
              <a:rPr sz="2200" spc="-90" dirty="0">
                <a:latin typeface="Arial"/>
                <a:cs typeface="Arial"/>
              </a:rPr>
              <a:t>are </a:t>
            </a:r>
            <a:r>
              <a:rPr sz="2200" spc="-55" dirty="0">
                <a:latin typeface="Arial"/>
                <a:cs typeface="Arial"/>
              </a:rPr>
              <a:t>well-known </a:t>
            </a:r>
            <a:r>
              <a:rPr sz="2200" spc="-105" dirty="0">
                <a:latin typeface="Arial"/>
                <a:cs typeface="Arial"/>
              </a:rPr>
              <a:t>members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70" dirty="0">
                <a:latin typeface="Arial"/>
                <a:cs typeface="Arial"/>
              </a:rPr>
              <a:t>team.  </a:t>
            </a:r>
            <a:r>
              <a:rPr sz="2200" spc="-75" dirty="0">
                <a:latin typeface="Arial"/>
                <a:cs typeface="Arial"/>
              </a:rPr>
              <a:t>But </a:t>
            </a:r>
            <a:r>
              <a:rPr sz="2200" spc="-40" dirty="0">
                <a:latin typeface="Arial"/>
                <a:cs typeface="Arial"/>
              </a:rPr>
              <a:t>reality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20" dirty="0">
                <a:latin typeface="Arial"/>
                <a:cs typeface="Arial"/>
              </a:rPr>
              <a:t>often </a:t>
            </a:r>
            <a:r>
              <a:rPr sz="2200" spc="-30" dirty="0">
                <a:latin typeface="Arial"/>
                <a:cs typeface="Arial"/>
              </a:rPr>
              <a:t>quite</a:t>
            </a:r>
            <a:r>
              <a:rPr sz="2200" spc="-38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different.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UnDotum"/>
              <a:buChar char=""/>
            </a:pPr>
            <a:endParaRPr sz="2250" dirty="0">
              <a:latin typeface="Arial"/>
              <a:cs typeface="Arial"/>
            </a:endParaRPr>
          </a:p>
          <a:p>
            <a:pPr marL="50800" marR="43180" algn="just">
              <a:lnSpc>
                <a:spcPct val="100000"/>
              </a:lnSpc>
              <a:buFont typeface="UnDotum"/>
              <a:buChar char=""/>
              <a:tabLst>
                <a:tab pos="273050" algn="l"/>
              </a:tabLst>
            </a:pPr>
            <a:r>
              <a:rPr sz="2200" spc="-114" dirty="0">
                <a:latin typeface="Arial"/>
                <a:cs typeface="Arial"/>
              </a:rPr>
              <a:t>Customer(s) </a:t>
            </a:r>
            <a:r>
              <a:rPr sz="2200" spc="-15" dirty="0">
                <a:latin typeface="Arial"/>
                <a:cs typeface="Arial"/>
              </a:rPr>
              <a:t>or </a:t>
            </a:r>
            <a:r>
              <a:rPr sz="2200" spc="-95" dirty="0">
                <a:latin typeface="Arial"/>
                <a:cs typeface="Arial"/>
              </a:rPr>
              <a:t>end </a:t>
            </a:r>
            <a:r>
              <a:rPr sz="2200" spc="-135" dirty="0">
                <a:latin typeface="Arial"/>
                <a:cs typeface="Arial"/>
              </a:rPr>
              <a:t>users </a:t>
            </a:r>
            <a:r>
              <a:rPr sz="2200" spc="-120" dirty="0">
                <a:latin typeface="Arial"/>
                <a:cs typeface="Arial"/>
              </a:rPr>
              <a:t>may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75" dirty="0">
                <a:latin typeface="Arial"/>
                <a:cs typeface="Arial"/>
              </a:rPr>
              <a:t>located </a:t>
            </a:r>
            <a:r>
              <a:rPr sz="2200" spc="-35" dirty="0">
                <a:latin typeface="Arial"/>
                <a:cs typeface="Arial"/>
              </a:rPr>
              <a:t>in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20" dirty="0">
                <a:latin typeface="Arial"/>
                <a:cs typeface="Arial"/>
              </a:rPr>
              <a:t>different </a:t>
            </a:r>
            <a:r>
              <a:rPr sz="2200" spc="-40" dirty="0">
                <a:latin typeface="Arial"/>
                <a:cs typeface="Arial"/>
              </a:rPr>
              <a:t>city </a:t>
            </a:r>
            <a:r>
              <a:rPr sz="2200" spc="-20" dirty="0">
                <a:latin typeface="Arial"/>
                <a:cs typeface="Arial"/>
              </a:rPr>
              <a:t>or </a:t>
            </a:r>
            <a:r>
              <a:rPr sz="2200" spc="-55" dirty="0">
                <a:latin typeface="Arial"/>
                <a:cs typeface="Arial"/>
              </a:rPr>
              <a:t>country,  </a:t>
            </a:r>
            <a:r>
              <a:rPr sz="2200" spc="-120" dirty="0">
                <a:latin typeface="Arial"/>
                <a:cs typeface="Arial"/>
              </a:rPr>
              <a:t>may </a:t>
            </a:r>
            <a:r>
              <a:rPr sz="2200" spc="-125" dirty="0">
                <a:latin typeface="Arial"/>
                <a:cs typeface="Arial"/>
              </a:rPr>
              <a:t>have </a:t>
            </a:r>
            <a:r>
              <a:rPr sz="2200" spc="-60" dirty="0">
                <a:latin typeface="Arial"/>
                <a:cs typeface="Arial"/>
              </a:rPr>
              <a:t>only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105" dirty="0">
                <a:latin typeface="Arial"/>
                <a:cs typeface="Arial"/>
              </a:rPr>
              <a:t>vague(unclear) </a:t>
            </a:r>
            <a:r>
              <a:rPr sz="2200" spc="-95" dirty="0">
                <a:latin typeface="Arial"/>
                <a:cs typeface="Arial"/>
              </a:rPr>
              <a:t>idea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35" dirty="0">
                <a:latin typeface="Arial"/>
                <a:cs typeface="Arial"/>
              </a:rPr>
              <a:t>what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55" dirty="0">
                <a:latin typeface="Arial"/>
                <a:cs typeface="Arial"/>
              </a:rPr>
              <a:t>required, </a:t>
            </a:r>
            <a:r>
              <a:rPr sz="2200" spc="-120" dirty="0">
                <a:latin typeface="Arial"/>
                <a:cs typeface="Arial"/>
              </a:rPr>
              <a:t>may have  </a:t>
            </a:r>
            <a:r>
              <a:rPr sz="2200" spc="-55" dirty="0">
                <a:latin typeface="Arial"/>
                <a:cs typeface="Arial"/>
              </a:rPr>
              <a:t>conflicting </a:t>
            </a:r>
            <a:r>
              <a:rPr sz="2200" spc="-75" dirty="0">
                <a:latin typeface="Arial"/>
                <a:cs typeface="Arial"/>
              </a:rPr>
              <a:t>opinions </a:t>
            </a:r>
            <a:r>
              <a:rPr sz="2200" spc="-55" dirty="0">
                <a:latin typeface="Arial"/>
                <a:cs typeface="Arial"/>
              </a:rPr>
              <a:t>about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14" dirty="0">
                <a:latin typeface="Arial"/>
                <a:cs typeface="Arial"/>
              </a:rPr>
              <a:t>system </a:t>
            </a:r>
            <a:r>
              <a:rPr sz="2200" spc="30" dirty="0">
                <a:latin typeface="Arial"/>
                <a:cs typeface="Arial"/>
              </a:rPr>
              <a:t>to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15" dirty="0">
                <a:latin typeface="Arial"/>
                <a:cs typeface="Arial"/>
              </a:rPr>
              <a:t>built, </a:t>
            </a:r>
            <a:r>
              <a:rPr sz="2200" spc="-120" dirty="0">
                <a:latin typeface="Arial"/>
                <a:cs typeface="Arial"/>
              </a:rPr>
              <a:t>may </a:t>
            </a:r>
            <a:r>
              <a:rPr sz="2200" spc="-125" dirty="0">
                <a:latin typeface="Arial"/>
                <a:cs typeface="Arial"/>
              </a:rPr>
              <a:t>have </a:t>
            </a:r>
            <a:r>
              <a:rPr sz="2200" spc="-20" dirty="0">
                <a:latin typeface="Arial"/>
                <a:cs typeface="Arial"/>
              </a:rPr>
              <a:t>limited  </a:t>
            </a:r>
            <a:r>
              <a:rPr sz="2200" spc="-80" dirty="0">
                <a:latin typeface="Arial"/>
                <a:cs typeface="Arial"/>
              </a:rPr>
              <a:t>technical </a:t>
            </a:r>
            <a:r>
              <a:rPr sz="2200" spc="-90" dirty="0">
                <a:latin typeface="Arial"/>
                <a:cs typeface="Arial"/>
              </a:rPr>
              <a:t>knowledge,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120" dirty="0">
                <a:latin typeface="Arial"/>
                <a:cs typeface="Arial"/>
              </a:rPr>
              <a:t>may </a:t>
            </a:r>
            <a:r>
              <a:rPr sz="2200" spc="-125" dirty="0">
                <a:latin typeface="Arial"/>
                <a:cs typeface="Arial"/>
              </a:rPr>
              <a:t>have </a:t>
            </a:r>
            <a:r>
              <a:rPr sz="2200" spc="-20" dirty="0">
                <a:latin typeface="Arial"/>
                <a:cs typeface="Arial"/>
              </a:rPr>
              <a:t>limited </a:t>
            </a:r>
            <a:r>
              <a:rPr sz="2200" spc="-25" dirty="0">
                <a:latin typeface="Arial"/>
                <a:cs typeface="Arial"/>
              </a:rPr>
              <a:t>time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35" dirty="0">
                <a:latin typeface="Arial"/>
                <a:cs typeface="Arial"/>
              </a:rPr>
              <a:t>interact </a:t>
            </a:r>
            <a:r>
              <a:rPr sz="2200" spc="5" dirty="0">
                <a:latin typeface="Arial"/>
                <a:cs typeface="Arial"/>
              </a:rPr>
              <a:t>with </a:t>
            </a:r>
            <a:r>
              <a:rPr sz="2200" spc="-30" dirty="0">
                <a:latin typeface="Arial"/>
                <a:cs typeface="Arial"/>
              </a:rPr>
              <a:t>the  </a:t>
            </a:r>
            <a:r>
              <a:rPr sz="2200" spc="-65" dirty="0">
                <a:latin typeface="Arial"/>
                <a:cs typeface="Arial"/>
              </a:rPr>
              <a:t>requirements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engineer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" y="444500"/>
            <a:ext cx="850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540" y="1967229"/>
            <a:ext cx="8799830" cy="2465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000">
                <a:latin typeface="Arial"/>
                <a:cs typeface="Arial"/>
              </a:rPr>
              <a:t>Here are </a:t>
            </a:r>
            <a:r>
              <a:rPr sz="2000" spc="-5">
                <a:latin typeface="Arial"/>
                <a:cs typeface="Arial"/>
              </a:rPr>
              <a:t>the </a:t>
            </a:r>
            <a:r>
              <a:rPr sz="2000">
                <a:latin typeface="Arial"/>
                <a:cs typeface="Arial"/>
              </a:rPr>
              <a:t>steps required </a:t>
            </a:r>
            <a:r>
              <a:rPr sz="2000" spc="-5">
                <a:latin typeface="Arial"/>
                <a:cs typeface="Arial"/>
              </a:rPr>
              <a:t>to </a:t>
            </a:r>
            <a:r>
              <a:rPr sz="2000">
                <a:latin typeface="Arial"/>
                <a:cs typeface="Arial"/>
              </a:rPr>
              <a:t>establish </a:t>
            </a:r>
            <a:r>
              <a:rPr sz="2000" spc="-5">
                <a:latin typeface="Arial"/>
                <a:cs typeface="Arial"/>
              </a:rPr>
              <a:t>the groundwork for </a:t>
            </a:r>
            <a:r>
              <a:rPr sz="2000">
                <a:latin typeface="Arial"/>
                <a:cs typeface="Arial"/>
              </a:rPr>
              <a:t>an understanding  of </a:t>
            </a:r>
            <a:r>
              <a:rPr sz="2000" spc="-5">
                <a:latin typeface="Arial"/>
                <a:cs typeface="Arial"/>
              </a:rPr>
              <a:t>software requirements—to </a:t>
            </a:r>
            <a:r>
              <a:rPr sz="2000">
                <a:latin typeface="Arial"/>
                <a:cs typeface="Arial"/>
              </a:rPr>
              <a:t>get </a:t>
            </a:r>
            <a:r>
              <a:rPr sz="2000" spc="-5">
                <a:latin typeface="Arial"/>
                <a:cs typeface="Arial"/>
              </a:rPr>
              <a:t>the </a:t>
            </a:r>
            <a:r>
              <a:rPr sz="2000">
                <a:latin typeface="Arial"/>
                <a:cs typeface="Arial"/>
              </a:rPr>
              <a:t>project </a:t>
            </a:r>
            <a:r>
              <a:rPr sz="2000" spc="-5">
                <a:latin typeface="Arial"/>
                <a:cs typeface="Arial"/>
              </a:rPr>
              <a:t>started in away </a:t>
            </a:r>
            <a:r>
              <a:rPr sz="2000">
                <a:latin typeface="Arial"/>
                <a:cs typeface="Arial"/>
              </a:rPr>
              <a:t>that </a:t>
            </a:r>
            <a:r>
              <a:rPr sz="2000" spc="-5">
                <a:latin typeface="Arial"/>
                <a:cs typeface="Arial"/>
              </a:rPr>
              <a:t>will </a:t>
            </a:r>
            <a:r>
              <a:rPr sz="2000">
                <a:latin typeface="Arial"/>
                <a:cs typeface="Arial"/>
              </a:rPr>
              <a:t>keep </a:t>
            </a:r>
            <a:r>
              <a:rPr sz="2000" spc="-5">
                <a:latin typeface="Arial"/>
                <a:cs typeface="Arial"/>
              </a:rPr>
              <a:t>it  moving forward toward </a:t>
            </a:r>
            <a:r>
              <a:rPr sz="2000">
                <a:latin typeface="Arial"/>
                <a:cs typeface="Arial"/>
              </a:rPr>
              <a:t>a successful </a:t>
            </a:r>
            <a:r>
              <a:rPr sz="2000" spc="-5">
                <a:latin typeface="Arial"/>
                <a:cs typeface="Arial"/>
              </a:rPr>
              <a:t>solution.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08405" indent="-281940">
              <a:lnSpc>
                <a:spcPct val="100000"/>
              </a:lnSpc>
              <a:buAutoNum type="arabicPeriod"/>
              <a:tabLst>
                <a:tab pos="1209040" algn="l"/>
              </a:tabLst>
            </a:pPr>
            <a:r>
              <a:rPr sz="2000" b="1" spc="-5">
                <a:latin typeface="Arial"/>
                <a:cs typeface="Arial"/>
              </a:rPr>
              <a:t>Identifying</a:t>
            </a:r>
            <a:r>
              <a:rPr sz="2000" b="1" spc="-15">
                <a:latin typeface="Arial"/>
                <a:cs typeface="Arial"/>
              </a:rPr>
              <a:t> </a:t>
            </a:r>
            <a:r>
              <a:rPr sz="2000" b="1" spc="-5">
                <a:latin typeface="Arial"/>
                <a:cs typeface="Arial"/>
              </a:rPr>
              <a:t>Stakeholders</a:t>
            </a:r>
            <a:endParaRPr sz="2000">
              <a:latin typeface="Arial"/>
              <a:cs typeface="Arial"/>
            </a:endParaRPr>
          </a:p>
          <a:p>
            <a:pPr marL="1208405" indent="-281940">
              <a:lnSpc>
                <a:spcPct val="100000"/>
              </a:lnSpc>
              <a:buAutoNum type="arabicPeriod"/>
              <a:tabLst>
                <a:tab pos="1209040" algn="l"/>
              </a:tabLst>
            </a:pPr>
            <a:r>
              <a:rPr sz="2000" b="1" spc="-5">
                <a:latin typeface="Arial"/>
                <a:cs typeface="Arial"/>
              </a:rPr>
              <a:t>Recognizing </a:t>
            </a:r>
            <a:r>
              <a:rPr sz="2000" b="1">
                <a:latin typeface="Arial"/>
                <a:cs typeface="Arial"/>
              </a:rPr>
              <a:t>Multiple</a:t>
            </a:r>
            <a:r>
              <a:rPr sz="2000" b="1" spc="-1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Viewpoints</a:t>
            </a:r>
            <a:endParaRPr sz="2000">
              <a:latin typeface="Arial"/>
              <a:cs typeface="Arial"/>
            </a:endParaRPr>
          </a:p>
          <a:p>
            <a:pPr marL="1208405" indent="-281940">
              <a:lnSpc>
                <a:spcPct val="100000"/>
              </a:lnSpc>
              <a:buAutoNum type="arabicPeriod"/>
              <a:tabLst>
                <a:tab pos="1209040" algn="l"/>
              </a:tabLst>
            </a:pPr>
            <a:r>
              <a:rPr sz="2000" b="1" spc="-5">
                <a:latin typeface="Arial"/>
                <a:cs typeface="Arial"/>
              </a:rPr>
              <a:t>Working </a:t>
            </a:r>
            <a:r>
              <a:rPr sz="2000" b="1" spc="5">
                <a:latin typeface="Arial"/>
                <a:cs typeface="Arial"/>
              </a:rPr>
              <a:t>toward</a:t>
            </a:r>
            <a:r>
              <a:rPr sz="2000" b="1">
                <a:latin typeface="Arial"/>
                <a:cs typeface="Arial"/>
              </a:rPr>
              <a:t> </a:t>
            </a:r>
            <a:r>
              <a:rPr sz="2000" b="1" spc="-5"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  <a:p>
            <a:pPr marL="1208405" indent="-281940">
              <a:lnSpc>
                <a:spcPct val="100000"/>
              </a:lnSpc>
              <a:buAutoNum type="arabicPeriod"/>
              <a:tabLst>
                <a:tab pos="1209040" algn="l"/>
              </a:tabLst>
            </a:pPr>
            <a:r>
              <a:rPr sz="2000" b="1" spc="-5">
                <a:latin typeface="Arial"/>
                <a:cs typeface="Arial"/>
              </a:rPr>
              <a:t>Asking the First</a:t>
            </a:r>
            <a:r>
              <a:rPr sz="2000" b="1">
                <a:latin typeface="Arial"/>
                <a:cs typeface="Arial"/>
              </a:rPr>
              <a:t> </a:t>
            </a:r>
            <a:r>
              <a:rPr sz="2000" b="1" spc="-5">
                <a:latin typeface="Arial"/>
                <a:cs typeface="Arial"/>
              </a:rPr>
              <a:t>Questions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" y="1535429"/>
            <a:ext cx="8666480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200" b="1" spc="-114">
                <a:latin typeface="Arial"/>
                <a:cs typeface="Arial"/>
              </a:rPr>
              <a:t>1.Identifying</a:t>
            </a:r>
            <a:r>
              <a:rPr sz="2200" b="1" spc="-130">
                <a:latin typeface="Arial"/>
                <a:cs typeface="Arial"/>
              </a:rPr>
              <a:t> </a:t>
            </a:r>
            <a:r>
              <a:rPr sz="2200" b="1" spc="-165">
                <a:latin typeface="Arial"/>
                <a:cs typeface="Arial"/>
              </a:rPr>
              <a:t>Stakeholders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135">
                <a:latin typeface="Arial"/>
                <a:cs typeface="Arial"/>
              </a:rPr>
              <a:t>Sommer </a:t>
            </a:r>
            <a:r>
              <a:rPr sz="2200" spc="-45">
                <a:latin typeface="Arial"/>
                <a:cs typeface="Arial"/>
              </a:rPr>
              <a:t>ville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145">
                <a:latin typeface="Arial"/>
                <a:cs typeface="Arial"/>
              </a:rPr>
              <a:t>Sawyer </a:t>
            </a:r>
            <a:r>
              <a:rPr sz="2200" spc="-105">
                <a:latin typeface="Arial"/>
                <a:cs typeface="Arial"/>
              </a:rPr>
              <a:t>[Som97] </a:t>
            </a:r>
            <a:r>
              <a:rPr sz="2200" spc="-60">
                <a:latin typeface="Arial"/>
                <a:cs typeface="Arial"/>
              </a:rPr>
              <a:t>define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80">
                <a:latin typeface="Arial"/>
                <a:cs typeface="Arial"/>
              </a:rPr>
              <a:t>stakeholder </a:t>
            </a:r>
            <a:r>
              <a:rPr sz="2200" spc="-210">
                <a:latin typeface="Arial"/>
                <a:cs typeface="Arial"/>
              </a:rPr>
              <a:t>as </a:t>
            </a:r>
            <a:r>
              <a:rPr sz="2200" spc="-105">
                <a:latin typeface="Arial"/>
                <a:cs typeface="Arial"/>
              </a:rPr>
              <a:t>“</a:t>
            </a:r>
            <a:r>
              <a:rPr sz="2200" b="1" spc="-105">
                <a:latin typeface="Arial"/>
                <a:cs typeface="Arial"/>
              </a:rPr>
              <a:t>anyone </a:t>
            </a:r>
            <a:r>
              <a:rPr sz="2200" b="1" spc="-140">
                <a:latin typeface="Arial"/>
                <a:cs typeface="Arial"/>
              </a:rPr>
              <a:t>who  </a:t>
            </a:r>
            <a:r>
              <a:rPr sz="2200" b="1" spc="-130">
                <a:latin typeface="Arial"/>
                <a:cs typeface="Arial"/>
              </a:rPr>
              <a:t>benefits </a:t>
            </a:r>
            <a:r>
              <a:rPr sz="2200" b="1" spc="-114">
                <a:latin typeface="Arial"/>
                <a:cs typeface="Arial"/>
              </a:rPr>
              <a:t>in </a:t>
            </a:r>
            <a:r>
              <a:rPr sz="2200" b="1" spc="-140">
                <a:latin typeface="Arial"/>
                <a:cs typeface="Arial"/>
              </a:rPr>
              <a:t>a </a:t>
            </a:r>
            <a:r>
              <a:rPr sz="2200" b="1" spc="-125">
                <a:latin typeface="Arial"/>
                <a:cs typeface="Arial"/>
              </a:rPr>
              <a:t>direct or indirect </a:t>
            </a:r>
            <a:r>
              <a:rPr sz="2200" b="1" spc="-140">
                <a:latin typeface="Arial"/>
                <a:cs typeface="Arial"/>
              </a:rPr>
              <a:t>way </a:t>
            </a:r>
            <a:r>
              <a:rPr sz="2200" b="1" spc="-114">
                <a:latin typeface="Arial"/>
                <a:cs typeface="Arial"/>
              </a:rPr>
              <a:t>from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95">
                <a:latin typeface="Arial"/>
                <a:cs typeface="Arial"/>
              </a:rPr>
              <a:t>system </a:t>
            </a:r>
            <a:r>
              <a:rPr sz="2200" b="1" spc="-160">
                <a:latin typeface="Arial"/>
                <a:cs typeface="Arial"/>
              </a:rPr>
              <a:t>which </a:t>
            </a:r>
            <a:r>
              <a:rPr sz="2200" b="1" spc="-215">
                <a:latin typeface="Arial"/>
                <a:cs typeface="Arial"/>
              </a:rPr>
              <a:t>is </a:t>
            </a:r>
            <a:r>
              <a:rPr sz="2200" b="1" spc="-170">
                <a:latin typeface="Arial"/>
                <a:cs typeface="Arial"/>
              </a:rPr>
              <a:t>being  </a:t>
            </a:r>
            <a:r>
              <a:rPr sz="2200" b="1" spc="-140">
                <a:latin typeface="Arial"/>
                <a:cs typeface="Arial"/>
              </a:rPr>
              <a:t>developed.”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8890" algn="just">
              <a:lnSpc>
                <a:spcPct val="100000"/>
              </a:lnSpc>
            </a:pPr>
            <a:r>
              <a:rPr sz="2200" b="1" spc="-310">
                <a:latin typeface="Arial"/>
                <a:cs typeface="Arial"/>
              </a:rPr>
              <a:t>Ex </a:t>
            </a:r>
            <a:r>
              <a:rPr sz="2200" b="1" spc="-130">
                <a:latin typeface="Arial"/>
                <a:cs typeface="Arial"/>
              </a:rPr>
              <a:t>: </a:t>
            </a:r>
            <a:r>
              <a:rPr sz="2200" b="1" spc="-225">
                <a:latin typeface="Arial"/>
                <a:cs typeface="Arial"/>
              </a:rPr>
              <a:t>business </a:t>
            </a:r>
            <a:r>
              <a:rPr sz="2200" b="1" spc="-145">
                <a:latin typeface="Arial"/>
                <a:cs typeface="Arial"/>
              </a:rPr>
              <a:t>operations </a:t>
            </a:r>
            <a:r>
              <a:rPr sz="2200" b="1" spc="-175">
                <a:latin typeface="Arial"/>
                <a:cs typeface="Arial"/>
              </a:rPr>
              <a:t>managers, </a:t>
            </a:r>
            <a:r>
              <a:rPr sz="2200" b="1" spc="-150">
                <a:latin typeface="Arial"/>
                <a:cs typeface="Arial"/>
              </a:rPr>
              <a:t>product </a:t>
            </a:r>
            <a:r>
              <a:rPr sz="2200" b="1" spc="-175">
                <a:latin typeface="Arial"/>
                <a:cs typeface="Arial"/>
              </a:rPr>
              <a:t>managers, </a:t>
            </a:r>
            <a:r>
              <a:rPr sz="2200" b="1" spc="-140">
                <a:latin typeface="Arial"/>
                <a:cs typeface="Arial"/>
              </a:rPr>
              <a:t>marketing </a:t>
            </a:r>
            <a:r>
              <a:rPr sz="2200" b="1" spc="-125">
                <a:latin typeface="Arial"/>
                <a:cs typeface="Arial"/>
              </a:rPr>
              <a:t>people,  </a:t>
            </a:r>
            <a:r>
              <a:rPr sz="2200" b="1" spc="-105">
                <a:latin typeface="Arial"/>
                <a:cs typeface="Arial"/>
              </a:rPr>
              <a:t>internal </a:t>
            </a:r>
            <a:r>
              <a:rPr sz="2200" b="1" spc="-160">
                <a:latin typeface="Arial"/>
                <a:cs typeface="Arial"/>
              </a:rPr>
              <a:t>and </a:t>
            </a:r>
            <a:r>
              <a:rPr sz="2200" b="1" spc="-114">
                <a:latin typeface="Arial"/>
                <a:cs typeface="Arial"/>
              </a:rPr>
              <a:t>external </a:t>
            </a:r>
            <a:r>
              <a:rPr sz="2200" b="1" spc="-175">
                <a:latin typeface="Arial"/>
                <a:cs typeface="Arial"/>
              </a:rPr>
              <a:t>customers, </a:t>
            </a:r>
            <a:r>
              <a:rPr sz="2200" b="1" spc="-155">
                <a:latin typeface="Arial"/>
                <a:cs typeface="Arial"/>
              </a:rPr>
              <a:t>end </a:t>
            </a:r>
            <a:r>
              <a:rPr sz="2200" b="1" spc="-190">
                <a:latin typeface="Arial"/>
                <a:cs typeface="Arial"/>
              </a:rPr>
              <a:t>users, </a:t>
            </a:r>
            <a:r>
              <a:rPr sz="2200" b="1" spc="-160">
                <a:latin typeface="Arial"/>
                <a:cs typeface="Arial"/>
              </a:rPr>
              <a:t>consultants, </a:t>
            </a:r>
            <a:r>
              <a:rPr sz="2200" b="1" spc="-150">
                <a:latin typeface="Arial"/>
                <a:cs typeface="Arial"/>
              </a:rPr>
              <a:t>product  </a:t>
            </a:r>
            <a:r>
              <a:rPr sz="2200" b="1" spc="-160">
                <a:latin typeface="Arial"/>
                <a:cs typeface="Arial"/>
              </a:rPr>
              <a:t>engineers, </a:t>
            </a:r>
            <a:r>
              <a:rPr sz="2200" b="1" spc="-125">
                <a:latin typeface="Arial"/>
                <a:cs typeface="Arial"/>
              </a:rPr>
              <a:t>software </a:t>
            </a:r>
            <a:r>
              <a:rPr sz="2200" b="1" spc="-160">
                <a:latin typeface="Arial"/>
                <a:cs typeface="Arial"/>
              </a:rPr>
              <a:t>engineers, </a:t>
            </a:r>
            <a:r>
              <a:rPr sz="2200" b="1" spc="-155">
                <a:latin typeface="Arial"/>
                <a:cs typeface="Arial"/>
              </a:rPr>
              <a:t>support </a:t>
            </a:r>
            <a:r>
              <a:rPr sz="2200" b="1" spc="-165">
                <a:latin typeface="Arial"/>
                <a:cs typeface="Arial"/>
              </a:rPr>
              <a:t>and </a:t>
            </a:r>
            <a:r>
              <a:rPr sz="2200" b="1" spc="-145">
                <a:latin typeface="Arial"/>
                <a:cs typeface="Arial"/>
              </a:rPr>
              <a:t>maintenance </a:t>
            </a:r>
            <a:r>
              <a:rPr sz="2200" b="1" spc="-160">
                <a:latin typeface="Arial"/>
                <a:cs typeface="Arial"/>
              </a:rPr>
              <a:t>engineers, </a:t>
            </a:r>
            <a:r>
              <a:rPr sz="2200" b="1" spc="-165">
                <a:latin typeface="Arial"/>
                <a:cs typeface="Arial"/>
              </a:rPr>
              <a:t>and  </a:t>
            </a:r>
            <a:r>
              <a:rPr sz="2200" b="1" spc="-130">
                <a:latin typeface="Arial"/>
                <a:cs typeface="Arial"/>
              </a:rPr>
              <a:t>others.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2700" marR="11430" algn="just">
              <a:lnSpc>
                <a:spcPct val="100000"/>
              </a:lnSpc>
            </a:pPr>
            <a:r>
              <a:rPr sz="2200" b="1" spc="-254">
                <a:latin typeface="Arial"/>
                <a:cs typeface="Arial"/>
              </a:rPr>
              <a:t>Each </a:t>
            </a:r>
            <a:r>
              <a:rPr sz="2200" b="1" spc="-145">
                <a:latin typeface="Arial"/>
                <a:cs typeface="Arial"/>
              </a:rPr>
              <a:t>stakeholder </a:t>
            </a:r>
            <a:r>
              <a:rPr sz="2200" b="1" spc="-225">
                <a:latin typeface="Arial"/>
                <a:cs typeface="Arial"/>
              </a:rPr>
              <a:t>has </a:t>
            </a:r>
            <a:r>
              <a:rPr sz="2200" b="1" spc="-140">
                <a:latin typeface="Arial"/>
                <a:cs typeface="Arial"/>
              </a:rPr>
              <a:t>a </a:t>
            </a:r>
            <a:r>
              <a:rPr sz="2200" b="1" spc="-90">
                <a:latin typeface="Arial"/>
                <a:cs typeface="Arial"/>
              </a:rPr>
              <a:t>different </a:t>
            </a:r>
            <a:r>
              <a:rPr sz="2200" b="1" spc="-114">
                <a:latin typeface="Arial"/>
                <a:cs typeface="Arial"/>
              </a:rPr>
              <a:t>view </a:t>
            </a:r>
            <a:r>
              <a:rPr sz="2200" b="1" spc="-105">
                <a:latin typeface="Arial"/>
                <a:cs typeface="Arial"/>
              </a:rPr>
              <a:t>of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75">
                <a:latin typeface="Arial"/>
                <a:cs typeface="Arial"/>
              </a:rPr>
              <a:t>system, </a:t>
            </a:r>
            <a:r>
              <a:rPr sz="2200" b="1" spc="-185">
                <a:latin typeface="Arial"/>
                <a:cs typeface="Arial"/>
              </a:rPr>
              <a:t>achieves </a:t>
            </a:r>
            <a:r>
              <a:rPr sz="2200" b="1" spc="-90">
                <a:latin typeface="Arial"/>
                <a:cs typeface="Arial"/>
              </a:rPr>
              <a:t>different  </a:t>
            </a:r>
            <a:r>
              <a:rPr sz="2200" b="1" spc="-120">
                <a:latin typeface="Arial"/>
                <a:cs typeface="Arial"/>
              </a:rPr>
              <a:t>benefits, </a:t>
            </a:r>
            <a:r>
              <a:rPr sz="2200" b="1" spc="-165">
                <a:latin typeface="Arial"/>
                <a:cs typeface="Arial"/>
              </a:rPr>
              <a:t>and </a:t>
            </a:r>
            <a:r>
              <a:rPr sz="2200" b="1" spc="-210">
                <a:latin typeface="Arial"/>
                <a:cs typeface="Arial"/>
              </a:rPr>
              <a:t>is </a:t>
            </a:r>
            <a:r>
              <a:rPr sz="2200" b="1" spc="-160">
                <a:latin typeface="Arial"/>
                <a:cs typeface="Arial"/>
              </a:rPr>
              <a:t>open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90">
                <a:latin typeface="Arial"/>
                <a:cs typeface="Arial"/>
              </a:rPr>
              <a:t>different </a:t>
            </a:r>
            <a:r>
              <a:rPr sz="2200" b="1" spc="-204">
                <a:latin typeface="Arial"/>
                <a:cs typeface="Arial"/>
              </a:rPr>
              <a:t>risks </a:t>
            </a:r>
            <a:r>
              <a:rPr sz="2200" b="1" spc="-60">
                <a:latin typeface="Arial"/>
                <a:cs typeface="Arial"/>
              </a:rPr>
              <a:t>if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35">
                <a:latin typeface="Arial"/>
                <a:cs typeface="Arial"/>
              </a:rPr>
              <a:t>development </a:t>
            </a:r>
            <a:r>
              <a:rPr sz="2200" b="1" spc="-75">
                <a:latin typeface="Arial"/>
                <a:cs typeface="Arial"/>
              </a:rPr>
              <a:t>effort </a:t>
            </a:r>
            <a:r>
              <a:rPr sz="2200" b="1" spc="-185">
                <a:latin typeface="Arial"/>
                <a:cs typeface="Arial"/>
              </a:rPr>
              <a:t>should  </a:t>
            </a:r>
            <a:r>
              <a:rPr sz="2200" b="1" spc="-75">
                <a:latin typeface="Arial"/>
                <a:cs typeface="Arial"/>
              </a:rPr>
              <a:t>fail.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120140"/>
            <a:ext cx="8737600" cy="4493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latin typeface="Arial"/>
                <a:cs typeface="Arial"/>
              </a:rPr>
              <a:t>2. </a:t>
            </a:r>
            <a:r>
              <a:rPr sz="2400" b="1" spc="-225" dirty="0">
                <a:latin typeface="Arial"/>
                <a:cs typeface="Arial"/>
              </a:rPr>
              <a:t>Recognizing </a:t>
            </a:r>
            <a:r>
              <a:rPr sz="2400" b="1" spc="-80" dirty="0">
                <a:latin typeface="Arial"/>
                <a:cs typeface="Arial"/>
              </a:rPr>
              <a:t>Multiple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50" dirty="0">
                <a:latin typeface="Arial"/>
                <a:cs typeface="Arial"/>
              </a:rPr>
              <a:t>Viewpoints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12700" marR="10160" algn="just">
              <a:lnSpc>
                <a:spcPct val="100000"/>
              </a:lnSpc>
            </a:pPr>
            <a:r>
              <a:rPr sz="2200" spc="-175" dirty="0">
                <a:latin typeface="Arial"/>
                <a:cs typeface="Arial"/>
              </a:rPr>
              <a:t>Because </a:t>
            </a:r>
            <a:r>
              <a:rPr sz="2200" spc="-110" dirty="0">
                <a:latin typeface="Arial"/>
                <a:cs typeface="Arial"/>
              </a:rPr>
              <a:t>many </a:t>
            </a:r>
            <a:r>
              <a:rPr sz="2200" spc="-20" dirty="0">
                <a:latin typeface="Arial"/>
                <a:cs typeface="Arial"/>
              </a:rPr>
              <a:t>different </a:t>
            </a:r>
            <a:r>
              <a:rPr sz="2200" spc="-95" dirty="0">
                <a:latin typeface="Arial"/>
                <a:cs typeface="Arial"/>
              </a:rPr>
              <a:t>stakeholders </a:t>
            </a:r>
            <a:r>
              <a:rPr sz="2200" spc="-80" dirty="0">
                <a:latin typeface="Arial"/>
                <a:cs typeface="Arial"/>
              </a:rPr>
              <a:t>exist,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65" dirty="0">
                <a:latin typeface="Arial"/>
                <a:cs typeface="Arial"/>
              </a:rPr>
              <a:t>requirements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114" dirty="0">
                <a:latin typeface="Arial"/>
                <a:cs typeface="Arial"/>
              </a:rPr>
              <a:t>system  </a:t>
            </a:r>
            <a:r>
              <a:rPr sz="2200" dirty="0">
                <a:latin typeface="Arial"/>
                <a:cs typeface="Arial"/>
              </a:rPr>
              <a:t>will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be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explored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from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many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different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points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view.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204" dirty="0">
                <a:latin typeface="Arial"/>
                <a:cs typeface="Arial"/>
              </a:rPr>
              <a:t>Each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95" dirty="0">
                <a:latin typeface="Arial"/>
                <a:cs typeface="Arial"/>
              </a:rPr>
              <a:t>these </a:t>
            </a:r>
            <a:r>
              <a:rPr sz="2200" spc="-85" dirty="0">
                <a:latin typeface="Arial"/>
                <a:cs typeface="Arial"/>
              </a:rPr>
              <a:t>constituencies </a:t>
            </a:r>
            <a:r>
              <a:rPr sz="2200" spc="-70" dirty="0">
                <a:latin typeface="Arial"/>
                <a:cs typeface="Arial"/>
              </a:rPr>
              <a:t>(voters) </a:t>
            </a:r>
            <a:r>
              <a:rPr sz="2200" dirty="0">
                <a:latin typeface="Arial"/>
                <a:cs typeface="Arial"/>
              </a:rPr>
              <a:t>will </a:t>
            </a:r>
            <a:r>
              <a:rPr sz="2200" spc="-35" dirty="0">
                <a:latin typeface="Arial"/>
                <a:cs typeface="Arial"/>
              </a:rPr>
              <a:t>contribute </a:t>
            </a:r>
            <a:r>
              <a:rPr sz="2200" spc="-30" dirty="0">
                <a:latin typeface="Arial"/>
                <a:cs typeface="Arial"/>
              </a:rPr>
              <a:t>information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30" dirty="0">
                <a:latin typeface="Arial"/>
                <a:cs typeface="Arial"/>
              </a:rPr>
              <a:t>the  </a:t>
            </a:r>
            <a:r>
              <a:rPr sz="2200" spc="-65" dirty="0">
                <a:latin typeface="Arial"/>
                <a:cs typeface="Arial"/>
              </a:rPr>
              <a:t>requirements </a:t>
            </a:r>
            <a:r>
              <a:rPr sz="2200" spc="-90" dirty="0">
                <a:latin typeface="Arial"/>
                <a:cs typeface="Arial"/>
              </a:rPr>
              <a:t>engineering </a:t>
            </a:r>
            <a:r>
              <a:rPr sz="2200" spc="-120" dirty="0">
                <a:latin typeface="Arial"/>
                <a:cs typeface="Arial"/>
              </a:rPr>
              <a:t>process. </a:t>
            </a:r>
            <a:r>
              <a:rPr sz="2200" b="1" spc="-305" dirty="0">
                <a:latin typeface="Arial"/>
                <a:cs typeface="Arial"/>
              </a:rPr>
              <a:t>As </a:t>
            </a:r>
            <a:r>
              <a:rPr sz="2200" b="1" spc="-114" dirty="0">
                <a:latin typeface="Arial"/>
                <a:cs typeface="Arial"/>
              </a:rPr>
              <a:t>information from </a:t>
            </a:r>
            <a:r>
              <a:rPr sz="2200" b="1" spc="-105" dirty="0">
                <a:latin typeface="Arial"/>
                <a:cs typeface="Arial"/>
              </a:rPr>
              <a:t>multiple  </a:t>
            </a:r>
            <a:r>
              <a:rPr sz="2200" b="1" spc="-140" dirty="0">
                <a:latin typeface="Arial"/>
                <a:cs typeface="Arial"/>
              </a:rPr>
              <a:t>viewpoints </a:t>
            </a:r>
            <a:r>
              <a:rPr sz="2200" b="1" spc="-215" dirty="0">
                <a:latin typeface="Arial"/>
                <a:cs typeface="Arial"/>
              </a:rPr>
              <a:t>is </a:t>
            </a:r>
            <a:r>
              <a:rPr sz="2200" b="1" spc="-140" dirty="0">
                <a:latin typeface="Arial"/>
                <a:cs typeface="Arial"/>
              </a:rPr>
              <a:t>collected, </a:t>
            </a:r>
            <a:r>
              <a:rPr sz="2200" b="1" spc="-170" dirty="0">
                <a:latin typeface="Arial"/>
                <a:cs typeface="Arial"/>
              </a:rPr>
              <a:t>emerging </a:t>
            </a:r>
            <a:r>
              <a:rPr sz="2200" b="1" spc="-135" dirty="0">
                <a:latin typeface="Arial"/>
                <a:cs typeface="Arial"/>
              </a:rPr>
              <a:t>requirements </a:t>
            </a:r>
            <a:r>
              <a:rPr sz="2200" b="1" spc="-170" dirty="0">
                <a:latin typeface="Arial"/>
                <a:cs typeface="Arial"/>
              </a:rPr>
              <a:t>may </a:t>
            </a:r>
            <a:r>
              <a:rPr sz="2200" b="1" spc="-145" dirty="0">
                <a:latin typeface="Arial"/>
                <a:cs typeface="Arial"/>
              </a:rPr>
              <a:t>be </a:t>
            </a:r>
            <a:r>
              <a:rPr sz="2200" b="1" spc="-160" dirty="0">
                <a:latin typeface="Arial"/>
                <a:cs typeface="Arial"/>
              </a:rPr>
              <a:t>inconsistent </a:t>
            </a:r>
            <a:r>
              <a:rPr sz="2200" b="1" spc="-130" dirty="0">
                <a:latin typeface="Arial"/>
                <a:cs typeface="Arial"/>
              </a:rPr>
              <a:t>or  </a:t>
            </a:r>
            <a:r>
              <a:rPr sz="2200" b="1" spc="-170" dirty="0">
                <a:latin typeface="Arial"/>
                <a:cs typeface="Arial"/>
              </a:rPr>
              <a:t>may </a:t>
            </a:r>
            <a:r>
              <a:rPr sz="2200" b="1" spc="-140" dirty="0">
                <a:latin typeface="Arial"/>
                <a:cs typeface="Arial"/>
              </a:rPr>
              <a:t>conflict </a:t>
            </a:r>
            <a:r>
              <a:rPr sz="2200" b="1" spc="-75" dirty="0">
                <a:latin typeface="Arial"/>
                <a:cs typeface="Arial"/>
              </a:rPr>
              <a:t>with </a:t>
            </a:r>
            <a:r>
              <a:rPr sz="2200" b="1" spc="-155" dirty="0">
                <a:latin typeface="Arial"/>
                <a:cs typeface="Arial"/>
              </a:rPr>
              <a:t>one</a:t>
            </a:r>
            <a:r>
              <a:rPr sz="2200" b="1" spc="-130" dirty="0">
                <a:latin typeface="Arial"/>
                <a:cs typeface="Arial"/>
              </a:rPr>
              <a:t> </a:t>
            </a:r>
            <a:r>
              <a:rPr sz="2200" b="1" spc="-110" dirty="0">
                <a:latin typeface="Arial"/>
                <a:cs typeface="Arial"/>
              </a:rPr>
              <a:t>another.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Arial"/>
              <a:cs typeface="Arial"/>
            </a:endParaRPr>
          </a:p>
          <a:p>
            <a:pPr marL="12700" marR="10795" algn="just">
              <a:lnSpc>
                <a:spcPct val="100000"/>
              </a:lnSpc>
            </a:pPr>
            <a:r>
              <a:rPr sz="2200" spc="-180" dirty="0">
                <a:latin typeface="Arial"/>
                <a:cs typeface="Arial"/>
              </a:rPr>
              <a:t>You </a:t>
            </a:r>
            <a:r>
              <a:rPr sz="2200" spc="-85" dirty="0">
                <a:latin typeface="Arial"/>
                <a:cs typeface="Arial"/>
              </a:rPr>
              <a:t>should </a:t>
            </a:r>
            <a:r>
              <a:rPr sz="2200" spc="-100" dirty="0">
                <a:latin typeface="Arial"/>
                <a:cs typeface="Arial"/>
              </a:rPr>
              <a:t>categorize </a:t>
            </a:r>
            <a:r>
              <a:rPr sz="2200" spc="-50" dirty="0">
                <a:latin typeface="Arial"/>
                <a:cs typeface="Arial"/>
              </a:rPr>
              <a:t>all </a:t>
            </a:r>
            <a:r>
              <a:rPr sz="2200" spc="-80" dirty="0">
                <a:latin typeface="Arial"/>
                <a:cs typeface="Arial"/>
              </a:rPr>
              <a:t>stakeholder </a:t>
            </a:r>
            <a:r>
              <a:rPr sz="2200" spc="-30" dirty="0">
                <a:latin typeface="Arial"/>
                <a:cs typeface="Arial"/>
              </a:rPr>
              <a:t>information </a:t>
            </a:r>
            <a:r>
              <a:rPr sz="2200" spc="-75" dirty="0">
                <a:latin typeface="Arial"/>
                <a:cs typeface="Arial"/>
              </a:rPr>
              <a:t>(including </a:t>
            </a:r>
            <a:r>
              <a:rPr sz="2200" spc="-70" dirty="0">
                <a:latin typeface="Arial"/>
                <a:cs typeface="Arial"/>
              </a:rPr>
              <a:t>inconsistent 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55" dirty="0">
                <a:latin typeface="Arial"/>
                <a:cs typeface="Arial"/>
              </a:rPr>
              <a:t>conflicting </a:t>
            </a:r>
            <a:r>
              <a:rPr sz="2200" spc="-65" dirty="0">
                <a:latin typeface="Arial"/>
                <a:cs typeface="Arial"/>
              </a:rPr>
              <a:t>requirements) </a:t>
            </a:r>
            <a:r>
              <a:rPr sz="2200" spc="-35" dirty="0">
                <a:latin typeface="Arial"/>
                <a:cs typeface="Arial"/>
              </a:rPr>
              <a:t>in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105" dirty="0">
                <a:latin typeface="Arial"/>
                <a:cs typeface="Arial"/>
              </a:rPr>
              <a:t>way </a:t>
            </a:r>
            <a:r>
              <a:rPr sz="2200" spc="-5" dirty="0">
                <a:latin typeface="Arial"/>
                <a:cs typeface="Arial"/>
              </a:rPr>
              <a:t>that </a:t>
            </a:r>
            <a:r>
              <a:rPr sz="2200" dirty="0">
                <a:latin typeface="Arial"/>
                <a:cs typeface="Arial"/>
              </a:rPr>
              <a:t>will </a:t>
            </a:r>
            <a:r>
              <a:rPr sz="2200" spc="-50" dirty="0">
                <a:latin typeface="Arial"/>
                <a:cs typeface="Arial"/>
              </a:rPr>
              <a:t>allow </a:t>
            </a:r>
            <a:r>
              <a:rPr sz="2200" spc="-95" dirty="0">
                <a:latin typeface="Arial"/>
                <a:cs typeface="Arial"/>
              </a:rPr>
              <a:t>decision </a:t>
            </a:r>
            <a:r>
              <a:rPr sz="2200" spc="-120" dirty="0">
                <a:latin typeface="Arial"/>
                <a:cs typeface="Arial"/>
              </a:rPr>
              <a:t>makers </a:t>
            </a:r>
            <a:r>
              <a:rPr sz="2200" spc="30" dirty="0">
                <a:latin typeface="Arial"/>
                <a:cs typeface="Arial"/>
              </a:rPr>
              <a:t>to  </a:t>
            </a:r>
            <a:r>
              <a:rPr sz="2200" spc="-130" dirty="0">
                <a:latin typeface="Arial"/>
                <a:cs typeface="Arial"/>
              </a:rPr>
              <a:t>choose </a:t>
            </a:r>
            <a:r>
              <a:rPr sz="2200" spc="-120" dirty="0">
                <a:latin typeface="Arial"/>
                <a:cs typeface="Arial"/>
              </a:rPr>
              <a:t>an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internally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consistent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set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requirements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for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system.</a:t>
            </a:r>
            <a:r>
              <a:rPr sz="2200" spc="-120" dirty="0">
                <a:latin typeface="Arial"/>
                <a:cs typeface="Arial"/>
              </a:rPr>
              <a:t> 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433829"/>
            <a:ext cx="8482965" cy="401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3. </a:t>
            </a:r>
            <a:r>
              <a:rPr sz="2400" b="1" spc="-5" dirty="0">
                <a:latin typeface="Arial"/>
                <a:cs typeface="Arial"/>
              </a:rPr>
              <a:t>Working </a:t>
            </a:r>
            <a:r>
              <a:rPr sz="2400" b="1" dirty="0">
                <a:latin typeface="Arial"/>
                <a:cs typeface="Arial"/>
              </a:rPr>
              <a:t>toward </a:t>
            </a:r>
            <a:r>
              <a:rPr sz="2400" b="1" spc="-5" dirty="0">
                <a:latin typeface="Arial"/>
                <a:cs typeface="Arial"/>
              </a:rPr>
              <a:t>Collaboration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200" dirty="0">
                <a:latin typeface="Arial"/>
                <a:cs typeface="Arial"/>
              </a:rPr>
              <a:t>If </a:t>
            </a:r>
            <a:r>
              <a:rPr sz="2200" spc="-10" dirty="0">
                <a:latin typeface="Arial"/>
                <a:cs typeface="Arial"/>
              </a:rPr>
              <a:t>five </a:t>
            </a:r>
            <a:r>
              <a:rPr sz="2200" spc="-5" dirty="0">
                <a:latin typeface="Arial"/>
                <a:cs typeface="Arial"/>
              </a:rPr>
              <a:t>stakeholders are involved in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software project, you may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have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----</a:t>
            </a:r>
            <a:r>
              <a:rPr sz="2200" b="1" spc="-5" dirty="0">
                <a:latin typeface="Arial"/>
                <a:cs typeface="Arial"/>
              </a:rPr>
              <a:t>five (or more) different opinions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about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Arial"/>
              <a:cs typeface="Arial"/>
            </a:endParaRPr>
          </a:p>
          <a:p>
            <a:pPr marL="927100" algn="just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- The </a:t>
            </a:r>
            <a:r>
              <a:rPr sz="2200" b="1" spc="-5" dirty="0">
                <a:latin typeface="Arial"/>
                <a:cs typeface="Arial"/>
              </a:rPr>
              <a:t>proper set of requirements, after that</a:t>
            </a:r>
            <a:endParaRPr sz="2200" dirty="0">
              <a:latin typeface="Arial"/>
              <a:cs typeface="Arial"/>
            </a:endParaRPr>
          </a:p>
          <a:p>
            <a:pPr marL="927100" marR="5080" algn="just">
              <a:lnSpc>
                <a:spcPct val="100000"/>
              </a:lnSpc>
            </a:pPr>
            <a:r>
              <a:rPr sz="3300" baseline="2525" dirty="0">
                <a:latin typeface="Arial"/>
                <a:cs typeface="Arial"/>
              </a:rPr>
              <a:t>- </a:t>
            </a:r>
            <a:r>
              <a:rPr sz="2200" b="1" spc="-5" dirty="0">
                <a:latin typeface="Arial"/>
                <a:cs typeface="Arial"/>
              </a:rPr>
              <a:t>Customers (and other stakeholders) must collaborate  among themselves and </a:t>
            </a:r>
            <a:r>
              <a:rPr sz="2200" b="1" dirty="0">
                <a:latin typeface="Arial"/>
                <a:cs typeface="Arial"/>
              </a:rPr>
              <a:t>with </a:t>
            </a:r>
            <a:r>
              <a:rPr sz="2200" b="1" spc="-5" dirty="0">
                <a:latin typeface="Arial"/>
                <a:cs typeface="Arial"/>
              </a:rPr>
              <a:t>software engineering  practitioners if </a:t>
            </a:r>
            <a:r>
              <a:rPr sz="2200" b="1" dirty="0">
                <a:latin typeface="Arial"/>
                <a:cs typeface="Arial"/>
              </a:rPr>
              <a:t>a </a:t>
            </a:r>
            <a:r>
              <a:rPr sz="2200" b="1" spc="-5" dirty="0">
                <a:latin typeface="Arial"/>
                <a:cs typeface="Arial"/>
              </a:rPr>
              <a:t>successful </a:t>
            </a:r>
            <a:r>
              <a:rPr sz="2200" b="1" spc="-10" dirty="0">
                <a:latin typeface="Arial"/>
                <a:cs typeface="Arial"/>
              </a:rPr>
              <a:t>system </a:t>
            </a:r>
            <a:r>
              <a:rPr sz="2200" b="1" spc="-5" dirty="0">
                <a:latin typeface="Arial"/>
                <a:cs typeface="Arial"/>
              </a:rPr>
              <a:t>is to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result.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716915" algn="l"/>
                <a:tab pos="1314450" algn="l"/>
                <a:tab pos="1772920" algn="l"/>
                <a:tab pos="2152650" algn="l"/>
                <a:tab pos="4008120" algn="l"/>
                <a:tab pos="5320665" algn="l"/>
                <a:tab pos="5746750" algn="l"/>
                <a:tab pos="6204585" algn="l"/>
                <a:tab pos="7312659" algn="l"/>
                <a:tab pos="8235315" algn="l"/>
              </a:tabLst>
            </a:pP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5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b	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	a	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qui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gi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er	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	</a:t>
            </a:r>
            <a:r>
              <a:rPr sz="2200" spc="-5" dirty="0">
                <a:latin typeface="Arial"/>
                <a:cs typeface="Arial"/>
              </a:rPr>
              <a:t>id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ntif</a:t>
            </a:r>
            <a:r>
              <a:rPr sz="2200" dirty="0">
                <a:latin typeface="Arial"/>
                <a:cs typeface="Arial"/>
              </a:rPr>
              <a:t>y	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	of  </a:t>
            </a:r>
            <a:r>
              <a:rPr sz="2200" spc="-5" dirty="0">
                <a:latin typeface="Arial"/>
                <a:cs typeface="Arial"/>
              </a:rPr>
              <a:t>commonality and areas of conflict or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inconsistency.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015" indent="-27813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501650" algn="l"/>
              </a:tabLst>
            </a:pPr>
            <a:r>
              <a:rPr sz="2200" spc="-225"/>
              <a:t>Asking </a:t>
            </a:r>
            <a:r>
              <a:rPr sz="2200" spc="-90"/>
              <a:t>the </a:t>
            </a:r>
            <a:r>
              <a:rPr sz="2200" spc="-165"/>
              <a:t>First</a:t>
            </a:r>
            <a:r>
              <a:rPr sz="2200" spc="-60"/>
              <a:t> </a:t>
            </a:r>
            <a:r>
              <a:rPr sz="2200" spc="-180"/>
              <a:t>Questions</a:t>
            </a:r>
            <a:endParaRPr sz="2200"/>
          </a:p>
          <a:p>
            <a:pPr marL="210820">
              <a:lnSpc>
                <a:spcPct val="100000"/>
              </a:lnSpc>
              <a:spcBef>
                <a:spcPts val="50"/>
              </a:spcBef>
              <a:buFont typeface="Arial"/>
              <a:buAutoNum type="arabicPeriod" startAt="4"/>
            </a:pPr>
            <a:endParaRPr sz="2250"/>
          </a:p>
          <a:p>
            <a:pPr marL="223520" marR="5715">
              <a:lnSpc>
                <a:spcPct val="100000"/>
              </a:lnSpc>
            </a:pPr>
            <a:r>
              <a:rPr sz="2200" b="0" spc="-5">
                <a:latin typeface="Arial"/>
                <a:cs typeface="Arial"/>
              </a:rPr>
              <a:t>first </a:t>
            </a:r>
            <a:r>
              <a:rPr sz="2200" b="0" spc="-85">
                <a:latin typeface="Arial"/>
                <a:cs typeface="Arial"/>
              </a:rPr>
              <a:t>set </a:t>
            </a:r>
            <a:r>
              <a:rPr sz="2200" b="0" spc="-5">
                <a:latin typeface="Arial"/>
                <a:cs typeface="Arial"/>
              </a:rPr>
              <a:t>of </a:t>
            </a:r>
            <a:r>
              <a:rPr sz="2200" b="0" spc="-55">
                <a:latin typeface="Arial"/>
                <a:cs typeface="Arial"/>
              </a:rPr>
              <a:t>context-free </a:t>
            </a:r>
            <a:r>
              <a:rPr sz="2200" b="0" spc="-90">
                <a:latin typeface="Arial"/>
                <a:cs typeface="Arial"/>
              </a:rPr>
              <a:t>questions </a:t>
            </a:r>
            <a:r>
              <a:rPr sz="2200" b="0" spc="-130">
                <a:latin typeface="Arial"/>
                <a:cs typeface="Arial"/>
              </a:rPr>
              <a:t>focuses </a:t>
            </a:r>
            <a:r>
              <a:rPr sz="2200" b="0" spc="-65">
                <a:latin typeface="Arial"/>
                <a:cs typeface="Arial"/>
              </a:rPr>
              <a:t>on </a:t>
            </a:r>
            <a:r>
              <a:rPr sz="2200" b="0" spc="-35">
                <a:latin typeface="Arial"/>
                <a:cs typeface="Arial"/>
              </a:rPr>
              <a:t>the </a:t>
            </a:r>
            <a:r>
              <a:rPr sz="2200" b="0" spc="-80">
                <a:latin typeface="Arial"/>
                <a:cs typeface="Arial"/>
              </a:rPr>
              <a:t>customer </a:t>
            </a:r>
            <a:r>
              <a:rPr sz="2200" b="0" spc="-105">
                <a:latin typeface="Arial"/>
                <a:cs typeface="Arial"/>
              </a:rPr>
              <a:t>and </a:t>
            </a:r>
            <a:r>
              <a:rPr sz="2200" b="0" spc="-25">
                <a:latin typeface="Arial"/>
                <a:cs typeface="Arial"/>
              </a:rPr>
              <a:t>other  </a:t>
            </a:r>
            <a:r>
              <a:rPr sz="2200" b="0" spc="-90">
                <a:latin typeface="Arial"/>
                <a:cs typeface="Arial"/>
              </a:rPr>
              <a:t>stakeholders, </a:t>
            </a:r>
            <a:r>
              <a:rPr sz="2200" b="0" spc="-35">
                <a:latin typeface="Arial"/>
                <a:cs typeface="Arial"/>
              </a:rPr>
              <a:t>the </a:t>
            </a:r>
            <a:r>
              <a:rPr sz="2200" b="0" spc="-60">
                <a:latin typeface="Arial"/>
                <a:cs typeface="Arial"/>
              </a:rPr>
              <a:t>overall </a:t>
            </a:r>
            <a:r>
              <a:rPr sz="2200" b="0" spc="-40">
                <a:latin typeface="Arial"/>
                <a:cs typeface="Arial"/>
              </a:rPr>
              <a:t>project </a:t>
            </a:r>
            <a:r>
              <a:rPr sz="2200" b="0" spc="-135">
                <a:latin typeface="Arial"/>
                <a:cs typeface="Arial"/>
              </a:rPr>
              <a:t>goals </a:t>
            </a:r>
            <a:r>
              <a:rPr sz="2200" b="0" spc="-110">
                <a:latin typeface="Arial"/>
                <a:cs typeface="Arial"/>
              </a:rPr>
              <a:t>and </a:t>
            </a:r>
            <a:r>
              <a:rPr sz="2200" b="0" spc="-60">
                <a:latin typeface="Arial"/>
                <a:cs typeface="Arial"/>
              </a:rPr>
              <a:t>benefits. </a:t>
            </a:r>
            <a:r>
              <a:rPr sz="2200" b="0" spc="-125">
                <a:latin typeface="Arial"/>
                <a:cs typeface="Arial"/>
              </a:rPr>
              <a:t>For</a:t>
            </a:r>
            <a:r>
              <a:rPr sz="2200" b="0" spc="-455">
                <a:latin typeface="Arial"/>
                <a:cs typeface="Arial"/>
              </a:rPr>
              <a:t> </a:t>
            </a:r>
            <a:r>
              <a:rPr sz="2200" b="0" spc="-105">
                <a:latin typeface="Arial"/>
                <a:cs typeface="Arial"/>
              </a:rPr>
              <a:t>example,</a:t>
            </a:r>
            <a:endParaRPr sz="22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</a:pPr>
            <a:r>
              <a:rPr sz="2200" b="0" spc="-85">
                <a:latin typeface="Arial"/>
                <a:cs typeface="Arial"/>
              </a:rPr>
              <a:t>you </a:t>
            </a:r>
            <a:r>
              <a:rPr sz="2200" b="0" spc="-45">
                <a:latin typeface="Arial"/>
                <a:cs typeface="Arial"/>
              </a:rPr>
              <a:t>might</a:t>
            </a:r>
            <a:r>
              <a:rPr sz="2200" b="0" spc="-180">
                <a:latin typeface="Arial"/>
                <a:cs typeface="Arial"/>
              </a:rPr>
              <a:t> </a:t>
            </a:r>
            <a:r>
              <a:rPr sz="2200" b="0" spc="-140">
                <a:latin typeface="Arial"/>
                <a:cs typeface="Arial"/>
              </a:rPr>
              <a:t>ask:</a:t>
            </a:r>
            <a:endParaRPr sz="22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338580" lvl="1" indent="-200660">
              <a:lnSpc>
                <a:spcPts val="2635"/>
              </a:lnSpc>
              <a:buChar char="•"/>
              <a:tabLst>
                <a:tab pos="1338580" algn="l"/>
              </a:tabLst>
            </a:pPr>
            <a:r>
              <a:rPr sz="2200" spc="-90">
                <a:latin typeface="Arial"/>
                <a:cs typeface="Arial"/>
              </a:rPr>
              <a:t>Who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75">
                <a:latin typeface="Arial"/>
                <a:cs typeface="Arial"/>
              </a:rPr>
              <a:t>behind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5">
                <a:latin typeface="Arial"/>
                <a:cs typeface="Arial"/>
              </a:rPr>
              <a:t>request </a:t>
            </a:r>
            <a:r>
              <a:rPr sz="2200" spc="10">
                <a:latin typeface="Arial"/>
                <a:cs typeface="Arial"/>
              </a:rPr>
              <a:t>for</a:t>
            </a:r>
            <a:r>
              <a:rPr sz="2200" spc="-434">
                <a:latin typeface="Arial"/>
                <a:cs typeface="Arial"/>
              </a:rPr>
              <a:t> </a:t>
            </a:r>
            <a:r>
              <a:rPr sz="2200" spc="-50">
                <a:latin typeface="Arial"/>
                <a:cs typeface="Arial"/>
              </a:rPr>
              <a:t>this </a:t>
            </a:r>
            <a:r>
              <a:rPr sz="2200" spc="-75">
                <a:latin typeface="Arial"/>
                <a:cs typeface="Arial"/>
              </a:rPr>
              <a:t>work?</a:t>
            </a:r>
            <a:endParaRPr sz="2200">
              <a:latin typeface="Arial"/>
              <a:cs typeface="Arial"/>
            </a:endParaRPr>
          </a:p>
          <a:p>
            <a:pPr marL="1338580" lvl="1" indent="-200660">
              <a:lnSpc>
                <a:spcPts val="2635"/>
              </a:lnSpc>
              <a:buChar char="•"/>
              <a:tabLst>
                <a:tab pos="1338580" algn="l"/>
              </a:tabLst>
            </a:pPr>
            <a:r>
              <a:rPr sz="2200" spc="-90">
                <a:latin typeface="Arial"/>
                <a:cs typeface="Arial"/>
              </a:rPr>
              <a:t>Who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150">
                <a:latin typeface="Arial"/>
                <a:cs typeface="Arial"/>
              </a:rPr>
              <a:t>use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275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solution?</a:t>
            </a:r>
            <a:endParaRPr sz="2200">
              <a:latin typeface="Arial"/>
              <a:cs typeface="Arial"/>
            </a:endParaRPr>
          </a:p>
          <a:p>
            <a:pPr marL="1338580" lvl="1" indent="-200660">
              <a:lnSpc>
                <a:spcPct val="100000"/>
              </a:lnSpc>
              <a:buChar char="•"/>
              <a:tabLst>
                <a:tab pos="1338580" algn="l"/>
              </a:tabLst>
            </a:pPr>
            <a:r>
              <a:rPr sz="2200" spc="-65">
                <a:latin typeface="Arial"/>
                <a:cs typeface="Arial"/>
              </a:rPr>
              <a:t>What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will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be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economic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benefit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of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30">
                <a:latin typeface="Arial"/>
                <a:cs typeface="Arial"/>
              </a:rPr>
              <a:t>successful </a:t>
            </a:r>
            <a:r>
              <a:rPr sz="2200" spc="-65">
                <a:latin typeface="Arial"/>
                <a:cs typeface="Arial"/>
              </a:rPr>
              <a:t>solution?</a:t>
            </a:r>
            <a:endParaRPr sz="2200">
              <a:latin typeface="Arial"/>
              <a:cs typeface="Arial"/>
            </a:endParaRPr>
          </a:p>
          <a:p>
            <a:pPr marL="1338580" lvl="1" indent="-200660">
              <a:lnSpc>
                <a:spcPct val="100000"/>
              </a:lnSpc>
              <a:buChar char="•"/>
              <a:tabLst>
                <a:tab pos="1338580" algn="l"/>
              </a:tabLst>
            </a:pPr>
            <a:r>
              <a:rPr sz="2200" spc="-155">
                <a:latin typeface="Arial"/>
                <a:cs typeface="Arial"/>
              </a:rPr>
              <a:t>Is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40">
                <a:latin typeface="Arial"/>
                <a:cs typeface="Arial"/>
              </a:rPr>
              <a:t>there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another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10">
                <a:latin typeface="Arial"/>
                <a:cs typeface="Arial"/>
              </a:rPr>
              <a:t>source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10">
                <a:latin typeface="Arial"/>
                <a:cs typeface="Arial"/>
              </a:rPr>
              <a:t>for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50">
                <a:latin typeface="Arial"/>
                <a:cs typeface="Arial"/>
              </a:rPr>
              <a:t>solution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that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you</a:t>
            </a:r>
            <a:r>
              <a:rPr sz="2200" spc="-130">
                <a:latin typeface="Arial"/>
                <a:cs typeface="Arial"/>
              </a:rPr>
              <a:t> need?</a:t>
            </a:r>
            <a:endParaRPr sz="22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23520" marR="5080">
              <a:lnSpc>
                <a:spcPct val="100000"/>
              </a:lnSpc>
            </a:pPr>
            <a:r>
              <a:rPr sz="2200" b="0" spc="-175">
                <a:latin typeface="Arial"/>
                <a:cs typeface="Arial"/>
              </a:rPr>
              <a:t>These </a:t>
            </a:r>
            <a:r>
              <a:rPr sz="2200" b="0" spc="-90">
                <a:latin typeface="Arial"/>
                <a:cs typeface="Arial"/>
              </a:rPr>
              <a:t>questions </a:t>
            </a:r>
            <a:r>
              <a:rPr sz="2200" b="0" spc="-70">
                <a:latin typeface="Arial"/>
                <a:cs typeface="Arial"/>
              </a:rPr>
              <a:t>help </a:t>
            </a:r>
            <a:r>
              <a:rPr sz="2200" b="0" spc="30">
                <a:latin typeface="Arial"/>
                <a:cs typeface="Arial"/>
              </a:rPr>
              <a:t>to </a:t>
            </a:r>
            <a:r>
              <a:rPr sz="2200" b="0" spc="-25">
                <a:latin typeface="Arial"/>
                <a:cs typeface="Arial"/>
              </a:rPr>
              <a:t>identify </a:t>
            </a:r>
            <a:r>
              <a:rPr sz="2200" b="0" spc="-50">
                <a:latin typeface="Arial"/>
                <a:cs typeface="Arial"/>
              </a:rPr>
              <a:t>all </a:t>
            </a:r>
            <a:r>
              <a:rPr sz="2200" b="0" spc="-95">
                <a:latin typeface="Arial"/>
                <a:cs typeface="Arial"/>
              </a:rPr>
              <a:t>stakeholders </a:t>
            </a:r>
            <a:r>
              <a:rPr sz="2200" b="0" spc="-55">
                <a:latin typeface="Arial"/>
                <a:cs typeface="Arial"/>
              </a:rPr>
              <a:t>who </a:t>
            </a:r>
            <a:r>
              <a:rPr sz="2200" b="0">
                <a:latin typeface="Arial"/>
                <a:cs typeface="Arial"/>
              </a:rPr>
              <a:t>will </a:t>
            </a:r>
            <a:r>
              <a:rPr sz="2200" b="0" spc="-120">
                <a:latin typeface="Arial"/>
                <a:cs typeface="Arial"/>
              </a:rPr>
              <a:t>have </a:t>
            </a:r>
            <a:r>
              <a:rPr sz="2200" b="0" spc="-40">
                <a:latin typeface="Arial"/>
                <a:cs typeface="Arial"/>
              </a:rPr>
              <a:t>interest  </a:t>
            </a:r>
            <a:r>
              <a:rPr sz="2200" b="0" spc="-35">
                <a:latin typeface="Arial"/>
                <a:cs typeface="Arial"/>
              </a:rPr>
              <a:t>in the </a:t>
            </a:r>
            <a:r>
              <a:rPr sz="2200" b="0" spc="-55">
                <a:latin typeface="Arial"/>
                <a:cs typeface="Arial"/>
              </a:rPr>
              <a:t>software </a:t>
            </a:r>
            <a:r>
              <a:rPr sz="2200" b="0" spc="25">
                <a:latin typeface="Arial"/>
                <a:cs typeface="Arial"/>
              </a:rPr>
              <a:t>to</a:t>
            </a:r>
            <a:r>
              <a:rPr sz="2200" b="0" spc="-405">
                <a:latin typeface="Arial"/>
                <a:cs typeface="Arial"/>
              </a:rPr>
              <a:t> </a:t>
            </a:r>
            <a:r>
              <a:rPr sz="2200" b="0" spc="-100">
                <a:latin typeface="Arial"/>
                <a:cs typeface="Arial"/>
              </a:rPr>
              <a:t>be </a:t>
            </a:r>
            <a:r>
              <a:rPr sz="2200" b="0" spc="-15">
                <a:latin typeface="Arial"/>
                <a:cs typeface="Arial"/>
              </a:rPr>
              <a:t>built.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073150"/>
            <a:ext cx="8557895" cy="389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Asking the First Questions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cont..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tabLst>
                <a:tab pos="392430" algn="l"/>
                <a:tab pos="1442720" algn="l"/>
                <a:tab pos="1948814" algn="l"/>
                <a:tab pos="3114675" algn="l"/>
                <a:tab pos="4022725" algn="l"/>
                <a:tab pos="4528820" algn="l"/>
                <a:tab pos="5909310" algn="l"/>
                <a:tab pos="6782434" algn="l"/>
                <a:tab pos="7161530" algn="l"/>
                <a:tab pos="7477759" algn="l"/>
              </a:tabLst>
            </a:pP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	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	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	</a:t>
            </a:r>
            <a:r>
              <a:rPr sz="1800" spc="-5" dirty="0">
                <a:latin typeface="Arial"/>
                <a:cs typeface="Arial"/>
              </a:rPr>
              <a:t>qu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stio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	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y	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	me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	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	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	a	succ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  </a:t>
            </a:r>
            <a:r>
              <a:rPr sz="1800" spc="-5" dirty="0">
                <a:latin typeface="Arial"/>
                <a:cs typeface="Arial"/>
              </a:rPr>
              <a:t>implementation and possible </a:t>
            </a:r>
            <a:r>
              <a:rPr sz="1800" spc="-10" dirty="0">
                <a:latin typeface="Arial"/>
                <a:cs typeface="Arial"/>
              </a:rPr>
              <a:t>alternatives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custom </a:t>
            </a:r>
            <a:r>
              <a:rPr sz="1800" spc="-10" dirty="0">
                <a:latin typeface="Arial"/>
                <a:cs typeface="Arial"/>
              </a:rPr>
              <a:t>software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development.</a:t>
            </a:r>
            <a:endParaRPr sz="1800" dirty="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next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questions enables you </a:t>
            </a:r>
            <a:r>
              <a:rPr sz="1800" spc="-5" dirty="0">
                <a:latin typeface="Arial"/>
                <a:cs typeface="Arial"/>
              </a:rPr>
              <a:t>to gain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better understanding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problem  and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the customer to voice his or </a:t>
            </a:r>
            <a:r>
              <a:rPr sz="1800" spc="-10" dirty="0">
                <a:latin typeface="Arial"/>
                <a:cs typeface="Arial"/>
              </a:rPr>
              <a:t>her perceptions about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solution: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57480" algn="l"/>
              </a:tabLst>
            </a:pPr>
            <a:r>
              <a:rPr sz="1800" spc="-5" dirty="0">
                <a:latin typeface="Arial"/>
                <a:cs typeface="Arial"/>
              </a:rPr>
              <a:t>How </a:t>
            </a:r>
            <a:r>
              <a:rPr sz="1800" spc="-15" dirty="0">
                <a:latin typeface="Arial"/>
                <a:cs typeface="Arial"/>
              </a:rPr>
              <a:t>would you </a:t>
            </a:r>
            <a:r>
              <a:rPr sz="1800" spc="-5" dirty="0">
                <a:latin typeface="Arial"/>
                <a:cs typeface="Arial"/>
              </a:rPr>
              <a:t>characterize </a:t>
            </a:r>
            <a:r>
              <a:rPr sz="1800" spc="-10" dirty="0">
                <a:latin typeface="Arial"/>
                <a:cs typeface="Arial"/>
              </a:rPr>
              <a:t>“good” output that </a:t>
            </a:r>
            <a:r>
              <a:rPr sz="1800" spc="-15" dirty="0">
                <a:latin typeface="Arial"/>
                <a:cs typeface="Arial"/>
              </a:rPr>
              <a:t>would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spc="-10" dirty="0">
                <a:latin typeface="Arial"/>
                <a:cs typeface="Arial"/>
              </a:rPr>
              <a:t>generated by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successful  solution?</a:t>
            </a:r>
            <a:endParaRPr sz="1800" dirty="0">
              <a:latin typeface="Arial"/>
              <a:cs typeface="Arial"/>
            </a:endParaRPr>
          </a:p>
          <a:p>
            <a:pPr marL="157480" indent="-144780">
              <a:lnSpc>
                <a:spcPct val="100000"/>
              </a:lnSpc>
              <a:buChar char="•"/>
              <a:tabLst>
                <a:tab pos="157480" algn="l"/>
              </a:tabLst>
            </a:pPr>
            <a:r>
              <a:rPr sz="1800" spc="-5" dirty="0">
                <a:latin typeface="Arial"/>
                <a:cs typeface="Arial"/>
              </a:rPr>
              <a:t>What problem(s)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this solution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address?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63830" algn="l"/>
              </a:tabLst>
            </a:pPr>
            <a:r>
              <a:rPr sz="1800" spc="-5" dirty="0">
                <a:latin typeface="Arial"/>
                <a:cs typeface="Arial"/>
              </a:rPr>
              <a:t>Can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show </a:t>
            </a:r>
            <a:r>
              <a:rPr sz="1800" dirty="0">
                <a:latin typeface="Arial"/>
                <a:cs typeface="Arial"/>
              </a:rPr>
              <a:t>me </a:t>
            </a:r>
            <a:r>
              <a:rPr sz="1800" spc="-5" dirty="0">
                <a:latin typeface="Arial"/>
                <a:cs typeface="Arial"/>
              </a:rPr>
              <a:t>(or describe) the </a:t>
            </a:r>
            <a:r>
              <a:rPr sz="1800" spc="-10" dirty="0">
                <a:latin typeface="Arial"/>
                <a:cs typeface="Arial"/>
              </a:rPr>
              <a:t>business </a:t>
            </a:r>
            <a:r>
              <a:rPr sz="1800" spc="-5" dirty="0">
                <a:latin typeface="Arial"/>
                <a:cs typeface="Arial"/>
              </a:rPr>
              <a:t>environment in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the solution </a:t>
            </a:r>
            <a:r>
              <a:rPr sz="1800" spc="-15" dirty="0">
                <a:latin typeface="Arial"/>
                <a:cs typeface="Arial"/>
              </a:rPr>
              <a:t>will 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used?</a:t>
            </a:r>
            <a:endParaRPr sz="1800" dirty="0">
              <a:latin typeface="Arial"/>
              <a:cs typeface="Arial"/>
            </a:endParaRPr>
          </a:p>
          <a:p>
            <a:pPr marL="12700" marR="6985">
              <a:lnSpc>
                <a:spcPct val="100000"/>
              </a:lnSpc>
              <a:buChar char="•"/>
              <a:tabLst>
                <a:tab pos="226695" algn="l"/>
                <a:tab pos="227329" algn="l"/>
                <a:tab pos="727710" algn="l"/>
                <a:tab pos="1569720" algn="l"/>
                <a:tab pos="2982595" algn="l"/>
                <a:tab pos="3763645" algn="l"/>
                <a:tab pos="4099560" algn="l"/>
                <a:tab pos="5336540" algn="l"/>
                <a:tab pos="6029960" algn="l"/>
                <a:tab pos="6478270" algn="l"/>
                <a:tab pos="7010400" algn="l"/>
                <a:tab pos="7459345" algn="l"/>
                <a:tab pos="8377555" algn="l"/>
              </a:tabLst>
            </a:pPr>
            <a:r>
              <a:rPr sz="1800" spc="-5" dirty="0">
                <a:latin typeface="Arial"/>
                <a:cs typeface="Arial"/>
              </a:rPr>
              <a:t>Wil</a:t>
            </a:r>
            <a:r>
              <a:rPr sz="1800" dirty="0">
                <a:latin typeface="Arial"/>
                <a:cs typeface="Arial"/>
              </a:rPr>
              <a:t>l	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	</a:t>
            </a:r>
            <a:r>
              <a:rPr sz="1800" spc="-5" dirty="0">
                <a:latin typeface="Arial"/>
                <a:cs typeface="Arial"/>
              </a:rPr>
              <a:t>issu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	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	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nstra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</a:t>
            </a:r>
            <a:r>
              <a:rPr sz="1800" dirty="0">
                <a:latin typeface="Arial"/>
                <a:cs typeface="Arial"/>
              </a:rPr>
              <a:t>s	</a:t>
            </a:r>
            <a:r>
              <a:rPr sz="1800" spc="-5" dirty="0">
                <a:latin typeface="Arial"/>
                <a:cs typeface="Arial"/>
              </a:rPr>
              <a:t>affec</a:t>
            </a:r>
            <a:r>
              <a:rPr sz="1800" dirty="0">
                <a:latin typeface="Arial"/>
                <a:cs typeface="Arial"/>
              </a:rPr>
              <a:t>t	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	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	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	sol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	</a:t>
            </a:r>
            <a:r>
              <a:rPr sz="1800" spc="-5" dirty="0">
                <a:latin typeface="Arial"/>
                <a:cs typeface="Arial"/>
              </a:rPr>
              <a:t>is  </a:t>
            </a:r>
            <a:r>
              <a:rPr sz="1800" spc="-10" dirty="0">
                <a:latin typeface="Arial"/>
                <a:cs typeface="Arial"/>
              </a:rPr>
              <a:t>approached?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" y="1120140"/>
            <a:ext cx="8481060" cy="508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240" dirty="0">
                <a:latin typeface="Arial"/>
                <a:cs typeface="Arial"/>
              </a:rPr>
              <a:t>Asking </a:t>
            </a:r>
            <a:r>
              <a:rPr sz="2400" b="1" spc="-95" dirty="0">
                <a:latin typeface="Arial"/>
                <a:cs typeface="Arial"/>
              </a:rPr>
              <a:t>the </a:t>
            </a:r>
            <a:r>
              <a:rPr sz="2400" b="1" spc="-180" dirty="0">
                <a:latin typeface="Arial"/>
                <a:cs typeface="Arial"/>
              </a:rPr>
              <a:t>First </a:t>
            </a:r>
            <a:r>
              <a:rPr sz="2400" b="1" spc="-190" dirty="0">
                <a:latin typeface="Arial"/>
                <a:cs typeface="Arial"/>
              </a:rPr>
              <a:t>Questions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cont..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165" dirty="0">
                <a:latin typeface="Arial"/>
                <a:cs typeface="Arial"/>
              </a:rPr>
              <a:t>The </a:t>
            </a:r>
            <a:r>
              <a:rPr sz="2200" spc="-35" dirty="0">
                <a:latin typeface="Arial"/>
                <a:cs typeface="Arial"/>
              </a:rPr>
              <a:t>final </a:t>
            </a:r>
            <a:r>
              <a:rPr sz="2200" spc="-85" dirty="0">
                <a:latin typeface="Arial"/>
                <a:cs typeface="Arial"/>
              </a:rPr>
              <a:t>set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90" dirty="0">
                <a:latin typeface="Arial"/>
                <a:cs typeface="Arial"/>
              </a:rPr>
              <a:t>questions </a:t>
            </a:r>
            <a:r>
              <a:rPr sz="2200" spc="-130" dirty="0">
                <a:latin typeface="Arial"/>
                <a:cs typeface="Arial"/>
              </a:rPr>
              <a:t>focuses </a:t>
            </a:r>
            <a:r>
              <a:rPr sz="2200" spc="-65" dirty="0">
                <a:latin typeface="Arial"/>
                <a:cs typeface="Arial"/>
              </a:rPr>
              <a:t>on 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90" dirty="0">
                <a:latin typeface="Arial"/>
                <a:cs typeface="Arial"/>
              </a:rPr>
              <a:t>effectiveness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35" dirty="0">
                <a:latin typeface="Arial"/>
                <a:cs typeface="Arial"/>
              </a:rPr>
              <a:t>the  </a:t>
            </a:r>
            <a:r>
              <a:rPr sz="2200" spc="-75" dirty="0">
                <a:latin typeface="Arial"/>
                <a:cs typeface="Arial"/>
              </a:rPr>
              <a:t>communication </a:t>
            </a:r>
            <a:r>
              <a:rPr sz="2200" spc="-40" dirty="0">
                <a:latin typeface="Arial"/>
                <a:cs typeface="Arial"/>
              </a:rPr>
              <a:t>activity itself. </a:t>
            </a:r>
            <a:r>
              <a:rPr sz="2200" spc="-195" dirty="0" err="1">
                <a:latin typeface="Arial"/>
                <a:cs typeface="Arial"/>
              </a:rPr>
              <a:t>Gause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90" dirty="0">
                <a:latin typeface="Arial"/>
                <a:cs typeface="Arial"/>
              </a:rPr>
              <a:t>Weinberg </a:t>
            </a:r>
            <a:r>
              <a:rPr sz="2200" spc="-100" dirty="0">
                <a:latin typeface="Arial"/>
                <a:cs typeface="Arial"/>
              </a:rPr>
              <a:t>[Gau89] </a:t>
            </a:r>
            <a:r>
              <a:rPr sz="2200" spc="-85" dirty="0">
                <a:latin typeface="Arial"/>
                <a:cs typeface="Arial"/>
              </a:rPr>
              <a:t>call </a:t>
            </a:r>
            <a:r>
              <a:rPr sz="2200" spc="-95" dirty="0">
                <a:latin typeface="Arial"/>
                <a:cs typeface="Arial"/>
              </a:rPr>
              <a:t>these  </a:t>
            </a:r>
            <a:r>
              <a:rPr sz="2200" spc="-50" dirty="0">
                <a:latin typeface="Arial"/>
                <a:cs typeface="Arial"/>
              </a:rPr>
              <a:t>“meta-questions”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90" dirty="0">
                <a:latin typeface="Arial"/>
                <a:cs typeface="Arial"/>
              </a:rPr>
              <a:t>propose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following </a:t>
            </a:r>
            <a:r>
              <a:rPr sz="2200" spc="-75" dirty="0">
                <a:latin typeface="Arial"/>
                <a:cs typeface="Arial"/>
              </a:rPr>
              <a:t>(abbreviated)</a:t>
            </a:r>
            <a:r>
              <a:rPr sz="2200" spc="-41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list: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12700" marR="7620">
              <a:lnSpc>
                <a:spcPct val="100000"/>
              </a:lnSpc>
              <a:buChar char="•"/>
              <a:tabLst>
                <a:tab pos="237490" algn="l"/>
              </a:tabLst>
            </a:pPr>
            <a:r>
              <a:rPr sz="2200" spc="-100" dirty="0">
                <a:latin typeface="Arial"/>
                <a:cs typeface="Arial"/>
              </a:rPr>
              <a:t>Are </a:t>
            </a:r>
            <a:r>
              <a:rPr sz="2200" spc="-85" dirty="0">
                <a:latin typeface="Arial"/>
                <a:cs typeface="Arial"/>
              </a:rPr>
              <a:t>you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20" dirty="0">
                <a:latin typeface="Arial"/>
                <a:cs typeface="Arial"/>
              </a:rPr>
              <a:t>right </a:t>
            </a:r>
            <a:r>
              <a:rPr sz="2200" spc="-95" dirty="0">
                <a:latin typeface="Arial"/>
                <a:cs typeface="Arial"/>
              </a:rPr>
              <a:t>person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105" dirty="0">
                <a:latin typeface="Arial"/>
                <a:cs typeface="Arial"/>
              </a:rPr>
              <a:t>answer </a:t>
            </a:r>
            <a:r>
              <a:rPr sz="2200" spc="-95" dirty="0">
                <a:latin typeface="Arial"/>
                <a:cs typeface="Arial"/>
              </a:rPr>
              <a:t>these </a:t>
            </a:r>
            <a:r>
              <a:rPr sz="2200" spc="-100" dirty="0">
                <a:latin typeface="Arial"/>
                <a:cs typeface="Arial"/>
              </a:rPr>
              <a:t>questions? Are </a:t>
            </a:r>
            <a:r>
              <a:rPr sz="2200" spc="-55" dirty="0">
                <a:latin typeface="Arial"/>
                <a:cs typeface="Arial"/>
              </a:rPr>
              <a:t>your </a:t>
            </a:r>
            <a:r>
              <a:rPr sz="2200" spc="-125" dirty="0">
                <a:latin typeface="Arial"/>
                <a:cs typeface="Arial"/>
              </a:rPr>
              <a:t>answers  </a:t>
            </a:r>
            <a:r>
              <a:rPr sz="2200" spc="-10" dirty="0">
                <a:latin typeface="Arial"/>
                <a:cs typeface="Arial"/>
              </a:rPr>
              <a:t>“official”?</a:t>
            </a:r>
            <a:endParaRPr sz="2200" dirty="0">
              <a:latin typeface="Arial"/>
              <a:cs typeface="Arial"/>
            </a:endParaRPr>
          </a:p>
          <a:p>
            <a:pPr marL="213360" indent="-200660">
              <a:lnSpc>
                <a:spcPts val="2630"/>
              </a:lnSpc>
              <a:buChar char="•"/>
              <a:tabLst>
                <a:tab pos="213360" algn="l"/>
              </a:tabLst>
            </a:pPr>
            <a:r>
              <a:rPr sz="2200" spc="-95" dirty="0">
                <a:latin typeface="Arial"/>
                <a:cs typeface="Arial"/>
              </a:rPr>
              <a:t>Are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my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questions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relevant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to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the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problem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that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you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have?</a:t>
            </a:r>
            <a:endParaRPr sz="2200" dirty="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135" dirty="0">
                <a:latin typeface="Arial"/>
                <a:cs typeface="Arial"/>
              </a:rPr>
              <a:t>Am </a:t>
            </a:r>
            <a:r>
              <a:rPr sz="2200" spc="-60" dirty="0">
                <a:latin typeface="Arial"/>
                <a:cs typeface="Arial"/>
              </a:rPr>
              <a:t>I </a:t>
            </a:r>
            <a:r>
              <a:rPr sz="2200" spc="-130" dirty="0">
                <a:latin typeface="Arial"/>
                <a:cs typeface="Arial"/>
              </a:rPr>
              <a:t>asking </a:t>
            </a:r>
            <a:r>
              <a:rPr sz="2200" spc="-5" dirty="0">
                <a:latin typeface="Arial"/>
                <a:cs typeface="Arial"/>
              </a:rPr>
              <a:t>too </a:t>
            </a:r>
            <a:r>
              <a:rPr sz="2200" spc="-110" dirty="0">
                <a:latin typeface="Arial"/>
                <a:cs typeface="Arial"/>
              </a:rPr>
              <a:t>many</a:t>
            </a:r>
            <a:r>
              <a:rPr sz="2200" spc="-30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questions?</a:t>
            </a:r>
            <a:endParaRPr sz="2200" dirty="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220" dirty="0">
                <a:latin typeface="Arial"/>
                <a:cs typeface="Arial"/>
              </a:rPr>
              <a:t>Can </a:t>
            </a:r>
            <a:r>
              <a:rPr sz="2200" spc="-105" dirty="0">
                <a:latin typeface="Arial"/>
                <a:cs typeface="Arial"/>
              </a:rPr>
              <a:t>anyone </a:t>
            </a:r>
            <a:r>
              <a:rPr sz="2200" spc="-130" dirty="0">
                <a:latin typeface="Arial"/>
                <a:cs typeface="Arial"/>
              </a:rPr>
              <a:t>else </a:t>
            </a:r>
            <a:r>
              <a:rPr sz="2200" spc="-60" dirty="0">
                <a:latin typeface="Arial"/>
                <a:cs typeface="Arial"/>
              </a:rPr>
              <a:t>provide </a:t>
            </a:r>
            <a:r>
              <a:rPr sz="2200" spc="-50" dirty="0">
                <a:latin typeface="Arial"/>
                <a:cs typeface="Arial"/>
              </a:rPr>
              <a:t>additional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information?</a:t>
            </a:r>
            <a:endParaRPr sz="2200" dirty="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125" dirty="0">
                <a:latin typeface="Arial"/>
                <a:cs typeface="Arial"/>
              </a:rPr>
              <a:t>Should </a:t>
            </a:r>
            <a:r>
              <a:rPr sz="2200" spc="-60" dirty="0">
                <a:latin typeface="Arial"/>
                <a:cs typeface="Arial"/>
              </a:rPr>
              <a:t>I </a:t>
            </a:r>
            <a:r>
              <a:rPr sz="2200" spc="-100" dirty="0">
                <a:latin typeface="Arial"/>
                <a:cs typeface="Arial"/>
              </a:rPr>
              <a:t>be </a:t>
            </a:r>
            <a:r>
              <a:rPr sz="2200" spc="-130" dirty="0">
                <a:latin typeface="Arial"/>
                <a:cs typeface="Arial"/>
              </a:rPr>
              <a:t>asking </a:t>
            </a:r>
            <a:r>
              <a:rPr sz="2200" spc="-85" dirty="0">
                <a:latin typeface="Arial"/>
                <a:cs typeface="Arial"/>
              </a:rPr>
              <a:t>you </a:t>
            </a:r>
            <a:r>
              <a:rPr sz="2200" spc="-75" dirty="0">
                <a:latin typeface="Arial"/>
                <a:cs typeface="Arial"/>
              </a:rPr>
              <a:t>anything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else?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</a:pPr>
            <a:r>
              <a:rPr sz="2200" spc="-175" dirty="0">
                <a:latin typeface="Arial"/>
                <a:cs typeface="Arial"/>
              </a:rPr>
              <a:t>These </a:t>
            </a:r>
            <a:r>
              <a:rPr sz="2200" spc="-90" dirty="0">
                <a:latin typeface="Arial"/>
                <a:cs typeface="Arial"/>
              </a:rPr>
              <a:t>questions </a:t>
            </a:r>
            <a:r>
              <a:rPr sz="2200" spc="-100" dirty="0">
                <a:latin typeface="Arial"/>
                <a:cs typeface="Arial"/>
              </a:rPr>
              <a:t>(and </a:t>
            </a:r>
            <a:r>
              <a:rPr sz="2200" spc="-65" dirty="0">
                <a:latin typeface="Arial"/>
                <a:cs typeface="Arial"/>
              </a:rPr>
              <a:t>others) </a:t>
            </a:r>
            <a:r>
              <a:rPr sz="2200" dirty="0">
                <a:latin typeface="Arial"/>
                <a:cs typeface="Arial"/>
              </a:rPr>
              <a:t>will </a:t>
            </a:r>
            <a:r>
              <a:rPr sz="2200" spc="-70" dirty="0">
                <a:latin typeface="Arial"/>
                <a:cs typeface="Arial"/>
              </a:rPr>
              <a:t>help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45" dirty="0">
                <a:latin typeface="Arial"/>
                <a:cs typeface="Arial"/>
              </a:rPr>
              <a:t>“break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30" dirty="0">
                <a:latin typeface="Arial"/>
                <a:cs typeface="Arial"/>
              </a:rPr>
              <a:t>ice” </a:t>
            </a:r>
            <a:r>
              <a:rPr sz="2200" spc="-110" dirty="0">
                <a:latin typeface="Arial"/>
                <a:cs typeface="Arial"/>
              </a:rPr>
              <a:t>and </a:t>
            </a:r>
            <a:r>
              <a:rPr sz="2200" spc="-15" dirty="0">
                <a:latin typeface="Arial"/>
                <a:cs typeface="Arial"/>
              </a:rPr>
              <a:t>initiate </a:t>
            </a:r>
            <a:r>
              <a:rPr sz="2200" spc="-35" dirty="0">
                <a:latin typeface="Arial"/>
                <a:cs typeface="Arial"/>
              </a:rPr>
              <a:t>the  </a:t>
            </a:r>
            <a:r>
              <a:rPr sz="2200" spc="-75" dirty="0">
                <a:latin typeface="Arial"/>
                <a:cs typeface="Arial"/>
              </a:rPr>
              <a:t>communication </a:t>
            </a:r>
            <a:r>
              <a:rPr sz="2200" spc="-5" dirty="0">
                <a:latin typeface="Arial"/>
                <a:cs typeface="Arial"/>
              </a:rPr>
              <a:t>that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100" dirty="0">
                <a:latin typeface="Arial"/>
                <a:cs typeface="Arial"/>
              </a:rPr>
              <a:t>essential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130" dirty="0">
                <a:latin typeface="Arial"/>
                <a:cs typeface="Arial"/>
              </a:rPr>
              <a:t>successful</a:t>
            </a:r>
            <a:r>
              <a:rPr sz="2200" spc="-45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elicitation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294640"/>
            <a:ext cx="3872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>
                <a:solidFill>
                  <a:srgbClr val="000000"/>
                </a:solidFill>
              </a:rPr>
              <a:t>Eliciting</a:t>
            </a:r>
            <a:r>
              <a:rPr sz="2800" spc="-85">
                <a:solidFill>
                  <a:srgbClr val="000000"/>
                </a:solidFill>
              </a:rPr>
              <a:t> </a:t>
            </a:r>
            <a:r>
              <a:rPr sz="2800" spc="-5">
                <a:solidFill>
                  <a:srgbClr val="000000"/>
                </a:solidFill>
              </a:rPr>
              <a:t>Requirements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2440" y="1951990"/>
            <a:ext cx="1440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335" algn="l"/>
                <a:tab pos="1186815" algn="l"/>
              </a:tabLst>
            </a:pPr>
            <a:r>
              <a:rPr sz="2200" spc="-65">
                <a:latin typeface="Arial"/>
                <a:cs typeface="Arial"/>
              </a:rPr>
              <a:t>I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25">
                <a:latin typeface="Arial"/>
                <a:cs typeface="Arial"/>
              </a:rPr>
              <a:t>o</a:t>
            </a:r>
            <a:r>
              <a:rPr sz="2200" spc="-15">
                <a:latin typeface="Arial"/>
                <a:cs typeface="Arial"/>
              </a:rPr>
              <a:t>r</a:t>
            </a:r>
            <a:r>
              <a:rPr sz="2200" spc="-70">
                <a:latin typeface="Arial"/>
                <a:cs typeface="Arial"/>
              </a:rPr>
              <a:t>d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65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807" y="1951990"/>
            <a:ext cx="668083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775" algn="l"/>
                <a:tab pos="1673860" algn="l"/>
                <a:tab pos="3382010" algn="l"/>
                <a:tab pos="5192395" algn="l"/>
                <a:tab pos="6427470" algn="l"/>
              </a:tabLst>
            </a:pP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105">
                <a:latin typeface="Arial"/>
                <a:cs typeface="Arial"/>
              </a:rPr>
              <a:t>co</a:t>
            </a:r>
            <a:r>
              <a:rPr sz="2200" spc="-114">
                <a:latin typeface="Arial"/>
                <a:cs typeface="Arial"/>
              </a:rPr>
              <a:t>u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200">
                <a:latin typeface="Arial"/>
                <a:cs typeface="Arial"/>
              </a:rPr>
              <a:t>g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95">
                <a:latin typeface="Arial"/>
                <a:cs typeface="Arial"/>
              </a:rPr>
              <a:t>co</a:t>
            </a:r>
            <a:r>
              <a:rPr sz="2200" spc="-50">
                <a:latin typeface="Arial"/>
                <a:cs typeface="Arial"/>
              </a:rPr>
              <a:t>l</a:t>
            </a:r>
            <a:r>
              <a:rPr sz="2200" spc="15">
                <a:latin typeface="Arial"/>
                <a:cs typeface="Arial"/>
              </a:rPr>
              <a:t>l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80">
                <a:latin typeface="Arial"/>
                <a:cs typeface="Arial"/>
              </a:rPr>
              <a:t>b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105">
                <a:latin typeface="Arial"/>
                <a:cs typeface="Arial"/>
              </a:rPr>
              <a:t>v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65">
                <a:latin typeface="Arial"/>
                <a:cs typeface="Arial"/>
              </a:rPr>
              <a:t>,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80">
                <a:latin typeface="Arial"/>
                <a:cs typeface="Arial"/>
              </a:rPr>
              <a:t>m</a:t>
            </a:r>
            <a:r>
              <a:rPr sz="2200" spc="-65">
                <a:latin typeface="Arial"/>
                <a:cs typeface="Arial"/>
              </a:rPr>
              <a:t>-</a:t>
            </a:r>
            <a:r>
              <a:rPr sz="2200" spc="-25">
                <a:latin typeface="Arial"/>
                <a:cs typeface="Arial"/>
              </a:rPr>
              <a:t>o</a:t>
            </a:r>
            <a:r>
              <a:rPr sz="2200" spc="-15">
                <a:latin typeface="Arial"/>
                <a:cs typeface="Arial"/>
              </a:rPr>
              <a:t>r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70">
                <a:latin typeface="Arial"/>
                <a:cs typeface="Arial"/>
              </a:rPr>
              <a:t>d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80">
                <a:latin typeface="Arial"/>
                <a:cs typeface="Arial"/>
              </a:rPr>
              <a:t>pp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25">
                <a:latin typeface="Arial"/>
                <a:cs typeface="Arial"/>
              </a:rPr>
              <a:t>o</a:t>
            </a:r>
            <a:r>
              <a:rPr sz="2200" spc="-120">
                <a:latin typeface="Arial"/>
                <a:cs typeface="Arial"/>
              </a:rPr>
              <a:t>a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65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40" y="2286000"/>
            <a:ext cx="8315325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 algn="just">
              <a:lnSpc>
                <a:spcPct val="100000"/>
              </a:lnSpc>
              <a:spcBef>
                <a:spcPts val="100"/>
              </a:spcBef>
            </a:pP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80">
                <a:latin typeface="Arial"/>
                <a:cs typeface="Arial"/>
              </a:rPr>
              <a:t>gathering, </a:t>
            </a:r>
            <a:r>
              <a:rPr sz="2200" spc="-95">
                <a:latin typeface="Arial"/>
                <a:cs typeface="Arial"/>
              </a:rPr>
              <a:t>stakeholders </a:t>
            </a:r>
            <a:r>
              <a:rPr sz="2200" spc="-40">
                <a:latin typeface="Arial"/>
                <a:cs typeface="Arial"/>
              </a:rPr>
              <a:t>work </a:t>
            </a:r>
            <a:r>
              <a:rPr sz="2200" spc="-45">
                <a:latin typeface="Arial"/>
                <a:cs typeface="Arial"/>
              </a:rPr>
              <a:t>together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25">
                <a:latin typeface="Arial"/>
                <a:cs typeface="Arial"/>
              </a:rPr>
              <a:t>identify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60">
                <a:latin typeface="Arial"/>
                <a:cs typeface="Arial"/>
              </a:rPr>
              <a:t>problem, </a:t>
            </a:r>
            <a:r>
              <a:rPr sz="2200" spc="-90">
                <a:latin typeface="Arial"/>
                <a:cs typeface="Arial"/>
              </a:rPr>
              <a:t>propose </a:t>
            </a:r>
            <a:r>
              <a:rPr sz="2200" spc="-85">
                <a:latin typeface="Arial"/>
                <a:cs typeface="Arial"/>
              </a:rPr>
              <a:t>elements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50">
                <a:latin typeface="Arial"/>
                <a:cs typeface="Arial"/>
              </a:rPr>
              <a:t>solution, </a:t>
            </a:r>
            <a:r>
              <a:rPr sz="2200" spc="-60">
                <a:latin typeface="Arial"/>
                <a:cs typeface="Arial"/>
              </a:rPr>
              <a:t>negotiate </a:t>
            </a:r>
            <a:r>
              <a:rPr sz="2200" spc="-20">
                <a:latin typeface="Arial"/>
                <a:cs typeface="Arial"/>
              </a:rPr>
              <a:t>different  </a:t>
            </a:r>
            <a:r>
              <a:rPr sz="2200" spc="-120">
                <a:latin typeface="Arial"/>
                <a:cs typeface="Arial"/>
              </a:rPr>
              <a:t>approaches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100">
                <a:latin typeface="Arial"/>
                <a:cs typeface="Arial"/>
              </a:rPr>
              <a:t>specify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55">
                <a:latin typeface="Arial"/>
                <a:cs typeface="Arial"/>
              </a:rPr>
              <a:t>preliminary </a:t>
            </a:r>
            <a:r>
              <a:rPr sz="2200" spc="-85">
                <a:latin typeface="Arial"/>
                <a:cs typeface="Arial"/>
              </a:rPr>
              <a:t>set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50">
                <a:latin typeface="Arial"/>
                <a:cs typeface="Arial"/>
              </a:rPr>
              <a:t>solution</a:t>
            </a:r>
            <a:r>
              <a:rPr sz="2200" spc="-315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requirements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42570" indent="-191770">
              <a:lnSpc>
                <a:spcPct val="100000"/>
              </a:lnSpc>
              <a:buFont typeface="UnDotum"/>
              <a:buChar char=""/>
              <a:tabLst>
                <a:tab pos="242570" algn="l"/>
              </a:tabLst>
            </a:pPr>
            <a:r>
              <a:rPr sz="2200" b="1" spc="-145">
                <a:latin typeface="Arial"/>
                <a:cs typeface="Arial"/>
              </a:rPr>
              <a:t>Collaborative </a:t>
            </a:r>
            <a:r>
              <a:rPr sz="2200" b="1" spc="-160">
                <a:latin typeface="Arial"/>
                <a:cs typeface="Arial"/>
              </a:rPr>
              <a:t>Requirements</a:t>
            </a:r>
            <a:r>
              <a:rPr sz="2200" b="1" spc="-100">
                <a:latin typeface="Arial"/>
                <a:cs typeface="Arial"/>
              </a:rPr>
              <a:t> </a:t>
            </a:r>
            <a:r>
              <a:rPr sz="2200" b="1" spc="-155">
                <a:latin typeface="Arial"/>
                <a:cs typeface="Arial"/>
              </a:rPr>
              <a:t>Gathering</a:t>
            </a:r>
            <a:endParaRPr sz="2200">
              <a:latin typeface="Arial"/>
              <a:cs typeface="Arial"/>
            </a:endParaRPr>
          </a:p>
          <a:p>
            <a:pPr marL="242570" indent="-191770">
              <a:lnSpc>
                <a:spcPct val="100000"/>
              </a:lnSpc>
              <a:buFont typeface="UnDotum"/>
              <a:buChar char=""/>
              <a:tabLst>
                <a:tab pos="242570" algn="l"/>
              </a:tabLst>
            </a:pPr>
            <a:r>
              <a:rPr sz="2200" b="1" spc="-120">
                <a:latin typeface="Arial"/>
                <a:cs typeface="Arial"/>
              </a:rPr>
              <a:t>Quality </a:t>
            </a:r>
            <a:r>
              <a:rPr sz="2200" b="1" spc="-175">
                <a:latin typeface="Arial"/>
                <a:cs typeface="Arial"/>
              </a:rPr>
              <a:t>Function</a:t>
            </a:r>
            <a:r>
              <a:rPr sz="2200" b="1" spc="-135">
                <a:latin typeface="Arial"/>
                <a:cs typeface="Arial"/>
              </a:rPr>
              <a:t> </a:t>
            </a:r>
            <a:r>
              <a:rPr sz="2200" b="1" spc="-140">
                <a:latin typeface="Arial"/>
                <a:cs typeface="Arial"/>
              </a:rPr>
              <a:t>Deployment</a:t>
            </a:r>
            <a:endParaRPr sz="2200">
              <a:latin typeface="Arial"/>
              <a:cs typeface="Arial"/>
            </a:endParaRPr>
          </a:p>
          <a:p>
            <a:pPr marL="242570" indent="-191770">
              <a:lnSpc>
                <a:spcPct val="100000"/>
              </a:lnSpc>
              <a:buFont typeface="UnDotum"/>
              <a:buChar char=""/>
              <a:tabLst>
                <a:tab pos="242570" algn="l"/>
              </a:tabLst>
            </a:pPr>
            <a:r>
              <a:rPr sz="2200" b="1" spc="-220">
                <a:latin typeface="Arial"/>
                <a:cs typeface="Arial"/>
              </a:rPr>
              <a:t>Usage</a:t>
            </a:r>
            <a:r>
              <a:rPr sz="2200" b="1" spc="-125">
                <a:latin typeface="Arial"/>
                <a:cs typeface="Arial"/>
              </a:rPr>
              <a:t> </a:t>
            </a:r>
            <a:r>
              <a:rPr sz="2200" b="1" spc="-210">
                <a:latin typeface="Arial"/>
                <a:cs typeface="Arial"/>
              </a:rPr>
              <a:t>Scenarios</a:t>
            </a:r>
            <a:endParaRPr sz="2200">
              <a:latin typeface="Arial"/>
              <a:cs typeface="Arial"/>
            </a:endParaRPr>
          </a:p>
          <a:p>
            <a:pPr marL="242570" indent="-191770">
              <a:lnSpc>
                <a:spcPct val="100000"/>
              </a:lnSpc>
              <a:buFont typeface="UnDotum"/>
              <a:buChar char=""/>
              <a:tabLst>
                <a:tab pos="242570" algn="l"/>
              </a:tabLst>
            </a:pPr>
            <a:r>
              <a:rPr sz="2200" b="1" spc="-135">
                <a:latin typeface="Arial"/>
                <a:cs typeface="Arial"/>
              </a:rPr>
              <a:t>Elicitation </a:t>
            </a:r>
            <a:r>
              <a:rPr sz="2200" b="1" spc="-130">
                <a:latin typeface="Arial"/>
                <a:cs typeface="Arial"/>
              </a:rPr>
              <a:t>Work</a:t>
            </a:r>
            <a:r>
              <a:rPr sz="2200" b="1" spc="-114">
                <a:latin typeface="Arial"/>
                <a:cs typeface="Arial"/>
              </a:rPr>
              <a:t> </a:t>
            </a:r>
            <a:r>
              <a:rPr sz="2200" b="1" spc="-195">
                <a:latin typeface="Arial"/>
                <a:cs typeface="Arial"/>
              </a:rPr>
              <a:t>Products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369332"/>
          </a:xfrm>
        </p:spPr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133" t="48147" r="28526" b="32520"/>
          <a:stretch/>
        </p:blipFill>
        <p:spPr>
          <a:xfrm>
            <a:off x="0" y="1033154"/>
            <a:ext cx="8609610" cy="32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55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" y="1000759"/>
            <a:ext cx="5847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solidFill>
                  <a:srgbClr val="000000"/>
                </a:solidFill>
              </a:rPr>
              <a:t>1.Collaborative Requirements</a:t>
            </a:r>
            <a:r>
              <a:rPr spc="-45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Gathering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540" y="1640840"/>
            <a:ext cx="8589645" cy="4447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2200" spc="-80" dirty="0">
                <a:latin typeface="Arial"/>
                <a:cs typeface="Arial"/>
              </a:rPr>
              <a:t>Many </a:t>
            </a:r>
            <a:r>
              <a:rPr sz="2200" spc="-20" dirty="0">
                <a:latin typeface="Arial"/>
                <a:cs typeface="Arial"/>
              </a:rPr>
              <a:t>different </a:t>
            </a:r>
            <a:r>
              <a:rPr sz="2200" spc="-120" dirty="0">
                <a:latin typeface="Arial"/>
                <a:cs typeface="Arial"/>
              </a:rPr>
              <a:t>approaches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65" dirty="0">
                <a:latin typeface="Arial"/>
                <a:cs typeface="Arial"/>
              </a:rPr>
              <a:t>collaborative requirements </a:t>
            </a:r>
            <a:r>
              <a:rPr sz="2200" spc="-80" dirty="0">
                <a:latin typeface="Arial"/>
                <a:cs typeface="Arial"/>
              </a:rPr>
              <a:t>gathering </a:t>
            </a:r>
            <a:r>
              <a:rPr sz="2200" spc="-125" dirty="0">
                <a:latin typeface="Arial"/>
                <a:cs typeface="Arial"/>
              </a:rPr>
              <a:t>have  </a:t>
            </a:r>
            <a:r>
              <a:rPr sz="2200" spc="-105" dirty="0">
                <a:latin typeface="Arial"/>
                <a:cs typeface="Arial"/>
              </a:rPr>
              <a:t>been </a:t>
            </a:r>
            <a:r>
              <a:rPr sz="2200" spc="-85" dirty="0">
                <a:latin typeface="Arial"/>
                <a:cs typeface="Arial"/>
              </a:rPr>
              <a:t>proposed. </a:t>
            </a:r>
            <a:r>
              <a:rPr sz="2200" spc="-204" dirty="0">
                <a:latin typeface="Arial"/>
                <a:cs typeface="Arial"/>
              </a:rPr>
              <a:t>Each </a:t>
            </a:r>
            <a:r>
              <a:rPr sz="2200" spc="-150" dirty="0">
                <a:latin typeface="Arial"/>
                <a:cs typeface="Arial"/>
              </a:rPr>
              <a:t>makes use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60" dirty="0">
                <a:latin typeface="Arial"/>
                <a:cs typeface="Arial"/>
              </a:rPr>
              <a:t>slightly </a:t>
            </a:r>
            <a:r>
              <a:rPr sz="2200" spc="-20" dirty="0">
                <a:latin typeface="Arial"/>
                <a:cs typeface="Arial"/>
              </a:rPr>
              <a:t>different </a:t>
            </a:r>
            <a:r>
              <a:rPr sz="2200" spc="-100" dirty="0">
                <a:latin typeface="Arial"/>
                <a:cs typeface="Arial"/>
              </a:rPr>
              <a:t>scenario, </a:t>
            </a:r>
            <a:r>
              <a:rPr sz="2200" spc="-10" dirty="0">
                <a:latin typeface="Arial"/>
                <a:cs typeface="Arial"/>
              </a:rPr>
              <a:t>but </a:t>
            </a:r>
            <a:r>
              <a:rPr sz="2200" spc="-50" dirty="0">
                <a:latin typeface="Arial"/>
                <a:cs typeface="Arial"/>
              </a:rPr>
              <a:t>all  </a:t>
            </a:r>
            <a:r>
              <a:rPr sz="2200" spc="-85" dirty="0">
                <a:latin typeface="Arial"/>
                <a:cs typeface="Arial"/>
              </a:rPr>
              <a:t>apply </a:t>
            </a:r>
            <a:r>
              <a:rPr sz="2200" spc="-130" dirty="0">
                <a:latin typeface="Arial"/>
                <a:cs typeface="Arial"/>
              </a:rPr>
              <a:t>some </a:t>
            </a:r>
            <a:r>
              <a:rPr sz="2200" spc="-50" dirty="0">
                <a:latin typeface="Arial"/>
                <a:cs typeface="Arial"/>
              </a:rPr>
              <a:t>variation </a:t>
            </a:r>
            <a:r>
              <a:rPr sz="2200" spc="-70" dirty="0">
                <a:latin typeface="Arial"/>
                <a:cs typeface="Arial"/>
              </a:rPr>
              <a:t>on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following </a:t>
            </a:r>
            <a:r>
              <a:rPr sz="2200" spc="-135" dirty="0">
                <a:latin typeface="Arial"/>
                <a:cs typeface="Arial"/>
              </a:rPr>
              <a:t>basic</a:t>
            </a:r>
            <a:r>
              <a:rPr sz="2200" spc="-44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guidelines:</a:t>
            </a:r>
            <a:endParaRPr lang="en-US" sz="2200" spc="-85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endParaRPr lang="en-US" sz="2200" spc="-85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lang="en-US" sz="2200" b="1" spc="-85" dirty="0">
                <a:latin typeface="Arial"/>
                <a:cs typeface="Arial"/>
              </a:rPr>
              <a:t>Facility Application Specification Technique(FAST):</a:t>
            </a:r>
            <a:r>
              <a:rPr lang="en-US" sz="2200" spc="-85" dirty="0">
                <a:latin typeface="Arial"/>
                <a:cs typeface="Arial"/>
              </a:rPr>
              <a:t>Joint team of customer and developers work together to find out the set of requirements.</a:t>
            </a:r>
          </a:p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endParaRPr sz="22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Font typeface="Arial"/>
              <a:buChar char="•"/>
              <a:tabLst>
                <a:tab pos="234950" algn="l"/>
              </a:tabLst>
            </a:pPr>
            <a:r>
              <a:rPr lang="en-US" sz="2200" b="1" spc="-130" dirty="0">
                <a:latin typeface="Arial"/>
                <a:cs typeface="Arial"/>
              </a:rPr>
              <a:t>Guidelines of FAST approach:</a:t>
            </a:r>
          </a:p>
          <a:p>
            <a:pPr marL="12700" marR="5080" algn="just">
              <a:lnSpc>
                <a:spcPct val="100000"/>
              </a:lnSpc>
              <a:buFont typeface="Arial"/>
              <a:buChar char="•"/>
              <a:tabLst>
                <a:tab pos="234950" algn="l"/>
              </a:tabLst>
            </a:pPr>
            <a:endParaRPr lang="en-US" sz="2200" b="1" spc="-13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Font typeface="Arial"/>
              <a:buChar char="•"/>
              <a:tabLst>
                <a:tab pos="234950" algn="l"/>
              </a:tabLst>
            </a:pPr>
            <a:r>
              <a:rPr sz="2200" spc="-130" dirty="0">
                <a:latin typeface="Arial"/>
                <a:cs typeface="Arial"/>
              </a:rPr>
              <a:t>Meetings </a:t>
            </a:r>
            <a:r>
              <a:rPr sz="2200" spc="-114" dirty="0">
                <a:latin typeface="Arial"/>
                <a:cs typeface="Arial"/>
              </a:rPr>
              <a:t>are </a:t>
            </a:r>
            <a:r>
              <a:rPr sz="2200" spc="-175" dirty="0">
                <a:latin typeface="Arial"/>
                <a:cs typeface="Arial"/>
              </a:rPr>
              <a:t>conducted </a:t>
            </a:r>
            <a:r>
              <a:rPr sz="2200" spc="-160" dirty="0">
                <a:latin typeface="Arial"/>
                <a:cs typeface="Arial"/>
              </a:rPr>
              <a:t>and </a:t>
            </a:r>
            <a:r>
              <a:rPr sz="2200" spc="-110" dirty="0">
                <a:latin typeface="Arial"/>
                <a:cs typeface="Arial"/>
              </a:rPr>
              <a:t>attended </a:t>
            </a:r>
            <a:r>
              <a:rPr sz="2200" spc="-180" dirty="0">
                <a:latin typeface="Arial"/>
                <a:cs typeface="Arial"/>
              </a:rPr>
              <a:t>by </a:t>
            </a:r>
            <a:r>
              <a:rPr sz="2200" spc="-125" dirty="0">
                <a:latin typeface="Arial"/>
                <a:cs typeface="Arial"/>
              </a:rPr>
              <a:t>both </a:t>
            </a:r>
            <a:r>
              <a:rPr sz="2200" spc="-120" dirty="0">
                <a:latin typeface="Arial"/>
                <a:cs typeface="Arial"/>
              </a:rPr>
              <a:t>software </a:t>
            </a:r>
            <a:r>
              <a:rPr sz="2200" spc="-170" dirty="0">
                <a:latin typeface="Arial"/>
                <a:cs typeface="Arial"/>
              </a:rPr>
              <a:t>engineers </a:t>
            </a:r>
            <a:r>
              <a:rPr sz="2200" spc="-165" dirty="0">
                <a:latin typeface="Arial"/>
                <a:cs typeface="Arial"/>
              </a:rPr>
              <a:t>and  </a:t>
            </a:r>
            <a:r>
              <a:rPr sz="2200" spc="-105" dirty="0">
                <a:latin typeface="Arial"/>
                <a:cs typeface="Arial"/>
              </a:rPr>
              <a:t>other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stakeholders.</a:t>
            </a:r>
            <a:endParaRPr lang="en-US" sz="2200" spc="-1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tabLst>
                <a:tab pos="234950" algn="l"/>
              </a:tabLst>
            </a:pPr>
            <a:endParaRPr sz="2200" dirty="0">
              <a:latin typeface="Arial"/>
              <a:cs typeface="Arial"/>
            </a:endParaRPr>
          </a:p>
          <a:p>
            <a:pPr marL="213360" indent="-200660" algn="just">
              <a:lnSpc>
                <a:spcPts val="2630"/>
              </a:lnSpc>
              <a:buFont typeface="Arial"/>
              <a:buChar char="•"/>
              <a:tabLst>
                <a:tab pos="213360" algn="l"/>
              </a:tabLst>
            </a:pPr>
            <a:r>
              <a:rPr sz="2200" spc="-215" dirty="0">
                <a:latin typeface="Arial"/>
                <a:cs typeface="Arial"/>
              </a:rPr>
              <a:t>Rules </a:t>
            </a:r>
            <a:r>
              <a:rPr sz="2200" spc="-100" dirty="0">
                <a:latin typeface="Arial"/>
                <a:cs typeface="Arial"/>
              </a:rPr>
              <a:t>for </a:t>
            </a:r>
            <a:r>
              <a:rPr sz="2200" spc="-120" dirty="0">
                <a:latin typeface="Arial"/>
                <a:cs typeface="Arial"/>
              </a:rPr>
              <a:t>preparation </a:t>
            </a:r>
            <a:r>
              <a:rPr sz="2200" spc="-160" dirty="0">
                <a:latin typeface="Arial"/>
                <a:cs typeface="Arial"/>
              </a:rPr>
              <a:t>and </a:t>
            </a:r>
            <a:r>
              <a:rPr sz="2200" spc="-120" dirty="0">
                <a:latin typeface="Arial"/>
                <a:cs typeface="Arial"/>
              </a:rPr>
              <a:t>participation </a:t>
            </a:r>
            <a:r>
              <a:rPr sz="2200" spc="-114" dirty="0">
                <a:latin typeface="Arial"/>
                <a:cs typeface="Arial"/>
              </a:rPr>
              <a:t>are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established.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" y="1535429"/>
            <a:ext cx="8473440" cy="3385542"/>
          </a:xfrm>
        </p:spPr>
        <p:txBody>
          <a:bodyPr/>
          <a:lstStyle/>
          <a:p>
            <a:pPr marL="12700" marR="635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60350" algn="l"/>
              </a:tabLst>
              <a:defRPr/>
            </a:pPr>
            <a:r>
              <a:rPr lang="en-US" sz="2200" b="0" kern="1200" spc="-135">
                <a:solidFill>
                  <a:prstClr val="black"/>
                </a:solidFill>
              </a:rPr>
              <a:t>An </a:t>
            </a:r>
            <a:r>
              <a:rPr lang="en-US" sz="2200" b="0" kern="1200" spc="-180">
                <a:solidFill>
                  <a:prstClr val="black"/>
                </a:solidFill>
              </a:rPr>
              <a:t>agenda </a:t>
            </a:r>
            <a:r>
              <a:rPr lang="en-US" sz="2200" b="0" kern="1200" spc="-215">
                <a:solidFill>
                  <a:prstClr val="black"/>
                </a:solidFill>
              </a:rPr>
              <a:t>is </a:t>
            </a:r>
            <a:r>
              <a:rPr lang="en-US" sz="2200" b="0" kern="1200" spc="-210">
                <a:solidFill>
                  <a:prstClr val="black"/>
                </a:solidFill>
              </a:rPr>
              <a:t>suggested </a:t>
            </a:r>
            <a:r>
              <a:rPr lang="en-US" sz="2200" b="0" kern="1200" spc="-70">
                <a:solidFill>
                  <a:prstClr val="black"/>
                </a:solidFill>
              </a:rPr>
              <a:t>that </a:t>
            </a:r>
            <a:r>
              <a:rPr lang="en-US" sz="2200" b="0" kern="1200" spc="-215">
                <a:solidFill>
                  <a:prstClr val="black"/>
                </a:solidFill>
              </a:rPr>
              <a:t>is </a:t>
            </a:r>
            <a:r>
              <a:rPr lang="en-US" sz="2200" b="0" kern="1200" spc="-114">
                <a:solidFill>
                  <a:prstClr val="black"/>
                </a:solidFill>
              </a:rPr>
              <a:t>formal </a:t>
            </a:r>
            <a:r>
              <a:rPr lang="en-US" sz="2200" b="0" kern="1200" spc="-185">
                <a:solidFill>
                  <a:prstClr val="black"/>
                </a:solidFill>
              </a:rPr>
              <a:t>enough </a:t>
            </a:r>
            <a:r>
              <a:rPr lang="en-US" sz="2200" b="0" kern="1200" spc="-70">
                <a:solidFill>
                  <a:prstClr val="black"/>
                </a:solidFill>
              </a:rPr>
              <a:t>to </a:t>
            </a:r>
            <a:r>
              <a:rPr lang="en-US" sz="2200" b="0" kern="1200" spc="-175">
                <a:solidFill>
                  <a:prstClr val="black"/>
                </a:solidFill>
              </a:rPr>
              <a:t>cover </a:t>
            </a:r>
            <a:r>
              <a:rPr lang="en-US" sz="2200" b="0" kern="1200" spc="-100">
                <a:solidFill>
                  <a:prstClr val="black"/>
                </a:solidFill>
              </a:rPr>
              <a:t>all </a:t>
            </a:r>
            <a:r>
              <a:rPr lang="en-US" sz="2200" b="0" kern="1200" spc="-110">
                <a:solidFill>
                  <a:prstClr val="black"/>
                </a:solidFill>
              </a:rPr>
              <a:t>important  </a:t>
            </a:r>
            <a:r>
              <a:rPr lang="en-US" sz="2200" b="0" kern="1200" spc="-155">
                <a:solidFill>
                  <a:prstClr val="black"/>
                </a:solidFill>
              </a:rPr>
              <a:t>points </a:t>
            </a:r>
            <a:r>
              <a:rPr lang="en-US" sz="2200" b="0" kern="1200" spc="-110">
                <a:solidFill>
                  <a:prstClr val="black"/>
                </a:solidFill>
              </a:rPr>
              <a:t>but </a:t>
            </a:r>
            <a:r>
              <a:rPr lang="en-US" sz="2200" b="0" kern="1200" spc="-120">
                <a:solidFill>
                  <a:prstClr val="black"/>
                </a:solidFill>
              </a:rPr>
              <a:t>informal </a:t>
            </a:r>
            <a:r>
              <a:rPr lang="en-US" sz="2200" b="0" kern="1200" spc="-185">
                <a:solidFill>
                  <a:prstClr val="black"/>
                </a:solidFill>
              </a:rPr>
              <a:t>enough </a:t>
            </a:r>
            <a:r>
              <a:rPr lang="en-US" sz="2200" b="0" kern="1200" spc="-70">
                <a:solidFill>
                  <a:prstClr val="black"/>
                </a:solidFill>
              </a:rPr>
              <a:t>to </a:t>
            </a:r>
            <a:r>
              <a:rPr lang="en-US" sz="2200" b="0" kern="1200" spc="-180">
                <a:solidFill>
                  <a:prstClr val="black"/>
                </a:solidFill>
              </a:rPr>
              <a:t>encourage </a:t>
            </a:r>
            <a:r>
              <a:rPr lang="en-US" sz="2200" b="0" kern="1200" spc="-90">
                <a:solidFill>
                  <a:prstClr val="black"/>
                </a:solidFill>
              </a:rPr>
              <a:t>the free </a:t>
            </a:r>
            <a:r>
              <a:rPr lang="en-US" sz="2200" b="0" kern="1200" spc="-95">
                <a:solidFill>
                  <a:prstClr val="black"/>
                </a:solidFill>
              </a:rPr>
              <a:t>flow </a:t>
            </a:r>
            <a:r>
              <a:rPr lang="en-US" sz="2200" b="0" kern="1200" spc="-110">
                <a:solidFill>
                  <a:prstClr val="black"/>
                </a:solidFill>
              </a:rPr>
              <a:t>of</a:t>
            </a:r>
            <a:r>
              <a:rPr lang="en-US" sz="2200" b="0" kern="1200" spc="-150">
                <a:solidFill>
                  <a:prstClr val="black"/>
                </a:solidFill>
              </a:rPr>
              <a:t> ideas.</a:t>
            </a:r>
          </a:p>
          <a:p>
            <a:pPr marL="12700" marR="635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60350" algn="l"/>
              </a:tabLst>
              <a:defRPr/>
            </a:pPr>
            <a:endParaRPr lang="en-US" sz="2200" b="0" kern="1200">
              <a:solidFill>
                <a:prstClr val="black"/>
              </a:solidFill>
            </a:endParaRPr>
          </a:p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27329" algn="l"/>
              </a:tabLst>
              <a:defRPr/>
            </a:pPr>
            <a:r>
              <a:rPr lang="en-US" sz="2200" b="0" kern="1200" spc="-260">
                <a:solidFill>
                  <a:prstClr val="black"/>
                </a:solidFill>
              </a:rPr>
              <a:t>A </a:t>
            </a:r>
            <a:r>
              <a:rPr lang="en-US" sz="2200" b="0" kern="1200" spc="-105">
                <a:solidFill>
                  <a:prstClr val="black"/>
                </a:solidFill>
              </a:rPr>
              <a:t>“facilitator” </a:t>
            </a:r>
            <a:r>
              <a:rPr lang="en-US" sz="2200" b="0" kern="1200" spc="-170">
                <a:solidFill>
                  <a:prstClr val="black"/>
                </a:solidFill>
              </a:rPr>
              <a:t>(can </a:t>
            </a:r>
            <a:r>
              <a:rPr lang="en-US" sz="2200" b="0" kern="1200" spc="-150">
                <a:solidFill>
                  <a:prstClr val="black"/>
                </a:solidFill>
              </a:rPr>
              <a:t>be </a:t>
            </a:r>
            <a:r>
              <a:rPr lang="en-US" sz="2200" b="0" kern="1200" spc="-140">
                <a:solidFill>
                  <a:prstClr val="black"/>
                </a:solidFill>
              </a:rPr>
              <a:t>a </a:t>
            </a:r>
            <a:r>
              <a:rPr lang="en-US" sz="2200" b="0" kern="1200" spc="-155">
                <a:solidFill>
                  <a:prstClr val="black"/>
                </a:solidFill>
              </a:rPr>
              <a:t>customer, </a:t>
            </a:r>
            <a:r>
              <a:rPr lang="en-US" sz="2200" b="0" kern="1200" spc="-140">
                <a:solidFill>
                  <a:prstClr val="black"/>
                </a:solidFill>
              </a:rPr>
              <a:t>a </a:t>
            </a:r>
            <a:r>
              <a:rPr lang="en-US" sz="2200" b="0" kern="1200" spc="-130">
                <a:solidFill>
                  <a:prstClr val="black"/>
                </a:solidFill>
              </a:rPr>
              <a:t>developer, </a:t>
            </a:r>
            <a:r>
              <a:rPr lang="en-US" sz="2200" b="0" kern="1200" spc="-125">
                <a:solidFill>
                  <a:prstClr val="black"/>
                </a:solidFill>
              </a:rPr>
              <a:t>or </a:t>
            </a:r>
            <a:r>
              <a:rPr lang="en-US" sz="2200" b="0" kern="1200" spc="-160">
                <a:solidFill>
                  <a:prstClr val="black"/>
                </a:solidFill>
              </a:rPr>
              <a:t>an </a:t>
            </a:r>
            <a:r>
              <a:rPr lang="en-US" sz="2200" b="0" kern="1200" spc="-135">
                <a:solidFill>
                  <a:prstClr val="black"/>
                </a:solidFill>
              </a:rPr>
              <a:t>outsider) </a:t>
            </a:r>
            <a:r>
              <a:rPr lang="en-US" sz="2200" b="0" kern="1200" spc="-165">
                <a:solidFill>
                  <a:prstClr val="black"/>
                </a:solidFill>
              </a:rPr>
              <a:t>controls  </a:t>
            </a:r>
            <a:r>
              <a:rPr lang="en-US" sz="2200" b="0" kern="1200" spc="-90">
                <a:solidFill>
                  <a:prstClr val="black"/>
                </a:solidFill>
              </a:rPr>
              <a:t>the</a:t>
            </a:r>
            <a:r>
              <a:rPr lang="en-US" sz="2200" b="0" kern="1200" spc="-125">
                <a:solidFill>
                  <a:prstClr val="black"/>
                </a:solidFill>
              </a:rPr>
              <a:t> meeting.</a:t>
            </a:r>
          </a:p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27329" algn="l"/>
              </a:tabLst>
              <a:defRPr/>
            </a:pPr>
            <a:endParaRPr lang="en-US" sz="2200" b="0" kern="1200">
              <a:solidFill>
                <a:prstClr val="black"/>
              </a:solidFill>
            </a:endParaRPr>
          </a:p>
          <a:p>
            <a:pPr marL="12700" marR="6985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88290" algn="l"/>
              </a:tabLst>
              <a:defRPr/>
            </a:pPr>
            <a:r>
              <a:rPr lang="en-US" sz="2200" b="0" kern="1200" spc="-195">
                <a:solidFill>
                  <a:prstClr val="black"/>
                </a:solidFill>
              </a:rPr>
              <a:t>A </a:t>
            </a:r>
            <a:r>
              <a:rPr lang="en-US" sz="2200" b="0" kern="1200" spc="-80">
                <a:solidFill>
                  <a:prstClr val="black"/>
                </a:solidFill>
              </a:rPr>
              <a:t>“definition </a:t>
            </a:r>
            <a:r>
              <a:rPr lang="en-US" sz="2200" b="0" kern="1200" spc="-185">
                <a:solidFill>
                  <a:prstClr val="black"/>
                </a:solidFill>
              </a:rPr>
              <a:t>mechanism” </a:t>
            </a:r>
            <a:r>
              <a:rPr lang="en-US" sz="2200" b="0" kern="1200" spc="-170">
                <a:solidFill>
                  <a:prstClr val="black"/>
                </a:solidFill>
              </a:rPr>
              <a:t>(can </a:t>
            </a:r>
            <a:r>
              <a:rPr lang="en-US" sz="2200" b="0" kern="1200" spc="-150">
                <a:solidFill>
                  <a:prstClr val="black"/>
                </a:solidFill>
              </a:rPr>
              <a:t>be </a:t>
            </a:r>
            <a:r>
              <a:rPr lang="en-US" sz="2200" b="0" kern="1200" spc="-125">
                <a:solidFill>
                  <a:prstClr val="black"/>
                </a:solidFill>
              </a:rPr>
              <a:t>work </a:t>
            </a:r>
            <a:r>
              <a:rPr lang="en-US" sz="2200" b="0" kern="1200" spc="-165">
                <a:solidFill>
                  <a:prstClr val="black"/>
                </a:solidFill>
              </a:rPr>
              <a:t>sheets, </a:t>
            </a:r>
            <a:r>
              <a:rPr lang="en-US" sz="2200" b="0" kern="1200" spc="-95">
                <a:solidFill>
                  <a:prstClr val="black"/>
                </a:solidFill>
              </a:rPr>
              <a:t>flip </a:t>
            </a:r>
            <a:r>
              <a:rPr lang="en-US" sz="2200" b="0" kern="1200" spc="-155">
                <a:solidFill>
                  <a:prstClr val="black"/>
                </a:solidFill>
              </a:rPr>
              <a:t>charts, </a:t>
            </a:r>
            <a:r>
              <a:rPr lang="en-US" sz="2200" b="0" kern="1200" spc="-130">
                <a:solidFill>
                  <a:prstClr val="black"/>
                </a:solidFill>
              </a:rPr>
              <a:t>or </a:t>
            </a:r>
            <a:r>
              <a:rPr lang="en-US" sz="2200" b="0" kern="1200" spc="-100">
                <a:solidFill>
                  <a:prstClr val="black"/>
                </a:solidFill>
              </a:rPr>
              <a:t>wall  </a:t>
            </a:r>
            <a:r>
              <a:rPr lang="en-US" sz="2200" b="0" kern="1200" spc="-180">
                <a:solidFill>
                  <a:prstClr val="black"/>
                </a:solidFill>
              </a:rPr>
              <a:t>stickers </a:t>
            </a:r>
            <a:r>
              <a:rPr lang="en-US" sz="2200" b="0" kern="1200" spc="-125">
                <a:solidFill>
                  <a:prstClr val="black"/>
                </a:solidFill>
              </a:rPr>
              <a:t>or </a:t>
            </a:r>
            <a:r>
              <a:rPr lang="en-US" sz="2200" b="0" kern="1200" spc="-160">
                <a:solidFill>
                  <a:prstClr val="black"/>
                </a:solidFill>
              </a:rPr>
              <a:t>an </a:t>
            </a:r>
            <a:r>
              <a:rPr lang="en-US" sz="2200" b="0" kern="1200" spc="-145">
                <a:solidFill>
                  <a:prstClr val="black"/>
                </a:solidFill>
              </a:rPr>
              <a:t>electronic </a:t>
            </a:r>
            <a:r>
              <a:rPr lang="en-US" sz="2200" b="0" kern="1200" spc="-105">
                <a:solidFill>
                  <a:prstClr val="black"/>
                </a:solidFill>
              </a:rPr>
              <a:t>bulletin </a:t>
            </a:r>
            <a:r>
              <a:rPr lang="en-US" sz="2200" b="0" kern="1200" spc="-135">
                <a:solidFill>
                  <a:prstClr val="black"/>
                </a:solidFill>
              </a:rPr>
              <a:t>board, </a:t>
            </a:r>
            <a:r>
              <a:rPr lang="en-US" sz="2200" b="0" kern="1200" spc="-150">
                <a:solidFill>
                  <a:prstClr val="black"/>
                </a:solidFill>
              </a:rPr>
              <a:t>chat </a:t>
            </a:r>
            <a:r>
              <a:rPr lang="en-US" sz="2200" b="0" kern="1200" spc="-130">
                <a:solidFill>
                  <a:prstClr val="black"/>
                </a:solidFill>
              </a:rPr>
              <a:t>room, or </a:t>
            </a:r>
            <a:r>
              <a:rPr lang="en-US" sz="2200" b="0" kern="1200" spc="-105">
                <a:solidFill>
                  <a:prstClr val="black"/>
                </a:solidFill>
              </a:rPr>
              <a:t>virtual </a:t>
            </a:r>
            <a:r>
              <a:rPr lang="en-US" sz="2200" b="0" kern="1200" spc="-114">
                <a:solidFill>
                  <a:prstClr val="black"/>
                </a:solidFill>
              </a:rPr>
              <a:t>forum) </a:t>
            </a:r>
            <a:r>
              <a:rPr lang="en-US" sz="2200" b="0" kern="1200" spc="-215">
                <a:solidFill>
                  <a:prstClr val="black"/>
                </a:solidFill>
              </a:rPr>
              <a:t>is  </a:t>
            </a:r>
            <a:r>
              <a:rPr lang="en-US" sz="2200" b="0" kern="1200" spc="-170">
                <a:solidFill>
                  <a:prstClr val="black"/>
                </a:solidFill>
              </a:rPr>
              <a:t>used.</a:t>
            </a:r>
            <a:endParaRPr lang="en-US" sz="2200" b="0" kern="1200">
              <a:solidFill>
                <a:prstClr val="black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9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" y="1385570"/>
            <a:ext cx="5678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>
                <a:solidFill>
                  <a:srgbClr val="000000"/>
                </a:solidFill>
              </a:rPr>
              <a:t>Collaborative </a:t>
            </a:r>
            <a:r>
              <a:rPr spc="-170">
                <a:solidFill>
                  <a:srgbClr val="000000"/>
                </a:solidFill>
              </a:rPr>
              <a:t>Requirements </a:t>
            </a:r>
            <a:r>
              <a:rPr spc="-165">
                <a:solidFill>
                  <a:srgbClr val="000000"/>
                </a:solidFill>
              </a:rPr>
              <a:t>Gathering</a:t>
            </a:r>
            <a:r>
              <a:rPr spc="-95">
                <a:solidFill>
                  <a:srgbClr val="000000"/>
                </a:solidFill>
              </a:rPr>
              <a:t> </a:t>
            </a:r>
            <a:r>
              <a:rPr spc="-125">
                <a:solidFill>
                  <a:srgbClr val="000000"/>
                </a:solidFill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540" y="2086609"/>
            <a:ext cx="8731885" cy="4442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latin typeface="Arial"/>
                <a:cs typeface="Arial"/>
              </a:rPr>
              <a:t>The </a:t>
            </a:r>
            <a:r>
              <a:rPr sz="2200" spc="-70" dirty="0">
                <a:latin typeface="Arial"/>
                <a:cs typeface="Arial"/>
              </a:rPr>
              <a:t>lists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80" dirty="0">
                <a:latin typeface="Arial"/>
                <a:cs typeface="Arial"/>
              </a:rPr>
              <a:t>objects </a:t>
            </a:r>
            <a:r>
              <a:rPr sz="2200" spc="-145" dirty="0">
                <a:latin typeface="Arial"/>
                <a:cs typeface="Arial"/>
              </a:rPr>
              <a:t>can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75" dirty="0">
                <a:latin typeface="Arial"/>
                <a:cs typeface="Arial"/>
              </a:rPr>
              <a:t>pinned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85" dirty="0">
                <a:latin typeface="Arial"/>
                <a:cs typeface="Arial"/>
              </a:rPr>
              <a:t>walls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45" dirty="0">
                <a:latin typeface="Arial"/>
                <a:cs typeface="Arial"/>
              </a:rPr>
              <a:t>room </a:t>
            </a:r>
            <a:r>
              <a:rPr sz="2200" spc="-114" dirty="0">
                <a:latin typeface="Arial"/>
                <a:cs typeface="Arial"/>
              </a:rPr>
              <a:t>using </a:t>
            </a:r>
            <a:r>
              <a:rPr sz="2200" spc="-95" dirty="0">
                <a:latin typeface="Arial"/>
                <a:cs typeface="Arial"/>
              </a:rPr>
              <a:t>large </a:t>
            </a:r>
            <a:r>
              <a:rPr sz="2200" spc="-120" dirty="0">
                <a:latin typeface="Arial"/>
                <a:cs typeface="Arial"/>
              </a:rPr>
              <a:t>sheets 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85" dirty="0">
                <a:latin typeface="Arial"/>
                <a:cs typeface="Arial"/>
              </a:rPr>
              <a:t>paper, </a:t>
            </a:r>
            <a:r>
              <a:rPr sz="2200" spc="-100" dirty="0">
                <a:latin typeface="Arial"/>
                <a:cs typeface="Arial"/>
              </a:rPr>
              <a:t>stuck </a:t>
            </a:r>
            <a:r>
              <a:rPr sz="2200" spc="30" dirty="0">
                <a:latin typeface="Arial"/>
                <a:cs typeface="Arial"/>
              </a:rPr>
              <a:t>to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85" dirty="0">
                <a:latin typeface="Arial"/>
                <a:cs typeface="Arial"/>
              </a:rPr>
              <a:t>walls </a:t>
            </a:r>
            <a:r>
              <a:rPr sz="2200" spc="-114" dirty="0">
                <a:latin typeface="Arial"/>
                <a:cs typeface="Arial"/>
              </a:rPr>
              <a:t>using adhesive-backed sheets, </a:t>
            </a:r>
            <a:r>
              <a:rPr sz="2200" spc="-20" dirty="0">
                <a:latin typeface="Arial"/>
                <a:cs typeface="Arial"/>
              </a:rPr>
              <a:t>or </a:t>
            </a:r>
            <a:r>
              <a:rPr sz="2200" spc="5" dirty="0">
                <a:latin typeface="Arial"/>
                <a:cs typeface="Arial"/>
              </a:rPr>
              <a:t>written </a:t>
            </a:r>
            <a:r>
              <a:rPr sz="2200" spc="-65" dirty="0">
                <a:latin typeface="Arial"/>
                <a:cs typeface="Arial"/>
              </a:rPr>
              <a:t>on </a:t>
            </a:r>
            <a:r>
              <a:rPr sz="2200" spc="-170" dirty="0">
                <a:latin typeface="Arial"/>
                <a:cs typeface="Arial"/>
              </a:rPr>
              <a:t>a  </a:t>
            </a:r>
            <a:r>
              <a:rPr sz="2200" spc="-45" dirty="0">
                <a:latin typeface="Arial"/>
                <a:cs typeface="Arial"/>
              </a:rPr>
              <a:t>wall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board.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25" dirty="0">
                <a:latin typeface="Arial"/>
                <a:cs typeface="Arial"/>
              </a:rPr>
              <a:t>After </a:t>
            </a:r>
            <a:r>
              <a:rPr sz="2200" spc="-55" dirty="0">
                <a:latin typeface="Arial"/>
                <a:cs typeface="Arial"/>
              </a:rPr>
              <a:t>individual </a:t>
            </a:r>
            <a:r>
              <a:rPr sz="2200" spc="-70" dirty="0">
                <a:latin typeface="Arial"/>
                <a:cs typeface="Arial"/>
              </a:rPr>
              <a:t>lists </a:t>
            </a:r>
            <a:r>
              <a:rPr sz="2200" spc="-90" dirty="0">
                <a:latin typeface="Arial"/>
                <a:cs typeface="Arial"/>
              </a:rPr>
              <a:t>are </a:t>
            </a:r>
            <a:r>
              <a:rPr sz="2200" spc="-80" dirty="0">
                <a:latin typeface="Arial"/>
                <a:cs typeface="Arial"/>
              </a:rPr>
              <a:t>presented </a:t>
            </a:r>
            <a:r>
              <a:rPr sz="2200" spc="-35" dirty="0">
                <a:latin typeface="Arial"/>
                <a:cs typeface="Arial"/>
              </a:rPr>
              <a:t>in </a:t>
            </a:r>
            <a:r>
              <a:rPr sz="2200" spc="-95" dirty="0">
                <a:latin typeface="Arial"/>
                <a:cs typeface="Arial"/>
              </a:rPr>
              <a:t>one </a:t>
            </a:r>
            <a:r>
              <a:rPr sz="2200" spc="-40" dirty="0">
                <a:latin typeface="Arial"/>
                <a:cs typeface="Arial"/>
              </a:rPr>
              <a:t>topic </a:t>
            </a:r>
            <a:r>
              <a:rPr sz="2200" spc="-105" dirty="0">
                <a:latin typeface="Arial"/>
                <a:cs typeface="Arial"/>
              </a:rPr>
              <a:t>area,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75" dirty="0">
                <a:latin typeface="Arial"/>
                <a:cs typeface="Arial"/>
              </a:rPr>
              <a:t>group </a:t>
            </a:r>
            <a:r>
              <a:rPr sz="2200" spc="-105" dirty="0">
                <a:latin typeface="Arial"/>
                <a:cs typeface="Arial"/>
              </a:rPr>
              <a:t>creates </a:t>
            </a:r>
            <a:r>
              <a:rPr sz="2200" spc="-170" dirty="0">
                <a:latin typeface="Arial"/>
                <a:cs typeface="Arial"/>
              </a:rPr>
              <a:t>a  </a:t>
            </a:r>
            <a:r>
              <a:rPr sz="2200" spc="-85" dirty="0">
                <a:latin typeface="Arial"/>
                <a:cs typeface="Arial"/>
              </a:rPr>
              <a:t>combined </a:t>
            </a:r>
            <a:r>
              <a:rPr sz="2200" spc="-25" dirty="0">
                <a:latin typeface="Arial"/>
                <a:cs typeface="Arial"/>
              </a:rPr>
              <a:t>list </a:t>
            </a:r>
            <a:r>
              <a:rPr sz="2200" spc="-95" dirty="0">
                <a:latin typeface="Arial"/>
                <a:cs typeface="Arial"/>
              </a:rPr>
              <a:t>by </a:t>
            </a:r>
            <a:r>
              <a:rPr sz="2200" spc="-55" dirty="0">
                <a:latin typeface="Arial"/>
                <a:cs typeface="Arial"/>
              </a:rPr>
              <a:t>eliminating </a:t>
            </a:r>
            <a:r>
              <a:rPr sz="2200" spc="-60" dirty="0">
                <a:latin typeface="Arial"/>
                <a:cs typeface="Arial"/>
              </a:rPr>
              <a:t>redundant </a:t>
            </a:r>
            <a:r>
              <a:rPr sz="2200" spc="-65" dirty="0">
                <a:latin typeface="Arial"/>
                <a:cs typeface="Arial"/>
              </a:rPr>
              <a:t>entries, </a:t>
            </a:r>
            <a:r>
              <a:rPr sz="2200" spc="-100" dirty="0">
                <a:latin typeface="Arial"/>
                <a:cs typeface="Arial"/>
              </a:rPr>
              <a:t>adding </a:t>
            </a:r>
            <a:r>
              <a:rPr sz="2200" spc="-120" dirty="0">
                <a:latin typeface="Arial"/>
                <a:cs typeface="Arial"/>
              </a:rPr>
              <a:t>any </a:t>
            </a:r>
            <a:r>
              <a:rPr sz="2200" spc="-80" dirty="0">
                <a:latin typeface="Arial"/>
                <a:cs typeface="Arial"/>
              </a:rPr>
              <a:t>new </a:t>
            </a:r>
            <a:r>
              <a:rPr sz="2200" spc="-125" dirty="0">
                <a:latin typeface="Arial"/>
                <a:cs typeface="Arial"/>
              </a:rPr>
              <a:t>ideas </a:t>
            </a:r>
            <a:r>
              <a:rPr sz="2200" spc="-5" dirty="0">
                <a:latin typeface="Arial"/>
                <a:cs typeface="Arial"/>
              </a:rPr>
              <a:t>that  </a:t>
            </a:r>
            <a:r>
              <a:rPr sz="2200" spc="-114" dirty="0">
                <a:latin typeface="Arial"/>
                <a:cs typeface="Arial"/>
              </a:rPr>
              <a:t>come </a:t>
            </a:r>
            <a:r>
              <a:rPr sz="2200" spc="-75" dirty="0">
                <a:latin typeface="Arial"/>
                <a:cs typeface="Arial"/>
              </a:rPr>
              <a:t>up </a:t>
            </a:r>
            <a:r>
              <a:rPr sz="2200" spc="-65" dirty="0">
                <a:latin typeface="Arial"/>
                <a:cs typeface="Arial"/>
              </a:rPr>
              <a:t>during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114" dirty="0">
                <a:latin typeface="Arial"/>
                <a:cs typeface="Arial"/>
              </a:rPr>
              <a:t>discussion, </a:t>
            </a:r>
            <a:r>
              <a:rPr sz="2200" spc="-10" dirty="0">
                <a:latin typeface="Arial"/>
                <a:cs typeface="Arial"/>
              </a:rPr>
              <a:t>but </a:t>
            </a:r>
            <a:r>
              <a:rPr sz="2200" spc="-5" dirty="0">
                <a:latin typeface="Arial"/>
                <a:cs typeface="Arial"/>
              </a:rPr>
              <a:t>not </a:t>
            </a:r>
            <a:r>
              <a:rPr sz="2200" spc="-60" dirty="0">
                <a:latin typeface="Arial"/>
                <a:cs typeface="Arial"/>
              </a:rPr>
              <a:t>deleting </a:t>
            </a:r>
            <a:r>
              <a:rPr sz="2200" spc="-70" dirty="0">
                <a:latin typeface="Arial"/>
                <a:cs typeface="Arial"/>
              </a:rPr>
              <a:t>anything. </a:t>
            </a:r>
            <a:r>
              <a:rPr sz="2200" spc="-25" dirty="0">
                <a:latin typeface="Arial"/>
                <a:cs typeface="Arial"/>
              </a:rPr>
              <a:t>After </a:t>
            </a:r>
            <a:r>
              <a:rPr sz="2200" spc="-85" dirty="0">
                <a:latin typeface="Arial"/>
                <a:cs typeface="Arial"/>
              </a:rPr>
              <a:t>you </a:t>
            </a:r>
            <a:r>
              <a:rPr sz="2200" spc="-80" dirty="0">
                <a:latin typeface="Arial"/>
                <a:cs typeface="Arial"/>
              </a:rPr>
              <a:t>create  </a:t>
            </a:r>
            <a:r>
              <a:rPr sz="2200" spc="-85" dirty="0">
                <a:latin typeface="Arial"/>
                <a:cs typeface="Arial"/>
              </a:rPr>
              <a:t>combined </a:t>
            </a:r>
            <a:r>
              <a:rPr sz="2200" spc="-70" dirty="0">
                <a:latin typeface="Arial"/>
                <a:cs typeface="Arial"/>
              </a:rPr>
              <a:t>lists </a:t>
            </a:r>
            <a:r>
              <a:rPr sz="2200" spc="10" dirty="0">
                <a:latin typeface="Arial"/>
                <a:cs typeface="Arial"/>
              </a:rPr>
              <a:t>for </a:t>
            </a:r>
            <a:r>
              <a:rPr sz="2200" spc="-50" dirty="0">
                <a:latin typeface="Arial"/>
                <a:cs typeface="Arial"/>
              </a:rPr>
              <a:t>all </a:t>
            </a:r>
            <a:r>
              <a:rPr sz="2200" spc="-40" dirty="0">
                <a:latin typeface="Arial"/>
                <a:cs typeface="Arial"/>
              </a:rPr>
              <a:t>topic </a:t>
            </a:r>
            <a:r>
              <a:rPr sz="2200" spc="-130" dirty="0">
                <a:latin typeface="Arial"/>
                <a:cs typeface="Arial"/>
              </a:rPr>
              <a:t>areas, </a:t>
            </a:r>
            <a:r>
              <a:rPr sz="2200" spc="-95" dirty="0">
                <a:latin typeface="Arial"/>
                <a:cs typeface="Arial"/>
              </a:rPr>
              <a:t>discussion—coordinated by </a:t>
            </a:r>
            <a:r>
              <a:rPr sz="2200" spc="-3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facilitator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50" dirty="0">
                <a:latin typeface="Arial"/>
                <a:cs typeface="Arial"/>
              </a:rPr>
              <a:t>ensues.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65" dirty="0">
                <a:latin typeface="Arial"/>
                <a:cs typeface="Arial"/>
              </a:rPr>
              <a:t>In </a:t>
            </a:r>
            <a:r>
              <a:rPr sz="2200" spc="-110" dirty="0">
                <a:latin typeface="Arial"/>
                <a:cs typeface="Arial"/>
              </a:rPr>
              <a:t>many </a:t>
            </a:r>
            <a:r>
              <a:rPr sz="2200" spc="-175" dirty="0">
                <a:latin typeface="Arial"/>
                <a:cs typeface="Arial"/>
              </a:rPr>
              <a:t>cases, </a:t>
            </a:r>
            <a:r>
              <a:rPr sz="2200" spc="-120" dirty="0">
                <a:latin typeface="Arial"/>
                <a:cs typeface="Arial"/>
              </a:rPr>
              <a:t>an </a:t>
            </a:r>
            <a:r>
              <a:rPr sz="2200" spc="-50" dirty="0">
                <a:latin typeface="Arial"/>
                <a:cs typeface="Arial"/>
              </a:rPr>
              <a:t>object </a:t>
            </a:r>
            <a:r>
              <a:rPr sz="2200" spc="-15" dirty="0">
                <a:latin typeface="Arial"/>
                <a:cs typeface="Arial"/>
              </a:rPr>
              <a:t>or </a:t>
            </a:r>
            <a:r>
              <a:rPr sz="2200" spc="-110" dirty="0">
                <a:latin typeface="Arial"/>
                <a:cs typeface="Arial"/>
              </a:rPr>
              <a:t>service </a:t>
            </a:r>
            <a:r>
              <a:rPr sz="2200" spc="-100" dirty="0">
                <a:latin typeface="Arial"/>
                <a:cs typeface="Arial"/>
              </a:rPr>
              <a:t>described </a:t>
            </a:r>
            <a:r>
              <a:rPr sz="2200" spc="-65" dirty="0">
                <a:latin typeface="Arial"/>
                <a:cs typeface="Arial"/>
              </a:rPr>
              <a:t>on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25" dirty="0">
                <a:latin typeface="Arial"/>
                <a:cs typeface="Arial"/>
              </a:rPr>
              <a:t>list </a:t>
            </a:r>
            <a:r>
              <a:rPr sz="2200" dirty="0">
                <a:latin typeface="Arial"/>
                <a:cs typeface="Arial"/>
              </a:rPr>
              <a:t>will </a:t>
            </a:r>
            <a:r>
              <a:rPr sz="2200" spc="-50" dirty="0">
                <a:latin typeface="Arial"/>
                <a:cs typeface="Arial"/>
              </a:rPr>
              <a:t>require </a:t>
            </a:r>
            <a:r>
              <a:rPr sz="2200" spc="-10" dirty="0">
                <a:latin typeface="Arial"/>
                <a:cs typeface="Arial"/>
              </a:rPr>
              <a:t>further  </a:t>
            </a:r>
            <a:r>
              <a:rPr sz="2200" spc="-75" dirty="0">
                <a:latin typeface="Arial"/>
                <a:cs typeface="Arial"/>
              </a:rPr>
              <a:t>explanation. </a:t>
            </a:r>
            <a:r>
              <a:rPr sz="2200" spc="-180" dirty="0">
                <a:latin typeface="Arial"/>
                <a:cs typeface="Arial"/>
              </a:rPr>
              <a:t>To </a:t>
            </a:r>
            <a:r>
              <a:rPr sz="2200" spc="-105" dirty="0">
                <a:latin typeface="Arial"/>
                <a:cs typeface="Arial"/>
              </a:rPr>
              <a:t>accomplish </a:t>
            </a:r>
            <a:r>
              <a:rPr sz="2200" spc="-50" dirty="0">
                <a:latin typeface="Arial"/>
                <a:cs typeface="Arial"/>
              </a:rPr>
              <a:t>this, </a:t>
            </a:r>
            <a:r>
              <a:rPr sz="2200" spc="-95" dirty="0">
                <a:latin typeface="Arial"/>
                <a:cs typeface="Arial"/>
              </a:rPr>
              <a:t>stakeholders </a:t>
            </a:r>
            <a:r>
              <a:rPr sz="2200" spc="-85" dirty="0">
                <a:latin typeface="Arial"/>
                <a:cs typeface="Arial"/>
              </a:rPr>
              <a:t>develop </a:t>
            </a:r>
            <a:r>
              <a:rPr sz="2200" spc="-75" dirty="0">
                <a:latin typeface="Arial"/>
                <a:cs typeface="Arial"/>
              </a:rPr>
              <a:t>mini-specifications </a:t>
            </a:r>
            <a:r>
              <a:rPr sz="2200" spc="10" dirty="0">
                <a:latin typeface="Arial"/>
                <a:cs typeface="Arial"/>
              </a:rPr>
              <a:t>for  </a:t>
            </a:r>
            <a:r>
              <a:rPr sz="2200" spc="-65" dirty="0">
                <a:latin typeface="Arial"/>
                <a:cs typeface="Arial"/>
              </a:rPr>
              <a:t>entries </a:t>
            </a:r>
            <a:r>
              <a:rPr sz="2200" spc="-70" dirty="0">
                <a:latin typeface="Arial"/>
                <a:cs typeface="Arial"/>
              </a:rPr>
              <a:t>on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lists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2750" y="0"/>
            <a:ext cx="2381250" cy="191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609600"/>
            <a:ext cx="8683625" cy="48115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92100" algn="l"/>
              </a:tabLst>
            </a:pPr>
            <a:r>
              <a:rPr sz="2200" b="1" spc="-120" dirty="0">
                <a:latin typeface="Arial"/>
                <a:cs typeface="Arial"/>
              </a:rPr>
              <a:t>Quality </a:t>
            </a:r>
            <a:r>
              <a:rPr sz="2200" b="1" spc="-175" dirty="0">
                <a:latin typeface="Arial"/>
                <a:cs typeface="Arial"/>
              </a:rPr>
              <a:t>Function</a:t>
            </a:r>
            <a:r>
              <a:rPr sz="2200" b="1" spc="-130" dirty="0">
                <a:latin typeface="Arial"/>
                <a:cs typeface="Arial"/>
              </a:rPr>
              <a:t> </a:t>
            </a:r>
            <a:r>
              <a:rPr sz="2200" b="1" spc="-140" dirty="0">
                <a:latin typeface="Arial"/>
                <a:cs typeface="Arial"/>
              </a:rPr>
              <a:t>Deployment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2"/>
            </a:pPr>
            <a:endParaRPr sz="22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70" dirty="0">
                <a:latin typeface="Arial"/>
                <a:cs typeface="Arial"/>
              </a:rPr>
              <a:t>Quality </a:t>
            </a:r>
            <a:r>
              <a:rPr sz="2200" spc="-35" dirty="0">
                <a:latin typeface="Arial"/>
                <a:cs typeface="Arial"/>
              </a:rPr>
              <a:t>function </a:t>
            </a:r>
            <a:r>
              <a:rPr sz="2200" spc="-65" dirty="0">
                <a:latin typeface="Arial"/>
                <a:cs typeface="Arial"/>
              </a:rPr>
              <a:t>deployment </a:t>
            </a:r>
            <a:r>
              <a:rPr sz="2200" spc="-195" dirty="0">
                <a:latin typeface="Arial"/>
                <a:cs typeface="Arial"/>
              </a:rPr>
              <a:t>(QFD)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45" dirty="0">
                <a:latin typeface="Arial"/>
                <a:cs typeface="Arial"/>
              </a:rPr>
              <a:t>quality </a:t>
            </a:r>
            <a:r>
              <a:rPr sz="2200" spc="-100" dirty="0">
                <a:latin typeface="Arial"/>
                <a:cs typeface="Arial"/>
              </a:rPr>
              <a:t>management </a:t>
            </a:r>
            <a:r>
              <a:rPr sz="2200" spc="-70" dirty="0">
                <a:latin typeface="Arial"/>
                <a:cs typeface="Arial"/>
              </a:rPr>
              <a:t>technique </a:t>
            </a:r>
            <a:r>
              <a:rPr sz="2200" spc="-5" dirty="0">
                <a:latin typeface="Arial"/>
                <a:cs typeface="Arial"/>
              </a:rPr>
              <a:t>that  </a:t>
            </a:r>
            <a:r>
              <a:rPr sz="2200" spc="-80" dirty="0">
                <a:latin typeface="Arial"/>
                <a:cs typeface="Arial"/>
              </a:rPr>
              <a:t>translates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35" dirty="0">
                <a:latin typeface="Arial"/>
                <a:cs typeface="Arial"/>
              </a:rPr>
              <a:t>needs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80" dirty="0">
                <a:latin typeface="Arial"/>
                <a:cs typeface="Arial"/>
              </a:rPr>
              <a:t>customer </a:t>
            </a:r>
            <a:r>
              <a:rPr sz="2200" spc="-5" dirty="0">
                <a:latin typeface="Arial"/>
                <a:cs typeface="Arial"/>
              </a:rPr>
              <a:t>into </a:t>
            </a:r>
            <a:r>
              <a:rPr sz="2200" spc="-80" dirty="0">
                <a:latin typeface="Arial"/>
                <a:cs typeface="Arial"/>
              </a:rPr>
              <a:t>technical </a:t>
            </a:r>
            <a:r>
              <a:rPr sz="2200" spc="-65" dirty="0">
                <a:latin typeface="Arial"/>
                <a:cs typeface="Arial"/>
              </a:rPr>
              <a:t>requirements </a:t>
            </a:r>
            <a:r>
              <a:rPr sz="2200" spc="5" dirty="0">
                <a:latin typeface="Arial"/>
                <a:cs typeface="Arial"/>
              </a:rPr>
              <a:t>for  </a:t>
            </a:r>
            <a:r>
              <a:rPr sz="2200" spc="-55" dirty="0">
                <a:latin typeface="Arial"/>
                <a:cs typeface="Arial"/>
              </a:rPr>
              <a:t>software.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2200" spc="-275" dirty="0">
                <a:latin typeface="Arial"/>
                <a:cs typeface="Arial"/>
              </a:rPr>
              <a:t>QFD </a:t>
            </a:r>
            <a:r>
              <a:rPr sz="2200" spc="-65" dirty="0">
                <a:latin typeface="Arial"/>
                <a:cs typeface="Arial"/>
              </a:rPr>
              <a:t>“concentrates </a:t>
            </a:r>
            <a:r>
              <a:rPr sz="2200" spc="-70" dirty="0">
                <a:latin typeface="Arial"/>
                <a:cs typeface="Arial"/>
              </a:rPr>
              <a:t>on </a:t>
            </a:r>
            <a:r>
              <a:rPr sz="2200" spc="-100" dirty="0">
                <a:latin typeface="Arial"/>
                <a:cs typeface="Arial"/>
              </a:rPr>
              <a:t>maximizing </a:t>
            </a:r>
            <a:r>
              <a:rPr sz="2200" spc="-80" dirty="0">
                <a:latin typeface="Arial"/>
                <a:cs typeface="Arial"/>
              </a:rPr>
              <a:t>customer </a:t>
            </a:r>
            <a:r>
              <a:rPr sz="2200" spc="-70" dirty="0">
                <a:latin typeface="Arial"/>
                <a:cs typeface="Arial"/>
              </a:rPr>
              <a:t>satisfaction </a:t>
            </a:r>
            <a:r>
              <a:rPr sz="2200" spc="-15" dirty="0">
                <a:latin typeface="Arial"/>
                <a:cs typeface="Arial"/>
              </a:rPr>
              <a:t>from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55" dirty="0">
                <a:latin typeface="Arial"/>
                <a:cs typeface="Arial"/>
              </a:rPr>
              <a:t>software  </a:t>
            </a:r>
            <a:r>
              <a:rPr sz="2200" spc="-90" dirty="0">
                <a:latin typeface="Arial"/>
                <a:cs typeface="Arial"/>
              </a:rPr>
              <a:t>engineering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process”.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200" spc="-275" dirty="0">
                <a:latin typeface="Arial"/>
                <a:cs typeface="Arial"/>
              </a:rPr>
              <a:t>QFD </a:t>
            </a:r>
            <a:r>
              <a:rPr sz="2200" spc="-45" dirty="0">
                <a:latin typeface="Arial"/>
                <a:cs typeface="Arial"/>
              </a:rPr>
              <a:t>identifies </a:t>
            </a:r>
            <a:r>
              <a:rPr sz="2200" spc="-40" dirty="0">
                <a:latin typeface="Arial"/>
                <a:cs typeface="Arial"/>
              </a:rPr>
              <a:t>three </a:t>
            </a:r>
            <a:r>
              <a:rPr sz="2200" spc="-90" dirty="0">
                <a:latin typeface="Arial"/>
                <a:cs typeface="Arial"/>
              </a:rPr>
              <a:t>types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1205865" lvl="1" indent="-279400">
              <a:lnSpc>
                <a:spcPts val="2635"/>
              </a:lnSpc>
              <a:buAutoNum type="arabicPeriod"/>
              <a:tabLst>
                <a:tab pos="1206500" algn="l"/>
              </a:tabLst>
            </a:pPr>
            <a:r>
              <a:rPr sz="2200" b="1" spc="-135" dirty="0">
                <a:latin typeface="Arial"/>
                <a:cs typeface="Arial"/>
              </a:rPr>
              <a:t>Normal</a:t>
            </a:r>
            <a:r>
              <a:rPr sz="2200" b="1" spc="-130" dirty="0">
                <a:latin typeface="Arial"/>
                <a:cs typeface="Arial"/>
              </a:rPr>
              <a:t> </a:t>
            </a:r>
            <a:r>
              <a:rPr sz="2200" b="1" spc="-135" dirty="0"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1205865" lvl="1" indent="-279400">
              <a:lnSpc>
                <a:spcPts val="2635"/>
              </a:lnSpc>
              <a:buAutoNum type="arabicPeriod"/>
              <a:tabLst>
                <a:tab pos="1206500" algn="l"/>
              </a:tabLst>
            </a:pPr>
            <a:r>
              <a:rPr sz="2200" b="1" spc="-190" dirty="0">
                <a:latin typeface="Arial"/>
                <a:cs typeface="Arial"/>
              </a:rPr>
              <a:t>Expected</a:t>
            </a:r>
            <a:r>
              <a:rPr sz="2200" b="1" spc="-140" dirty="0">
                <a:latin typeface="Arial"/>
                <a:cs typeface="Arial"/>
              </a:rPr>
              <a:t> </a:t>
            </a:r>
            <a:r>
              <a:rPr sz="2200" b="1" spc="-135" dirty="0"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1205865" lvl="1" indent="-279400">
              <a:lnSpc>
                <a:spcPct val="100000"/>
              </a:lnSpc>
              <a:buAutoNum type="arabicPeriod"/>
              <a:tabLst>
                <a:tab pos="1206500" algn="l"/>
              </a:tabLst>
            </a:pPr>
            <a:r>
              <a:rPr sz="2200" b="1" spc="-195" dirty="0">
                <a:latin typeface="Arial"/>
                <a:cs typeface="Arial"/>
              </a:rPr>
              <a:t>Exciting</a:t>
            </a:r>
            <a:r>
              <a:rPr sz="2200" b="1" spc="-130" dirty="0">
                <a:latin typeface="Arial"/>
                <a:cs typeface="Arial"/>
              </a:rPr>
              <a:t> </a:t>
            </a:r>
            <a:r>
              <a:rPr sz="2200" b="1" spc="-135" dirty="0"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20" y="231140"/>
            <a:ext cx="415162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0">
                <a:solidFill>
                  <a:srgbClr val="000000"/>
                </a:solidFill>
              </a:rPr>
              <a:t>Quality </a:t>
            </a:r>
            <a:r>
              <a:rPr sz="2200" spc="-175">
                <a:solidFill>
                  <a:srgbClr val="000000"/>
                </a:solidFill>
              </a:rPr>
              <a:t>Function </a:t>
            </a:r>
            <a:r>
              <a:rPr sz="2200" spc="-140">
                <a:solidFill>
                  <a:srgbClr val="000000"/>
                </a:solidFill>
              </a:rPr>
              <a:t>Deployment</a:t>
            </a:r>
            <a:r>
              <a:rPr sz="2200" spc="-120">
                <a:solidFill>
                  <a:srgbClr val="000000"/>
                </a:solidFill>
              </a:rPr>
              <a:t> </a:t>
            </a:r>
            <a:r>
              <a:rPr sz="2200" spc="-114">
                <a:solidFill>
                  <a:srgbClr val="000000"/>
                </a:solidFill>
              </a:rPr>
              <a:t>cont..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01320" y="900429"/>
            <a:ext cx="28778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14" dirty="0">
                <a:latin typeface="Arial"/>
                <a:cs typeface="Arial"/>
              </a:rPr>
              <a:t>1.Normal </a:t>
            </a:r>
            <a:r>
              <a:rPr sz="2200" b="1" spc="-135" dirty="0">
                <a:latin typeface="Arial"/>
                <a:cs typeface="Arial"/>
              </a:rPr>
              <a:t>requirements</a:t>
            </a:r>
            <a:r>
              <a:rPr sz="2200" b="1" spc="-21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519" y="121030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419" y="1235709"/>
            <a:ext cx="7852409" cy="63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objectives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20" dirty="0">
                <a:latin typeface="Arial"/>
                <a:cs typeface="Arial"/>
              </a:rPr>
              <a:t>goals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spc="-55" dirty="0">
                <a:latin typeface="Arial"/>
                <a:cs typeface="Arial"/>
              </a:rPr>
              <a:t>stated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35" dirty="0">
                <a:latin typeface="Arial"/>
                <a:cs typeface="Arial"/>
              </a:rPr>
              <a:t>product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105" dirty="0">
                <a:latin typeface="Arial"/>
                <a:cs typeface="Arial"/>
              </a:rPr>
              <a:t>system </a:t>
            </a:r>
            <a:r>
              <a:rPr sz="2000" spc="-55" dirty="0">
                <a:latin typeface="Arial"/>
                <a:cs typeface="Arial"/>
              </a:rPr>
              <a:t>during  </a:t>
            </a:r>
            <a:r>
              <a:rPr sz="2000" spc="-85" dirty="0">
                <a:latin typeface="Arial"/>
                <a:cs typeface="Arial"/>
              </a:rPr>
              <a:t>meetings </a:t>
            </a:r>
            <a:r>
              <a:rPr sz="2000" spc="5" dirty="0">
                <a:latin typeface="Arial"/>
                <a:cs typeface="Arial"/>
              </a:rPr>
              <a:t>with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customer.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519" y="213105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569" y="2157729"/>
            <a:ext cx="6197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Arial"/>
                <a:cs typeface="Arial"/>
              </a:rPr>
              <a:t>If </a:t>
            </a:r>
            <a:r>
              <a:rPr sz="2000" spc="-85">
                <a:latin typeface="Arial"/>
                <a:cs typeface="Arial"/>
              </a:rPr>
              <a:t>these </a:t>
            </a:r>
            <a:r>
              <a:rPr sz="2000" spc="-55">
                <a:latin typeface="Arial"/>
                <a:cs typeface="Arial"/>
              </a:rPr>
              <a:t>requirements </a:t>
            </a:r>
            <a:r>
              <a:rPr sz="2000" spc="-85">
                <a:latin typeface="Arial"/>
                <a:cs typeface="Arial"/>
              </a:rPr>
              <a:t>are </a:t>
            </a:r>
            <a:r>
              <a:rPr sz="2000" spc="-65">
                <a:latin typeface="Arial"/>
                <a:cs typeface="Arial"/>
              </a:rPr>
              <a:t>present, </a:t>
            </a:r>
            <a:r>
              <a:rPr sz="2000" spc="-25">
                <a:latin typeface="Arial"/>
                <a:cs typeface="Arial"/>
              </a:rPr>
              <a:t>the </a:t>
            </a:r>
            <a:r>
              <a:rPr sz="2000" spc="-70">
                <a:latin typeface="Arial"/>
                <a:cs typeface="Arial"/>
              </a:rPr>
              <a:t>customer</a:t>
            </a:r>
            <a:r>
              <a:rPr sz="2000" spc="-400">
                <a:latin typeface="Arial"/>
                <a:cs typeface="Arial"/>
              </a:rPr>
              <a:t> </a:t>
            </a:r>
            <a:r>
              <a:rPr lang="en-US" sz="2000" spc="-400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70">
                <a:latin typeface="Arial"/>
                <a:cs typeface="Arial"/>
              </a:rPr>
              <a:t>satisfied.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519" y="274192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2753" y="2782570"/>
            <a:ext cx="78644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400"/>
              </a:lnSpc>
              <a:spcBef>
                <a:spcPts val="90"/>
              </a:spcBef>
            </a:pPr>
            <a:r>
              <a:rPr sz="2000" spc="-145">
                <a:latin typeface="Arial"/>
                <a:cs typeface="Arial"/>
              </a:rPr>
              <a:t>Examples of normal requirements might be requested types of graphical  displays, specific system functions, and defined levels of performance.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1320" y="3716020"/>
            <a:ext cx="31311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70" dirty="0">
                <a:latin typeface="Arial"/>
                <a:cs typeface="Arial"/>
              </a:rPr>
              <a:t>2. </a:t>
            </a:r>
            <a:r>
              <a:rPr sz="2200" b="1" spc="-190" dirty="0">
                <a:latin typeface="Arial"/>
                <a:cs typeface="Arial"/>
              </a:rPr>
              <a:t>Expected </a:t>
            </a:r>
            <a:r>
              <a:rPr sz="2200" b="1" spc="-135" dirty="0">
                <a:latin typeface="Arial"/>
                <a:cs typeface="Arial"/>
              </a:rPr>
              <a:t>requirements</a:t>
            </a:r>
            <a:r>
              <a:rPr sz="2200" b="1" spc="-16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8519" y="402590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3810" y="4051300"/>
            <a:ext cx="77825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>
                <a:latin typeface="Arial"/>
                <a:cs typeface="Arial"/>
              </a:rPr>
              <a:t>These </a:t>
            </a:r>
            <a:r>
              <a:rPr sz="2000" spc="-60">
                <a:latin typeface="Arial"/>
                <a:cs typeface="Arial"/>
              </a:rPr>
              <a:t>requirements </a:t>
            </a:r>
            <a:r>
              <a:rPr sz="2000" spc="-85">
                <a:latin typeface="Arial"/>
                <a:cs typeface="Arial"/>
              </a:rPr>
              <a:t>are </a:t>
            </a:r>
            <a:r>
              <a:rPr sz="2000" spc="-60">
                <a:latin typeface="Arial"/>
                <a:cs typeface="Arial"/>
              </a:rPr>
              <a:t>understood </a:t>
            </a:r>
            <a:r>
              <a:rPr sz="2000" spc="30">
                <a:latin typeface="Arial"/>
                <a:cs typeface="Arial"/>
              </a:rPr>
              <a:t>to </a:t>
            </a:r>
            <a:r>
              <a:rPr sz="2000" spc="-25">
                <a:latin typeface="Arial"/>
                <a:cs typeface="Arial"/>
              </a:rPr>
              <a:t>the </a:t>
            </a:r>
            <a:r>
              <a:rPr sz="2000" spc="-40">
                <a:latin typeface="Arial"/>
                <a:cs typeface="Arial"/>
              </a:rPr>
              <a:t>product </a:t>
            </a:r>
            <a:r>
              <a:rPr sz="2000" spc="-15">
                <a:latin typeface="Arial"/>
                <a:cs typeface="Arial"/>
              </a:rPr>
              <a:t>or </a:t>
            </a:r>
            <a:r>
              <a:rPr sz="2000" spc="-105">
                <a:latin typeface="Arial"/>
                <a:cs typeface="Arial"/>
              </a:rPr>
              <a:t>system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110">
                <a:latin typeface="Arial"/>
                <a:cs typeface="Arial"/>
              </a:rPr>
              <a:t>may</a:t>
            </a:r>
            <a:r>
              <a:rPr sz="2000" spc="-85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1419" y="4357370"/>
            <a:ext cx="715264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7165" algn="l"/>
              </a:tabLst>
            </a:pPr>
            <a:r>
              <a:rPr sz="2000" spc="-225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60" dirty="0">
                <a:latin typeface="Arial"/>
                <a:cs typeface="Arial"/>
              </a:rPr>
              <a:t>n</a:t>
            </a:r>
            <a:r>
              <a:rPr sz="2000" spc="-90" dirty="0">
                <a:latin typeface="Arial"/>
                <a:cs typeface="Arial"/>
              </a:rPr>
              <a:t>da</a:t>
            </a:r>
            <a:r>
              <a:rPr sz="2000" spc="-125" dirty="0">
                <a:latin typeface="Arial"/>
                <a:cs typeface="Arial"/>
              </a:rPr>
              <a:t>m</a:t>
            </a:r>
            <a:r>
              <a:rPr sz="2000" spc="-130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40" dirty="0">
                <a:latin typeface="Arial"/>
                <a:cs typeface="Arial"/>
              </a:rPr>
              <a:t>h</a:t>
            </a:r>
            <a:r>
              <a:rPr sz="2000" spc="-20" dirty="0">
                <a:latin typeface="Arial"/>
                <a:cs typeface="Arial"/>
              </a:rPr>
              <a:t>at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40" dirty="0">
                <a:latin typeface="Arial"/>
                <a:cs typeface="Arial"/>
              </a:rPr>
              <a:t>h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c</a:t>
            </a:r>
            <a:r>
              <a:rPr sz="2000" spc="-60" dirty="0">
                <a:latin typeface="Arial"/>
                <a:cs typeface="Arial"/>
              </a:rPr>
              <a:t>u</a:t>
            </a:r>
            <a:r>
              <a:rPr sz="2000" spc="-22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25" dirty="0">
                <a:latin typeface="Arial"/>
                <a:cs typeface="Arial"/>
              </a:rPr>
              <a:t>o</a:t>
            </a:r>
            <a:r>
              <a:rPr sz="2000" spc="-70" dirty="0">
                <a:latin typeface="Arial"/>
                <a:cs typeface="Arial"/>
              </a:rPr>
              <a:t>m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d</a:t>
            </a:r>
            <a:r>
              <a:rPr sz="2000" spc="-60" dirty="0">
                <a:latin typeface="Arial"/>
                <a:cs typeface="Arial"/>
              </a:rPr>
              <a:t>o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-220" dirty="0">
                <a:latin typeface="Arial"/>
                <a:cs typeface="Arial"/>
              </a:rPr>
              <a:t>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o</a:t>
            </a:r>
            <a:r>
              <a:rPr sz="2000" spc="110" dirty="0">
                <a:latin typeface="Arial"/>
                <a:cs typeface="Arial"/>
              </a:rPr>
              <a:t>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</a:t>
            </a:r>
            <a:r>
              <a:rPr sz="2000" spc="-95" dirty="0">
                <a:latin typeface="Arial"/>
                <a:cs typeface="Arial"/>
              </a:rPr>
              <a:t>p</a:t>
            </a:r>
            <a:r>
              <a:rPr sz="2000" spc="-90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95" dirty="0">
                <a:latin typeface="Arial"/>
                <a:cs typeface="Arial"/>
              </a:rPr>
              <a:t>y </a:t>
            </a:r>
            <a:r>
              <a:rPr sz="2000" spc="-225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tat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40" dirty="0">
                <a:latin typeface="Arial"/>
                <a:cs typeface="Arial"/>
              </a:rPr>
              <a:t>h</a:t>
            </a:r>
            <a:r>
              <a:rPr sz="2000" spc="-13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m</a:t>
            </a:r>
            <a:r>
              <a:rPr sz="2000" spc="-5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 dirty="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</a:pPr>
            <a:r>
              <a:rPr sz="2000" spc="-80" dirty="0">
                <a:latin typeface="Arial"/>
                <a:cs typeface="Arial"/>
              </a:rPr>
              <a:t>Their </a:t>
            </a:r>
            <a:r>
              <a:rPr sz="2000" spc="-130" dirty="0">
                <a:latin typeface="Arial"/>
                <a:cs typeface="Arial"/>
              </a:rPr>
              <a:t>absence </a:t>
            </a:r>
            <a:r>
              <a:rPr sz="2000" dirty="0">
                <a:latin typeface="Arial"/>
                <a:cs typeface="Arial"/>
              </a:rPr>
              <a:t>will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45" dirty="0">
                <a:latin typeface="Arial"/>
                <a:cs typeface="Arial"/>
              </a:rPr>
              <a:t>cause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60" dirty="0">
                <a:latin typeface="Arial"/>
                <a:cs typeface="Arial"/>
              </a:rPr>
              <a:t>significant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dissatisfaction.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519" y="494665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8519" y="556260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1419" y="5589270"/>
            <a:ext cx="78657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6690" algn="just">
              <a:lnSpc>
                <a:spcPct val="100000"/>
              </a:lnSpc>
              <a:spcBef>
                <a:spcPts val="100"/>
              </a:spcBef>
            </a:pPr>
            <a:r>
              <a:rPr sz="2000" spc="-140" dirty="0">
                <a:latin typeface="Arial"/>
                <a:cs typeface="Arial"/>
              </a:rPr>
              <a:t>Examples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85" dirty="0">
                <a:latin typeface="Arial"/>
                <a:cs typeface="Arial"/>
              </a:rPr>
              <a:t>expected </a:t>
            </a:r>
            <a:r>
              <a:rPr sz="2000" spc="-60" dirty="0">
                <a:latin typeface="Arial"/>
                <a:cs typeface="Arial"/>
              </a:rPr>
              <a:t>requirements </a:t>
            </a:r>
            <a:r>
              <a:rPr sz="2000" spc="-70" dirty="0">
                <a:latin typeface="Arial"/>
                <a:cs typeface="Arial"/>
              </a:rPr>
              <a:t>are: </a:t>
            </a:r>
            <a:r>
              <a:rPr sz="2000" spc="-160" dirty="0">
                <a:latin typeface="Arial"/>
                <a:cs typeface="Arial"/>
              </a:rPr>
              <a:t>ease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65" dirty="0">
                <a:latin typeface="Arial"/>
                <a:cs typeface="Arial"/>
              </a:rPr>
              <a:t>human/machine  </a:t>
            </a:r>
            <a:r>
              <a:rPr sz="2000" spc="-35" dirty="0">
                <a:latin typeface="Arial"/>
                <a:cs typeface="Arial"/>
              </a:rPr>
              <a:t>interaction, </a:t>
            </a:r>
            <a:r>
              <a:rPr sz="2000" spc="-55" dirty="0">
                <a:latin typeface="Arial"/>
                <a:cs typeface="Arial"/>
              </a:rPr>
              <a:t>overall </a:t>
            </a:r>
            <a:r>
              <a:rPr sz="2000" spc="-50" dirty="0">
                <a:latin typeface="Arial"/>
                <a:cs typeface="Arial"/>
              </a:rPr>
              <a:t>operational </a:t>
            </a:r>
            <a:r>
              <a:rPr sz="2000" spc="-90" dirty="0">
                <a:latin typeface="Arial"/>
                <a:cs typeface="Arial"/>
              </a:rPr>
              <a:t>correctness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0" dirty="0">
                <a:latin typeface="Arial"/>
                <a:cs typeface="Arial"/>
              </a:rPr>
              <a:t>reliability,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55" dirty="0">
                <a:latin typeface="Arial"/>
                <a:cs typeface="Arial"/>
              </a:rPr>
              <a:t>ease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spc="-50" dirty="0">
                <a:latin typeface="Arial"/>
                <a:cs typeface="Arial"/>
              </a:rPr>
              <a:t>software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installation.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20" y="1216659"/>
            <a:ext cx="4537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>
                <a:solidFill>
                  <a:srgbClr val="000000"/>
                </a:solidFill>
              </a:rPr>
              <a:t>Quality </a:t>
            </a:r>
            <a:r>
              <a:rPr spc="-185">
                <a:solidFill>
                  <a:srgbClr val="000000"/>
                </a:solidFill>
              </a:rPr>
              <a:t>Function </a:t>
            </a:r>
            <a:r>
              <a:rPr spc="-150">
                <a:solidFill>
                  <a:srgbClr val="000000"/>
                </a:solidFill>
              </a:rPr>
              <a:t>Deployment</a:t>
            </a:r>
            <a:r>
              <a:rPr spc="-105">
                <a:solidFill>
                  <a:srgbClr val="000000"/>
                </a:solidFill>
              </a:rPr>
              <a:t> </a:t>
            </a:r>
            <a:r>
              <a:rPr spc="-125">
                <a:solidFill>
                  <a:srgbClr val="000000"/>
                </a:solidFill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320" y="2131059"/>
            <a:ext cx="8652510" cy="249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>
                <a:latin typeface="Arial"/>
                <a:cs typeface="Arial"/>
              </a:rPr>
              <a:t>3. </a:t>
            </a:r>
            <a:r>
              <a:rPr sz="2000" b="1" spc="-175">
                <a:latin typeface="Arial"/>
                <a:cs typeface="Arial"/>
              </a:rPr>
              <a:t>Exciting </a:t>
            </a:r>
            <a:r>
              <a:rPr sz="2000" b="1" spc="-120">
                <a:latin typeface="Arial"/>
                <a:cs typeface="Arial"/>
              </a:rPr>
              <a:t>requirements</a:t>
            </a:r>
            <a:r>
              <a:rPr sz="2000" b="1" spc="-70">
                <a:latin typeface="Arial"/>
                <a:cs typeface="Arial"/>
              </a:rPr>
              <a:t> </a:t>
            </a:r>
            <a:r>
              <a:rPr sz="2000" b="1" spc="-114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-"/>
              <a:tabLst>
                <a:tab pos="295910" algn="l"/>
              </a:tabLst>
            </a:pPr>
            <a:r>
              <a:rPr sz="2000" spc="-160">
                <a:latin typeface="Arial"/>
                <a:cs typeface="Arial"/>
              </a:rPr>
              <a:t>These </a:t>
            </a:r>
            <a:r>
              <a:rPr sz="2000" spc="-60">
                <a:latin typeface="Arial"/>
                <a:cs typeface="Arial"/>
              </a:rPr>
              <a:t>features </a:t>
            </a:r>
            <a:r>
              <a:rPr sz="2000" spc="-114">
                <a:latin typeface="Arial"/>
                <a:cs typeface="Arial"/>
              </a:rPr>
              <a:t>go </a:t>
            </a:r>
            <a:r>
              <a:rPr sz="2000" spc="-80">
                <a:latin typeface="Arial"/>
                <a:cs typeface="Arial"/>
              </a:rPr>
              <a:t>beyond </a:t>
            </a:r>
            <a:r>
              <a:rPr sz="2000" spc="-25">
                <a:latin typeface="Arial"/>
                <a:cs typeface="Arial"/>
              </a:rPr>
              <a:t>the </a:t>
            </a:r>
            <a:r>
              <a:rPr sz="2000" spc="-75">
                <a:latin typeface="Arial"/>
                <a:cs typeface="Arial"/>
              </a:rPr>
              <a:t>customer’s expectations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65">
                <a:latin typeface="Arial"/>
                <a:cs typeface="Arial"/>
              </a:rPr>
              <a:t>prove </a:t>
            </a:r>
            <a:r>
              <a:rPr sz="2000" spc="25">
                <a:latin typeface="Arial"/>
                <a:cs typeface="Arial"/>
              </a:rPr>
              <a:t>to </a:t>
            </a:r>
            <a:r>
              <a:rPr sz="2000" spc="-95">
                <a:latin typeface="Arial"/>
                <a:cs typeface="Arial"/>
              </a:rPr>
              <a:t>be </a:t>
            </a:r>
            <a:r>
              <a:rPr sz="2000" spc="-75">
                <a:latin typeface="Arial"/>
                <a:cs typeface="Arial"/>
              </a:rPr>
              <a:t>very  satisfying </a:t>
            </a:r>
            <a:r>
              <a:rPr sz="2000" spc="-70">
                <a:latin typeface="Arial"/>
                <a:cs typeface="Arial"/>
              </a:rPr>
              <a:t>when</a:t>
            </a:r>
            <a:r>
              <a:rPr sz="2000" spc="-125">
                <a:latin typeface="Arial"/>
                <a:cs typeface="Arial"/>
              </a:rPr>
              <a:t> </a:t>
            </a:r>
            <a:r>
              <a:rPr sz="2000" spc="-65">
                <a:latin typeface="Arial"/>
                <a:cs typeface="Arial"/>
              </a:rPr>
              <a:t>present.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-"/>
            </a:pPr>
            <a:endParaRPr sz="21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buChar char="-"/>
              <a:tabLst>
                <a:tab pos="152400" algn="l"/>
              </a:tabLst>
            </a:pPr>
            <a:r>
              <a:rPr sz="2000" spc="-114">
                <a:latin typeface="Arial"/>
                <a:cs typeface="Arial"/>
              </a:rPr>
              <a:t>For </a:t>
            </a:r>
            <a:r>
              <a:rPr sz="2000" spc="-90">
                <a:latin typeface="Arial"/>
                <a:cs typeface="Arial"/>
              </a:rPr>
              <a:t>example, </a:t>
            </a:r>
            <a:r>
              <a:rPr sz="2000" spc="-50">
                <a:latin typeface="Arial"/>
                <a:cs typeface="Arial"/>
              </a:rPr>
              <a:t>software </a:t>
            </a:r>
            <a:r>
              <a:rPr sz="2000" spc="5">
                <a:latin typeface="Arial"/>
                <a:cs typeface="Arial"/>
              </a:rPr>
              <a:t>for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70">
                <a:latin typeface="Arial"/>
                <a:cs typeface="Arial"/>
              </a:rPr>
              <a:t>new </a:t>
            </a:r>
            <a:r>
              <a:rPr sz="2000" spc="-50">
                <a:latin typeface="Arial"/>
                <a:cs typeface="Arial"/>
              </a:rPr>
              <a:t>mobile </a:t>
            </a:r>
            <a:r>
              <a:rPr sz="2000" spc="-75">
                <a:latin typeface="Arial"/>
                <a:cs typeface="Arial"/>
              </a:rPr>
              <a:t>phone </a:t>
            </a:r>
            <a:r>
              <a:rPr sz="2000" spc="-125">
                <a:latin typeface="Arial"/>
                <a:cs typeface="Arial"/>
              </a:rPr>
              <a:t>comes </a:t>
            </a:r>
            <a:r>
              <a:rPr sz="2000" spc="5">
                <a:latin typeface="Arial"/>
                <a:cs typeface="Arial"/>
              </a:rPr>
              <a:t>with </a:t>
            </a:r>
            <a:r>
              <a:rPr sz="2000" spc="-75">
                <a:latin typeface="Arial"/>
                <a:cs typeface="Arial"/>
              </a:rPr>
              <a:t>standard </a:t>
            </a:r>
            <a:r>
              <a:rPr sz="2000" spc="-65">
                <a:latin typeface="Arial"/>
                <a:cs typeface="Arial"/>
              </a:rPr>
              <a:t>features, </a:t>
            </a:r>
            <a:r>
              <a:rPr sz="2000" spc="-5">
                <a:latin typeface="Arial"/>
                <a:cs typeface="Arial"/>
              </a:rPr>
              <a:t>but 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75">
                <a:latin typeface="Arial"/>
                <a:cs typeface="Arial"/>
              </a:rPr>
              <a:t>coupled </a:t>
            </a:r>
            <a:r>
              <a:rPr sz="2000" spc="5">
                <a:latin typeface="Arial"/>
                <a:cs typeface="Arial"/>
              </a:rPr>
              <a:t>with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80">
                <a:latin typeface="Arial"/>
                <a:cs typeface="Arial"/>
              </a:rPr>
              <a:t>set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80">
                <a:latin typeface="Arial"/>
                <a:cs typeface="Arial"/>
              </a:rPr>
              <a:t>unexpected </a:t>
            </a:r>
            <a:r>
              <a:rPr sz="2000" spc="-65">
                <a:latin typeface="Arial"/>
                <a:cs typeface="Arial"/>
              </a:rPr>
              <a:t>capabilities </a:t>
            </a:r>
            <a:r>
              <a:rPr sz="2000" spc="-85">
                <a:latin typeface="Arial"/>
                <a:cs typeface="Arial"/>
              </a:rPr>
              <a:t>(e.g., </a:t>
            </a:r>
            <a:r>
              <a:rPr sz="2000" spc="-5">
                <a:latin typeface="Arial"/>
                <a:cs typeface="Arial"/>
              </a:rPr>
              <a:t>multi </a:t>
            </a:r>
            <a:r>
              <a:rPr sz="2000" spc="-45">
                <a:latin typeface="Arial"/>
                <a:cs typeface="Arial"/>
              </a:rPr>
              <a:t>touch </a:t>
            </a:r>
            <a:r>
              <a:rPr sz="2000" spc="-105">
                <a:latin typeface="Arial"/>
                <a:cs typeface="Arial"/>
              </a:rPr>
              <a:t>screen, </a:t>
            </a:r>
            <a:r>
              <a:rPr sz="2000" spc="-90">
                <a:latin typeface="Arial"/>
                <a:cs typeface="Arial"/>
              </a:rPr>
              <a:t>visual  voice </a:t>
            </a:r>
            <a:r>
              <a:rPr sz="2000" spc="-55">
                <a:latin typeface="Arial"/>
                <a:cs typeface="Arial"/>
              </a:rPr>
              <a:t>mail) </a:t>
            </a:r>
            <a:r>
              <a:rPr sz="2000">
                <a:latin typeface="Arial"/>
                <a:cs typeface="Arial"/>
              </a:rPr>
              <a:t>that </a:t>
            </a:r>
            <a:r>
              <a:rPr sz="2000" spc="-40">
                <a:latin typeface="Arial"/>
                <a:cs typeface="Arial"/>
              </a:rPr>
              <a:t>delight </a:t>
            </a:r>
            <a:r>
              <a:rPr sz="2000" spc="-85">
                <a:latin typeface="Arial"/>
                <a:cs typeface="Arial"/>
              </a:rPr>
              <a:t>every </a:t>
            </a:r>
            <a:r>
              <a:rPr sz="2000" spc="-95">
                <a:latin typeface="Arial"/>
                <a:cs typeface="Arial"/>
              </a:rPr>
              <a:t>user </a:t>
            </a:r>
            <a:r>
              <a:rPr sz="2000" spc="-5">
                <a:latin typeface="Arial"/>
                <a:cs typeface="Arial"/>
              </a:rPr>
              <a:t>of</a:t>
            </a:r>
            <a:r>
              <a:rPr sz="2000" spc="-415">
                <a:latin typeface="Arial"/>
                <a:cs typeface="Arial"/>
              </a:rPr>
              <a:t> </a:t>
            </a:r>
            <a:r>
              <a:rPr lang="en-US" sz="2000" spc="-415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the </a:t>
            </a:r>
            <a:r>
              <a:rPr sz="2000" spc="-40">
                <a:latin typeface="Arial"/>
                <a:cs typeface="Arial"/>
              </a:rPr>
              <a:t>product.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2761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>
                <a:solidFill>
                  <a:srgbClr val="000000"/>
                </a:solidFill>
              </a:rPr>
              <a:t>3. </a:t>
            </a:r>
            <a:r>
              <a:rPr sz="2800" spc="-275">
                <a:solidFill>
                  <a:srgbClr val="000000"/>
                </a:solidFill>
              </a:rPr>
              <a:t>Usage</a:t>
            </a:r>
            <a:r>
              <a:rPr sz="2800" spc="-285">
                <a:solidFill>
                  <a:srgbClr val="000000"/>
                </a:solidFill>
              </a:rPr>
              <a:t> </a:t>
            </a:r>
            <a:r>
              <a:rPr sz="2800" spc="-260">
                <a:solidFill>
                  <a:srgbClr val="000000"/>
                </a:solidFill>
              </a:rPr>
              <a:t>Scenarios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4800" y="1676400"/>
            <a:ext cx="8804274" cy="3426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 algn="just">
              <a:lnSpc>
                <a:spcPct val="100000"/>
              </a:lnSpc>
              <a:spcBef>
                <a:spcPts val="100"/>
              </a:spcBef>
              <a:buFont typeface="UnDotum"/>
              <a:buChar char=""/>
              <a:tabLst>
                <a:tab pos="292100" algn="l"/>
              </a:tabLst>
            </a:pPr>
            <a:r>
              <a:rPr sz="2200" spc="-220" dirty="0">
                <a:latin typeface="Arial"/>
                <a:cs typeface="Arial"/>
              </a:rPr>
              <a:t>As </a:t>
            </a:r>
            <a:r>
              <a:rPr sz="2200" spc="-65" dirty="0">
                <a:latin typeface="Arial"/>
                <a:cs typeface="Arial"/>
              </a:rPr>
              <a:t>requirements </a:t>
            </a:r>
            <a:r>
              <a:rPr sz="2200" spc="-90" dirty="0">
                <a:latin typeface="Arial"/>
                <a:cs typeface="Arial"/>
              </a:rPr>
              <a:t>are </a:t>
            </a:r>
            <a:r>
              <a:rPr sz="2200" spc="-80" dirty="0">
                <a:latin typeface="Arial"/>
                <a:cs typeface="Arial"/>
              </a:rPr>
              <a:t>gathered, </a:t>
            </a:r>
            <a:r>
              <a:rPr sz="2200" spc="-125" dirty="0">
                <a:latin typeface="Arial"/>
                <a:cs typeface="Arial"/>
              </a:rPr>
              <a:t>an </a:t>
            </a:r>
            <a:r>
              <a:rPr sz="2200" spc="-60" dirty="0">
                <a:latin typeface="Arial"/>
                <a:cs typeface="Arial"/>
              </a:rPr>
              <a:t>overall </a:t>
            </a:r>
            <a:r>
              <a:rPr sz="2200" spc="-75" dirty="0">
                <a:latin typeface="Arial"/>
                <a:cs typeface="Arial"/>
              </a:rPr>
              <a:t>vision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14" dirty="0">
                <a:latin typeface="Arial"/>
                <a:cs typeface="Arial"/>
              </a:rPr>
              <a:t>system </a:t>
            </a:r>
            <a:r>
              <a:rPr sz="2200" spc="-60" dirty="0">
                <a:latin typeface="Arial"/>
                <a:cs typeface="Arial"/>
              </a:rPr>
              <a:t>functions </a:t>
            </a:r>
            <a:r>
              <a:rPr sz="2200" spc="-105" dirty="0">
                <a:latin typeface="Arial"/>
                <a:cs typeface="Arial"/>
              </a:rPr>
              <a:t>and  </a:t>
            </a:r>
            <a:r>
              <a:rPr sz="2200" spc="-70" dirty="0">
                <a:latin typeface="Arial"/>
                <a:cs typeface="Arial"/>
              </a:rPr>
              <a:t>features </a:t>
            </a:r>
            <a:r>
              <a:rPr sz="2200" spc="-120" dirty="0">
                <a:latin typeface="Arial"/>
                <a:cs typeface="Arial"/>
              </a:rPr>
              <a:t>begins </a:t>
            </a:r>
            <a:r>
              <a:rPr sz="2200" spc="25" dirty="0">
                <a:latin typeface="Arial"/>
                <a:cs typeface="Arial"/>
              </a:rPr>
              <a:t>to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materialize.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UnDotum"/>
              <a:buChar char=""/>
            </a:pPr>
            <a:endParaRPr sz="2250" dirty="0">
              <a:latin typeface="Arial"/>
              <a:cs typeface="Arial"/>
            </a:endParaRPr>
          </a:p>
          <a:p>
            <a:pPr marL="63500" marR="55880" algn="just">
              <a:lnSpc>
                <a:spcPct val="100000"/>
              </a:lnSpc>
              <a:buFont typeface="UnDotum"/>
              <a:buChar char=""/>
              <a:tabLst>
                <a:tab pos="283210" algn="l"/>
              </a:tabLst>
            </a:pPr>
            <a:r>
              <a:rPr sz="2200" spc="-90" dirty="0">
                <a:latin typeface="Arial"/>
                <a:cs typeface="Arial"/>
              </a:rPr>
              <a:t>However, </a:t>
            </a:r>
            <a:r>
              <a:rPr sz="2200" spc="65" dirty="0">
                <a:latin typeface="Arial"/>
                <a:cs typeface="Arial"/>
              </a:rPr>
              <a:t>it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10" dirty="0">
                <a:latin typeface="Arial"/>
                <a:cs typeface="Arial"/>
              </a:rPr>
              <a:t>difficult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100" dirty="0">
                <a:latin typeface="Arial"/>
                <a:cs typeface="Arial"/>
              </a:rPr>
              <a:t>move </a:t>
            </a:r>
            <a:r>
              <a:rPr sz="2200" spc="-5" dirty="0">
                <a:latin typeface="Arial"/>
                <a:cs typeface="Arial"/>
              </a:rPr>
              <a:t>into </a:t>
            </a:r>
            <a:r>
              <a:rPr sz="2200" spc="-65" dirty="0">
                <a:latin typeface="Arial"/>
                <a:cs typeface="Arial"/>
              </a:rPr>
              <a:t>more </a:t>
            </a:r>
            <a:r>
              <a:rPr sz="2200" spc="-80" dirty="0">
                <a:latin typeface="Arial"/>
                <a:cs typeface="Arial"/>
              </a:rPr>
              <a:t>technical </a:t>
            </a:r>
            <a:r>
              <a:rPr sz="2200" spc="-55" dirty="0">
                <a:latin typeface="Arial"/>
                <a:cs typeface="Arial"/>
              </a:rPr>
              <a:t>software </a:t>
            </a:r>
            <a:r>
              <a:rPr sz="2200" spc="-90" dirty="0">
                <a:latin typeface="Arial"/>
                <a:cs typeface="Arial"/>
              </a:rPr>
              <a:t>engineering  </a:t>
            </a:r>
            <a:r>
              <a:rPr sz="2200" spc="-60" dirty="0">
                <a:latin typeface="Arial"/>
                <a:cs typeface="Arial"/>
              </a:rPr>
              <a:t>activities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until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you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understand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how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these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functions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features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will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be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used  </a:t>
            </a:r>
            <a:r>
              <a:rPr sz="2200" spc="-95" dirty="0">
                <a:latin typeface="Arial"/>
                <a:cs typeface="Arial"/>
              </a:rPr>
              <a:t>by </a:t>
            </a:r>
            <a:r>
              <a:rPr sz="2200" spc="-20" dirty="0">
                <a:latin typeface="Arial"/>
                <a:cs typeface="Arial"/>
              </a:rPr>
              <a:t>different </a:t>
            </a:r>
            <a:r>
              <a:rPr sz="2200" spc="-175" dirty="0">
                <a:latin typeface="Arial"/>
                <a:cs typeface="Arial"/>
              </a:rPr>
              <a:t>classes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95" dirty="0">
                <a:latin typeface="Arial"/>
                <a:cs typeface="Arial"/>
              </a:rPr>
              <a:t>end</a:t>
            </a:r>
            <a:r>
              <a:rPr sz="2200" spc="-31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users.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UnDotum"/>
              <a:buChar char=""/>
            </a:pPr>
            <a:endParaRPr sz="2250" dirty="0">
              <a:latin typeface="Arial"/>
              <a:cs typeface="Arial"/>
            </a:endParaRPr>
          </a:p>
          <a:p>
            <a:pPr marL="63500" marR="56515" algn="just">
              <a:lnSpc>
                <a:spcPct val="100000"/>
              </a:lnSpc>
              <a:buFont typeface="UnDotum"/>
              <a:buChar char=""/>
              <a:tabLst>
                <a:tab pos="262890" algn="l"/>
              </a:tabLst>
            </a:pPr>
            <a:r>
              <a:rPr sz="2200" spc="-175" dirty="0">
                <a:latin typeface="Arial"/>
                <a:cs typeface="Arial"/>
              </a:rPr>
              <a:t>To </a:t>
            </a:r>
            <a:r>
              <a:rPr sz="2200" spc="-105" dirty="0">
                <a:latin typeface="Arial"/>
                <a:cs typeface="Arial"/>
              </a:rPr>
              <a:t>accomplish </a:t>
            </a:r>
            <a:r>
              <a:rPr sz="2200" spc="-55" dirty="0">
                <a:latin typeface="Arial"/>
                <a:cs typeface="Arial"/>
              </a:rPr>
              <a:t>this, </a:t>
            </a:r>
            <a:r>
              <a:rPr sz="2200" spc="-95" dirty="0">
                <a:latin typeface="Arial"/>
                <a:cs typeface="Arial"/>
              </a:rPr>
              <a:t>developers </a:t>
            </a:r>
            <a:r>
              <a:rPr sz="2200" spc="-110" dirty="0">
                <a:latin typeface="Arial"/>
                <a:cs typeface="Arial"/>
              </a:rPr>
              <a:t>and </a:t>
            </a:r>
            <a:r>
              <a:rPr sz="2200" spc="-135" dirty="0">
                <a:latin typeface="Arial"/>
                <a:cs typeface="Arial"/>
              </a:rPr>
              <a:t>users </a:t>
            </a:r>
            <a:r>
              <a:rPr sz="2200" spc="-145" dirty="0">
                <a:latin typeface="Arial"/>
                <a:cs typeface="Arial"/>
              </a:rPr>
              <a:t>can </a:t>
            </a:r>
            <a:r>
              <a:rPr sz="2200" spc="-80" dirty="0">
                <a:latin typeface="Arial"/>
                <a:cs typeface="Arial"/>
              </a:rPr>
              <a:t>create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set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20" dirty="0">
                <a:latin typeface="Arial"/>
                <a:cs typeface="Arial"/>
              </a:rPr>
              <a:t>scenarios </a:t>
            </a:r>
            <a:r>
              <a:rPr sz="2200" spc="-5" dirty="0">
                <a:latin typeface="Arial"/>
                <a:cs typeface="Arial"/>
              </a:rPr>
              <a:t>that  </a:t>
            </a:r>
            <a:r>
              <a:rPr sz="2200" spc="-25" dirty="0">
                <a:latin typeface="Arial"/>
                <a:cs typeface="Arial"/>
              </a:rPr>
              <a:t>identify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5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165" dirty="0">
                <a:latin typeface="Arial"/>
                <a:cs typeface="Arial"/>
              </a:rPr>
              <a:t>usage </a:t>
            </a:r>
            <a:r>
              <a:rPr sz="2200" spc="5" dirty="0">
                <a:latin typeface="Arial"/>
                <a:cs typeface="Arial"/>
              </a:rPr>
              <a:t>for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14" dirty="0">
                <a:latin typeface="Arial"/>
                <a:cs typeface="Arial"/>
              </a:rPr>
              <a:t>system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100" dirty="0">
                <a:latin typeface="Arial"/>
                <a:cs typeface="Arial"/>
              </a:rPr>
              <a:t>be </a:t>
            </a:r>
            <a:r>
              <a:rPr sz="2200" spc="-70" dirty="0">
                <a:latin typeface="Arial"/>
                <a:cs typeface="Arial"/>
              </a:rPr>
              <a:t>constructed. </a:t>
            </a:r>
            <a:r>
              <a:rPr sz="2200" spc="-165" dirty="0">
                <a:latin typeface="Arial"/>
                <a:cs typeface="Arial"/>
              </a:rPr>
              <a:t>The </a:t>
            </a:r>
            <a:r>
              <a:rPr sz="2200" spc="-114" dirty="0">
                <a:latin typeface="Arial"/>
                <a:cs typeface="Arial"/>
              </a:rPr>
              <a:t>scenarios,  </a:t>
            </a:r>
            <a:r>
              <a:rPr sz="2200" spc="-20" dirty="0">
                <a:latin typeface="Arial"/>
                <a:cs typeface="Arial"/>
              </a:rPr>
              <a:t>often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called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use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75" dirty="0">
                <a:latin typeface="Arial"/>
                <a:cs typeface="Arial"/>
              </a:rPr>
              <a:t>cases,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provide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70" dirty="0">
                <a:latin typeface="Arial"/>
                <a:cs typeface="Arial"/>
              </a:rPr>
              <a:t>a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description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how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the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system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will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be</a:t>
            </a:r>
            <a:r>
              <a:rPr sz="2200" spc="-120" dirty="0">
                <a:latin typeface="Arial"/>
                <a:cs typeface="Arial"/>
              </a:rPr>
              <a:t> used.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62000"/>
            <a:ext cx="8377555" cy="54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92100" algn="l"/>
              </a:tabLst>
            </a:pPr>
            <a:r>
              <a:rPr sz="2200" b="1" spc="-135" dirty="0">
                <a:latin typeface="Arial"/>
                <a:cs typeface="Arial"/>
              </a:rPr>
              <a:t>Elicitation </a:t>
            </a:r>
            <a:r>
              <a:rPr sz="2200" b="1" spc="-130" dirty="0">
                <a:latin typeface="Arial"/>
                <a:cs typeface="Arial"/>
              </a:rPr>
              <a:t>Work</a:t>
            </a:r>
            <a:r>
              <a:rPr sz="2200" b="1" spc="-125" dirty="0">
                <a:latin typeface="Arial"/>
                <a:cs typeface="Arial"/>
              </a:rPr>
              <a:t> </a:t>
            </a:r>
            <a:r>
              <a:rPr sz="2200" b="1" spc="-195" dirty="0">
                <a:latin typeface="Arial"/>
                <a:cs typeface="Arial"/>
              </a:rPr>
              <a:t>Products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 startAt="4"/>
            </a:pPr>
            <a:endParaRPr sz="22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165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work </a:t>
            </a:r>
            <a:r>
              <a:rPr sz="2200" spc="-75" dirty="0">
                <a:latin typeface="Arial"/>
                <a:cs typeface="Arial"/>
              </a:rPr>
              <a:t>products </a:t>
            </a:r>
            <a:r>
              <a:rPr sz="2200" spc="-80" dirty="0">
                <a:latin typeface="Arial"/>
                <a:cs typeface="Arial"/>
              </a:rPr>
              <a:t>produced </a:t>
            </a:r>
            <a:r>
              <a:rPr sz="2200" spc="-204" dirty="0">
                <a:latin typeface="Arial"/>
                <a:cs typeface="Arial"/>
              </a:rPr>
              <a:t>as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125" dirty="0">
                <a:latin typeface="Arial"/>
                <a:cs typeface="Arial"/>
              </a:rPr>
              <a:t>consequence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65" dirty="0">
                <a:latin typeface="Arial"/>
                <a:cs typeface="Arial"/>
              </a:rPr>
              <a:t>requirements </a:t>
            </a:r>
            <a:r>
              <a:rPr sz="2200" spc="-35" dirty="0">
                <a:latin typeface="Arial"/>
                <a:cs typeface="Arial"/>
              </a:rPr>
              <a:t>elicitation  </a:t>
            </a:r>
            <a:r>
              <a:rPr sz="2200" dirty="0">
                <a:latin typeface="Arial"/>
                <a:cs typeface="Arial"/>
              </a:rPr>
              <a:t>will </a:t>
            </a:r>
            <a:r>
              <a:rPr sz="2200" spc="-95" dirty="0">
                <a:latin typeface="Arial"/>
                <a:cs typeface="Arial"/>
              </a:rPr>
              <a:t>vary depending </a:t>
            </a:r>
            <a:r>
              <a:rPr sz="2200" spc="-70" dirty="0">
                <a:latin typeface="Arial"/>
                <a:cs typeface="Arial"/>
              </a:rPr>
              <a:t>on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50" dirty="0">
                <a:latin typeface="Arial"/>
                <a:cs typeface="Arial"/>
              </a:rPr>
              <a:t>size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114" dirty="0">
                <a:latin typeface="Arial"/>
                <a:cs typeface="Arial"/>
              </a:rPr>
              <a:t>system </a:t>
            </a:r>
            <a:r>
              <a:rPr sz="2200" spc="-20" dirty="0">
                <a:latin typeface="Arial"/>
                <a:cs typeface="Arial"/>
              </a:rPr>
              <a:t>or </a:t>
            </a:r>
            <a:r>
              <a:rPr sz="2200" spc="-50" dirty="0">
                <a:latin typeface="Arial"/>
                <a:cs typeface="Arial"/>
              </a:rPr>
              <a:t>product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100" dirty="0">
                <a:latin typeface="Arial"/>
                <a:cs typeface="Arial"/>
              </a:rPr>
              <a:t>be </a:t>
            </a:r>
            <a:r>
              <a:rPr sz="2200" spc="-15" dirty="0">
                <a:latin typeface="Arial"/>
                <a:cs typeface="Arial"/>
              </a:rPr>
              <a:t>built. </a:t>
            </a:r>
            <a:r>
              <a:rPr sz="2200" spc="-130" dirty="0">
                <a:latin typeface="Arial"/>
                <a:cs typeface="Arial"/>
              </a:rPr>
              <a:t>For  </a:t>
            </a:r>
            <a:r>
              <a:rPr sz="2200" spc="-70" dirty="0">
                <a:latin typeface="Arial"/>
                <a:cs typeface="Arial"/>
              </a:rPr>
              <a:t>most </a:t>
            </a:r>
            <a:r>
              <a:rPr sz="2200" spc="-125" dirty="0">
                <a:latin typeface="Arial"/>
                <a:cs typeface="Arial"/>
              </a:rPr>
              <a:t>systems,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work </a:t>
            </a:r>
            <a:r>
              <a:rPr sz="2200" spc="-75" dirty="0">
                <a:latin typeface="Arial"/>
                <a:cs typeface="Arial"/>
              </a:rPr>
              <a:t>products include</a:t>
            </a:r>
            <a:r>
              <a:rPr sz="2200" spc="-4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:</a:t>
            </a:r>
            <a:endParaRPr lang="en-US" sz="2200" spc="-2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endParaRPr lang="en-US"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spc="-195" dirty="0">
                <a:latin typeface="Arial"/>
                <a:cs typeface="Arial"/>
              </a:rPr>
              <a:t>A </a:t>
            </a:r>
            <a:r>
              <a:rPr lang="en-US" sz="2200" spc="-19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statement </a:t>
            </a:r>
            <a:r>
              <a:rPr sz="2200" spc="-105" dirty="0">
                <a:latin typeface="Arial"/>
                <a:cs typeface="Arial"/>
              </a:rPr>
              <a:t>of </a:t>
            </a:r>
            <a:r>
              <a:rPr sz="2200" spc="-150" dirty="0">
                <a:latin typeface="Arial"/>
                <a:cs typeface="Arial"/>
              </a:rPr>
              <a:t>need </a:t>
            </a:r>
            <a:r>
              <a:rPr sz="2200" spc="-160" dirty="0">
                <a:latin typeface="Arial"/>
                <a:cs typeface="Arial"/>
              </a:rPr>
              <a:t>and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feasibility</a:t>
            </a:r>
            <a:endParaRPr lang="en-US" sz="2200" spc="-114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spc="-195" dirty="0">
                <a:latin typeface="Arial"/>
                <a:cs typeface="Arial"/>
              </a:rPr>
              <a:t>A </a:t>
            </a:r>
            <a:r>
              <a:rPr sz="2200" spc="-165" dirty="0">
                <a:latin typeface="Arial"/>
                <a:cs typeface="Arial"/>
              </a:rPr>
              <a:t>bounded </a:t>
            </a:r>
            <a:r>
              <a:rPr sz="2200" spc="-114" dirty="0">
                <a:latin typeface="Arial"/>
                <a:cs typeface="Arial"/>
              </a:rPr>
              <a:t>statement </a:t>
            </a:r>
            <a:r>
              <a:rPr sz="2200" spc="-110" dirty="0">
                <a:latin typeface="Arial"/>
                <a:cs typeface="Arial"/>
              </a:rPr>
              <a:t>of </a:t>
            </a:r>
            <a:r>
              <a:rPr sz="2200" spc="-225" dirty="0">
                <a:latin typeface="Arial"/>
                <a:cs typeface="Arial"/>
              </a:rPr>
              <a:t>scope </a:t>
            </a:r>
            <a:r>
              <a:rPr sz="2200" spc="-100" dirty="0">
                <a:latin typeface="Arial"/>
                <a:cs typeface="Arial"/>
              </a:rPr>
              <a:t>for </a:t>
            </a:r>
            <a:r>
              <a:rPr sz="2200" spc="-90" dirty="0">
                <a:latin typeface="Arial"/>
                <a:cs typeface="Arial"/>
              </a:rPr>
              <a:t>the </a:t>
            </a:r>
            <a:r>
              <a:rPr sz="2200" spc="-195" dirty="0">
                <a:latin typeface="Arial"/>
                <a:cs typeface="Arial"/>
              </a:rPr>
              <a:t>system </a:t>
            </a:r>
            <a:r>
              <a:rPr sz="2200" spc="-130" dirty="0">
                <a:latin typeface="Arial"/>
                <a:cs typeface="Arial"/>
              </a:rPr>
              <a:t>or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product.</a:t>
            </a:r>
            <a:endParaRPr sz="2200" dirty="0">
              <a:latin typeface="Arial"/>
              <a:cs typeface="Arial"/>
            </a:endParaRPr>
          </a:p>
          <a:p>
            <a:pPr marL="355600" marR="1031875" lvl="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127760" algn="l"/>
                <a:tab pos="1840864" algn="l"/>
              </a:tabLst>
            </a:pPr>
            <a:r>
              <a:rPr sz="2200" spc="-260" dirty="0">
                <a:latin typeface="Arial"/>
                <a:cs typeface="Arial"/>
              </a:rPr>
              <a:t>A </a:t>
            </a:r>
            <a:r>
              <a:rPr lang="en-US" sz="2200" spc="-120" dirty="0">
                <a:latin typeface="Arial"/>
                <a:cs typeface="Arial"/>
              </a:rPr>
              <a:t> l</a:t>
            </a:r>
            <a:r>
              <a:rPr sz="2200" spc="-120" dirty="0">
                <a:latin typeface="Arial"/>
                <a:cs typeface="Arial"/>
              </a:rPr>
              <a:t>ist </a:t>
            </a:r>
            <a:r>
              <a:rPr sz="2200" spc="-105" dirty="0">
                <a:latin typeface="Arial"/>
                <a:cs typeface="Arial"/>
              </a:rPr>
              <a:t>of </a:t>
            </a:r>
            <a:r>
              <a:rPr sz="2200" spc="-175" dirty="0">
                <a:latin typeface="Arial"/>
                <a:cs typeface="Arial"/>
              </a:rPr>
              <a:t>customers, </a:t>
            </a:r>
            <a:r>
              <a:rPr sz="2200" spc="-190" dirty="0">
                <a:latin typeface="Arial"/>
                <a:cs typeface="Arial"/>
              </a:rPr>
              <a:t>users, </a:t>
            </a:r>
            <a:r>
              <a:rPr sz="2200" spc="-165" dirty="0">
                <a:latin typeface="Arial"/>
                <a:cs typeface="Arial"/>
              </a:rPr>
              <a:t>and </a:t>
            </a:r>
            <a:r>
              <a:rPr sz="2200" spc="-105" dirty="0">
                <a:latin typeface="Arial"/>
                <a:cs typeface="Arial"/>
              </a:rPr>
              <a:t>other </a:t>
            </a:r>
            <a:r>
              <a:rPr sz="2200" spc="-160" dirty="0">
                <a:latin typeface="Arial"/>
                <a:cs typeface="Arial"/>
              </a:rPr>
              <a:t>stakeholders </a:t>
            </a:r>
            <a:r>
              <a:rPr sz="2200" spc="-145" dirty="0">
                <a:latin typeface="Arial"/>
                <a:cs typeface="Arial"/>
              </a:rPr>
              <a:t>who  </a:t>
            </a:r>
            <a:r>
              <a:rPr sz="2200" spc="-120" dirty="0">
                <a:latin typeface="Arial"/>
                <a:cs typeface="Arial"/>
              </a:rPr>
              <a:t>participated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in</a:t>
            </a:r>
            <a:r>
              <a:rPr lang="en-US" sz="2200" spc="-120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requirements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elicitation.</a:t>
            </a:r>
            <a:endParaRPr lang="en-US" sz="2200" spc="-105" dirty="0">
              <a:latin typeface="Arial"/>
              <a:cs typeface="Arial"/>
            </a:endParaRPr>
          </a:p>
          <a:p>
            <a:pPr marL="355600" marR="1031875" lvl="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127760" algn="l"/>
                <a:tab pos="1840864" algn="l"/>
              </a:tabLst>
            </a:pPr>
            <a:r>
              <a:rPr sz="2200" spc="-195" dirty="0">
                <a:latin typeface="Arial"/>
                <a:cs typeface="Arial"/>
              </a:rPr>
              <a:t>A </a:t>
            </a:r>
            <a:r>
              <a:rPr lang="en-US" sz="2200" spc="-19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description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195" dirty="0">
                <a:latin typeface="Arial"/>
                <a:cs typeface="Arial"/>
              </a:rPr>
              <a:t>system’s </a:t>
            </a:r>
            <a:r>
              <a:rPr sz="2200" spc="-150" dirty="0">
                <a:latin typeface="Arial"/>
                <a:cs typeface="Arial"/>
              </a:rPr>
              <a:t>technical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environment.</a:t>
            </a:r>
            <a:endParaRPr lang="en-US" sz="2200" dirty="0">
              <a:latin typeface="Arial"/>
              <a:cs typeface="Arial"/>
            </a:endParaRPr>
          </a:p>
          <a:p>
            <a:pPr marL="355600" marR="1031875" lvl="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127760" algn="l"/>
                <a:tab pos="1840864" algn="l"/>
              </a:tabLst>
            </a:pPr>
            <a:r>
              <a:rPr sz="2200" spc="-195" dirty="0">
                <a:latin typeface="Arial"/>
                <a:cs typeface="Arial"/>
              </a:rPr>
              <a:t>A </a:t>
            </a:r>
            <a:r>
              <a:rPr lang="en-US" sz="2200" spc="-19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list </a:t>
            </a:r>
            <a:r>
              <a:rPr sz="2200" spc="-105" dirty="0">
                <a:latin typeface="Arial"/>
                <a:cs typeface="Arial"/>
              </a:rPr>
              <a:t>of </a:t>
            </a:r>
            <a:r>
              <a:rPr sz="2200" spc="-135" dirty="0">
                <a:latin typeface="Arial"/>
                <a:cs typeface="Arial"/>
              </a:rPr>
              <a:t>requirements </a:t>
            </a:r>
            <a:r>
              <a:rPr sz="2200" spc="-114" dirty="0">
                <a:latin typeface="Arial"/>
                <a:cs typeface="Arial"/>
              </a:rPr>
              <a:t>(preferably </a:t>
            </a:r>
            <a:r>
              <a:rPr sz="2200" spc="-165" dirty="0">
                <a:latin typeface="Arial"/>
                <a:cs typeface="Arial"/>
              </a:rPr>
              <a:t>organized </a:t>
            </a:r>
            <a:r>
              <a:rPr sz="2200" spc="-180" dirty="0">
                <a:latin typeface="Arial"/>
                <a:cs typeface="Arial"/>
              </a:rPr>
              <a:t>by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function)</a:t>
            </a:r>
            <a:endParaRPr lang="en-US" sz="2200" dirty="0">
              <a:latin typeface="Arial"/>
              <a:cs typeface="Arial"/>
            </a:endParaRPr>
          </a:p>
          <a:p>
            <a:pPr marL="355600" marR="1031875" lvl="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127760" algn="l"/>
                <a:tab pos="1840864" algn="l"/>
              </a:tabLst>
            </a:pPr>
            <a:r>
              <a:rPr sz="2200" spc="-195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set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220" dirty="0">
                <a:latin typeface="Arial"/>
                <a:cs typeface="Arial"/>
              </a:rPr>
              <a:t>usage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200" dirty="0">
                <a:latin typeface="Arial"/>
                <a:cs typeface="Arial"/>
              </a:rPr>
              <a:t>scenarios</a:t>
            </a:r>
            <a:endParaRPr lang="en-US" sz="2200" spc="-200" dirty="0">
              <a:latin typeface="Arial"/>
              <a:cs typeface="Arial"/>
            </a:endParaRPr>
          </a:p>
          <a:p>
            <a:pPr marL="1127760" lvl="1" indent="-200660">
              <a:lnSpc>
                <a:spcPct val="100000"/>
              </a:lnSpc>
              <a:buChar char="•"/>
              <a:tabLst>
                <a:tab pos="1127760" algn="l"/>
              </a:tabLst>
            </a:pPr>
            <a:endParaRPr sz="2200" dirty="0">
              <a:latin typeface="Arial"/>
              <a:cs typeface="Arial"/>
            </a:endParaRPr>
          </a:p>
          <a:p>
            <a:pPr marL="12700" marR="1183005">
              <a:lnSpc>
                <a:spcPct val="100000"/>
              </a:lnSpc>
            </a:pPr>
            <a:r>
              <a:rPr sz="2200" spc="-204" dirty="0">
                <a:latin typeface="Arial"/>
                <a:cs typeface="Arial"/>
              </a:rPr>
              <a:t>Each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434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these </a:t>
            </a:r>
            <a:r>
              <a:rPr sz="2200" spc="-40" dirty="0">
                <a:latin typeface="Arial"/>
                <a:cs typeface="Arial"/>
              </a:rPr>
              <a:t>work </a:t>
            </a:r>
            <a:r>
              <a:rPr sz="2200" spc="-75" dirty="0">
                <a:latin typeface="Arial"/>
                <a:cs typeface="Arial"/>
              </a:rPr>
              <a:t>products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75" dirty="0">
                <a:latin typeface="Arial"/>
                <a:cs typeface="Arial"/>
              </a:rPr>
              <a:t>reviewed </a:t>
            </a:r>
            <a:r>
              <a:rPr sz="2200" spc="-95" dirty="0">
                <a:latin typeface="Arial"/>
                <a:cs typeface="Arial"/>
              </a:rPr>
              <a:t>by </a:t>
            </a:r>
            <a:r>
              <a:rPr sz="2200" spc="-50" dirty="0">
                <a:latin typeface="Arial"/>
                <a:cs typeface="Arial"/>
              </a:rPr>
              <a:t>all </a:t>
            </a:r>
            <a:r>
              <a:rPr sz="2200" spc="-80" dirty="0">
                <a:latin typeface="Arial"/>
                <a:cs typeface="Arial"/>
              </a:rPr>
              <a:t>people </a:t>
            </a:r>
            <a:r>
              <a:rPr sz="2200" spc="-55" dirty="0">
                <a:latin typeface="Arial"/>
                <a:cs typeface="Arial"/>
              </a:rPr>
              <a:t>who </a:t>
            </a:r>
            <a:r>
              <a:rPr sz="2200" spc="-125" dirty="0">
                <a:latin typeface="Arial"/>
                <a:cs typeface="Arial"/>
              </a:rPr>
              <a:t>have  </a:t>
            </a:r>
            <a:r>
              <a:rPr sz="2200" spc="-50" dirty="0">
                <a:latin typeface="Arial"/>
                <a:cs typeface="Arial"/>
              </a:rPr>
              <a:t>participated </a:t>
            </a:r>
            <a:r>
              <a:rPr sz="2200" spc="-35" dirty="0">
                <a:latin typeface="Arial"/>
                <a:cs typeface="Arial"/>
              </a:rPr>
              <a:t>in </a:t>
            </a:r>
            <a:r>
              <a:rPr sz="2200" spc="-65" dirty="0">
                <a:latin typeface="Arial"/>
                <a:cs typeface="Arial"/>
              </a:rPr>
              <a:t>requirements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elicitation.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553998"/>
          </a:xfrm>
        </p:spPr>
        <p:txBody>
          <a:bodyPr/>
          <a:lstStyle/>
          <a:p>
            <a:pPr algn="ctr"/>
            <a:r>
              <a:rPr lang="en-US" sz="3600">
                <a:latin typeface="Times New Roman"/>
                <a:cs typeface="Times New Roman"/>
              </a:rPr>
              <a:t>Developing Use</a:t>
            </a:r>
            <a:r>
              <a:rPr lang="en-US" sz="3600" spc="-60">
                <a:latin typeface="Times New Roman"/>
                <a:cs typeface="Times New Roman"/>
              </a:rPr>
              <a:t> </a:t>
            </a:r>
            <a:r>
              <a:rPr lang="en-US" sz="3600">
                <a:latin typeface="Times New Roman"/>
                <a:cs typeface="Times New Roman"/>
              </a:rPr>
              <a:t>Cases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" y="1535429"/>
            <a:ext cx="8473440" cy="5355312"/>
          </a:xfrm>
        </p:spPr>
        <p:txBody>
          <a:bodyPr/>
          <a:lstStyle/>
          <a:p>
            <a:pPr marL="354965" marR="6985" lvl="0" indent="-342900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use case consists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of a series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of actions that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a user 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must initiate with the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system to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carry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out some useful 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work and to achieve his/her</a:t>
            </a:r>
            <a:r>
              <a:rPr lang="en-US" sz="2400" b="0" kern="1200" spc="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kern="1200" spc="-5" dirty="0">
                <a:solidFill>
                  <a:srgbClr val="006FC0"/>
                </a:solidFill>
                <a:latin typeface="Trebuchet MS"/>
                <a:cs typeface="Trebuchet MS"/>
              </a:rPr>
              <a:t>goal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lang="en-US" sz="2400" b="0" kern="1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use case is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a sequence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transactions performed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by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a  system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that produces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lang="en-US" sz="2400" kern="1200" dirty="0">
                <a:solidFill>
                  <a:srgbClr val="006FC0"/>
                </a:solidFill>
                <a:latin typeface="Trebuchet MS"/>
                <a:cs typeface="Trebuchet MS"/>
              </a:rPr>
              <a:t>measurable </a:t>
            </a:r>
            <a:r>
              <a:rPr lang="en-US" sz="2400" kern="1200" spc="-5" dirty="0">
                <a:solidFill>
                  <a:srgbClr val="006FC0"/>
                </a:solidFill>
                <a:latin typeface="Trebuchet MS"/>
                <a:cs typeface="Trebuchet MS"/>
              </a:rPr>
              <a:t>result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for a </a:t>
            </a:r>
            <a:r>
              <a:rPr lang="en-US" sz="2400" b="0" kern="12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2400" kern="1200" spc="-5" dirty="0">
                <a:solidFill>
                  <a:srgbClr val="006FC0"/>
                </a:solidFill>
                <a:latin typeface="Trebuchet MS"/>
                <a:cs typeface="Trebuchet MS"/>
              </a:rPr>
              <a:t>particular</a:t>
            </a:r>
            <a:r>
              <a:rPr lang="en-US" sz="2400" kern="1200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2400" kern="1200" spc="-5" dirty="0">
                <a:solidFill>
                  <a:srgbClr val="006FC0"/>
                </a:solidFill>
                <a:latin typeface="Trebuchet MS"/>
                <a:cs typeface="Trebuchet MS"/>
              </a:rPr>
              <a:t>actor</a:t>
            </a:r>
            <a:r>
              <a:rPr lang="en-US" sz="2400" i="1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lang="en-US" sz="2400" b="0" kern="1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56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Use cases specify the expected behavior [</a:t>
            </a:r>
            <a:r>
              <a:rPr lang="en-US" sz="2400" kern="1200" spc="-5" dirty="0">
                <a:solidFill>
                  <a:srgbClr val="006FC0"/>
                </a:solidFill>
                <a:latin typeface="Trebuchet MS"/>
                <a:cs typeface="Trebuchet MS"/>
              </a:rPr>
              <a:t>what</a:t>
            </a:r>
            <a:r>
              <a:rPr lang="en-US" sz="240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],</a:t>
            </a:r>
            <a:r>
              <a:rPr lang="en-US" sz="2400" kern="1200" spc="20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endParaRPr lang="en-US" sz="2400" b="0" kern="1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0" lvl="0" indent="0" algn="just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spc="-5" dirty="0">
                <a:solidFill>
                  <a:srgbClr val="006FC0"/>
                </a:solidFill>
                <a:latin typeface="Trebuchet MS"/>
                <a:cs typeface="Trebuchet MS"/>
              </a:rPr>
              <a:t>not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the exact method of making it happen</a:t>
            </a:r>
            <a:r>
              <a:rPr lang="en-US" sz="2400" b="0" kern="1200" spc="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[</a:t>
            </a:r>
            <a:r>
              <a:rPr lang="en-US" sz="2400" kern="1200" spc="-5" dirty="0">
                <a:solidFill>
                  <a:srgbClr val="006FC0"/>
                </a:solidFill>
                <a:latin typeface="Trebuchet MS"/>
                <a:cs typeface="Trebuchet MS"/>
              </a:rPr>
              <a:t>how</a:t>
            </a:r>
            <a:r>
              <a:rPr lang="en-US" sz="240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]</a:t>
            </a:r>
            <a:endParaRPr lang="en-US" sz="2400" b="0" kern="1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good use case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must represent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the point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of view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lang="en-US" sz="2400" b="0" kern="1200" spc="5" dirty="0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people who will use or interact with the</a:t>
            </a:r>
            <a:r>
              <a:rPr lang="en-US" sz="2400" b="0" kern="1200" spc="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system.</a:t>
            </a:r>
            <a:endParaRPr lang="en-US" sz="2400" b="0" kern="1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56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 dirty="0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lang="en-US" sz="2400" b="0" kern="1200" spc="-5" dirty="0">
                <a:solidFill>
                  <a:srgbClr val="C00000"/>
                </a:solidFill>
                <a:latin typeface="Trebuchet MS"/>
                <a:cs typeface="Trebuchet MS"/>
              </a:rPr>
              <a:t>complete </a:t>
            </a:r>
            <a:r>
              <a:rPr lang="en-US" sz="2400" b="0" kern="1200" dirty="0">
                <a:solidFill>
                  <a:srgbClr val="C00000"/>
                </a:solidFill>
                <a:latin typeface="Trebuchet MS"/>
                <a:cs typeface="Trebuchet MS"/>
              </a:rPr>
              <a:t>set </a:t>
            </a:r>
            <a:r>
              <a:rPr lang="en-US" sz="2400" b="0" kern="1200" spc="-5" dirty="0">
                <a:solidFill>
                  <a:srgbClr val="C00000"/>
                </a:solidFill>
                <a:latin typeface="Trebuchet MS"/>
                <a:cs typeface="Trebuchet MS"/>
              </a:rPr>
              <a:t>of use cases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= </a:t>
            </a:r>
            <a:r>
              <a:rPr lang="en-US" sz="2400" b="0" kern="1200" dirty="0">
                <a:solidFill>
                  <a:srgbClr val="C00000"/>
                </a:solidFill>
                <a:latin typeface="Trebuchet MS"/>
                <a:cs typeface="Trebuchet MS"/>
              </a:rPr>
              <a:t>system</a:t>
            </a:r>
            <a:r>
              <a:rPr lang="en-US" sz="2400" b="0" kern="1200" spc="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 dirty="0">
                <a:solidFill>
                  <a:srgbClr val="C00000"/>
                </a:solidFill>
                <a:latin typeface="Trebuchet MS"/>
                <a:cs typeface="Trebuchet MS"/>
              </a:rPr>
              <a:t>requirements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lang="en-US" sz="2400" b="0" kern="1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64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" y="685800"/>
            <a:ext cx="8473440" cy="5232399"/>
          </a:xfrm>
        </p:spPr>
        <p:txBody>
          <a:bodyPr/>
          <a:lstStyle/>
          <a:p>
            <a:pPr marL="354965" marR="5715" lvl="0" indent="-342900" algn="just" defTabSz="914400" rtl="0" eaLnBrk="1" fontAlgn="auto" latinLnBrk="0" hangingPunct="1">
              <a:lnSpc>
                <a:spcPts val="2300"/>
              </a:lnSpc>
              <a:spcBef>
                <a:spcPts val="66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use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case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diagram enables the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designer to  discover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the requirements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of the target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system from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the  user's</a:t>
            </a:r>
            <a:r>
              <a:rPr lang="en-US" sz="2400" b="0" kern="1200" spc="2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perspective.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080" lvl="0" indent="-342900" algn="just" defTabSz="914400" rtl="0" eaLnBrk="1" fontAlgn="auto" latinLnBrk="0" hangingPunct="1">
              <a:lnSpc>
                <a:spcPts val="2310"/>
              </a:lnSpc>
              <a:spcBef>
                <a:spcPts val="238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If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the designer uses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use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case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diagrams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in the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early stage 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development,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target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is more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likely 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to meet the needs of the</a:t>
            </a:r>
            <a:r>
              <a:rPr lang="en-US" sz="2400" b="0" kern="1200" spc="5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user.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080" lvl="0" indent="-342900" algn="just" defTabSz="914400" rtl="0" eaLnBrk="1" fontAlgn="auto" latinLnBrk="0" hangingPunct="1">
              <a:lnSpc>
                <a:spcPts val="2300"/>
              </a:lnSpc>
              <a:spcBef>
                <a:spcPts val="236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From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both the designer and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user’s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perspectives, </a:t>
            </a:r>
            <a:r>
              <a:rPr lang="en-US" sz="2400" b="0" kern="1200" spc="5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will also be easier to</a:t>
            </a:r>
            <a:r>
              <a:rPr lang="en-US" sz="2400" b="0" kern="1200" spc="6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understand.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715" lvl="0" indent="-342900" algn="just" defTabSz="914400" rtl="0" eaLnBrk="1" fontAlgn="auto" latinLnBrk="0" hangingPunct="1">
              <a:lnSpc>
                <a:spcPct val="100000"/>
              </a:lnSpc>
              <a:spcBef>
                <a:spcPts val="240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Use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cases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are created based on identified functional  requirements but are </a:t>
            </a:r>
            <a:r>
              <a:rPr lang="en-US" sz="2400" kern="1200">
                <a:solidFill>
                  <a:srgbClr val="006FC0"/>
                </a:solidFill>
                <a:latin typeface="Trebuchet MS"/>
                <a:cs typeface="Trebuchet MS"/>
              </a:rPr>
              <a:t>not </a:t>
            </a:r>
            <a:r>
              <a:rPr lang="en-US" sz="2400" kern="1200" spc="-5">
                <a:solidFill>
                  <a:srgbClr val="006FC0"/>
                </a:solidFill>
                <a:latin typeface="Trebuchet MS"/>
                <a:cs typeface="Trebuchet MS"/>
              </a:rPr>
              <a:t>mapped </a:t>
            </a:r>
            <a:r>
              <a:rPr lang="en-US" sz="2400" kern="1200">
                <a:solidFill>
                  <a:srgbClr val="006FC0"/>
                </a:solidFill>
                <a:latin typeface="Trebuchet MS"/>
                <a:cs typeface="Trebuchet MS"/>
              </a:rPr>
              <a:t>one-to-one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to  requirements.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1605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929" y="34290"/>
            <a:ext cx="2220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>
                <a:solidFill>
                  <a:srgbClr val="FF33CC"/>
                </a:solidFill>
              </a:rPr>
              <a:t>C</a:t>
            </a:r>
            <a:r>
              <a:rPr sz="4000" spc="-20">
                <a:solidFill>
                  <a:srgbClr val="FF33CC"/>
                </a:solidFill>
              </a:rPr>
              <a:t>o</a:t>
            </a:r>
            <a:r>
              <a:rPr sz="4000" spc="-5">
                <a:solidFill>
                  <a:srgbClr val="FF33CC"/>
                </a:solidFill>
              </a:rPr>
              <a:t>n</a:t>
            </a:r>
            <a:r>
              <a:rPr sz="4000" spc="-10">
                <a:solidFill>
                  <a:srgbClr val="FF33CC"/>
                </a:solidFill>
              </a:rPr>
              <a:t>t</a:t>
            </a:r>
            <a:r>
              <a:rPr sz="4000" spc="-5">
                <a:solidFill>
                  <a:srgbClr val="FF33CC"/>
                </a:solidFill>
              </a:rPr>
              <a:t>en</a:t>
            </a:r>
            <a:r>
              <a:rPr sz="4000" spc="-10">
                <a:solidFill>
                  <a:srgbClr val="FF33CC"/>
                </a:solidFill>
              </a:rPr>
              <a:t>t</a:t>
            </a:r>
            <a:r>
              <a:rPr sz="4000">
                <a:solidFill>
                  <a:srgbClr val="FF33CC"/>
                </a:solidFill>
              </a:rPr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6100" y="1000759"/>
            <a:ext cx="694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Principles </a:t>
            </a:r>
            <a:r>
              <a:rPr sz="1800" b="1">
                <a:latin typeface="Arial"/>
                <a:cs typeface="Arial"/>
              </a:rPr>
              <a:t>of Software </a:t>
            </a:r>
            <a:r>
              <a:rPr sz="1800" b="1" spc="-5">
                <a:latin typeface="Arial"/>
                <a:cs typeface="Arial"/>
              </a:rPr>
              <a:t>Engineering and Requirements</a:t>
            </a:r>
            <a:r>
              <a:rPr sz="1800" b="1" spc="-3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Modeling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730" y="2272029"/>
            <a:ext cx="622808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indent="-147320">
              <a:lnSpc>
                <a:spcPct val="100000"/>
              </a:lnSpc>
              <a:spcBef>
                <a:spcPts val="100"/>
              </a:spcBef>
              <a:buChar char="•"/>
              <a:tabLst>
                <a:tab pos="160020" algn="l"/>
              </a:tabLst>
            </a:pPr>
            <a:r>
              <a:rPr sz="2000" spc="-90">
                <a:latin typeface="Arial"/>
                <a:cs typeface="Arial"/>
              </a:rPr>
              <a:t>Requirements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buChar char="•"/>
              <a:tabLst>
                <a:tab pos="198120" algn="l"/>
              </a:tabLst>
            </a:pPr>
            <a:r>
              <a:rPr sz="2000" spc="-70">
                <a:latin typeface="Arial"/>
                <a:cs typeface="Arial"/>
              </a:rPr>
              <a:t>Groundwork </a:t>
            </a:r>
            <a:r>
              <a:rPr sz="2000" spc="5">
                <a:latin typeface="Arial"/>
                <a:cs typeface="Arial"/>
              </a:rPr>
              <a:t>for </a:t>
            </a:r>
            <a:r>
              <a:rPr sz="2000" spc="-80">
                <a:latin typeface="Arial"/>
                <a:cs typeface="Arial"/>
              </a:rPr>
              <a:t>Understanding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75">
                <a:latin typeface="Arial"/>
                <a:cs typeface="Arial"/>
              </a:rPr>
              <a:t>Software</a:t>
            </a:r>
            <a:r>
              <a:rPr sz="2000" spc="-325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buChar char="•"/>
              <a:tabLst>
                <a:tab pos="198120" algn="l"/>
              </a:tabLst>
            </a:pPr>
            <a:r>
              <a:rPr sz="2000" spc="-85">
                <a:latin typeface="Arial"/>
                <a:cs typeface="Arial"/>
              </a:rPr>
              <a:t>Overview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70">
                <a:latin typeface="Arial"/>
                <a:cs typeface="Arial"/>
              </a:rPr>
              <a:t>Eliciting</a:t>
            </a:r>
            <a:r>
              <a:rPr sz="2000" spc="-220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spcBef>
                <a:spcPts val="10"/>
              </a:spcBef>
              <a:buChar char="•"/>
              <a:tabLst>
                <a:tab pos="198120" algn="l"/>
              </a:tabLst>
            </a:pPr>
            <a:r>
              <a:rPr sz="2000" spc="-95">
                <a:latin typeface="Arial"/>
                <a:cs typeface="Arial"/>
              </a:rPr>
              <a:t>Developing </a:t>
            </a:r>
            <a:r>
              <a:rPr sz="2000" spc="-170">
                <a:latin typeface="Arial"/>
                <a:cs typeface="Arial"/>
              </a:rPr>
              <a:t>Use </a:t>
            </a:r>
            <a:r>
              <a:rPr sz="2000" spc="-195">
                <a:latin typeface="Arial"/>
                <a:cs typeface="Arial"/>
              </a:rPr>
              <a:t>Cases, </a:t>
            </a:r>
            <a:r>
              <a:rPr sz="2000" spc="-75">
                <a:latin typeface="Arial"/>
                <a:cs typeface="Arial"/>
              </a:rPr>
              <a:t>Building </a:t>
            </a:r>
            <a:r>
              <a:rPr sz="2000" spc="-25">
                <a:latin typeface="Arial"/>
                <a:cs typeface="Arial"/>
              </a:rPr>
              <a:t>the </a:t>
            </a:r>
            <a:r>
              <a:rPr sz="2000" spc="-90">
                <a:latin typeface="Arial"/>
                <a:cs typeface="Arial"/>
              </a:rPr>
              <a:t>Requirements</a:t>
            </a:r>
            <a:r>
              <a:rPr sz="2000" spc="-35">
                <a:latin typeface="Arial"/>
                <a:cs typeface="Arial"/>
              </a:rPr>
              <a:t> Model;</a:t>
            </a:r>
            <a:endParaRPr sz="20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buChar char="•"/>
              <a:tabLst>
                <a:tab pos="198120" algn="l"/>
              </a:tabLst>
            </a:pPr>
            <a:r>
              <a:rPr sz="2000" spc="-65">
                <a:latin typeface="Arial"/>
                <a:cs typeface="Arial"/>
              </a:rPr>
              <a:t>Negotiating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Requirements;</a:t>
            </a:r>
            <a:endParaRPr sz="20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buChar char="•"/>
              <a:tabLst>
                <a:tab pos="198120" algn="l"/>
              </a:tabLst>
            </a:pPr>
            <a:r>
              <a:rPr sz="2000" spc="-70">
                <a:latin typeface="Arial"/>
                <a:cs typeface="Arial"/>
              </a:rPr>
              <a:t>Validating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Requirements;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74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861774"/>
          </a:xfrm>
        </p:spPr>
        <p:txBody>
          <a:bodyPr/>
          <a:lstStyle/>
          <a:p>
            <a:pPr rtl="0"/>
            <a:r>
              <a:rPr lang="en-US" sz="3200" u="sng" kern="1200" spc="-5">
                <a:solidFill>
                  <a:schemeClr val="tx1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kern="1200">
                <a:solidFill>
                  <a:prstClr val="black"/>
                </a:solidFill>
                <a:latin typeface="Trebuchet MS"/>
                <a:cs typeface="Trebuchet MS"/>
              </a:rPr>
              <a:t/>
            </a:r>
            <a:br>
              <a:rPr lang="en-US" kern="1200">
                <a:solidFill>
                  <a:prstClr val="black"/>
                </a:solidFill>
                <a:latin typeface="Trebuchet MS"/>
                <a:cs typeface="Trebuchet MS"/>
              </a:rPr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" y="1535429"/>
            <a:ext cx="8473440" cy="4616648"/>
          </a:xfrm>
        </p:spPr>
        <p:txBody>
          <a:bodyPr/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use case diagram consists of three main</a:t>
            </a:r>
            <a:r>
              <a:rPr lang="en-US" sz="2400" b="0" kern="1200" spc="6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components: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756285" marR="0" lvl="1" indent="-287655" algn="just" defTabSz="914400" rtl="0" eaLnBrk="1" fontAlgn="auto" latinLnBrk="0" hangingPunct="1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920" algn="l"/>
              </a:tabLst>
              <a:defRPr/>
            </a:pPr>
            <a:r>
              <a:rPr lang="en-US" sz="2400" b="1" u="heavy" kern="12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Actors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endParaRPr lang="en-US" sz="240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756285" marR="0" lvl="1" indent="-287655" algn="just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920" algn="l"/>
              </a:tabLst>
              <a:defRPr/>
            </a:pPr>
            <a:r>
              <a:rPr lang="en-US" sz="2400" b="1" u="heavy" kern="120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Use </a:t>
            </a:r>
            <a:r>
              <a:rPr lang="en-US" sz="2400" b="1" u="heavy" kern="12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Cases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, and </a:t>
            </a:r>
            <a:r>
              <a:rPr lang="en-US" sz="2400" b="1" u="heavy" kern="12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their communications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lang="en-US" sz="2400" kern="1200" spc="-2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endParaRPr lang="en-US" sz="240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756285" marR="5080" lvl="1" indent="-2870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920" algn="l"/>
              </a:tabLst>
              <a:defRPr/>
            </a:pP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some </a:t>
            </a:r>
            <a:r>
              <a:rPr lang="en-US" sz="2400" b="1" u="heavy" kern="12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additional documentation</a:t>
            </a:r>
            <a:r>
              <a:rPr lang="en-US" sz="2400" b="1" kern="1200" spc="-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such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as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use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case  descriptions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for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elaborating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use cases and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problem 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statements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that are initially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used for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identifying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use 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cases.</a:t>
            </a:r>
            <a:endParaRPr lang="en-US" sz="240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715" lvl="0" indent="-342900" algn="l" defTabSz="914400" rtl="0" eaLnBrk="1" fontAlgn="auto" latinLnBrk="0" hangingPunct="1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addition,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use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case diagram may consist of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system 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boundary.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17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990600"/>
            <a:ext cx="8482965" cy="475963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13360" marR="5080" indent="-200660">
              <a:spcBef>
                <a:spcPts val="195"/>
              </a:spcBef>
              <a:buChar char="•"/>
              <a:tabLst>
                <a:tab pos="213360" algn="l"/>
              </a:tabLst>
            </a:pPr>
            <a:r>
              <a:rPr lang="en-US" sz="2200" spc="-90">
                <a:latin typeface="Arial"/>
                <a:cs typeface="Arial"/>
              </a:rPr>
              <a:t>Each Scenario (Use case) Should  Be Answered	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90">
                <a:latin typeface="Arial"/>
                <a:cs typeface="Arial"/>
              </a:rPr>
              <a:t>Who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b="1" spc="-135">
                <a:latin typeface="Arial"/>
                <a:cs typeface="Arial"/>
              </a:rPr>
              <a:t>primary </a:t>
            </a:r>
            <a:r>
              <a:rPr sz="2200" b="1" spc="-120">
                <a:latin typeface="Arial"/>
                <a:cs typeface="Arial"/>
              </a:rPr>
              <a:t>actor,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90">
                <a:latin typeface="Arial"/>
                <a:cs typeface="Arial"/>
              </a:rPr>
              <a:t>secondary</a:t>
            </a:r>
            <a:r>
              <a:rPr sz="2200" b="1" spc="-254">
                <a:latin typeface="Arial"/>
                <a:cs typeface="Arial"/>
              </a:rPr>
              <a:t> </a:t>
            </a:r>
            <a:r>
              <a:rPr sz="2200" b="1" spc="-165">
                <a:latin typeface="Arial"/>
                <a:cs typeface="Arial"/>
              </a:rPr>
              <a:t>actor(s)?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spc="-90">
                <a:latin typeface="Arial"/>
                <a:cs typeface="Arial"/>
              </a:rPr>
              <a:t>are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b="1" spc="-155">
                <a:latin typeface="Arial"/>
                <a:cs typeface="Arial"/>
              </a:rPr>
              <a:t>actor’s</a:t>
            </a:r>
            <a:r>
              <a:rPr sz="2200" b="1" spc="-330">
                <a:latin typeface="Arial"/>
                <a:cs typeface="Arial"/>
              </a:rPr>
              <a:t> </a:t>
            </a:r>
            <a:r>
              <a:rPr sz="2200" b="1" spc="-229">
                <a:latin typeface="Arial"/>
                <a:cs typeface="Arial"/>
              </a:rPr>
              <a:t>goals?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b="1" spc="-155">
                <a:latin typeface="Arial"/>
                <a:cs typeface="Arial"/>
              </a:rPr>
              <a:t>preconditions </a:t>
            </a:r>
            <a:r>
              <a:rPr sz="2200" b="1" spc="-185">
                <a:latin typeface="Arial"/>
                <a:cs typeface="Arial"/>
              </a:rPr>
              <a:t>should </a:t>
            </a:r>
            <a:r>
              <a:rPr sz="2200" b="1" spc="-150">
                <a:latin typeface="Arial"/>
                <a:cs typeface="Arial"/>
              </a:rPr>
              <a:t>exist </a:t>
            </a:r>
            <a:r>
              <a:rPr sz="2200" b="1" spc="-120">
                <a:latin typeface="Arial"/>
                <a:cs typeface="Arial"/>
              </a:rPr>
              <a:t>before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55">
                <a:latin typeface="Arial"/>
                <a:cs typeface="Arial"/>
              </a:rPr>
              <a:t>story</a:t>
            </a:r>
            <a:r>
              <a:rPr sz="2200" b="1" spc="-105">
                <a:latin typeface="Arial"/>
                <a:cs typeface="Arial"/>
              </a:rPr>
              <a:t> </a:t>
            </a:r>
            <a:r>
              <a:rPr sz="2200" b="1" spc="-220">
                <a:latin typeface="Arial"/>
                <a:cs typeface="Arial"/>
              </a:rPr>
              <a:t>begins?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b="1" spc="-140">
                <a:latin typeface="Arial"/>
                <a:cs typeface="Arial"/>
              </a:rPr>
              <a:t>main </a:t>
            </a:r>
            <a:r>
              <a:rPr sz="2200" b="1" spc="-200">
                <a:latin typeface="Arial"/>
                <a:cs typeface="Arial"/>
              </a:rPr>
              <a:t>tasks </a:t>
            </a:r>
            <a:r>
              <a:rPr sz="2200" b="1" spc="-130">
                <a:latin typeface="Arial"/>
                <a:cs typeface="Arial"/>
              </a:rPr>
              <a:t>or </a:t>
            </a:r>
            <a:r>
              <a:rPr sz="2200" b="1" spc="-160">
                <a:latin typeface="Arial"/>
                <a:cs typeface="Arial"/>
              </a:rPr>
              <a:t>functions </a:t>
            </a:r>
            <a:r>
              <a:rPr sz="2200" b="1" spc="-114">
                <a:latin typeface="Arial"/>
                <a:cs typeface="Arial"/>
              </a:rPr>
              <a:t>are </a:t>
            </a:r>
            <a:r>
              <a:rPr sz="2200" b="1" spc="-130">
                <a:latin typeface="Arial"/>
                <a:cs typeface="Arial"/>
              </a:rPr>
              <a:t>performed </a:t>
            </a:r>
            <a:r>
              <a:rPr sz="2200" b="1" spc="-175">
                <a:latin typeface="Arial"/>
                <a:cs typeface="Arial"/>
              </a:rPr>
              <a:t>by </a:t>
            </a:r>
            <a:r>
              <a:rPr sz="2200" b="1" spc="-90">
                <a:latin typeface="Arial"/>
                <a:cs typeface="Arial"/>
              </a:rPr>
              <a:t>the</a:t>
            </a:r>
            <a:r>
              <a:rPr sz="2200" b="1">
                <a:latin typeface="Arial"/>
                <a:cs typeface="Arial"/>
              </a:rPr>
              <a:t> </a:t>
            </a:r>
            <a:r>
              <a:rPr sz="2200" b="1" spc="-170">
                <a:latin typeface="Arial"/>
                <a:cs typeface="Arial"/>
              </a:rPr>
              <a:t>actor?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b="1" spc="-170">
                <a:latin typeface="Arial"/>
                <a:cs typeface="Arial"/>
              </a:rPr>
              <a:t>exceptions </a:t>
            </a:r>
            <a:r>
              <a:rPr sz="2200" b="1" spc="-145">
                <a:latin typeface="Arial"/>
                <a:cs typeface="Arial"/>
              </a:rPr>
              <a:t>might be </a:t>
            </a:r>
            <a:r>
              <a:rPr sz="2200" b="1" spc="-175">
                <a:latin typeface="Arial"/>
                <a:cs typeface="Arial"/>
              </a:rPr>
              <a:t>considered </a:t>
            </a:r>
            <a:r>
              <a:rPr sz="2200" b="1" spc="-250">
                <a:latin typeface="Arial"/>
                <a:cs typeface="Arial"/>
              </a:rPr>
              <a:t>as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55">
                <a:latin typeface="Arial"/>
                <a:cs typeface="Arial"/>
              </a:rPr>
              <a:t>story </a:t>
            </a:r>
            <a:r>
              <a:rPr sz="2200" b="1" spc="-215">
                <a:latin typeface="Arial"/>
                <a:cs typeface="Arial"/>
              </a:rPr>
              <a:t>is</a:t>
            </a:r>
            <a:r>
              <a:rPr sz="2200" b="1" spc="-290">
                <a:latin typeface="Arial"/>
                <a:cs typeface="Arial"/>
              </a:rPr>
              <a:t> </a:t>
            </a:r>
            <a:r>
              <a:rPr sz="2200" b="1" spc="-190">
                <a:latin typeface="Arial"/>
                <a:cs typeface="Arial"/>
              </a:rPr>
              <a:t>described?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b="1" spc="-140">
                <a:latin typeface="Arial"/>
                <a:cs typeface="Arial"/>
              </a:rPr>
              <a:t>variations </a:t>
            </a:r>
            <a:r>
              <a:rPr sz="2200" b="1" spc="-120">
                <a:latin typeface="Arial"/>
                <a:cs typeface="Arial"/>
              </a:rPr>
              <a:t>in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55">
                <a:latin typeface="Arial"/>
                <a:cs typeface="Arial"/>
              </a:rPr>
              <a:t>actor’s </a:t>
            </a:r>
            <a:r>
              <a:rPr sz="2200" b="1" spc="-120">
                <a:latin typeface="Arial"/>
                <a:cs typeface="Arial"/>
              </a:rPr>
              <a:t>interaction </a:t>
            </a:r>
            <a:r>
              <a:rPr sz="2200" b="1" spc="-114">
                <a:latin typeface="Arial"/>
                <a:cs typeface="Arial"/>
              </a:rPr>
              <a:t>are</a:t>
            </a:r>
            <a:r>
              <a:rPr sz="2200" b="1" spc="-185">
                <a:latin typeface="Arial"/>
                <a:cs typeface="Arial"/>
              </a:rPr>
              <a:t> </a:t>
            </a:r>
            <a:r>
              <a:rPr sz="2200" b="1" spc="-204">
                <a:latin typeface="Arial"/>
                <a:cs typeface="Arial"/>
              </a:rPr>
              <a:t>possible?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30">
                <a:latin typeface="Arial"/>
                <a:cs typeface="Arial"/>
              </a:rPr>
              <a:t>information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b="1" spc="-135">
                <a:latin typeface="Arial"/>
                <a:cs typeface="Arial"/>
              </a:rPr>
              <a:t>actor </a:t>
            </a:r>
            <a:r>
              <a:rPr sz="2200" b="1" spc="-110">
                <a:latin typeface="Arial"/>
                <a:cs typeface="Arial"/>
              </a:rPr>
              <a:t>obtain, </a:t>
            </a:r>
            <a:r>
              <a:rPr sz="2200" b="1" spc="-155">
                <a:latin typeface="Arial"/>
                <a:cs typeface="Arial"/>
              </a:rPr>
              <a:t>produce, </a:t>
            </a:r>
            <a:r>
              <a:rPr sz="2200" b="1" spc="-130">
                <a:latin typeface="Arial"/>
                <a:cs typeface="Arial"/>
              </a:rPr>
              <a:t>or</a:t>
            </a:r>
            <a:r>
              <a:rPr sz="2200" b="1" spc="-450">
                <a:latin typeface="Arial"/>
                <a:cs typeface="Arial"/>
              </a:rPr>
              <a:t> </a:t>
            </a:r>
            <a:r>
              <a:rPr sz="2200" b="1" spc="-225">
                <a:latin typeface="Arial"/>
                <a:cs typeface="Arial"/>
              </a:rPr>
              <a:t>change?</a:t>
            </a:r>
            <a:endParaRPr sz="22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buChar char="•"/>
              <a:tabLst>
                <a:tab pos="224790" algn="l"/>
              </a:tabLst>
            </a:pPr>
            <a:r>
              <a:rPr sz="2200" spc="-25">
                <a:latin typeface="Arial"/>
                <a:cs typeface="Arial"/>
              </a:rPr>
              <a:t>Will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55">
                <a:latin typeface="Arial"/>
                <a:cs typeface="Arial"/>
              </a:rPr>
              <a:t>actor </a:t>
            </a:r>
            <a:r>
              <a:rPr sz="2200" spc="-120">
                <a:latin typeface="Arial"/>
                <a:cs typeface="Arial"/>
              </a:rPr>
              <a:t>have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120">
                <a:latin typeface="Arial"/>
                <a:cs typeface="Arial"/>
              </a:rPr>
              <a:t>inform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95">
                <a:latin typeface="Arial"/>
                <a:cs typeface="Arial"/>
              </a:rPr>
              <a:t>system </a:t>
            </a:r>
            <a:r>
              <a:rPr sz="2200" b="1" spc="-130">
                <a:latin typeface="Arial"/>
                <a:cs typeface="Arial"/>
              </a:rPr>
              <a:t>about </a:t>
            </a:r>
            <a:r>
              <a:rPr sz="2200" b="1" spc="-225">
                <a:latin typeface="Arial"/>
                <a:cs typeface="Arial"/>
              </a:rPr>
              <a:t>changes </a:t>
            </a:r>
            <a:r>
              <a:rPr sz="2200" b="1" spc="-120">
                <a:latin typeface="Arial"/>
                <a:cs typeface="Arial"/>
              </a:rPr>
              <a:t>in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14">
                <a:latin typeface="Arial"/>
                <a:cs typeface="Arial"/>
              </a:rPr>
              <a:t>external  </a:t>
            </a:r>
            <a:r>
              <a:rPr sz="2200" b="1" spc="-150">
                <a:latin typeface="Arial"/>
                <a:cs typeface="Arial"/>
              </a:rPr>
              <a:t>environment?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ts val="263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b="1" spc="-114">
                <a:latin typeface="Arial"/>
                <a:cs typeface="Arial"/>
              </a:rPr>
              <a:t>information </a:t>
            </a:r>
            <a:r>
              <a:rPr sz="2200" b="1" spc="-204">
                <a:latin typeface="Arial"/>
                <a:cs typeface="Arial"/>
              </a:rPr>
              <a:t>does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35">
                <a:latin typeface="Arial"/>
                <a:cs typeface="Arial"/>
              </a:rPr>
              <a:t>actor </a:t>
            </a:r>
            <a:r>
              <a:rPr sz="2200" b="1" spc="-155">
                <a:latin typeface="Arial"/>
                <a:cs typeface="Arial"/>
              </a:rPr>
              <a:t>desire </a:t>
            </a:r>
            <a:r>
              <a:rPr sz="2200" b="1" spc="-114">
                <a:latin typeface="Arial"/>
                <a:cs typeface="Arial"/>
              </a:rPr>
              <a:t>from </a:t>
            </a:r>
            <a:r>
              <a:rPr sz="2200" b="1" spc="-90">
                <a:latin typeface="Arial"/>
                <a:cs typeface="Arial"/>
              </a:rPr>
              <a:t>the</a:t>
            </a:r>
            <a:r>
              <a:rPr sz="2200" b="1" spc="-125">
                <a:latin typeface="Arial"/>
                <a:cs typeface="Arial"/>
              </a:rPr>
              <a:t> </a:t>
            </a:r>
            <a:r>
              <a:rPr sz="2200" b="1" spc="-215">
                <a:latin typeface="Arial"/>
                <a:cs typeface="Arial"/>
              </a:rPr>
              <a:t>system?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170">
                <a:latin typeface="Arial"/>
                <a:cs typeface="Arial"/>
              </a:rPr>
              <a:t>Does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b="1" spc="-135">
                <a:latin typeface="Arial"/>
                <a:cs typeface="Arial"/>
              </a:rPr>
              <a:t>actor </a:t>
            </a:r>
            <a:r>
              <a:rPr sz="2200" b="1" spc="-170">
                <a:latin typeface="Arial"/>
                <a:cs typeface="Arial"/>
              </a:rPr>
              <a:t>wish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150">
                <a:latin typeface="Arial"/>
                <a:cs typeface="Arial"/>
              </a:rPr>
              <a:t>be </a:t>
            </a:r>
            <a:r>
              <a:rPr sz="2200" b="1" spc="-125">
                <a:latin typeface="Arial"/>
                <a:cs typeface="Arial"/>
              </a:rPr>
              <a:t>informed </a:t>
            </a:r>
            <a:r>
              <a:rPr sz="2200" b="1" spc="-130">
                <a:latin typeface="Arial"/>
                <a:cs typeface="Arial"/>
              </a:rPr>
              <a:t>about </a:t>
            </a:r>
            <a:r>
              <a:rPr sz="2200" b="1" spc="-155">
                <a:latin typeface="Arial"/>
                <a:cs typeface="Arial"/>
              </a:rPr>
              <a:t>unexpected </a:t>
            </a:r>
            <a:r>
              <a:rPr sz="2200" b="1" spc="-240">
                <a:latin typeface="Arial"/>
                <a:cs typeface="Arial"/>
              </a:rPr>
              <a:t>changes?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861774"/>
          </a:xfrm>
        </p:spPr>
        <p:txBody>
          <a:bodyPr/>
          <a:lstStyle/>
          <a:p>
            <a:r>
              <a:rPr lang="en-US" sz="3200" spc="-1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  <a:r>
              <a:rPr lang="en-US">
                <a:latin typeface="Trebuchet MS"/>
                <a:cs typeface="Trebuchet MS"/>
              </a:rPr>
              <a:t/>
            </a:r>
            <a:br>
              <a:rPr lang="en-US">
                <a:latin typeface="Trebuchet MS"/>
                <a:cs typeface="Trebuchet MS"/>
              </a:rPr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" y="1535429"/>
            <a:ext cx="8473440" cy="3226524"/>
          </a:xfrm>
        </p:spPr>
        <p:txBody>
          <a:bodyPr/>
          <a:lstStyle/>
          <a:p>
            <a:pPr marL="355600" indent="-342900" algn="just">
              <a:lnSpc>
                <a:spcPct val="100000"/>
              </a:lnSpc>
              <a:spcBef>
                <a:spcPts val="690"/>
              </a:spcBef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lang="en-US" sz="2400" spc="-10" dirty="0">
                <a:solidFill>
                  <a:srgbClr val="006FC0"/>
                </a:solidFill>
                <a:latin typeface="Trebuchet MS"/>
                <a:cs typeface="Trebuchet MS"/>
              </a:rPr>
              <a:t>Actors</a:t>
            </a:r>
            <a:endParaRPr lang="en-US" sz="2400" dirty="0">
              <a:latin typeface="Trebuchet MS"/>
              <a:cs typeface="Trebuchet MS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Actors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are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the external entities that interact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with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the  system.</a:t>
            </a:r>
            <a:endParaRPr lang="en-US" sz="22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Represent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roles that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humans, hardware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devices,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or 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external systems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play while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interacting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with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a given  system</a:t>
            </a:r>
            <a:endParaRPr lang="en-US" sz="22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They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are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not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part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of the system and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are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situated outside  of the system</a:t>
            </a:r>
            <a:r>
              <a:rPr lang="en-US" sz="2200" spc="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boundary</a:t>
            </a:r>
            <a:endParaRPr lang="en-US" sz="22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Actors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may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be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both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at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input and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output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ends </a:t>
            </a:r>
            <a:r>
              <a:rPr lang="en-US" sz="2200" spc="-5" dirty="0">
                <a:solidFill>
                  <a:schemeClr val="tx1"/>
                </a:solidFill>
                <a:latin typeface="Trebuchet MS"/>
                <a:cs typeface="Trebuchet MS"/>
              </a:rPr>
              <a:t>of a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use</a:t>
            </a:r>
            <a:r>
              <a:rPr lang="en-US" sz="2200" spc="12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2200" spc="-10" dirty="0">
                <a:solidFill>
                  <a:schemeClr val="tx1"/>
                </a:solidFill>
                <a:latin typeface="Trebuchet MS"/>
                <a:cs typeface="Trebuchet MS"/>
              </a:rPr>
              <a:t>case</a:t>
            </a:r>
            <a:endParaRPr lang="en-US" sz="22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34"/>
          <p:cNvGrpSpPr/>
          <p:nvPr/>
        </p:nvGrpSpPr>
        <p:grpSpPr>
          <a:xfrm>
            <a:off x="4191000" y="5291328"/>
            <a:ext cx="1460500" cy="1567180"/>
            <a:chOff x="4191000" y="5291328"/>
            <a:chExt cx="1460500" cy="1567180"/>
          </a:xfrm>
        </p:grpSpPr>
        <p:sp>
          <p:nvSpPr>
            <p:cNvPr id="5" name="object 35"/>
            <p:cNvSpPr/>
            <p:nvPr/>
          </p:nvSpPr>
          <p:spPr>
            <a:xfrm>
              <a:off x="4191000" y="5291328"/>
              <a:ext cx="1459991" cy="15666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36"/>
            <p:cNvSpPr/>
            <p:nvPr/>
          </p:nvSpPr>
          <p:spPr>
            <a:xfrm>
              <a:off x="4386071" y="5486400"/>
              <a:ext cx="871727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0715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73440" cy="5210401"/>
          </a:xfrm>
        </p:spPr>
        <p:txBody>
          <a:bodyPr/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u="heavy" kern="1200"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Primary</a:t>
            </a:r>
            <a:r>
              <a:rPr lang="en-US" sz="2400" u="heavy" kern="1200" spc="-20"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00" u="heavy" kern="1200" spc="-5"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actors</a:t>
            </a:r>
            <a:r>
              <a:rPr lang="en-US" sz="2400" b="0" kern="1200" spc="-5">
                <a:latin typeface="Trebuchet MS"/>
                <a:cs typeface="Trebuchet MS"/>
              </a:rPr>
              <a:t>:</a:t>
            </a:r>
            <a:endParaRPr lang="en-US" sz="2400" b="0" kern="1200">
              <a:latin typeface="Trebuchet MS"/>
              <a:cs typeface="Trebuchet MS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153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285" algn="l"/>
                <a:tab pos="756920" algn="l"/>
              </a:tabLst>
              <a:defRPr/>
            </a:pP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Primary 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actors </a:t>
            </a:r>
            <a:r>
              <a:rPr lang="en-US" sz="2200" kern="1200" spc="-10">
                <a:solidFill>
                  <a:schemeClr val="tx1"/>
                </a:solidFill>
                <a:latin typeface="Trebuchet MS"/>
                <a:cs typeface="Trebuchet MS"/>
              </a:rPr>
              <a:t>use 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the system </a:t>
            </a:r>
            <a:r>
              <a:rPr lang="en-US" sz="2200" kern="1200">
                <a:solidFill>
                  <a:schemeClr val="tx1"/>
                </a:solidFill>
                <a:latin typeface="Trebuchet MS"/>
                <a:cs typeface="Trebuchet MS"/>
              </a:rPr>
              <a:t>to 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achieve an observable</a:t>
            </a:r>
            <a:r>
              <a:rPr lang="en-US" sz="2200" kern="1200" spc="165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2200" kern="1200" spc="-10">
                <a:solidFill>
                  <a:schemeClr val="tx1"/>
                </a:solidFill>
                <a:latin typeface="Trebuchet MS"/>
                <a:cs typeface="Trebuchet MS"/>
              </a:rPr>
              <a:t>user</a:t>
            </a:r>
            <a:endParaRPr lang="en-US" sz="2200" kern="12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756285" marR="0" lvl="0" indent="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kern="1200" spc="-5">
                <a:latin typeface="Trebuchet MS"/>
                <a:cs typeface="Trebuchet MS"/>
              </a:rPr>
              <a:t>goal</a:t>
            </a:r>
            <a:r>
              <a:rPr lang="en-US" sz="2000" b="0" kern="1200" spc="-5">
                <a:latin typeface="Trebuchet MS"/>
                <a:cs typeface="Trebuchet MS"/>
              </a:rPr>
              <a:t>.</a:t>
            </a:r>
            <a:endParaRPr lang="en-US" sz="2000" b="0" kern="1200">
              <a:latin typeface="Trebuchet MS"/>
              <a:cs typeface="Trebuchet MS"/>
            </a:endParaRPr>
          </a:p>
          <a:p>
            <a:pPr marL="756285" marR="5080" lvl="1" indent="-287020" algn="l" defTabSz="914400" rtl="0" eaLnBrk="1" fontAlgn="auto" latinLnBrk="0" hangingPunct="1">
              <a:lnSpc>
                <a:spcPct val="1139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285" algn="l"/>
                <a:tab pos="756920" algn="l"/>
              </a:tabLst>
              <a:defRPr/>
            </a:pP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Primary 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actors are 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completely outside the system 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and drive  the 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system</a:t>
            </a:r>
            <a:r>
              <a:rPr lang="en-US" sz="2000" kern="1200" spc="-45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requirements.</a:t>
            </a:r>
            <a:endParaRPr lang="en-US" sz="2000" kern="12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u="heavy" kern="1200" spc="-5"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Secondary</a:t>
            </a:r>
            <a:r>
              <a:rPr lang="en-US" sz="2400" u="heavy" kern="1200" spc="-35"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00" u="heavy" kern="1200" spc="-5"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actors</a:t>
            </a:r>
            <a:r>
              <a:rPr lang="en-US" sz="2400" b="0" kern="1200" spc="-5">
                <a:latin typeface="Trebuchet MS"/>
                <a:cs typeface="Trebuchet MS"/>
              </a:rPr>
              <a:t>:</a:t>
            </a:r>
            <a:endParaRPr lang="en-US" sz="2400" b="0" kern="1200">
              <a:latin typeface="Trebuchet MS"/>
              <a:cs typeface="Trebuchet MS"/>
            </a:endParaRPr>
          </a:p>
          <a:p>
            <a:pPr marL="756285" marR="7620" lvl="1" indent="-287020" algn="l" defTabSz="914400" rtl="0" eaLnBrk="1" fontAlgn="auto" latinLnBrk="0" hangingPunct="1">
              <a:lnSpc>
                <a:spcPct val="113500"/>
              </a:lnSpc>
              <a:spcBef>
                <a:spcPts val="118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285" algn="l"/>
                <a:tab pos="756920" algn="l"/>
                <a:tab pos="1449705" algn="l"/>
                <a:tab pos="1768475" algn="l"/>
                <a:tab pos="3258820" algn="l"/>
                <a:tab pos="3911600" algn="l"/>
                <a:tab pos="4309110" algn="l"/>
                <a:tab pos="5513705" algn="l"/>
                <a:tab pos="6050280" algn="l"/>
                <a:tab pos="7091045" algn="l"/>
                <a:tab pos="7947659" algn="l"/>
              </a:tabLst>
              <a:defRPr/>
            </a:pPr>
            <a:r>
              <a:rPr lang="en-US" sz="2200" kern="1200" spc="-10">
                <a:solidFill>
                  <a:schemeClr val="tx1"/>
                </a:solidFill>
                <a:latin typeface="Trebuchet MS"/>
                <a:cs typeface="Trebuchet MS"/>
              </a:rPr>
              <a:t>pla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lang="en-US" sz="2200" kern="120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lang="en-US" sz="2200" kern="120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su</a:t>
            </a:r>
            <a:r>
              <a:rPr lang="en-US" sz="2200" kern="1200" spc="5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lang="en-US" sz="2200" kern="1200" spc="-10">
                <a:solidFill>
                  <a:schemeClr val="tx1"/>
                </a:solidFill>
                <a:latin typeface="Trebuchet MS"/>
                <a:cs typeface="Trebuchet MS"/>
              </a:rPr>
              <a:t>portin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lang="en-US" sz="2200" kern="120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role</a:t>
            </a:r>
            <a:r>
              <a:rPr lang="en-US" sz="2200" kern="120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o	</a:t>
            </a:r>
            <a:r>
              <a:rPr lang="en-US" sz="2000" kern="1200" spc="-10">
                <a:solidFill>
                  <a:schemeClr val="tx1"/>
                </a:solidFill>
                <a:latin typeface="Trebuchet MS"/>
                <a:cs typeface="Trebuchet MS"/>
              </a:rPr>
              <a:t>fa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lang="en-US" sz="2000" kern="1200" spc="5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li</a:t>
            </a:r>
            <a:r>
              <a:rPr lang="en-US" sz="2000" kern="1200" spc="-15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lang="en-US" sz="2000" kern="1200" spc="-1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e	</a:t>
            </a:r>
            <a:r>
              <a:rPr lang="en-US" sz="2000" kern="1200" spc="-15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e	</a:t>
            </a:r>
            <a:r>
              <a:rPr lang="en-US" sz="2000" kern="1200" spc="-15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rimary	</a:t>
            </a:r>
            <a:r>
              <a:rPr lang="en-US" sz="2000" kern="1200" spc="-1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lang="en-US" sz="2000" kern="1200" spc="-15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ors	</a:t>
            </a:r>
            <a:r>
              <a:rPr lang="en-US" sz="2000" kern="1200" spc="-15">
                <a:solidFill>
                  <a:schemeClr val="tx1"/>
                </a:solidFill>
                <a:latin typeface="Trebuchet MS"/>
                <a:cs typeface="Trebuchet MS"/>
              </a:rPr>
              <a:t>to  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achieve their</a:t>
            </a:r>
            <a:r>
              <a:rPr lang="en-US" sz="2000" kern="1200" spc="-6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goals.</a:t>
            </a:r>
          </a:p>
          <a:p>
            <a:pPr marL="756285" marR="8255" lvl="1" indent="-287020" algn="l" defTabSz="914400" rtl="0" eaLnBrk="1" fontAlgn="auto" latinLnBrk="0" hangingPunct="1">
              <a:lnSpc>
                <a:spcPct val="114199"/>
              </a:lnSpc>
              <a:spcBef>
                <a:spcPts val="109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285" algn="l"/>
                <a:tab pos="756920" algn="l"/>
              </a:tabLst>
              <a:defRPr/>
            </a:pP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Secondary actors often </a:t>
            </a:r>
            <a:r>
              <a:rPr lang="en-US" sz="2200" kern="1200" spc="-10">
                <a:solidFill>
                  <a:schemeClr val="tx1"/>
                </a:solidFill>
                <a:latin typeface="Trebuchet MS"/>
                <a:cs typeface="Trebuchet MS"/>
              </a:rPr>
              <a:t>appear </a:t>
            </a:r>
            <a:r>
              <a:rPr lang="en-US" sz="2200" kern="1200">
                <a:solidFill>
                  <a:schemeClr val="tx1"/>
                </a:solidFill>
                <a:latin typeface="Trebuchet MS"/>
                <a:cs typeface="Trebuchet MS"/>
              </a:rPr>
              <a:t>to 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be </a:t>
            </a:r>
            <a:r>
              <a:rPr lang="en-US" sz="2200" kern="1200" spc="-10">
                <a:solidFill>
                  <a:schemeClr val="tx1"/>
                </a:solidFill>
                <a:latin typeface="Trebuchet MS"/>
                <a:cs typeface="Trebuchet MS"/>
              </a:rPr>
              <a:t>more inside 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the system  than outside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lang="en-US" sz="2000" kern="1200">
              <a:solidFill>
                <a:schemeClr val="tx1"/>
              </a:solidFill>
              <a:latin typeface="Trebuchet MS"/>
              <a:cs typeface="Trebuchet M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369332"/>
          </a:xfrm>
        </p:spPr>
        <p:txBody>
          <a:bodyPr/>
          <a:lstStyle/>
          <a:p>
            <a:r>
              <a:rPr lang="en-US"/>
              <a:t>EXAMPLE : ATM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" y="1535429"/>
            <a:ext cx="8473440" cy="4462760"/>
          </a:xfrm>
        </p:spPr>
        <p:txBody>
          <a:bodyPr/>
          <a:lstStyle/>
          <a:p>
            <a:pPr marL="354965" marR="8890" lvl="0" indent="-342900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An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automatic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teller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machine (ATM)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is typically  used by different types of users</a:t>
            </a:r>
            <a:r>
              <a:rPr lang="en-US" sz="2400" b="0" kern="1200" spc="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(actors).</a:t>
            </a:r>
            <a:endParaRPr lang="en-US" sz="2400" b="0" kern="1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  <a:tab pos="1014094" algn="l"/>
                <a:tab pos="1616075" algn="l"/>
                <a:tab pos="2493645" algn="l"/>
                <a:tab pos="2809240" algn="l"/>
                <a:tab pos="3525520" algn="l"/>
                <a:tab pos="3964940" algn="l"/>
                <a:tab pos="5196205" algn="l"/>
                <a:tab pos="6546850" algn="l"/>
                <a:tab pos="7096759" algn="l"/>
                <a:tab pos="7860665" algn="l"/>
              </a:tabLst>
              <a:defRPr/>
            </a:pP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lang="en-US" sz="2400" b="0" kern="1200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u	</a:t>
            </a:r>
            <a:r>
              <a:rPr lang="en-US" sz="2400" b="0" kern="1200" spc="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re	given	a	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tas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k	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o	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lang="en-US" sz="2400" b="0" kern="1200" spc="-1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lang="en-US" sz="2400" b="0" kern="1200" spc="10" dirty="0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elo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p	so</a:t>
            </a:r>
            <a:r>
              <a:rPr lang="en-US" sz="2400" b="0" kern="1200" spc="-10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twa</a:t>
            </a:r>
            <a:r>
              <a:rPr lang="en-US" sz="2400" b="0" kern="1200" spc="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e	for	such	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endParaRPr lang="en-US" sz="2400" b="0" kern="1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ATM</a:t>
            </a:r>
            <a:r>
              <a:rPr lang="en-US" sz="2400" b="0" kern="12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system.</a:t>
            </a:r>
            <a:endParaRPr lang="en-US" sz="2400" b="0" kern="1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The manager of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bank explains the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first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requirements  of the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system: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The user can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open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close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accounts.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He 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or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she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withdraws and deposits cash.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user can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view 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his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/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her accounts,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and can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make cash transfer between  his </a:t>
            </a:r>
            <a:r>
              <a:rPr lang="en-US" sz="2400" b="0" kern="1200" dirty="0">
                <a:solidFill>
                  <a:srgbClr val="001F5F"/>
                </a:solidFill>
                <a:latin typeface="Trebuchet MS"/>
                <a:cs typeface="Trebuchet MS"/>
              </a:rPr>
              <a:t>/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her</a:t>
            </a:r>
            <a:r>
              <a:rPr lang="en-US" sz="2400" b="0" kern="12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 dirty="0">
                <a:solidFill>
                  <a:srgbClr val="001F5F"/>
                </a:solidFill>
                <a:latin typeface="Trebuchet MS"/>
                <a:cs typeface="Trebuchet MS"/>
              </a:rPr>
              <a:t>accounts.</a:t>
            </a:r>
            <a:endParaRPr lang="en-US" sz="2400" b="0" kern="1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6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6" y="847120"/>
            <a:ext cx="8522947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39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/>
          <p:cNvSpPr/>
          <p:nvPr/>
        </p:nvSpPr>
        <p:spPr>
          <a:xfrm>
            <a:off x="1933701" y="1219200"/>
            <a:ext cx="3886200" cy="549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/>
          <p:cNvSpPr txBox="1"/>
          <p:nvPr/>
        </p:nvSpPr>
        <p:spPr>
          <a:xfrm>
            <a:off x="2044445" y="2613786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0000FF"/>
                </a:solidFill>
                <a:latin typeface="Times New Roman"/>
                <a:cs typeface="Times New Roman"/>
              </a:rPr>
              <a:t>ac</a:t>
            </a:r>
            <a:r>
              <a:rPr sz="2400" spc="5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9"/>
          <p:cNvSpPr txBox="1"/>
          <p:nvPr/>
        </p:nvSpPr>
        <p:spPr>
          <a:xfrm>
            <a:off x="764844" y="5200269"/>
            <a:ext cx="1918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20"/>
          <p:cNvSpPr/>
          <p:nvPr/>
        </p:nvSpPr>
        <p:spPr>
          <a:xfrm>
            <a:off x="1895475" y="4572761"/>
            <a:ext cx="1077595" cy="706755"/>
          </a:xfrm>
          <a:custGeom>
            <a:avLst/>
            <a:gdLst/>
            <a:ahLst/>
            <a:cxnLst/>
            <a:rect l="l" t="t" r="r" b="b"/>
            <a:pathLst>
              <a:path w="1077595" h="706754">
                <a:moveTo>
                  <a:pt x="970818" y="46148"/>
                </a:moveTo>
                <a:lnTo>
                  <a:pt x="0" y="674369"/>
                </a:lnTo>
                <a:lnTo>
                  <a:pt x="20574" y="706374"/>
                </a:lnTo>
                <a:lnTo>
                  <a:pt x="991462" y="78063"/>
                </a:lnTo>
                <a:lnTo>
                  <a:pt x="970818" y="46148"/>
                </a:lnTo>
                <a:close/>
              </a:path>
              <a:path w="1077595" h="706754">
                <a:moveTo>
                  <a:pt x="1055978" y="35813"/>
                </a:moveTo>
                <a:lnTo>
                  <a:pt x="986789" y="35813"/>
                </a:lnTo>
                <a:lnTo>
                  <a:pt x="1007491" y="67690"/>
                </a:lnTo>
                <a:lnTo>
                  <a:pt x="991462" y="78063"/>
                </a:lnTo>
                <a:lnTo>
                  <a:pt x="1012189" y="110108"/>
                </a:lnTo>
                <a:lnTo>
                  <a:pt x="1055978" y="35813"/>
                </a:lnTo>
                <a:close/>
              </a:path>
              <a:path w="1077595" h="706754">
                <a:moveTo>
                  <a:pt x="986789" y="35813"/>
                </a:moveTo>
                <a:lnTo>
                  <a:pt x="970818" y="46148"/>
                </a:lnTo>
                <a:lnTo>
                  <a:pt x="991462" y="78063"/>
                </a:lnTo>
                <a:lnTo>
                  <a:pt x="1007491" y="67690"/>
                </a:lnTo>
                <a:lnTo>
                  <a:pt x="986789" y="35813"/>
                </a:lnTo>
                <a:close/>
              </a:path>
              <a:path w="1077595" h="706754">
                <a:moveTo>
                  <a:pt x="1077087" y="0"/>
                </a:moveTo>
                <a:lnTo>
                  <a:pt x="950087" y="14096"/>
                </a:lnTo>
                <a:lnTo>
                  <a:pt x="970818" y="46148"/>
                </a:lnTo>
                <a:lnTo>
                  <a:pt x="986789" y="35813"/>
                </a:lnTo>
                <a:lnTo>
                  <a:pt x="1055978" y="35813"/>
                </a:lnTo>
                <a:lnTo>
                  <a:pt x="107708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1"/>
          <p:cNvSpPr txBox="1"/>
          <p:nvPr/>
        </p:nvSpPr>
        <p:spPr>
          <a:xfrm>
            <a:off x="6456934" y="4823536"/>
            <a:ext cx="2099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24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FF"/>
                </a:solidFill>
                <a:latin typeface="Times New Roman"/>
                <a:cs typeface="Times New Roman"/>
              </a:rPr>
              <a:t>boundary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/>
          <p:nvPr/>
        </p:nvSpPr>
        <p:spPr>
          <a:xfrm>
            <a:off x="5791961" y="5009769"/>
            <a:ext cx="586740" cy="114300"/>
          </a:xfrm>
          <a:custGeom>
            <a:avLst/>
            <a:gdLst/>
            <a:ahLst/>
            <a:cxnLst/>
            <a:rect l="l" t="t" r="r" b="b"/>
            <a:pathLst>
              <a:path w="586739" h="114300">
                <a:moveTo>
                  <a:pt x="109474" y="0"/>
                </a:moveTo>
                <a:lnTo>
                  <a:pt x="0" y="65912"/>
                </a:lnTo>
                <a:lnTo>
                  <a:pt x="118363" y="114045"/>
                </a:lnTo>
                <a:lnTo>
                  <a:pt x="115512" y="77469"/>
                </a:lnTo>
                <a:lnTo>
                  <a:pt x="96392" y="77469"/>
                </a:lnTo>
                <a:lnTo>
                  <a:pt x="93472" y="39496"/>
                </a:lnTo>
                <a:lnTo>
                  <a:pt x="112437" y="38013"/>
                </a:lnTo>
                <a:lnTo>
                  <a:pt x="109474" y="0"/>
                </a:lnTo>
                <a:close/>
              </a:path>
              <a:path w="586739" h="114300">
                <a:moveTo>
                  <a:pt x="112437" y="38013"/>
                </a:moveTo>
                <a:lnTo>
                  <a:pt x="93472" y="39496"/>
                </a:lnTo>
                <a:lnTo>
                  <a:pt x="96392" y="77469"/>
                </a:lnTo>
                <a:lnTo>
                  <a:pt x="115397" y="75988"/>
                </a:lnTo>
                <a:lnTo>
                  <a:pt x="112437" y="38013"/>
                </a:lnTo>
                <a:close/>
              </a:path>
              <a:path w="586739" h="114300">
                <a:moveTo>
                  <a:pt x="115397" y="75988"/>
                </a:moveTo>
                <a:lnTo>
                  <a:pt x="96392" y="77469"/>
                </a:lnTo>
                <a:lnTo>
                  <a:pt x="115512" y="77469"/>
                </a:lnTo>
                <a:lnTo>
                  <a:pt x="115397" y="75988"/>
                </a:lnTo>
                <a:close/>
              </a:path>
              <a:path w="586739" h="114300">
                <a:moveTo>
                  <a:pt x="583691" y="1142"/>
                </a:moveTo>
                <a:lnTo>
                  <a:pt x="112437" y="38013"/>
                </a:lnTo>
                <a:lnTo>
                  <a:pt x="115397" y="75988"/>
                </a:lnTo>
                <a:lnTo>
                  <a:pt x="586739" y="39242"/>
                </a:lnTo>
                <a:lnTo>
                  <a:pt x="583691" y="114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3"/>
          <p:cNvSpPr/>
          <p:nvPr/>
        </p:nvSpPr>
        <p:spPr>
          <a:xfrm>
            <a:off x="5410961" y="2879217"/>
            <a:ext cx="817880" cy="208915"/>
          </a:xfrm>
          <a:custGeom>
            <a:avLst/>
            <a:gdLst/>
            <a:ahLst/>
            <a:cxnLst/>
            <a:rect l="l" t="t" r="r" b="b"/>
            <a:pathLst>
              <a:path w="817879" h="208914">
                <a:moveTo>
                  <a:pt x="101600" y="96520"/>
                </a:moveTo>
                <a:lnTo>
                  <a:pt x="0" y="174117"/>
                </a:lnTo>
                <a:lnTo>
                  <a:pt x="122936" y="208787"/>
                </a:lnTo>
                <a:lnTo>
                  <a:pt x="116515" y="175006"/>
                </a:lnTo>
                <a:lnTo>
                  <a:pt x="97154" y="175006"/>
                </a:lnTo>
                <a:lnTo>
                  <a:pt x="90042" y="137541"/>
                </a:lnTo>
                <a:lnTo>
                  <a:pt x="108718" y="133974"/>
                </a:lnTo>
                <a:lnTo>
                  <a:pt x="101600" y="96520"/>
                </a:lnTo>
                <a:close/>
              </a:path>
              <a:path w="817879" h="208914">
                <a:moveTo>
                  <a:pt x="108718" y="133974"/>
                </a:moveTo>
                <a:lnTo>
                  <a:pt x="90042" y="137541"/>
                </a:lnTo>
                <a:lnTo>
                  <a:pt x="97154" y="175006"/>
                </a:lnTo>
                <a:lnTo>
                  <a:pt x="115837" y="171434"/>
                </a:lnTo>
                <a:lnTo>
                  <a:pt x="108718" y="133974"/>
                </a:lnTo>
                <a:close/>
              </a:path>
              <a:path w="817879" h="208914">
                <a:moveTo>
                  <a:pt x="115837" y="171434"/>
                </a:moveTo>
                <a:lnTo>
                  <a:pt x="97154" y="175006"/>
                </a:lnTo>
                <a:lnTo>
                  <a:pt x="116515" y="175006"/>
                </a:lnTo>
                <a:lnTo>
                  <a:pt x="115837" y="171434"/>
                </a:lnTo>
                <a:close/>
              </a:path>
              <a:path w="817879" h="208914">
                <a:moveTo>
                  <a:pt x="810260" y="0"/>
                </a:moveTo>
                <a:lnTo>
                  <a:pt x="108718" y="133974"/>
                </a:lnTo>
                <a:lnTo>
                  <a:pt x="115837" y="171434"/>
                </a:lnTo>
                <a:lnTo>
                  <a:pt x="817372" y="37337"/>
                </a:lnTo>
                <a:lnTo>
                  <a:pt x="8102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4"/>
          <p:cNvSpPr txBox="1"/>
          <p:nvPr/>
        </p:nvSpPr>
        <p:spPr>
          <a:xfrm>
            <a:off x="6304534" y="2689986"/>
            <a:ext cx="10331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0000FF"/>
                </a:solidFill>
                <a:latin typeface="Times New Roman"/>
                <a:cs typeface="Times New Roman"/>
              </a:rPr>
              <a:t>use</a:t>
            </a:r>
            <a:r>
              <a:rPr sz="24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5"/>
          <p:cNvSpPr txBox="1"/>
          <p:nvPr/>
        </p:nvSpPr>
        <p:spPr>
          <a:xfrm>
            <a:off x="6099809" y="1851101"/>
            <a:ext cx="1605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24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6"/>
          <p:cNvSpPr/>
          <p:nvPr/>
        </p:nvSpPr>
        <p:spPr>
          <a:xfrm>
            <a:off x="5182361" y="1600961"/>
            <a:ext cx="848994" cy="549910"/>
          </a:xfrm>
          <a:custGeom>
            <a:avLst/>
            <a:gdLst/>
            <a:ahLst/>
            <a:cxnLst/>
            <a:rect l="l" t="t" r="r" b="b"/>
            <a:pathLst>
              <a:path w="848995" h="549910">
                <a:moveTo>
                  <a:pt x="106691" y="45320"/>
                </a:moveTo>
                <a:lnTo>
                  <a:pt x="86242" y="77455"/>
                </a:lnTo>
                <a:lnTo>
                  <a:pt x="827913" y="549528"/>
                </a:lnTo>
                <a:lnTo>
                  <a:pt x="848487" y="517271"/>
                </a:lnTo>
                <a:lnTo>
                  <a:pt x="106691" y="45320"/>
                </a:lnTo>
                <a:close/>
              </a:path>
              <a:path w="848995" h="549910">
                <a:moveTo>
                  <a:pt x="0" y="0"/>
                </a:moveTo>
                <a:lnTo>
                  <a:pt x="65786" y="109600"/>
                </a:lnTo>
                <a:lnTo>
                  <a:pt x="86242" y="77455"/>
                </a:lnTo>
                <a:lnTo>
                  <a:pt x="70103" y="67183"/>
                </a:lnTo>
                <a:lnTo>
                  <a:pt x="90550" y="35051"/>
                </a:lnTo>
                <a:lnTo>
                  <a:pt x="113226" y="35051"/>
                </a:lnTo>
                <a:lnTo>
                  <a:pt x="127126" y="13208"/>
                </a:lnTo>
                <a:lnTo>
                  <a:pt x="0" y="0"/>
                </a:lnTo>
                <a:close/>
              </a:path>
              <a:path w="848995" h="549910">
                <a:moveTo>
                  <a:pt x="90550" y="35051"/>
                </a:moveTo>
                <a:lnTo>
                  <a:pt x="70103" y="67183"/>
                </a:lnTo>
                <a:lnTo>
                  <a:pt x="86242" y="77455"/>
                </a:lnTo>
                <a:lnTo>
                  <a:pt x="106691" y="45320"/>
                </a:lnTo>
                <a:lnTo>
                  <a:pt x="90550" y="35051"/>
                </a:lnTo>
                <a:close/>
              </a:path>
              <a:path w="848995" h="549910">
                <a:moveTo>
                  <a:pt x="113226" y="35051"/>
                </a:moveTo>
                <a:lnTo>
                  <a:pt x="90550" y="35051"/>
                </a:lnTo>
                <a:lnTo>
                  <a:pt x="106691" y="45320"/>
                </a:lnTo>
                <a:lnTo>
                  <a:pt x="113226" y="3505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830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23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369332"/>
          </a:xfrm>
        </p:spPr>
        <p:txBody>
          <a:bodyPr/>
          <a:lstStyle/>
          <a:p>
            <a:r>
              <a:rPr lang="en-US"/>
              <a:t>Use-Case Template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17192"/>
              </p:ext>
            </p:extLst>
          </p:nvPr>
        </p:nvGraphicFramePr>
        <p:xfrm>
          <a:off x="190500" y="1143000"/>
          <a:ext cx="8763000" cy="498944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25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2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75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</a:rPr>
                        <a:t>Use Case Title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</a:rPr>
                        <a:t>Login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Abbreviated Title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</a:rPr>
                        <a:t>Login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Use Case Id 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Actors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</a:rPr>
                        <a:t>Librarian , Members, Asst. Librarian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Description:</a:t>
                      </a:r>
                      <a:r>
                        <a:rPr lang="en-US" sz="1800" dirty="0">
                          <a:effectLst/>
                        </a:rPr>
                        <a:t> To interact with the system, LMS will validate its registration with this system. It also defines the actions a user can perform in LMS.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Pre Conditions:</a:t>
                      </a:r>
                      <a:r>
                        <a:rPr lang="en-US" sz="1800">
                          <a:effectLst/>
                        </a:rPr>
                        <a:t> User must have proper client installed on user terminal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Task Sequence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800">
                          <a:effectLst/>
                        </a:rPr>
                        <a:t>System show Login Screen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800">
                          <a:effectLst/>
                        </a:rPr>
                        <a:t>User Fill in required information. Enter user name and password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800">
                          <a:effectLst/>
                        </a:rPr>
                        <a:t>System acknowledge entry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Post Conditions: </a:t>
                      </a:r>
                      <a:r>
                        <a:rPr lang="en-US" sz="1800">
                          <a:effectLst/>
                        </a:rPr>
                        <a:t>System transfer control to user main screen to proceed further actions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Exception: </a:t>
                      </a:r>
                      <a:r>
                        <a:rPr lang="en-US" sz="1800" dirty="0">
                          <a:effectLst/>
                        </a:rPr>
                        <a:t>If no user found then system display Invalid user name password error message and transfer control to Task Sequence no.1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Modification history: </a:t>
                      </a:r>
                      <a:r>
                        <a:rPr lang="en-US" sz="1800">
                          <a:effectLst/>
                        </a:rPr>
                        <a:t>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 err="1">
                          <a:effectLst/>
                        </a:rPr>
                        <a:t>Author</a:t>
                      </a:r>
                      <a:r>
                        <a:rPr lang="en-US" sz="1800" err="1">
                          <a:effectLst/>
                        </a:rPr>
                        <a:t>Project</a:t>
                      </a:r>
                      <a:r>
                        <a:rPr lang="en-US" sz="1800">
                          <a:effectLst/>
                        </a:rPr>
                        <a:t> ID LMS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35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729" y="34290"/>
            <a:ext cx="4542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>
                <a:solidFill>
                  <a:srgbClr val="FF33CC"/>
                </a:solidFill>
              </a:rPr>
              <a:t>Requirements</a:t>
            </a:r>
            <a:r>
              <a:rPr sz="2800" spc="-50">
                <a:solidFill>
                  <a:srgbClr val="FF33CC"/>
                </a:solidFill>
              </a:rPr>
              <a:t> </a:t>
            </a:r>
            <a:r>
              <a:rPr sz="2800" spc="-10">
                <a:solidFill>
                  <a:srgbClr val="FF33CC"/>
                </a:solidFill>
              </a:rPr>
              <a:t>Engineering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56540" y="1261109"/>
            <a:ext cx="8810625" cy="474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>
                <a:latin typeface="Arial"/>
                <a:cs typeface="Arial"/>
              </a:rPr>
              <a:t>Introduction</a:t>
            </a:r>
            <a:r>
              <a:rPr sz="2200" b="1" spc="-13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broad </a:t>
            </a:r>
            <a:r>
              <a:rPr sz="2200" spc="-80">
                <a:latin typeface="Arial"/>
                <a:cs typeface="Arial"/>
              </a:rPr>
              <a:t>spectrum </a:t>
            </a:r>
            <a:r>
              <a:rPr sz="2200" spc="-100">
                <a:latin typeface="Arial"/>
                <a:cs typeface="Arial"/>
              </a:rPr>
              <a:t>(range, </a:t>
            </a:r>
            <a:r>
              <a:rPr sz="2200" spc="-55">
                <a:latin typeface="Arial"/>
                <a:cs typeface="Arial"/>
              </a:rPr>
              <a:t>variety)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130">
                <a:latin typeface="Arial"/>
                <a:cs typeface="Arial"/>
              </a:rPr>
              <a:t>tasks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90">
                <a:latin typeface="Arial"/>
                <a:cs typeface="Arial"/>
              </a:rPr>
              <a:t>techniques </a:t>
            </a:r>
            <a:r>
              <a:rPr sz="2200" spc="-5">
                <a:latin typeface="Arial"/>
                <a:cs typeface="Arial"/>
              </a:rPr>
              <a:t>that  </a:t>
            </a:r>
            <a:r>
              <a:rPr sz="2200" spc="-95">
                <a:latin typeface="Arial"/>
                <a:cs typeface="Arial"/>
              </a:rPr>
              <a:t>lead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20">
                <a:latin typeface="Arial"/>
                <a:cs typeface="Arial"/>
              </a:rPr>
              <a:t>an </a:t>
            </a:r>
            <a:r>
              <a:rPr sz="2200" spc="-80">
                <a:latin typeface="Arial"/>
                <a:cs typeface="Arial"/>
              </a:rPr>
              <a:t>understanding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90">
                <a:latin typeface="Arial"/>
                <a:cs typeface="Arial"/>
              </a:rPr>
              <a:t>called </a:t>
            </a:r>
            <a:r>
              <a:rPr sz="2200" i="1" spc="-10">
                <a:latin typeface="Carlito"/>
                <a:cs typeface="Carlito"/>
              </a:rPr>
              <a:t>requirements</a:t>
            </a:r>
            <a:r>
              <a:rPr sz="2200" i="1" spc="20">
                <a:latin typeface="Carlito"/>
                <a:cs typeface="Carlito"/>
              </a:rPr>
              <a:t> </a:t>
            </a:r>
            <a:r>
              <a:rPr sz="2200" i="1" spc="-10">
                <a:latin typeface="Carlito"/>
                <a:cs typeface="Carlito"/>
              </a:rPr>
              <a:t>engineering.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rlito"/>
              <a:cs typeface="Carlito"/>
            </a:endParaRPr>
          </a:p>
          <a:p>
            <a:pPr marL="12700" marR="8890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2200" spc="-65">
                <a:latin typeface="Arial"/>
                <a:cs typeface="Arial"/>
              </a:rPr>
              <a:t>In </a:t>
            </a:r>
            <a:r>
              <a:rPr sz="2200" spc="-25">
                <a:latin typeface="Arial"/>
                <a:cs typeface="Arial"/>
              </a:rPr>
              <a:t>other </a:t>
            </a:r>
            <a:r>
              <a:rPr sz="2200" spc="-75">
                <a:latin typeface="Arial"/>
                <a:cs typeface="Arial"/>
              </a:rPr>
              <a:t>words </a:t>
            </a:r>
            <a:r>
              <a:rPr sz="2200" b="1" spc="-45">
                <a:latin typeface="Arial"/>
                <a:cs typeface="Arial"/>
              </a:rPr>
              <a:t>, </a:t>
            </a:r>
            <a:r>
              <a:rPr sz="2200" b="1" spc="-160">
                <a:latin typeface="Arial"/>
                <a:cs typeface="Arial"/>
              </a:rPr>
              <a:t>Requirements engineering </a:t>
            </a:r>
            <a:r>
              <a:rPr sz="2200" b="1" spc="-215">
                <a:latin typeface="Arial"/>
                <a:cs typeface="Arial"/>
              </a:rPr>
              <a:t>(RE) </a:t>
            </a:r>
            <a:r>
              <a:rPr sz="2200" b="1" spc="-135">
                <a:latin typeface="Arial"/>
                <a:cs typeface="Arial"/>
              </a:rPr>
              <a:t>refers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220">
                <a:latin typeface="Arial"/>
                <a:cs typeface="Arial"/>
              </a:rPr>
              <a:t>process </a:t>
            </a:r>
            <a:r>
              <a:rPr sz="2200" b="1" spc="-105">
                <a:latin typeface="Arial"/>
                <a:cs typeface="Arial"/>
              </a:rPr>
              <a:t>of  </a:t>
            </a:r>
            <a:r>
              <a:rPr sz="2200" b="1" spc="-135">
                <a:latin typeface="Arial"/>
                <a:cs typeface="Arial"/>
              </a:rPr>
              <a:t>defining, </a:t>
            </a:r>
            <a:r>
              <a:rPr sz="2200" b="1" spc="-170">
                <a:latin typeface="Arial"/>
                <a:cs typeface="Arial"/>
              </a:rPr>
              <a:t>documenting </a:t>
            </a:r>
            <a:r>
              <a:rPr sz="2200" b="1" spc="-165">
                <a:latin typeface="Arial"/>
                <a:cs typeface="Arial"/>
              </a:rPr>
              <a:t>and </a:t>
            </a:r>
            <a:r>
              <a:rPr sz="2200" b="1" spc="-140">
                <a:latin typeface="Arial"/>
                <a:cs typeface="Arial"/>
              </a:rPr>
              <a:t>maintaining</a:t>
            </a:r>
            <a:r>
              <a:rPr sz="2200" b="1" spc="-20">
                <a:latin typeface="Arial"/>
                <a:cs typeface="Arial"/>
              </a:rPr>
              <a:t> </a:t>
            </a:r>
            <a:r>
              <a:rPr sz="2200" b="1" spc="-135">
                <a:latin typeface="Arial"/>
                <a:cs typeface="Arial"/>
              </a:rPr>
              <a:t>requirements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11430" algn="just">
              <a:lnSpc>
                <a:spcPct val="100000"/>
              </a:lnSpc>
            </a:pPr>
            <a:r>
              <a:rPr sz="2200" spc="-114">
                <a:latin typeface="Arial"/>
                <a:cs typeface="Arial"/>
              </a:rPr>
              <a:t>From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90">
                <a:latin typeface="Arial"/>
                <a:cs typeface="Arial"/>
              </a:rPr>
              <a:t>engineering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55">
                <a:latin typeface="Arial"/>
                <a:cs typeface="Arial"/>
              </a:rPr>
              <a:t>major software </a:t>
            </a:r>
            <a:r>
              <a:rPr sz="2200" spc="-90">
                <a:latin typeface="Arial"/>
                <a:cs typeface="Arial"/>
              </a:rPr>
              <a:t>engineering </a:t>
            </a:r>
            <a:r>
              <a:rPr sz="2200" spc="-60">
                <a:latin typeface="Arial"/>
                <a:cs typeface="Arial"/>
              </a:rPr>
              <a:t>action </a:t>
            </a:r>
            <a:r>
              <a:rPr sz="2200" spc="-5">
                <a:latin typeface="Arial"/>
                <a:cs typeface="Arial"/>
              </a:rPr>
              <a:t>that  </a:t>
            </a:r>
            <a:r>
              <a:rPr sz="2200" spc="-120">
                <a:latin typeface="Arial"/>
                <a:cs typeface="Arial"/>
              </a:rPr>
              <a:t>begins </a:t>
            </a:r>
            <a:r>
              <a:rPr sz="2200" spc="-65">
                <a:latin typeface="Arial"/>
                <a:cs typeface="Arial"/>
              </a:rPr>
              <a:t>during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75">
                <a:latin typeface="Arial"/>
                <a:cs typeface="Arial"/>
              </a:rPr>
              <a:t>communication </a:t>
            </a:r>
            <a:r>
              <a:rPr sz="2200" spc="-40">
                <a:latin typeface="Arial"/>
                <a:cs typeface="Arial"/>
              </a:rPr>
              <a:t>activity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85">
                <a:latin typeface="Arial"/>
                <a:cs typeface="Arial"/>
              </a:rPr>
              <a:t>continues </a:t>
            </a:r>
            <a:r>
              <a:rPr sz="2200" spc="-5">
                <a:latin typeface="Arial"/>
                <a:cs typeface="Arial"/>
              </a:rPr>
              <a:t>into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80">
                <a:latin typeface="Arial"/>
                <a:cs typeface="Arial"/>
              </a:rPr>
              <a:t>modeling  </a:t>
            </a:r>
            <a:r>
              <a:rPr sz="2200" spc="-45">
                <a:latin typeface="Arial"/>
                <a:cs typeface="Arial"/>
              </a:rPr>
              <a:t>activity. </a:t>
            </a:r>
            <a:r>
              <a:rPr sz="2200" spc="30">
                <a:latin typeface="Arial"/>
                <a:cs typeface="Arial"/>
              </a:rPr>
              <a:t>It </a:t>
            </a:r>
            <a:r>
              <a:rPr sz="2200" spc="-75">
                <a:latin typeface="Arial"/>
                <a:cs typeface="Arial"/>
              </a:rPr>
              <a:t>must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85">
                <a:latin typeface="Arial"/>
                <a:cs typeface="Arial"/>
              </a:rPr>
              <a:t>adapted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35">
                <a:latin typeface="Arial"/>
                <a:cs typeface="Arial"/>
              </a:rPr>
              <a:t>needs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25">
                <a:latin typeface="Arial"/>
                <a:cs typeface="Arial"/>
              </a:rPr>
              <a:t>process,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45">
                <a:latin typeface="Arial"/>
                <a:cs typeface="Arial"/>
              </a:rPr>
              <a:t>project,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50">
                <a:latin typeface="Arial"/>
                <a:cs typeface="Arial"/>
              </a:rPr>
              <a:t>product,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80">
                <a:latin typeface="Arial"/>
                <a:cs typeface="Arial"/>
              </a:rPr>
              <a:t>people doing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400">
                <a:latin typeface="Arial"/>
                <a:cs typeface="Arial"/>
              </a:rPr>
              <a:t> </a:t>
            </a:r>
            <a:r>
              <a:rPr sz="2200" spc="-45">
                <a:latin typeface="Arial"/>
                <a:cs typeface="Arial"/>
              </a:rPr>
              <a:t>work.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200" spc="-100">
                <a:latin typeface="Arial"/>
                <a:cs typeface="Arial"/>
              </a:rPr>
              <a:t>Requirements </a:t>
            </a:r>
            <a:r>
              <a:rPr sz="2200" spc="-90">
                <a:latin typeface="Arial"/>
                <a:cs typeface="Arial"/>
              </a:rPr>
              <a:t>engineering </a:t>
            </a:r>
            <a:r>
              <a:rPr sz="2200" spc="-80">
                <a:latin typeface="Arial"/>
                <a:cs typeface="Arial"/>
              </a:rPr>
              <a:t>builds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75">
                <a:latin typeface="Arial"/>
                <a:cs typeface="Arial"/>
              </a:rPr>
              <a:t>bridge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20">
                <a:latin typeface="Arial"/>
                <a:cs typeface="Arial"/>
              </a:rPr>
              <a:t>design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365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construction.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2216" y="1047128"/>
            <a:ext cx="5952500" cy="3039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59" y="1308100"/>
            <a:ext cx="1257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>
                <a:solidFill>
                  <a:srgbClr val="000000"/>
                </a:solidFill>
              </a:rPr>
              <a:t>Example </a:t>
            </a:r>
            <a:r>
              <a:rPr spc="-14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320" y="4841240"/>
            <a:ext cx="8410575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200" spc="-75">
                <a:latin typeface="Arial"/>
                <a:cs typeface="Arial"/>
              </a:rPr>
              <a:t>we </a:t>
            </a:r>
            <a:r>
              <a:rPr sz="2200" spc="-60">
                <a:latin typeface="Arial"/>
                <a:cs typeface="Arial"/>
              </a:rPr>
              <a:t>define </a:t>
            </a:r>
            <a:r>
              <a:rPr sz="2200" spc="-15">
                <a:latin typeface="Arial"/>
                <a:cs typeface="Arial"/>
              </a:rPr>
              <a:t>four </a:t>
            </a:r>
            <a:r>
              <a:rPr sz="2200" spc="-75">
                <a:latin typeface="Arial"/>
                <a:cs typeface="Arial"/>
              </a:rPr>
              <a:t>actors: </a:t>
            </a:r>
            <a:r>
              <a:rPr sz="2200" b="1" spc="-140">
                <a:latin typeface="Arial"/>
                <a:cs typeface="Arial"/>
              </a:rPr>
              <a:t>homeowner </a:t>
            </a:r>
            <a:r>
              <a:rPr sz="2200" b="1" spc="-95">
                <a:latin typeface="Arial"/>
                <a:cs typeface="Arial"/>
              </a:rPr>
              <a:t>(a </a:t>
            </a:r>
            <a:r>
              <a:rPr sz="2200" b="1" spc="-140">
                <a:latin typeface="Arial"/>
                <a:cs typeface="Arial"/>
              </a:rPr>
              <a:t>user), </a:t>
            </a:r>
            <a:r>
              <a:rPr sz="2200" b="1" spc="-160">
                <a:latin typeface="Arial"/>
                <a:cs typeface="Arial"/>
              </a:rPr>
              <a:t>setup </a:t>
            </a:r>
            <a:r>
              <a:rPr sz="2200" b="1" spc="-165">
                <a:latin typeface="Arial"/>
                <a:cs typeface="Arial"/>
              </a:rPr>
              <a:t>manager </a:t>
            </a:r>
            <a:r>
              <a:rPr sz="2200" b="1" spc="-110">
                <a:latin typeface="Arial"/>
                <a:cs typeface="Arial"/>
              </a:rPr>
              <a:t>(likely </a:t>
            </a:r>
            <a:r>
              <a:rPr sz="2200" b="1" spc="-90">
                <a:latin typeface="Arial"/>
                <a:cs typeface="Arial"/>
              </a:rPr>
              <a:t>the  </a:t>
            </a:r>
            <a:r>
              <a:rPr sz="2200" b="1" spc="-200">
                <a:latin typeface="Arial"/>
                <a:cs typeface="Arial"/>
              </a:rPr>
              <a:t>same </a:t>
            </a:r>
            <a:r>
              <a:rPr sz="2200" b="1" spc="-180">
                <a:latin typeface="Arial"/>
                <a:cs typeface="Arial"/>
              </a:rPr>
              <a:t>person </a:t>
            </a:r>
            <a:r>
              <a:rPr sz="2200" b="1" spc="-250">
                <a:latin typeface="Arial"/>
                <a:cs typeface="Arial"/>
              </a:rPr>
              <a:t>as </a:t>
            </a:r>
            <a:r>
              <a:rPr sz="2200" b="1" spc="-135">
                <a:latin typeface="Arial"/>
                <a:cs typeface="Arial"/>
              </a:rPr>
              <a:t>homeowner, </a:t>
            </a:r>
            <a:r>
              <a:rPr sz="2200" b="1" spc="-105">
                <a:latin typeface="Arial"/>
                <a:cs typeface="Arial"/>
              </a:rPr>
              <a:t>but </a:t>
            </a:r>
            <a:r>
              <a:rPr sz="2200" b="1" spc="-165">
                <a:latin typeface="Arial"/>
                <a:cs typeface="Arial"/>
              </a:rPr>
              <a:t>playing </a:t>
            </a:r>
            <a:r>
              <a:rPr sz="2200" b="1" spc="-140">
                <a:latin typeface="Arial"/>
                <a:cs typeface="Arial"/>
              </a:rPr>
              <a:t>a </a:t>
            </a:r>
            <a:r>
              <a:rPr sz="2200" b="1" spc="-90">
                <a:latin typeface="Arial"/>
                <a:cs typeface="Arial"/>
              </a:rPr>
              <a:t>different </a:t>
            </a:r>
            <a:r>
              <a:rPr sz="2200" b="1" spc="-95">
                <a:latin typeface="Arial"/>
                <a:cs typeface="Arial"/>
              </a:rPr>
              <a:t>role), </a:t>
            </a:r>
            <a:r>
              <a:rPr sz="2200" b="1" spc="-229">
                <a:latin typeface="Arial"/>
                <a:cs typeface="Arial"/>
              </a:rPr>
              <a:t>sensors  </a:t>
            </a:r>
            <a:r>
              <a:rPr sz="2200" b="1" spc="-175">
                <a:latin typeface="Arial"/>
                <a:cs typeface="Arial"/>
              </a:rPr>
              <a:t>(devices </a:t>
            </a:r>
            <a:r>
              <a:rPr sz="2200" b="1" spc="-130">
                <a:latin typeface="Arial"/>
                <a:cs typeface="Arial"/>
              </a:rPr>
              <a:t>attached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60">
                <a:latin typeface="Arial"/>
                <a:cs typeface="Arial"/>
              </a:rPr>
              <a:t>system), and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40">
                <a:latin typeface="Arial"/>
                <a:cs typeface="Arial"/>
              </a:rPr>
              <a:t>monitoring </a:t>
            </a:r>
            <a:r>
              <a:rPr sz="2200" b="1" spc="-160">
                <a:latin typeface="Arial"/>
                <a:cs typeface="Arial"/>
              </a:rPr>
              <a:t>and </a:t>
            </a:r>
            <a:r>
              <a:rPr sz="2200" b="1" spc="-195">
                <a:latin typeface="Arial"/>
                <a:cs typeface="Arial"/>
              </a:rPr>
              <a:t>response  </a:t>
            </a:r>
            <a:r>
              <a:rPr sz="2200" b="1" spc="-210">
                <a:latin typeface="Arial"/>
                <a:cs typeface="Arial"/>
              </a:rPr>
              <a:t>subsystem </a:t>
            </a:r>
            <a:r>
              <a:rPr sz="2200" b="1" spc="-80">
                <a:latin typeface="Arial"/>
                <a:cs typeface="Arial"/>
              </a:rPr>
              <a:t>(the </a:t>
            </a:r>
            <a:r>
              <a:rPr sz="2200" b="1" spc="-125">
                <a:latin typeface="Arial"/>
                <a:cs typeface="Arial"/>
              </a:rPr>
              <a:t>central station </a:t>
            </a:r>
            <a:r>
              <a:rPr sz="2200" b="1" spc="-70">
                <a:latin typeface="Arial"/>
                <a:cs typeface="Arial"/>
              </a:rPr>
              <a:t>that </a:t>
            </a:r>
            <a:r>
              <a:rPr sz="2200" b="1" spc="-150">
                <a:latin typeface="Arial"/>
                <a:cs typeface="Arial"/>
              </a:rPr>
              <a:t>monitors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80">
                <a:latin typeface="Arial"/>
                <a:cs typeface="Arial"/>
              </a:rPr>
              <a:t>SafeHome </a:t>
            </a:r>
            <a:r>
              <a:rPr sz="2200" b="1" spc="-160">
                <a:latin typeface="Arial"/>
                <a:cs typeface="Arial"/>
              </a:rPr>
              <a:t>home  security</a:t>
            </a:r>
            <a:r>
              <a:rPr sz="2200" b="1" spc="-125">
                <a:latin typeface="Arial"/>
                <a:cs typeface="Arial"/>
              </a:rPr>
              <a:t> </a:t>
            </a:r>
            <a:r>
              <a:rPr sz="2200" b="1" spc="-120">
                <a:latin typeface="Arial"/>
                <a:cs typeface="Arial"/>
              </a:rPr>
              <a:t>function).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" y="1951990"/>
            <a:ext cx="8479155" cy="270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68325" algn="l"/>
                <a:tab pos="2087245" algn="l"/>
                <a:tab pos="2811780" algn="l"/>
                <a:tab pos="3939540" algn="l"/>
                <a:tab pos="4576445" algn="l"/>
                <a:tab pos="5088890" algn="l"/>
                <a:tab pos="5879465" algn="l"/>
                <a:tab pos="6905625" algn="l"/>
                <a:tab pos="7987030" algn="l"/>
                <a:tab pos="8331834" algn="l"/>
              </a:tabLst>
            </a:pPr>
            <a:r>
              <a:rPr sz="2200" spc="-280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65">
                <a:latin typeface="Arial"/>
                <a:cs typeface="Arial"/>
              </a:rPr>
              <a:t>o</a:t>
            </a:r>
            <a:r>
              <a:rPr sz="2200" spc="-95">
                <a:latin typeface="Arial"/>
                <a:cs typeface="Arial"/>
              </a:rPr>
              <a:t>m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60">
                <a:latin typeface="Arial"/>
                <a:cs typeface="Arial"/>
              </a:rPr>
              <a:t>ow</a:t>
            </a:r>
            <a:r>
              <a:rPr sz="2200" spc="-55">
                <a:latin typeface="Arial"/>
                <a:cs typeface="Arial"/>
              </a:rPr>
              <a:t>n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35">
                <a:latin typeface="Arial"/>
                <a:cs typeface="Arial"/>
              </a:rPr>
              <a:t>c</a:t>
            </a:r>
            <a:r>
              <a:rPr sz="2200" spc="-30">
                <a:latin typeface="Arial"/>
                <a:cs typeface="Arial"/>
              </a:rPr>
              <a:t>t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35">
                <a:latin typeface="Arial"/>
                <a:cs typeface="Arial"/>
              </a:rPr>
              <a:t>c</a:t>
            </a:r>
            <a:r>
              <a:rPr sz="2200" spc="-30">
                <a:latin typeface="Arial"/>
                <a:cs typeface="Arial"/>
              </a:rPr>
              <a:t>t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5">
                <a:latin typeface="Arial"/>
                <a:cs typeface="Arial"/>
              </a:rPr>
              <a:t>w</a:t>
            </a:r>
            <a:r>
              <a:rPr sz="2200" spc="-10">
                <a:latin typeface="Arial"/>
                <a:cs typeface="Arial"/>
              </a:rPr>
              <a:t>i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-90">
                <a:latin typeface="Arial"/>
                <a:cs typeface="Arial"/>
              </a:rPr>
              <a:t>m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90">
                <a:latin typeface="Arial"/>
                <a:cs typeface="Arial"/>
              </a:rPr>
              <a:t>se</a:t>
            </a:r>
            <a:r>
              <a:rPr sz="2200" spc="-120">
                <a:latin typeface="Arial"/>
                <a:cs typeface="Arial"/>
              </a:rPr>
              <a:t>c</a:t>
            </a:r>
            <a:r>
              <a:rPr sz="2200" spc="-135">
                <a:latin typeface="Arial"/>
                <a:cs typeface="Arial"/>
              </a:rPr>
              <a:t>u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105">
                <a:latin typeface="Arial"/>
                <a:cs typeface="Arial"/>
              </a:rPr>
              <a:t>y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0">
                <a:latin typeface="Arial"/>
                <a:cs typeface="Arial"/>
              </a:rPr>
              <a:t>f</a:t>
            </a:r>
            <a:r>
              <a:rPr sz="2200" spc="-5">
                <a:latin typeface="Arial"/>
                <a:cs typeface="Arial"/>
              </a:rPr>
              <a:t>u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75">
                <a:latin typeface="Arial"/>
                <a:cs typeface="Arial"/>
              </a:rPr>
              <a:t>o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14">
                <a:latin typeface="Arial"/>
                <a:cs typeface="Arial"/>
              </a:rPr>
              <a:t>a  </a:t>
            </a:r>
            <a:r>
              <a:rPr sz="2200" spc="-70">
                <a:latin typeface="Arial"/>
                <a:cs typeface="Arial"/>
              </a:rPr>
              <a:t>number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20">
                <a:latin typeface="Arial"/>
                <a:cs typeface="Arial"/>
              </a:rPr>
              <a:t>different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40">
                <a:latin typeface="Arial"/>
                <a:cs typeface="Arial"/>
              </a:rPr>
              <a:t>ways</a:t>
            </a:r>
            <a:r>
              <a:rPr sz="2200" spc="-114">
                <a:latin typeface="Arial"/>
                <a:cs typeface="Arial"/>
              </a:rPr>
              <a:t> using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either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75">
                <a:latin typeface="Arial"/>
                <a:cs typeface="Arial"/>
              </a:rPr>
              <a:t>alarm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control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90">
                <a:latin typeface="Arial"/>
                <a:cs typeface="Arial"/>
              </a:rPr>
              <a:t>panel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20">
                <a:latin typeface="Arial"/>
                <a:cs typeface="Arial"/>
              </a:rPr>
              <a:t>or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260">
                <a:latin typeface="Arial"/>
                <a:cs typeface="Arial"/>
              </a:rPr>
              <a:t>PC: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127760" indent="-200660">
              <a:lnSpc>
                <a:spcPts val="2635"/>
              </a:lnSpc>
              <a:buChar char="•"/>
              <a:tabLst>
                <a:tab pos="1127760" algn="l"/>
              </a:tabLst>
            </a:pPr>
            <a:r>
              <a:rPr sz="2200" spc="-120">
                <a:latin typeface="Arial"/>
                <a:cs typeface="Arial"/>
              </a:rPr>
              <a:t>Enters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50">
                <a:latin typeface="Arial"/>
                <a:cs typeface="Arial"/>
              </a:rPr>
              <a:t>allow all </a:t>
            </a:r>
            <a:r>
              <a:rPr sz="2200" spc="-25">
                <a:latin typeface="Arial"/>
                <a:cs typeface="Arial"/>
              </a:rPr>
              <a:t>other</a:t>
            </a:r>
            <a:r>
              <a:rPr sz="2200" spc="-385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interactions.</a:t>
            </a:r>
            <a:endParaRPr sz="2200">
              <a:latin typeface="Arial"/>
              <a:cs typeface="Arial"/>
            </a:endParaRPr>
          </a:p>
          <a:p>
            <a:pPr marL="1127760" indent="-200660">
              <a:lnSpc>
                <a:spcPts val="2635"/>
              </a:lnSpc>
              <a:buChar char="•"/>
              <a:tabLst>
                <a:tab pos="1127760" algn="l"/>
              </a:tabLst>
            </a:pPr>
            <a:r>
              <a:rPr sz="2200" spc="-80">
                <a:latin typeface="Arial"/>
                <a:cs typeface="Arial"/>
              </a:rPr>
              <a:t>Inquires </a:t>
            </a:r>
            <a:r>
              <a:rPr sz="2200" spc="-55">
                <a:latin typeface="Arial"/>
                <a:cs typeface="Arial"/>
              </a:rPr>
              <a:t>about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85">
                <a:latin typeface="Arial"/>
                <a:cs typeface="Arial"/>
              </a:rPr>
              <a:t>status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75">
                <a:latin typeface="Arial"/>
                <a:cs typeface="Arial"/>
              </a:rPr>
              <a:t>security</a:t>
            </a:r>
            <a:r>
              <a:rPr sz="2200" spc="-455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zone.</a:t>
            </a:r>
            <a:endParaRPr sz="2200">
              <a:latin typeface="Arial"/>
              <a:cs typeface="Arial"/>
            </a:endParaRPr>
          </a:p>
          <a:p>
            <a:pPr marL="1127760" indent="-200660">
              <a:lnSpc>
                <a:spcPct val="100000"/>
              </a:lnSpc>
              <a:buChar char="•"/>
              <a:tabLst>
                <a:tab pos="1127760" algn="l"/>
              </a:tabLst>
            </a:pPr>
            <a:r>
              <a:rPr sz="2200" spc="-80">
                <a:latin typeface="Arial"/>
                <a:cs typeface="Arial"/>
              </a:rPr>
              <a:t>Inquires </a:t>
            </a:r>
            <a:r>
              <a:rPr sz="2200" spc="-55">
                <a:latin typeface="Arial"/>
                <a:cs typeface="Arial"/>
              </a:rPr>
              <a:t>about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85">
                <a:latin typeface="Arial"/>
                <a:cs typeface="Arial"/>
              </a:rPr>
              <a:t>status </a:t>
            </a:r>
            <a:r>
              <a:rPr sz="2200">
                <a:latin typeface="Arial"/>
                <a:cs typeface="Arial"/>
              </a:rPr>
              <a:t>of</a:t>
            </a:r>
            <a:r>
              <a:rPr sz="2200" spc="-335">
                <a:latin typeface="Arial"/>
                <a:cs typeface="Arial"/>
              </a:rPr>
              <a:t>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114">
                <a:latin typeface="Arial"/>
                <a:cs typeface="Arial"/>
              </a:rPr>
              <a:t>sensor.</a:t>
            </a:r>
            <a:endParaRPr sz="2200">
              <a:latin typeface="Arial"/>
              <a:cs typeface="Arial"/>
            </a:endParaRPr>
          </a:p>
          <a:p>
            <a:pPr marL="1127760" indent="-200660">
              <a:lnSpc>
                <a:spcPct val="100000"/>
              </a:lnSpc>
              <a:buChar char="•"/>
              <a:tabLst>
                <a:tab pos="1127760" algn="l"/>
              </a:tabLst>
            </a:pPr>
            <a:r>
              <a:rPr sz="2200" spc="-185">
                <a:latin typeface="Arial"/>
                <a:cs typeface="Arial"/>
              </a:rPr>
              <a:t>Presses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00">
                <a:latin typeface="Arial"/>
                <a:cs typeface="Arial"/>
              </a:rPr>
              <a:t>panic </a:t>
            </a:r>
            <a:r>
              <a:rPr sz="2200" spc="-10">
                <a:latin typeface="Arial"/>
                <a:cs typeface="Arial"/>
              </a:rPr>
              <a:t>button </a:t>
            </a:r>
            <a:r>
              <a:rPr sz="2200" spc="-35">
                <a:latin typeface="Arial"/>
                <a:cs typeface="Arial"/>
              </a:rPr>
              <a:t>in </a:t>
            </a:r>
            <a:r>
              <a:rPr sz="2200" spc="-120">
                <a:latin typeface="Arial"/>
                <a:cs typeface="Arial"/>
              </a:rPr>
              <a:t>an</a:t>
            </a:r>
            <a:r>
              <a:rPr sz="2200" spc="-380">
                <a:latin typeface="Arial"/>
                <a:cs typeface="Arial"/>
              </a:rPr>
              <a:t> </a:t>
            </a:r>
            <a:r>
              <a:rPr sz="2200" spc="-110">
                <a:latin typeface="Arial"/>
                <a:cs typeface="Arial"/>
              </a:rPr>
              <a:t>emergency.</a:t>
            </a:r>
            <a:endParaRPr sz="2200">
              <a:latin typeface="Arial"/>
              <a:cs typeface="Arial"/>
            </a:endParaRPr>
          </a:p>
          <a:p>
            <a:pPr marL="1127760" indent="-200660">
              <a:lnSpc>
                <a:spcPct val="100000"/>
              </a:lnSpc>
              <a:buChar char="•"/>
              <a:tabLst>
                <a:tab pos="1127760" algn="l"/>
              </a:tabLst>
            </a:pPr>
            <a:r>
              <a:rPr sz="2200" spc="-75">
                <a:latin typeface="Arial"/>
                <a:cs typeface="Arial"/>
              </a:rPr>
              <a:t>Activates/deactivates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75">
                <a:latin typeface="Arial"/>
                <a:cs typeface="Arial"/>
              </a:rPr>
              <a:t>security</a:t>
            </a:r>
            <a:r>
              <a:rPr sz="2200" spc="-245">
                <a:latin typeface="Arial"/>
                <a:cs typeface="Arial"/>
              </a:rPr>
              <a:t> </a:t>
            </a:r>
            <a:r>
              <a:rPr sz="2200" spc="-110">
                <a:latin typeface="Arial"/>
                <a:cs typeface="Arial"/>
              </a:rPr>
              <a:t>system.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150" y="228600"/>
            <a:ext cx="8803005" cy="572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0"/>
              </a:spcBef>
              <a:buSzPct val="95454"/>
              <a:buAutoNum type="arabicPeriod"/>
              <a:tabLst>
                <a:tab pos="225425" algn="l"/>
              </a:tabLst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homeowner </a:t>
            </a:r>
            <a:r>
              <a:rPr sz="2200" spc="-120">
                <a:latin typeface="Arial"/>
                <a:cs typeface="Arial"/>
              </a:rPr>
              <a:t>observes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55">
                <a:latin typeface="Arial"/>
                <a:cs typeface="Arial"/>
              </a:rPr>
              <a:t>SafeHome </a:t>
            </a:r>
            <a:r>
              <a:rPr sz="2200" spc="-35">
                <a:latin typeface="Arial"/>
                <a:cs typeface="Arial"/>
              </a:rPr>
              <a:t>control </a:t>
            </a:r>
            <a:r>
              <a:rPr sz="2200" spc="-90">
                <a:latin typeface="Arial"/>
                <a:cs typeface="Arial"/>
              </a:rPr>
              <a:t>panel </a:t>
            </a:r>
            <a:r>
              <a:rPr sz="2200" spc="-110">
                <a:latin typeface="Arial"/>
                <a:cs typeface="Arial"/>
              </a:rPr>
              <a:t>(Figure) </a:t>
            </a:r>
            <a:r>
              <a:rPr sz="2200" spc="25">
                <a:latin typeface="Arial"/>
                <a:cs typeface="Arial"/>
              </a:rPr>
              <a:t>to  </a:t>
            </a:r>
            <a:r>
              <a:rPr sz="2200" spc="-55">
                <a:latin typeface="Arial"/>
                <a:cs typeface="Arial"/>
              </a:rPr>
              <a:t>determine </a:t>
            </a:r>
            <a:r>
              <a:rPr sz="2200" spc="35">
                <a:latin typeface="Arial"/>
                <a:cs typeface="Arial"/>
              </a:rPr>
              <a:t>if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is </a:t>
            </a:r>
            <a:r>
              <a:rPr sz="2200" spc="-95">
                <a:latin typeface="Arial"/>
                <a:cs typeface="Arial"/>
              </a:rPr>
              <a:t>ready </a:t>
            </a:r>
            <a:r>
              <a:rPr sz="2200" spc="10">
                <a:latin typeface="Arial"/>
                <a:cs typeface="Arial"/>
              </a:rPr>
              <a:t>for </a:t>
            </a:r>
            <a:r>
              <a:rPr sz="2200" spc="-30">
                <a:latin typeface="Arial"/>
                <a:cs typeface="Arial"/>
              </a:rPr>
              <a:t>input. </a:t>
            </a:r>
            <a:r>
              <a:rPr sz="2200" spc="-5">
                <a:latin typeface="Arial"/>
                <a:cs typeface="Arial"/>
              </a:rPr>
              <a:t>If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is </a:t>
            </a:r>
            <a:r>
              <a:rPr sz="2200" spc="-10">
                <a:latin typeface="Arial"/>
                <a:cs typeface="Arial"/>
              </a:rPr>
              <a:t>not </a:t>
            </a:r>
            <a:r>
              <a:rPr sz="2200" spc="-90">
                <a:latin typeface="Arial"/>
                <a:cs typeface="Arial"/>
              </a:rPr>
              <a:t>ready,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10">
                <a:latin typeface="Arial"/>
                <a:cs typeface="Arial"/>
              </a:rPr>
              <a:t>not  </a:t>
            </a:r>
            <a:r>
              <a:rPr sz="2200" spc="-95">
                <a:latin typeface="Arial"/>
                <a:cs typeface="Arial"/>
              </a:rPr>
              <a:t>ready </a:t>
            </a:r>
            <a:r>
              <a:rPr sz="2200" spc="-170">
                <a:latin typeface="Arial"/>
                <a:cs typeface="Arial"/>
              </a:rPr>
              <a:t>message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100">
                <a:latin typeface="Arial"/>
                <a:cs typeface="Arial"/>
              </a:rPr>
              <a:t>displayed </a:t>
            </a:r>
            <a:r>
              <a:rPr sz="2200" spc="-70">
                <a:latin typeface="Arial"/>
                <a:cs typeface="Arial"/>
              </a:rPr>
              <a:t>on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320">
                <a:latin typeface="Arial"/>
                <a:cs typeface="Arial"/>
              </a:rPr>
              <a:t>LCD</a:t>
            </a:r>
            <a:r>
              <a:rPr sz="2200" spc="-30">
                <a:latin typeface="Arial"/>
                <a:cs typeface="Arial"/>
              </a:rPr>
              <a:t> </a:t>
            </a:r>
            <a:r>
              <a:rPr sz="2200" spc="-90">
                <a:latin typeface="Arial"/>
                <a:cs typeface="Arial"/>
              </a:rPr>
              <a:t>display,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homeowner must  </a:t>
            </a:r>
            <a:r>
              <a:rPr sz="2200" spc="-95">
                <a:latin typeface="Arial"/>
                <a:cs typeface="Arial"/>
              </a:rPr>
              <a:t>physically </a:t>
            </a:r>
            <a:r>
              <a:rPr sz="2200" spc="-125">
                <a:latin typeface="Arial"/>
                <a:cs typeface="Arial"/>
              </a:rPr>
              <a:t>close </a:t>
            </a:r>
            <a:r>
              <a:rPr sz="2200" spc="-70">
                <a:latin typeface="Arial"/>
                <a:cs typeface="Arial"/>
              </a:rPr>
              <a:t>windows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85">
                <a:latin typeface="Arial"/>
                <a:cs typeface="Arial"/>
              </a:rPr>
              <a:t>doors </a:t>
            </a:r>
            <a:r>
              <a:rPr sz="2200" spc="-155">
                <a:latin typeface="Arial"/>
                <a:cs typeface="Arial"/>
              </a:rPr>
              <a:t>so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0">
                <a:latin typeface="Arial"/>
                <a:cs typeface="Arial"/>
              </a:rPr>
              <a:t>not</a:t>
            </a:r>
            <a:r>
              <a:rPr sz="2200" spc="-434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ready </a:t>
            </a:r>
            <a:r>
              <a:rPr sz="2200" spc="-175">
                <a:latin typeface="Arial"/>
                <a:cs typeface="Arial"/>
              </a:rPr>
              <a:t>message </a:t>
            </a:r>
            <a:r>
              <a:rPr sz="2200" spc="-114">
                <a:latin typeface="Arial"/>
                <a:cs typeface="Arial"/>
              </a:rPr>
              <a:t>disappears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300">
              <a:latin typeface="Arial"/>
              <a:cs typeface="Arial"/>
            </a:endParaRPr>
          </a:p>
          <a:p>
            <a:pPr marL="12700" marR="5080" algn="just">
              <a:lnSpc>
                <a:spcPct val="99900"/>
              </a:lnSpc>
              <a:buSzPct val="95454"/>
              <a:buAutoNum type="arabicPeriod"/>
              <a:tabLst>
                <a:tab pos="345440" algn="l"/>
              </a:tabLst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homeowner </a:t>
            </a:r>
            <a:r>
              <a:rPr sz="2200" spc="-175">
                <a:latin typeface="Arial"/>
                <a:cs typeface="Arial"/>
              </a:rPr>
              <a:t>uses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keypad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20">
                <a:latin typeface="Arial"/>
                <a:cs typeface="Arial"/>
              </a:rPr>
              <a:t>key </a:t>
            </a:r>
            <a:r>
              <a:rPr sz="2200" spc="-30">
                <a:latin typeface="Arial"/>
                <a:cs typeface="Arial"/>
              </a:rPr>
              <a:t>in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25">
                <a:latin typeface="Arial"/>
                <a:cs typeface="Arial"/>
              </a:rPr>
              <a:t>four-digit </a:t>
            </a:r>
            <a:r>
              <a:rPr sz="2200" spc="-105">
                <a:latin typeface="Arial"/>
                <a:cs typeface="Arial"/>
              </a:rPr>
              <a:t>password. </a:t>
            </a:r>
            <a:r>
              <a:rPr sz="2200" spc="-165">
                <a:latin typeface="Arial"/>
                <a:cs typeface="Arial"/>
              </a:rPr>
              <a:t>The 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95">
                <a:latin typeface="Arial"/>
                <a:cs typeface="Arial"/>
              </a:rPr>
              <a:t>compared </a:t>
            </a:r>
            <a:r>
              <a:rPr sz="2200" spc="10">
                <a:latin typeface="Arial"/>
                <a:cs typeface="Arial"/>
              </a:rPr>
              <a:t>with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valid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-60">
                <a:latin typeface="Arial"/>
                <a:cs typeface="Arial"/>
              </a:rPr>
              <a:t>stored </a:t>
            </a:r>
            <a:r>
              <a:rPr sz="2200" spc="-30">
                <a:latin typeface="Arial"/>
                <a:cs typeface="Arial"/>
              </a:rPr>
              <a:t>in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0">
                <a:latin typeface="Arial"/>
                <a:cs typeface="Arial"/>
              </a:rPr>
              <a:t>system. </a:t>
            </a:r>
            <a:r>
              <a:rPr sz="2200" spc="-5">
                <a:latin typeface="Arial"/>
                <a:cs typeface="Arial"/>
              </a:rPr>
              <a:t>If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55">
                <a:latin typeface="Arial"/>
                <a:cs typeface="Arial"/>
              </a:rPr>
              <a:t>incorrect, </a:t>
            </a:r>
            <a:r>
              <a:rPr sz="2200" spc="-35">
                <a:latin typeface="Arial"/>
                <a:cs typeface="Arial"/>
              </a:rPr>
              <a:t>the control </a:t>
            </a:r>
            <a:r>
              <a:rPr sz="2200" spc="-90">
                <a:latin typeface="Arial"/>
                <a:cs typeface="Arial"/>
              </a:rPr>
              <a:t>panel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105">
                <a:latin typeface="Arial"/>
                <a:cs typeface="Arial"/>
              </a:rPr>
              <a:t>beep </a:t>
            </a:r>
            <a:r>
              <a:rPr sz="2200" spc="-114">
                <a:latin typeface="Arial"/>
                <a:cs typeface="Arial"/>
              </a:rPr>
              <a:t>once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75">
                <a:latin typeface="Arial"/>
                <a:cs typeface="Arial"/>
              </a:rPr>
              <a:t>reset </a:t>
            </a:r>
            <a:r>
              <a:rPr sz="2200" spc="-30">
                <a:latin typeface="Arial"/>
                <a:cs typeface="Arial"/>
              </a:rPr>
              <a:t>itself </a:t>
            </a:r>
            <a:r>
              <a:rPr sz="2200" spc="10">
                <a:latin typeface="Arial"/>
                <a:cs typeface="Arial"/>
              </a:rPr>
              <a:t>for  </a:t>
            </a:r>
            <a:r>
              <a:rPr sz="2200" spc="-50">
                <a:latin typeface="Arial"/>
                <a:cs typeface="Arial"/>
              </a:rPr>
              <a:t>additional </a:t>
            </a:r>
            <a:r>
              <a:rPr sz="2200" spc="-30">
                <a:latin typeface="Arial"/>
                <a:cs typeface="Arial"/>
              </a:rPr>
              <a:t>input. </a:t>
            </a:r>
            <a:r>
              <a:rPr sz="2200" spc="-5">
                <a:latin typeface="Arial"/>
                <a:cs typeface="Arial"/>
              </a:rPr>
              <a:t>If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55">
                <a:latin typeface="Arial"/>
                <a:cs typeface="Arial"/>
              </a:rPr>
              <a:t>correct, </a:t>
            </a:r>
            <a:r>
              <a:rPr sz="2200" spc="-35">
                <a:latin typeface="Arial"/>
                <a:cs typeface="Arial"/>
              </a:rPr>
              <a:t>the control </a:t>
            </a:r>
            <a:r>
              <a:rPr sz="2200" spc="-90">
                <a:latin typeface="Arial"/>
                <a:cs typeface="Arial"/>
              </a:rPr>
              <a:t>panel </a:t>
            </a:r>
            <a:r>
              <a:rPr sz="2200" spc="-80">
                <a:latin typeface="Arial"/>
                <a:cs typeface="Arial"/>
              </a:rPr>
              <a:t>awaits </a:t>
            </a:r>
            <a:r>
              <a:rPr sz="2200" spc="-10">
                <a:latin typeface="Arial"/>
                <a:cs typeface="Arial"/>
              </a:rPr>
              <a:t>further  </a:t>
            </a:r>
            <a:r>
              <a:rPr sz="2200" spc="-65">
                <a:latin typeface="Arial"/>
                <a:cs typeface="Arial"/>
              </a:rPr>
              <a:t>action.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5454"/>
              <a:buAutoNum type="arabicPeriod"/>
              <a:tabLst>
                <a:tab pos="354965" algn="l"/>
              </a:tabLst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homeowner </a:t>
            </a:r>
            <a:r>
              <a:rPr sz="2200" spc="-114">
                <a:latin typeface="Arial"/>
                <a:cs typeface="Arial"/>
              </a:rPr>
              <a:t>selects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150">
                <a:latin typeface="Arial"/>
                <a:cs typeface="Arial"/>
              </a:rPr>
              <a:t>keys </a:t>
            </a:r>
            <a:r>
              <a:rPr sz="2200" spc="-35">
                <a:latin typeface="Arial"/>
                <a:cs typeface="Arial"/>
              </a:rPr>
              <a:t>in </a:t>
            </a:r>
            <a:r>
              <a:rPr sz="2200" spc="-100">
                <a:latin typeface="Arial"/>
                <a:cs typeface="Arial"/>
              </a:rPr>
              <a:t>stay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120">
                <a:latin typeface="Arial"/>
                <a:cs typeface="Arial"/>
              </a:rPr>
              <a:t>away </a:t>
            </a:r>
            <a:r>
              <a:rPr sz="2200" spc="-150">
                <a:latin typeface="Arial"/>
                <a:cs typeface="Arial"/>
              </a:rPr>
              <a:t>(see </a:t>
            </a:r>
            <a:r>
              <a:rPr sz="2200" spc="-120">
                <a:latin typeface="Arial"/>
                <a:cs typeface="Arial"/>
              </a:rPr>
              <a:t>Figure </a:t>
            </a:r>
            <a:r>
              <a:rPr sz="2200" spc="-90">
                <a:latin typeface="Arial"/>
                <a:cs typeface="Arial"/>
              </a:rPr>
              <a:t>5.1) </a:t>
            </a:r>
            <a:r>
              <a:rPr sz="2200" spc="25">
                <a:latin typeface="Arial"/>
                <a:cs typeface="Arial"/>
              </a:rPr>
              <a:t>to  </a:t>
            </a:r>
            <a:r>
              <a:rPr sz="2200" spc="-65">
                <a:latin typeface="Arial"/>
                <a:cs typeface="Arial"/>
              </a:rPr>
              <a:t>activate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0">
                <a:latin typeface="Arial"/>
                <a:cs typeface="Arial"/>
              </a:rPr>
              <a:t>system. </a:t>
            </a:r>
            <a:r>
              <a:rPr sz="2200" spc="-155">
                <a:latin typeface="Arial"/>
                <a:cs typeface="Arial"/>
              </a:rPr>
              <a:t>Stay </a:t>
            </a:r>
            <a:r>
              <a:rPr sz="2200" spc="-90">
                <a:latin typeface="Arial"/>
                <a:cs typeface="Arial"/>
              </a:rPr>
              <a:t>activates </a:t>
            </a:r>
            <a:r>
              <a:rPr sz="2200" spc="-60">
                <a:latin typeface="Arial"/>
                <a:cs typeface="Arial"/>
              </a:rPr>
              <a:t>only </a:t>
            </a:r>
            <a:r>
              <a:rPr sz="2200" spc="-45">
                <a:latin typeface="Arial"/>
                <a:cs typeface="Arial"/>
              </a:rPr>
              <a:t>perimeter </a:t>
            </a:r>
            <a:r>
              <a:rPr sz="2200" spc="-140">
                <a:latin typeface="Arial"/>
                <a:cs typeface="Arial"/>
              </a:rPr>
              <a:t>sensors </a:t>
            </a:r>
            <a:r>
              <a:rPr sz="2200" spc="-85">
                <a:latin typeface="Arial"/>
                <a:cs typeface="Arial"/>
              </a:rPr>
              <a:t>(inside </a:t>
            </a:r>
            <a:r>
              <a:rPr sz="2200" spc="-30">
                <a:latin typeface="Arial"/>
                <a:cs typeface="Arial"/>
              </a:rPr>
              <a:t>motion  </a:t>
            </a:r>
            <a:r>
              <a:rPr sz="2200" spc="-65">
                <a:latin typeface="Arial"/>
                <a:cs typeface="Arial"/>
              </a:rPr>
              <a:t>detecting </a:t>
            </a:r>
            <a:r>
              <a:rPr sz="2200" spc="-140">
                <a:latin typeface="Arial"/>
                <a:cs typeface="Arial"/>
              </a:rPr>
              <a:t>sensors </a:t>
            </a:r>
            <a:r>
              <a:rPr sz="2200" spc="-90">
                <a:latin typeface="Arial"/>
                <a:cs typeface="Arial"/>
              </a:rPr>
              <a:t>are </a:t>
            </a:r>
            <a:r>
              <a:rPr sz="2200" spc="-85">
                <a:latin typeface="Arial"/>
                <a:cs typeface="Arial"/>
              </a:rPr>
              <a:t>deactivated).Away </a:t>
            </a:r>
            <a:r>
              <a:rPr sz="2200" spc="-90">
                <a:latin typeface="Arial"/>
                <a:cs typeface="Arial"/>
              </a:rPr>
              <a:t>activates </a:t>
            </a:r>
            <a:r>
              <a:rPr sz="2200" spc="-50">
                <a:latin typeface="Arial"/>
                <a:cs typeface="Arial"/>
              </a:rPr>
              <a:t>all</a:t>
            </a:r>
            <a:r>
              <a:rPr sz="2200" spc="-280">
                <a:latin typeface="Arial"/>
                <a:cs typeface="Arial"/>
              </a:rPr>
              <a:t> </a:t>
            </a:r>
            <a:r>
              <a:rPr sz="2200" spc="-130">
                <a:latin typeface="Arial"/>
                <a:cs typeface="Arial"/>
              </a:rPr>
              <a:t>sensors.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/>
            </a:pPr>
            <a:endParaRPr sz="225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buSzPct val="95454"/>
              <a:buAutoNum type="arabicPeriod"/>
              <a:tabLst>
                <a:tab pos="384810" algn="l"/>
              </a:tabLst>
            </a:pPr>
            <a:r>
              <a:rPr sz="2200" spc="-105">
                <a:latin typeface="Arial"/>
                <a:cs typeface="Arial"/>
              </a:rPr>
              <a:t>When </a:t>
            </a:r>
            <a:r>
              <a:rPr sz="2200" spc="-55">
                <a:latin typeface="Arial"/>
                <a:cs typeface="Arial"/>
              </a:rPr>
              <a:t>activation </a:t>
            </a:r>
            <a:r>
              <a:rPr sz="2200" spc="-110">
                <a:latin typeface="Arial"/>
                <a:cs typeface="Arial"/>
              </a:rPr>
              <a:t>occurs,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60">
                <a:latin typeface="Arial"/>
                <a:cs typeface="Arial"/>
              </a:rPr>
              <a:t>red </a:t>
            </a:r>
            <a:r>
              <a:rPr sz="2200" spc="-75">
                <a:latin typeface="Arial"/>
                <a:cs typeface="Arial"/>
              </a:rPr>
              <a:t>alarm </a:t>
            </a:r>
            <a:r>
              <a:rPr sz="2200" spc="-30">
                <a:latin typeface="Arial"/>
                <a:cs typeface="Arial"/>
              </a:rPr>
              <a:t>light </a:t>
            </a:r>
            <a:r>
              <a:rPr sz="2200" spc="-140">
                <a:latin typeface="Arial"/>
                <a:cs typeface="Arial"/>
              </a:rPr>
              <a:t>can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100">
                <a:latin typeface="Arial"/>
                <a:cs typeface="Arial"/>
              </a:rPr>
              <a:t>observed </a:t>
            </a:r>
            <a:r>
              <a:rPr sz="2200" spc="-90">
                <a:latin typeface="Arial"/>
                <a:cs typeface="Arial"/>
              </a:rPr>
              <a:t>by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70">
                <a:latin typeface="Arial"/>
                <a:cs typeface="Arial"/>
              </a:rPr>
              <a:t>homeowner.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8990" y="6433820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959" y="582929"/>
            <a:ext cx="8759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  <a:buFont typeface="UnDotum"/>
              <a:buChar char=""/>
              <a:tabLst>
                <a:tab pos="266065" algn="l"/>
                <a:tab pos="266700" algn="l"/>
                <a:tab pos="798195" algn="l"/>
                <a:tab pos="1465580" algn="l"/>
                <a:tab pos="1969770" algn="l"/>
                <a:tab pos="2588260" algn="l"/>
                <a:tab pos="3599815" algn="l"/>
                <a:tab pos="3862704" algn="l"/>
                <a:tab pos="4972050" algn="l"/>
                <a:tab pos="5600065" algn="l"/>
                <a:tab pos="6118225" algn="l"/>
                <a:tab pos="7230109" algn="l"/>
                <a:tab pos="7682865" algn="l"/>
              </a:tabLst>
            </a:pPr>
            <a:r>
              <a:rPr sz="1800" b="0" spc="15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e	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sic	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us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e	case	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1800" b="0" spc="5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se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b="0" spc="5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s	a	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h-l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vel	s</a:t>
            </a:r>
            <a:r>
              <a:rPr sz="1800" b="0" spc="5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ry	</a:t>
            </a:r>
            <a:r>
              <a:rPr sz="1800" b="0" spc="5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t	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scrib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s	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e	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teracti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n  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between 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1800" b="0" spc="-10">
                <a:solidFill>
                  <a:srgbClr val="000000"/>
                </a:solidFill>
                <a:latin typeface="Arial"/>
                <a:cs typeface="Arial"/>
              </a:rPr>
              <a:t>actor and 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800" b="0" spc="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 marL="194310" indent="-168910">
              <a:lnSpc>
                <a:spcPct val="100000"/>
              </a:lnSpc>
              <a:buFont typeface="UnDotum"/>
              <a:buChar char=""/>
              <a:tabLst>
                <a:tab pos="194310" algn="l"/>
              </a:tabLst>
            </a:pP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following 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template for </a:t>
            </a:r>
            <a:r>
              <a:rPr sz="1800" b="0" spc="-10">
                <a:solidFill>
                  <a:srgbClr val="000000"/>
                </a:solidFill>
                <a:latin typeface="Arial"/>
                <a:cs typeface="Arial"/>
              </a:rPr>
              <a:t>detailed descriptions of 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sz="1800" b="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cases: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320" y="1720850"/>
            <a:ext cx="712152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1800" b="1" spc="-10" dirty="0">
                <a:latin typeface="Arial"/>
                <a:cs typeface="Arial"/>
              </a:rPr>
              <a:t>Use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case:	</a:t>
            </a:r>
            <a:r>
              <a:rPr sz="1800" b="1" spc="-5" dirty="0" err="1">
                <a:latin typeface="Arial"/>
                <a:cs typeface="Arial"/>
              </a:rPr>
              <a:t>InitiateMonitoring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40864" algn="l"/>
              </a:tabLst>
            </a:pPr>
            <a:r>
              <a:rPr sz="1800" b="1" spc="-10" dirty="0">
                <a:latin typeface="Arial"/>
                <a:cs typeface="Arial"/>
              </a:rPr>
              <a:t>Primary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actor:	</a:t>
            </a:r>
            <a:r>
              <a:rPr sz="1800" b="1" dirty="0">
                <a:latin typeface="Arial"/>
                <a:cs typeface="Arial"/>
              </a:rPr>
              <a:t>Homeowner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841500" marR="5080" indent="-18288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Goal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context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b="1" spc="-5" dirty="0">
                <a:latin typeface="Arial"/>
                <a:cs typeface="Arial"/>
              </a:rPr>
              <a:t>To </a:t>
            </a:r>
            <a:r>
              <a:rPr sz="1800" b="1" spc="-10" dirty="0">
                <a:latin typeface="Arial"/>
                <a:cs typeface="Arial"/>
              </a:rPr>
              <a:t>set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10" dirty="0">
                <a:latin typeface="Arial"/>
                <a:cs typeface="Arial"/>
              </a:rPr>
              <a:t>system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monitor </a:t>
            </a:r>
            <a:r>
              <a:rPr sz="1800" b="1" spc="-10" dirty="0">
                <a:latin typeface="Arial"/>
                <a:cs typeface="Arial"/>
              </a:rPr>
              <a:t>sensors </a:t>
            </a:r>
            <a:r>
              <a:rPr sz="1800" b="1" spc="5" dirty="0">
                <a:latin typeface="Arial"/>
                <a:cs typeface="Arial"/>
              </a:rPr>
              <a:t>when </a:t>
            </a:r>
            <a:r>
              <a:rPr sz="1800" b="1" dirty="0">
                <a:latin typeface="Arial"/>
                <a:cs typeface="Arial"/>
              </a:rPr>
              <a:t>the  </a:t>
            </a:r>
            <a:r>
              <a:rPr sz="1800" b="1" spc="-5" dirty="0">
                <a:latin typeface="Arial"/>
                <a:cs typeface="Arial"/>
              </a:rPr>
              <a:t>home </a:t>
            </a:r>
            <a:r>
              <a:rPr sz="1800" b="1" spc="5" dirty="0">
                <a:latin typeface="Arial"/>
                <a:cs typeface="Arial"/>
              </a:rPr>
              <a:t>owner </a:t>
            </a:r>
            <a:r>
              <a:rPr sz="1800" b="1" spc="-15" dirty="0">
                <a:latin typeface="Arial"/>
                <a:cs typeface="Arial"/>
              </a:rPr>
              <a:t>leaves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house </a:t>
            </a:r>
            <a:r>
              <a:rPr sz="1800" b="1" dirty="0">
                <a:latin typeface="Arial"/>
                <a:cs typeface="Arial"/>
              </a:rPr>
              <a:t>or </a:t>
            </a:r>
            <a:r>
              <a:rPr sz="1800" b="1" spc="-10" dirty="0">
                <a:latin typeface="Arial"/>
                <a:cs typeface="Arial"/>
              </a:rPr>
              <a:t>remains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inside.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320" y="3641090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Preconditions: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0120" y="3641090"/>
            <a:ext cx="5790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System </a:t>
            </a:r>
            <a:r>
              <a:rPr sz="1800" b="1" spc="-5" dirty="0">
                <a:latin typeface="Arial"/>
                <a:cs typeface="Arial"/>
              </a:rPr>
              <a:t>has </a:t>
            </a:r>
            <a:r>
              <a:rPr sz="1800" b="1" spc="-10" dirty="0">
                <a:latin typeface="Arial"/>
                <a:cs typeface="Arial"/>
              </a:rPr>
              <a:t>been programmed </a:t>
            </a:r>
            <a:r>
              <a:rPr sz="1800" b="1" spc="-5" dirty="0">
                <a:latin typeface="Arial"/>
                <a:cs typeface="Arial"/>
              </a:rPr>
              <a:t>for </a:t>
            </a:r>
            <a:r>
              <a:rPr sz="1800" b="1" dirty="0">
                <a:latin typeface="Arial"/>
                <a:cs typeface="Arial"/>
              </a:rPr>
              <a:t>a password </a:t>
            </a:r>
            <a:r>
              <a:rPr sz="1800" b="1" spc="-5" dirty="0">
                <a:latin typeface="Arial"/>
                <a:cs typeface="Arial"/>
              </a:rPr>
              <a:t>and </a:t>
            </a:r>
            <a:r>
              <a:rPr sz="1800" b="1" dirty="0">
                <a:latin typeface="Arial"/>
                <a:cs typeface="Arial"/>
              </a:rPr>
              <a:t>to  </a:t>
            </a:r>
            <a:r>
              <a:rPr sz="1800" b="1" spc="-5" dirty="0">
                <a:latin typeface="Arial"/>
                <a:cs typeface="Arial"/>
              </a:rPr>
              <a:t>recognize </a:t>
            </a:r>
            <a:r>
              <a:rPr sz="1800" b="1" spc="-10" dirty="0">
                <a:latin typeface="Arial"/>
                <a:cs typeface="Arial"/>
              </a:rPr>
              <a:t>various sensors.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320" y="4464050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Tri</a:t>
            </a:r>
            <a:r>
              <a:rPr sz="1800" b="1" spc="5">
                <a:latin typeface="Arial"/>
                <a:cs typeface="Arial"/>
              </a:rPr>
              <a:t>g</a:t>
            </a:r>
            <a:r>
              <a:rPr sz="1800" b="1" spc="-5">
                <a:latin typeface="Arial"/>
                <a:cs typeface="Arial"/>
              </a:rPr>
              <a:t>ge</a:t>
            </a:r>
            <a:r>
              <a:rPr sz="1800" b="1" spc="-15">
                <a:latin typeface="Arial"/>
                <a:cs typeface="Arial"/>
              </a:rPr>
              <a:t>r</a:t>
            </a:r>
            <a:r>
              <a:rPr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0120" y="4464050"/>
            <a:ext cx="6494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The homeowner </a:t>
            </a:r>
            <a:r>
              <a:rPr sz="1800" b="1" spc="-5" dirty="0">
                <a:latin typeface="Arial"/>
                <a:cs typeface="Arial"/>
              </a:rPr>
              <a:t>decides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“set”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10" dirty="0">
                <a:latin typeface="Arial"/>
                <a:cs typeface="Arial"/>
              </a:rPr>
              <a:t>system, </a:t>
            </a:r>
            <a:r>
              <a:rPr sz="1800" b="1" spc="-5" dirty="0">
                <a:latin typeface="Arial"/>
                <a:cs typeface="Arial"/>
              </a:rPr>
              <a:t>i.e.,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turn on 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10" dirty="0">
                <a:latin typeface="Arial"/>
                <a:cs typeface="Arial"/>
              </a:rPr>
              <a:t>alarm</a:t>
            </a:r>
            <a:r>
              <a:rPr sz="1800" b="1" spc="-5" dirty="0">
                <a:latin typeface="Arial"/>
                <a:cs typeface="Arial"/>
              </a:rPr>
              <a:t> functions.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320" y="5287009"/>
            <a:ext cx="106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Sc</a:t>
            </a:r>
            <a:r>
              <a:rPr sz="1800" b="1" spc="-15">
                <a:latin typeface="Arial"/>
                <a:cs typeface="Arial"/>
              </a:rPr>
              <a:t>e</a:t>
            </a:r>
            <a:r>
              <a:rPr sz="1800" b="1" spc="5">
                <a:latin typeface="Arial"/>
                <a:cs typeface="Arial"/>
              </a:rPr>
              <a:t>n</a:t>
            </a:r>
            <a:r>
              <a:rPr sz="1800" b="1" spc="-15">
                <a:latin typeface="Arial"/>
                <a:cs typeface="Arial"/>
              </a:rPr>
              <a:t>a</a:t>
            </a:r>
            <a:r>
              <a:rPr sz="1800" b="1" spc="-5">
                <a:latin typeface="Arial"/>
                <a:cs typeface="Arial"/>
              </a:rPr>
              <a:t>ri</a:t>
            </a:r>
            <a:r>
              <a:rPr sz="1800" b="1" spc="10">
                <a:latin typeface="Arial"/>
                <a:cs typeface="Arial"/>
              </a:rPr>
              <a:t>o</a:t>
            </a:r>
            <a:r>
              <a:rPr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0120" y="5287009"/>
            <a:ext cx="61849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4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6700" algn="l"/>
              </a:tabLst>
            </a:pPr>
            <a:r>
              <a:rPr sz="1800" b="1">
                <a:latin typeface="Arial"/>
                <a:cs typeface="Arial"/>
              </a:rPr>
              <a:t>Homeowner: </a:t>
            </a:r>
            <a:r>
              <a:rPr sz="1800" b="1" spc="-10">
                <a:latin typeface="Arial"/>
                <a:cs typeface="Arial"/>
              </a:rPr>
              <a:t>observes </a:t>
            </a:r>
            <a:r>
              <a:rPr sz="1800" b="1" spc="-5">
                <a:latin typeface="Arial"/>
                <a:cs typeface="Arial"/>
              </a:rPr>
              <a:t>control</a:t>
            </a:r>
            <a:r>
              <a:rPr sz="1800" b="1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panel</a:t>
            </a:r>
            <a:endParaRPr sz="1800">
              <a:latin typeface="Arial"/>
              <a:cs typeface="Arial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b="1">
                <a:latin typeface="Arial"/>
                <a:cs typeface="Arial"/>
              </a:rPr>
              <a:t>Homeowner: </a:t>
            </a:r>
            <a:r>
              <a:rPr sz="1800" b="1" spc="-5">
                <a:latin typeface="Arial"/>
                <a:cs typeface="Arial"/>
              </a:rPr>
              <a:t>enters</a:t>
            </a:r>
            <a:r>
              <a:rPr sz="1800" b="1" spc="-1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password</a:t>
            </a:r>
            <a:endParaRPr sz="1800">
              <a:latin typeface="Arial"/>
              <a:cs typeface="Arial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b="1">
                <a:latin typeface="Arial"/>
                <a:cs typeface="Arial"/>
              </a:rPr>
              <a:t>Homeowner: </a:t>
            </a:r>
            <a:r>
              <a:rPr sz="1800" b="1" spc="-5">
                <a:latin typeface="Arial"/>
                <a:cs typeface="Arial"/>
              </a:rPr>
              <a:t>selects “stay” </a:t>
            </a:r>
            <a:r>
              <a:rPr sz="1800" b="1">
                <a:latin typeface="Arial"/>
                <a:cs typeface="Arial"/>
              </a:rPr>
              <a:t>or</a:t>
            </a:r>
            <a:r>
              <a:rPr sz="1800" b="1" spc="-1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“away”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b="1">
                <a:latin typeface="Arial"/>
                <a:cs typeface="Arial"/>
              </a:rPr>
              <a:t>Homeowner: </a:t>
            </a:r>
            <a:r>
              <a:rPr sz="1800" b="1" spc="-10">
                <a:latin typeface="Arial"/>
                <a:cs typeface="Arial"/>
              </a:rPr>
              <a:t>observes read alarm </a:t>
            </a:r>
            <a:r>
              <a:rPr sz="1800" b="1">
                <a:latin typeface="Arial"/>
                <a:cs typeface="Arial"/>
              </a:rPr>
              <a:t>light to </a:t>
            </a:r>
            <a:r>
              <a:rPr sz="1800" b="1" spc="-5">
                <a:latin typeface="Arial"/>
                <a:cs typeface="Arial"/>
              </a:rPr>
              <a:t>indicate </a:t>
            </a:r>
            <a:r>
              <a:rPr sz="1800" b="1">
                <a:latin typeface="Arial"/>
                <a:cs typeface="Arial"/>
              </a:rPr>
              <a:t>that  </a:t>
            </a:r>
            <a:r>
              <a:rPr sz="1800" b="1" spc="-10">
                <a:latin typeface="Arial"/>
                <a:cs typeface="Arial"/>
              </a:rPr>
              <a:t>SafeHome </a:t>
            </a:r>
            <a:r>
              <a:rPr sz="1800" b="1" spc="-5">
                <a:latin typeface="Arial"/>
                <a:cs typeface="Arial"/>
              </a:rPr>
              <a:t>has </a:t>
            </a:r>
            <a:r>
              <a:rPr sz="1800" b="1" spc="-10">
                <a:latin typeface="Arial"/>
                <a:cs typeface="Arial"/>
              </a:rPr>
              <a:t>been</a:t>
            </a:r>
            <a:r>
              <a:rPr sz="1800" b="1" spc="5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armed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738664"/>
          </a:xfrm>
        </p:spPr>
        <p:txBody>
          <a:bodyPr/>
          <a:lstStyle/>
          <a:p>
            <a:r>
              <a:rPr lang="en-US" spc="-155"/>
              <a:t>Exceptions: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8" y="1660098"/>
            <a:ext cx="8571362" cy="3808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921434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60">
                <a:solidFill>
                  <a:srgbClr val="000000"/>
                </a:solidFill>
              </a:rPr>
              <a:t>1. </a:t>
            </a:r>
            <a:r>
              <a:rPr lang="en-US" sz="2000" spc="-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000" spc="-1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 </a:t>
            </a:r>
            <a:r>
              <a:rPr lang="en-US" sz="2000" spc="-17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spc="-8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000" spc="-1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ready: </a:t>
            </a:r>
            <a:r>
              <a:rPr lang="en-US" sz="2000" spc="-1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homeowner </a:t>
            </a:r>
            <a:r>
              <a:rPr lang="en-US" sz="2000" spc="-19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en-US" sz="2000" spc="-8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000" spc="-18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 </a:t>
            </a:r>
            <a:r>
              <a:rPr lang="en-US" sz="2000" spc="-5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spc="-9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</a:t>
            </a:r>
            <a:r>
              <a:rPr lang="en-US" sz="2000" spc="-1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2000" spc="-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000" spc="-1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open; </a:t>
            </a:r>
            <a:r>
              <a:rPr lang="en-US" sz="2000" spc="-18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closes</a:t>
            </a:r>
            <a:r>
              <a:rPr lang="en-US" sz="2000" spc="-7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7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35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406932" cy="43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78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421129"/>
            <a:ext cx="8731885" cy="405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75">
                <a:latin typeface="Arial"/>
                <a:cs typeface="Arial"/>
              </a:rPr>
              <a:t>Open</a:t>
            </a:r>
            <a:r>
              <a:rPr sz="2200" b="1" spc="-130">
                <a:latin typeface="Arial"/>
                <a:cs typeface="Arial"/>
              </a:rPr>
              <a:t> </a:t>
            </a:r>
            <a:r>
              <a:rPr sz="2200" b="1" spc="-225">
                <a:latin typeface="Arial"/>
                <a:cs typeface="Arial"/>
              </a:rPr>
              <a:t>issues: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5454"/>
              <a:buAutoNum type="arabicPeriod"/>
              <a:tabLst>
                <a:tab pos="226060" algn="l"/>
                <a:tab pos="1146810" algn="l"/>
                <a:tab pos="1904364" algn="l"/>
                <a:tab pos="2334260" algn="l"/>
                <a:tab pos="2613025" algn="l"/>
                <a:tab pos="3216910" algn="l"/>
                <a:tab pos="3601085" algn="l"/>
                <a:tab pos="4645025" algn="l"/>
                <a:tab pos="5167630" algn="l"/>
                <a:tab pos="6111240" algn="l"/>
                <a:tab pos="7145655" algn="l"/>
                <a:tab pos="7666990" algn="l"/>
                <a:tab pos="8206105" algn="l"/>
                <a:tab pos="8583930" algn="l"/>
              </a:tabLst>
            </a:pPr>
            <a:r>
              <a:rPr sz="2200" spc="-470">
                <a:latin typeface="Arial"/>
                <a:cs typeface="Arial"/>
              </a:rPr>
              <a:t>S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 spc="-75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u</a:t>
            </a:r>
            <a:r>
              <a:rPr sz="2200" spc="15">
                <a:latin typeface="Arial"/>
                <a:cs typeface="Arial"/>
              </a:rPr>
              <a:t>l</a:t>
            </a:r>
            <a:r>
              <a:rPr sz="2200" spc="-70">
                <a:latin typeface="Arial"/>
                <a:cs typeface="Arial"/>
              </a:rPr>
              <a:t>d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70">
                <a:latin typeface="Arial"/>
                <a:cs typeface="Arial"/>
              </a:rPr>
              <a:t>b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10">
                <a:latin typeface="Arial"/>
                <a:cs typeface="Arial"/>
              </a:rPr>
              <a:t>w</a:t>
            </a:r>
            <a:r>
              <a:rPr sz="2200" spc="-95">
                <a:latin typeface="Arial"/>
                <a:cs typeface="Arial"/>
              </a:rPr>
              <a:t>a</a:t>
            </a:r>
            <a:r>
              <a:rPr sz="2200" spc="-105">
                <a:latin typeface="Arial"/>
                <a:cs typeface="Arial"/>
              </a:rPr>
              <a:t>y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65">
                <a:latin typeface="Arial"/>
                <a:cs typeface="Arial"/>
              </a:rPr>
              <a:t>o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114">
                <a:latin typeface="Arial"/>
                <a:cs typeface="Arial"/>
              </a:rPr>
              <a:t>v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80">
                <a:latin typeface="Arial"/>
                <a:cs typeface="Arial"/>
              </a:rPr>
              <a:t>s</a:t>
            </a:r>
            <a:r>
              <a:rPr sz="2200" spc="-175">
                <a:latin typeface="Arial"/>
                <a:cs typeface="Arial"/>
              </a:rPr>
              <a:t>y</a:t>
            </a:r>
            <a:r>
              <a:rPr sz="2200" spc="-65">
                <a:latin typeface="Arial"/>
                <a:cs typeface="Arial"/>
              </a:rPr>
              <a:t>st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m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20">
                <a:latin typeface="Arial"/>
                <a:cs typeface="Arial"/>
              </a:rPr>
              <a:t>w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u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70">
                <a:latin typeface="Arial"/>
                <a:cs typeface="Arial"/>
              </a:rPr>
              <a:t>u</a:t>
            </a:r>
            <a:r>
              <a:rPr sz="2200" spc="-180">
                <a:latin typeface="Arial"/>
                <a:cs typeface="Arial"/>
              </a:rPr>
              <a:t>s</a:t>
            </a:r>
            <a:r>
              <a:rPr sz="2200" spc="-195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60">
                <a:latin typeface="Arial"/>
                <a:cs typeface="Arial"/>
              </a:rPr>
              <a:t>f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14">
                <a:latin typeface="Arial"/>
                <a:cs typeface="Arial"/>
              </a:rPr>
              <a:t>a 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10">
                <a:latin typeface="Arial"/>
                <a:cs typeface="Arial"/>
              </a:rPr>
              <a:t>with </a:t>
            </a:r>
            <a:r>
              <a:rPr sz="2200" spc="-120">
                <a:latin typeface="Arial"/>
                <a:cs typeface="Arial"/>
              </a:rPr>
              <a:t>an </a:t>
            </a:r>
            <a:r>
              <a:rPr sz="2200" spc="-75">
                <a:latin typeface="Arial"/>
                <a:cs typeface="Arial"/>
              </a:rPr>
              <a:t>abbreviated</a:t>
            </a:r>
            <a:r>
              <a:rPr sz="2200" spc="-390">
                <a:latin typeface="Arial"/>
                <a:cs typeface="Arial"/>
              </a:rPr>
              <a:t> </a:t>
            </a:r>
            <a:r>
              <a:rPr sz="2200" spc="-120">
                <a:latin typeface="Arial"/>
                <a:cs typeface="Arial"/>
              </a:rPr>
              <a:t>password?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23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buSzPct val="95454"/>
              <a:buAutoNum type="arabicPeriod"/>
              <a:tabLst>
                <a:tab pos="287020" algn="l"/>
              </a:tabLst>
            </a:pPr>
            <a:r>
              <a:rPr sz="2200" spc="-125">
                <a:latin typeface="Arial"/>
                <a:cs typeface="Arial"/>
              </a:rPr>
              <a:t>Should </a:t>
            </a:r>
            <a:r>
              <a:rPr sz="2200" spc="-35">
                <a:latin typeface="Arial"/>
                <a:cs typeface="Arial"/>
              </a:rPr>
              <a:t>the control </a:t>
            </a:r>
            <a:r>
              <a:rPr sz="2200" spc="-90">
                <a:latin typeface="Arial"/>
                <a:cs typeface="Arial"/>
              </a:rPr>
              <a:t>panel </a:t>
            </a:r>
            <a:r>
              <a:rPr sz="2200" spc="-95">
                <a:latin typeface="Arial"/>
                <a:cs typeface="Arial"/>
              </a:rPr>
              <a:t>display </a:t>
            </a:r>
            <a:r>
              <a:rPr sz="2200" spc="-50">
                <a:latin typeface="Arial"/>
                <a:cs typeface="Arial"/>
              </a:rPr>
              <a:t>additional </a:t>
            </a:r>
            <a:r>
              <a:rPr sz="2200" spc="-15">
                <a:latin typeface="Arial"/>
                <a:cs typeface="Arial"/>
              </a:rPr>
              <a:t>text</a:t>
            </a:r>
            <a:r>
              <a:rPr sz="2200" spc="-440">
                <a:latin typeface="Arial"/>
                <a:cs typeface="Arial"/>
              </a:rPr>
              <a:t> </a:t>
            </a:r>
            <a:r>
              <a:rPr sz="2200" spc="-185">
                <a:latin typeface="Arial"/>
                <a:cs typeface="Arial"/>
              </a:rPr>
              <a:t>messages?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/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5454"/>
              <a:buAutoNum type="arabicPeriod"/>
              <a:tabLst>
                <a:tab pos="315595" algn="l"/>
              </a:tabLst>
            </a:pPr>
            <a:r>
              <a:rPr sz="2200" spc="-100">
                <a:latin typeface="Arial"/>
                <a:cs typeface="Arial"/>
              </a:rPr>
              <a:t>How </a:t>
            </a:r>
            <a:r>
              <a:rPr sz="2200" spc="-105">
                <a:latin typeface="Arial"/>
                <a:cs typeface="Arial"/>
              </a:rPr>
              <a:t>much </a:t>
            </a:r>
            <a:r>
              <a:rPr sz="2200" spc="-25">
                <a:latin typeface="Arial"/>
                <a:cs typeface="Arial"/>
              </a:rPr>
              <a:t>time </a:t>
            </a:r>
            <a:r>
              <a:rPr sz="2200" spc="-130">
                <a:latin typeface="Arial"/>
                <a:cs typeface="Arial"/>
              </a:rPr>
              <a:t>does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homeowner </a:t>
            </a:r>
            <a:r>
              <a:rPr sz="2200" spc="-120">
                <a:latin typeface="Arial"/>
                <a:cs typeface="Arial"/>
              </a:rPr>
              <a:t>have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40">
                <a:latin typeface="Arial"/>
                <a:cs typeface="Arial"/>
              </a:rPr>
              <a:t>enter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-15">
                <a:latin typeface="Arial"/>
                <a:cs typeface="Arial"/>
              </a:rPr>
              <a:t>from 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25">
                <a:latin typeface="Arial"/>
                <a:cs typeface="Arial"/>
              </a:rPr>
              <a:t>time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5">
                <a:latin typeface="Arial"/>
                <a:cs typeface="Arial"/>
              </a:rPr>
              <a:t>first</a:t>
            </a:r>
            <a:r>
              <a:rPr sz="2200" spc="-430">
                <a:latin typeface="Arial"/>
                <a:cs typeface="Arial"/>
              </a:rPr>
              <a:t> </a:t>
            </a:r>
            <a:r>
              <a:rPr sz="2200" spc="-120">
                <a:latin typeface="Arial"/>
                <a:cs typeface="Arial"/>
              </a:rPr>
              <a:t>key is </a:t>
            </a:r>
            <a:r>
              <a:rPr sz="2200" spc="-140">
                <a:latin typeface="Arial"/>
                <a:cs typeface="Arial"/>
              </a:rPr>
              <a:t>pressed?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225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buSzPct val="95454"/>
              <a:buAutoNum type="arabicPeriod"/>
              <a:tabLst>
                <a:tab pos="287020" algn="l"/>
              </a:tabLst>
            </a:pPr>
            <a:r>
              <a:rPr sz="2200" spc="-155">
                <a:latin typeface="Arial"/>
                <a:cs typeface="Arial"/>
              </a:rPr>
              <a:t>Is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40">
                <a:latin typeface="Arial"/>
                <a:cs typeface="Arial"/>
              </a:rPr>
              <a:t>there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way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25">
                <a:latin typeface="Arial"/>
                <a:cs typeface="Arial"/>
              </a:rPr>
              <a:t>to</a:t>
            </a:r>
            <a:r>
              <a:rPr sz="2200" spc="-110">
                <a:latin typeface="Arial"/>
                <a:cs typeface="Arial"/>
              </a:rPr>
              <a:t> </a:t>
            </a:r>
            <a:r>
              <a:rPr sz="2200" spc="-75">
                <a:latin typeface="Arial"/>
                <a:cs typeface="Arial"/>
              </a:rPr>
              <a:t>deactivate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14">
                <a:latin typeface="Arial"/>
                <a:cs typeface="Arial"/>
              </a:rPr>
              <a:t> system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before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65">
                <a:latin typeface="Arial"/>
                <a:cs typeface="Arial"/>
              </a:rPr>
              <a:t>it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75">
                <a:latin typeface="Arial"/>
                <a:cs typeface="Arial"/>
              </a:rPr>
              <a:t>actually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activates?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37280" y="6258620"/>
            <a:ext cx="518159" cy="561340"/>
            <a:chOff x="8237280" y="6258620"/>
            <a:chExt cx="518159" cy="561340"/>
          </a:xfrm>
        </p:grpSpPr>
        <p:sp>
          <p:nvSpPr>
            <p:cNvPr id="3" name="object 3"/>
            <p:cNvSpPr/>
            <p:nvPr/>
          </p:nvSpPr>
          <p:spPr>
            <a:xfrm>
              <a:off x="8243569" y="6264909"/>
              <a:ext cx="505459" cy="548640"/>
            </a:xfrm>
            <a:custGeom>
              <a:avLst/>
              <a:gdLst/>
              <a:ahLst/>
              <a:cxnLst/>
              <a:rect l="l" t="t" r="r" b="b"/>
              <a:pathLst>
                <a:path w="505459" h="548640">
                  <a:moveTo>
                    <a:pt x="252729" y="0"/>
                  </a:moveTo>
                  <a:lnTo>
                    <a:pt x="206600" y="4264"/>
                  </a:lnTo>
                  <a:lnTo>
                    <a:pt x="163471" y="16619"/>
                  </a:lnTo>
                  <a:lnTo>
                    <a:pt x="123989" y="36406"/>
                  </a:lnTo>
                  <a:lnTo>
                    <a:pt x="88804" y="62966"/>
                  </a:lnTo>
                  <a:lnTo>
                    <a:pt x="58562" y="95641"/>
                  </a:lnTo>
                  <a:lnTo>
                    <a:pt x="33913" y="133773"/>
                  </a:lnTo>
                  <a:lnTo>
                    <a:pt x="15504" y="176702"/>
                  </a:lnTo>
                  <a:lnTo>
                    <a:pt x="3984" y="223770"/>
                  </a:lnTo>
                  <a:lnTo>
                    <a:pt x="0" y="274319"/>
                  </a:lnTo>
                  <a:lnTo>
                    <a:pt x="3984" y="324534"/>
                  </a:lnTo>
                  <a:lnTo>
                    <a:pt x="15504" y="371425"/>
                  </a:lnTo>
                  <a:lnTo>
                    <a:pt x="33913" y="414302"/>
                  </a:lnTo>
                  <a:lnTo>
                    <a:pt x="58562" y="452475"/>
                  </a:lnTo>
                  <a:lnTo>
                    <a:pt x="88804" y="485254"/>
                  </a:lnTo>
                  <a:lnTo>
                    <a:pt x="123989" y="511951"/>
                  </a:lnTo>
                  <a:lnTo>
                    <a:pt x="163471" y="531873"/>
                  </a:lnTo>
                  <a:lnTo>
                    <a:pt x="206600" y="544333"/>
                  </a:lnTo>
                  <a:lnTo>
                    <a:pt x="252729" y="548639"/>
                  </a:lnTo>
                  <a:lnTo>
                    <a:pt x="299193" y="544333"/>
                  </a:lnTo>
                  <a:lnTo>
                    <a:pt x="342501" y="531873"/>
                  </a:lnTo>
                  <a:lnTo>
                    <a:pt x="382034" y="511951"/>
                  </a:lnTo>
                  <a:lnTo>
                    <a:pt x="417178" y="485254"/>
                  </a:lnTo>
                  <a:lnTo>
                    <a:pt x="447315" y="452475"/>
                  </a:lnTo>
                  <a:lnTo>
                    <a:pt x="471828" y="414302"/>
                  </a:lnTo>
                  <a:lnTo>
                    <a:pt x="490101" y="371425"/>
                  </a:lnTo>
                  <a:lnTo>
                    <a:pt x="501517" y="324534"/>
                  </a:lnTo>
                  <a:lnTo>
                    <a:pt x="505459" y="274319"/>
                  </a:lnTo>
                  <a:lnTo>
                    <a:pt x="501517" y="223770"/>
                  </a:lnTo>
                  <a:lnTo>
                    <a:pt x="490101" y="176702"/>
                  </a:lnTo>
                  <a:lnTo>
                    <a:pt x="471828" y="133773"/>
                  </a:lnTo>
                  <a:lnTo>
                    <a:pt x="447315" y="95641"/>
                  </a:lnTo>
                  <a:lnTo>
                    <a:pt x="417178" y="62966"/>
                  </a:lnTo>
                  <a:lnTo>
                    <a:pt x="382034" y="36406"/>
                  </a:lnTo>
                  <a:lnTo>
                    <a:pt x="342501" y="16619"/>
                  </a:lnTo>
                  <a:lnTo>
                    <a:pt x="299193" y="4264"/>
                  </a:lnTo>
                  <a:lnTo>
                    <a:pt x="252729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43569" y="6264909"/>
              <a:ext cx="505459" cy="548640"/>
            </a:xfrm>
            <a:custGeom>
              <a:avLst/>
              <a:gdLst/>
              <a:ahLst/>
              <a:cxnLst/>
              <a:rect l="l" t="t" r="r" b="b"/>
              <a:pathLst>
                <a:path w="505459" h="548640">
                  <a:moveTo>
                    <a:pt x="252729" y="0"/>
                  </a:moveTo>
                  <a:lnTo>
                    <a:pt x="299193" y="4264"/>
                  </a:lnTo>
                  <a:lnTo>
                    <a:pt x="342501" y="16619"/>
                  </a:lnTo>
                  <a:lnTo>
                    <a:pt x="382034" y="36406"/>
                  </a:lnTo>
                  <a:lnTo>
                    <a:pt x="417178" y="62966"/>
                  </a:lnTo>
                  <a:lnTo>
                    <a:pt x="447315" y="95641"/>
                  </a:lnTo>
                  <a:lnTo>
                    <a:pt x="471828" y="133773"/>
                  </a:lnTo>
                  <a:lnTo>
                    <a:pt x="490101" y="176702"/>
                  </a:lnTo>
                  <a:lnTo>
                    <a:pt x="501517" y="223770"/>
                  </a:lnTo>
                  <a:lnTo>
                    <a:pt x="505459" y="274319"/>
                  </a:lnTo>
                  <a:lnTo>
                    <a:pt x="501517" y="324534"/>
                  </a:lnTo>
                  <a:lnTo>
                    <a:pt x="490101" y="371425"/>
                  </a:lnTo>
                  <a:lnTo>
                    <a:pt x="471828" y="414302"/>
                  </a:lnTo>
                  <a:lnTo>
                    <a:pt x="447315" y="452475"/>
                  </a:lnTo>
                  <a:lnTo>
                    <a:pt x="417178" y="485254"/>
                  </a:lnTo>
                  <a:lnTo>
                    <a:pt x="382034" y="511951"/>
                  </a:lnTo>
                  <a:lnTo>
                    <a:pt x="342501" y="531873"/>
                  </a:lnTo>
                  <a:lnTo>
                    <a:pt x="299193" y="544333"/>
                  </a:lnTo>
                  <a:lnTo>
                    <a:pt x="252729" y="548639"/>
                  </a:lnTo>
                  <a:lnTo>
                    <a:pt x="206600" y="544333"/>
                  </a:lnTo>
                  <a:lnTo>
                    <a:pt x="163471" y="531873"/>
                  </a:lnTo>
                  <a:lnTo>
                    <a:pt x="123989" y="511951"/>
                  </a:lnTo>
                  <a:lnTo>
                    <a:pt x="88804" y="485254"/>
                  </a:lnTo>
                  <a:lnTo>
                    <a:pt x="58562" y="452475"/>
                  </a:lnTo>
                  <a:lnTo>
                    <a:pt x="33913" y="414302"/>
                  </a:lnTo>
                  <a:lnTo>
                    <a:pt x="15504" y="371425"/>
                  </a:lnTo>
                  <a:lnTo>
                    <a:pt x="3984" y="324534"/>
                  </a:lnTo>
                  <a:lnTo>
                    <a:pt x="0" y="274319"/>
                  </a:lnTo>
                  <a:lnTo>
                    <a:pt x="3984" y="223770"/>
                  </a:lnTo>
                  <a:lnTo>
                    <a:pt x="15504" y="176702"/>
                  </a:lnTo>
                  <a:lnTo>
                    <a:pt x="33913" y="133773"/>
                  </a:lnTo>
                  <a:lnTo>
                    <a:pt x="58562" y="95641"/>
                  </a:lnTo>
                  <a:lnTo>
                    <a:pt x="88804" y="62966"/>
                  </a:lnTo>
                  <a:lnTo>
                    <a:pt x="123989" y="36406"/>
                  </a:lnTo>
                  <a:lnTo>
                    <a:pt x="163471" y="16619"/>
                  </a:lnTo>
                  <a:lnTo>
                    <a:pt x="206600" y="4264"/>
                  </a:lnTo>
                  <a:lnTo>
                    <a:pt x="252729" y="0"/>
                  </a:lnTo>
                  <a:close/>
                </a:path>
                <a:path w="505459" h="548640">
                  <a:moveTo>
                    <a:pt x="0" y="0"/>
                  </a:moveTo>
                  <a:lnTo>
                    <a:pt x="0" y="0"/>
                  </a:lnTo>
                </a:path>
                <a:path w="505459" h="548640">
                  <a:moveTo>
                    <a:pt x="505459" y="548639"/>
                  </a:moveTo>
                  <a:lnTo>
                    <a:pt x="505459" y="548639"/>
                  </a:lnTo>
                </a:path>
              </a:pathLst>
            </a:custGeom>
            <a:ln w="12579">
              <a:solidFill>
                <a:srgbClr val="375C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5968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40910" y="0"/>
            <a:ext cx="8753475" cy="6858000"/>
            <a:chOff x="140910" y="0"/>
            <a:chExt cx="8753475" cy="6858000"/>
          </a:xfrm>
        </p:grpSpPr>
        <p:sp>
          <p:nvSpPr>
            <p:cNvPr id="7" name="object 7"/>
            <p:cNvSpPr/>
            <p:nvPr/>
          </p:nvSpPr>
          <p:spPr>
            <a:xfrm>
              <a:off x="140910" y="0"/>
              <a:ext cx="26034" cy="6831330"/>
            </a:xfrm>
            <a:custGeom>
              <a:avLst/>
              <a:gdLst/>
              <a:ahLst/>
              <a:cxnLst/>
              <a:rect l="l" t="t" r="r" b="b"/>
              <a:pathLst>
                <a:path w="26035" h="6831330">
                  <a:moveTo>
                    <a:pt x="0" y="6831330"/>
                  </a:moveTo>
                  <a:lnTo>
                    <a:pt x="25518" y="6831330"/>
                  </a:lnTo>
                  <a:lnTo>
                    <a:pt x="25518" y="0"/>
                  </a:lnTo>
                  <a:lnTo>
                    <a:pt x="0" y="0"/>
                  </a:lnTo>
                  <a:lnTo>
                    <a:pt x="0" y="6831330"/>
                  </a:lnTo>
                  <a:close/>
                </a:path>
              </a:pathLst>
            </a:custGeom>
            <a:solidFill>
              <a:srgbClr val="C226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5987" y="0"/>
              <a:ext cx="8697822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050" y="34290"/>
            <a:ext cx="5662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/>
              <a:t>Building </a:t>
            </a:r>
            <a:r>
              <a:rPr sz="2800" spc="-5"/>
              <a:t>the Requirements</a:t>
            </a:r>
            <a:r>
              <a:rPr sz="2800" spc="-65"/>
              <a:t> </a:t>
            </a:r>
            <a:r>
              <a:rPr sz="2800" spc="-10"/>
              <a:t>Model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01320" y="1059179"/>
            <a:ext cx="8661400" cy="447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Introduction: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9525" algn="just">
              <a:lnSpc>
                <a:spcPct val="100000"/>
              </a:lnSpc>
            </a:pPr>
            <a:r>
              <a:rPr sz="1800" b="1">
                <a:latin typeface="Arial"/>
                <a:cs typeface="Arial"/>
              </a:rPr>
              <a:t>The </a:t>
            </a:r>
            <a:r>
              <a:rPr sz="1800" b="1" spc="-5">
                <a:latin typeface="Arial"/>
                <a:cs typeface="Arial"/>
              </a:rPr>
              <a:t>intent of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10">
                <a:latin typeface="Arial"/>
                <a:cs typeface="Arial"/>
              </a:rPr>
              <a:t>analysis </a:t>
            </a:r>
            <a:r>
              <a:rPr sz="1800" b="1" spc="-5">
                <a:latin typeface="Arial"/>
                <a:cs typeface="Arial"/>
              </a:rPr>
              <a:t>model is </a:t>
            </a:r>
            <a:r>
              <a:rPr sz="1800" b="1">
                <a:latin typeface="Arial"/>
                <a:cs typeface="Arial"/>
              </a:rPr>
              <a:t>to </a:t>
            </a:r>
            <a:r>
              <a:rPr sz="1800" b="1" spc="-10">
                <a:latin typeface="Arial"/>
                <a:cs typeface="Arial"/>
              </a:rPr>
              <a:t>provide </a:t>
            </a:r>
            <a:r>
              <a:rPr sz="1800" b="1">
                <a:latin typeface="Arial"/>
                <a:cs typeface="Arial"/>
              </a:rPr>
              <a:t>a </a:t>
            </a:r>
            <a:r>
              <a:rPr sz="1800" b="1" spc="-5">
                <a:latin typeface="Arial"/>
                <a:cs typeface="Arial"/>
              </a:rPr>
              <a:t>description of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5">
                <a:latin typeface="Arial"/>
                <a:cs typeface="Arial"/>
              </a:rPr>
              <a:t>required  informational, functional, </a:t>
            </a:r>
            <a:r>
              <a:rPr sz="1800" b="1" spc="-10">
                <a:latin typeface="Arial"/>
                <a:cs typeface="Arial"/>
              </a:rPr>
              <a:t>and behavioral </a:t>
            </a:r>
            <a:r>
              <a:rPr sz="1800" b="1" spc="-5">
                <a:latin typeface="Arial"/>
                <a:cs typeface="Arial"/>
              </a:rPr>
              <a:t>domains </a:t>
            </a:r>
            <a:r>
              <a:rPr sz="1800" b="1">
                <a:latin typeface="Arial"/>
                <a:cs typeface="Arial"/>
              </a:rPr>
              <a:t>for a </a:t>
            </a:r>
            <a:r>
              <a:rPr sz="1800" b="1" spc="-5">
                <a:latin typeface="Arial"/>
                <a:cs typeface="Arial"/>
              </a:rPr>
              <a:t>computer-based  </a:t>
            </a:r>
            <a:r>
              <a:rPr sz="1800" b="1" spc="-10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59079" indent="-246379" algn="just">
              <a:lnSpc>
                <a:spcPct val="100000"/>
              </a:lnSpc>
              <a:buFont typeface="UnDotum"/>
              <a:buChar char=""/>
              <a:tabLst>
                <a:tab pos="259079" algn="l"/>
              </a:tabLst>
            </a:pPr>
            <a:r>
              <a:rPr sz="1800" b="1" spc="-5">
                <a:latin typeface="Arial"/>
                <a:cs typeface="Arial"/>
              </a:rPr>
              <a:t>Elements of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10">
                <a:latin typeface="Arial"/>
                <a:cs typeface="Arial"/>
              </a:rPr>
              <a:t>Requirements </a:t>
            </a:r>
            <a:r>
              <a:rPr sz="1800" b="1">
                <a:latin typeface="Arial"/>
                <a:cs typeface="Arial"/>
              </a:rPr>
              <a:t>Model</a:t>
            </a:r>
            <a:r>
              <a:rPr sz="1800" b="1" spc="-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:</a:t>
            </a:r>
            <a:r>
              <a:rPr sz="1800" spc="-5">
                <a:latin typeface="Arial"/>
                <a:cs typeface="Arial"/>
              </a:rPr>
              <a:t>There are many different </a:t>
            </a:r>
            <a:r>
              <a:rPr sz="1800" spc="-20">
                <a:latin typeface="Arial"/>
                <a:cs typeface="Arial"/>
              </a:rPr>
              <a:t>ways </a:t>
            </a:r>
            <a:r>
              <a:rPr sz="1800" spc="-5">
                <a:latin typeface="Arial"/>
                <a:cs typeface="Arial"/>
              </a:rPr>
              <a:t>to </a:t>
            </a:r>
            <a:r>
              <a:rPr sz="1800" spc="-10">
                <a:latin typeface="Arial"/>
                <a:cs typeface="Arial"/>
              </a:rPr>
              <a:t>look </a:t>
            </a:r>
            <a:r>
              <a:rPr sz="1800" spc="-5">
                <a:latin typeface="Arial"/>
                <a:cs typeface="Arial"/>
              </a:rPr>
              <a:t>at the requirements for </a:t>
            </a:r>
            <a:r>
              <a:rPr sz="1800">
                <a:latin typeface="Arial"/>
                <a:cs typeface="Arial"/>
              </a:rPr>
              <a:t>a </a:t>
            </a:r>
            <a:r>
              <a:rPr sz="1800" spc="-5">
                <a:latin typeface="Arial"/>
                <a:cs typeface="Arial"/>
              </a:rPr>
              <a:t>computer-  </a:t>
            </a:r>
            <a:r>
              <a:rPr sz="1800" spc="-10">
                <a:latin typeface="Arial"/>
                <a:cs typeface="Arial"/>
              </a:rPr>
              <a:t>based </a:t>
            </a:r>
            <a:r>
              <a:rPr sz="1800" spc="-5">
                <a:latin typeface="Arial"/>
                <a:cs typeface="Arial"/>
              </a:rPr>
              <a:t>system. Some </a:t>
            </a:r>
            <a:r>
              <a:rPr sz="1800" spc="-10">
                <a:latin typeface="Arial"/>
                <a:cs typeface="Arial"/>
              </a:rPr>
              <a:t>software people </a:t>
            </a:r>
            <a:r>
              <a:rPr sz="1800" spc="-5">
                <a:latin typeface="Arial"/>
                <a:cs typeface="Arial"/>
              </a:rPr>
              <a:t>argue that it’s </a:t>
            </a:r>
            <a:r>
              <a:rPr sz="1800" spc="-10">
                <a:latin typeface="Arial"/>
                <a:cs typeface="Arial"/>
              </a:rPr>
              <a:t>best </a:t>
            </a:r>
            <a:r>
              <a:rPr sz="1800" spc="-5">
                <a:latin typeface="Arial"/>
                <a:cs typeface="Arial"/>
              </a:rPr>
              <a:t>to select</a:t>
            </a:r>
            <a:r>
              <a:rPr sz="1800" spc="85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one</a:t>
            </a:r>
            <a:r>
              <a:rPr lang="en-US" spc="-1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mode of representation </a:t>
            </a:r>
            <a:r>
              <a:rPr sz="1800">
                <a:latin typeface="Arial"/>
                <a:cs typeface="Arial"/>
              </a:rPr>
              <a:t>(e.g. </a:t>
            </a:r>
            <a:r>
              <a:rPr sz="1800" spc="-5">
                <a:latin typeface="Arial"/>
                <a:cs typeface="Arial"/>
              </a:rPr>
              <a:t>the use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case)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A set </a:t>
            </a:r>
            <a:r>
              <a:rPr sz="1800" spc="-10">
                <a:latin typeface="Arial"/>
                <a:cs typeface="Arial"/>
              </a:rPr>
              <a:t>of generic </a:t>
            </a:r>
            <a:r>
              <a:rPr sz="1800" spc="-5">
                <a:latin typeface="Arial"/>
                <a:cs typeface="Arial"/>
              </a:rPr>
              <a:t>elements is </a:t>
            </a:r>
            <a:r>
              <a:rPr sz="1800">
                <a:latin typeface="Arial"/>
                <a:cs typeface="Arial"/>
              </a:rPr>
              <a:t>common </a:t>
            </a:r>
            <a:r>
              <a:rPr sz="1800" spc="-5">
                <a:latin typeface="Arial"/>
                <a:cs typeface="Arial"/>
              </a:rPr>
              <a:t>to most requirements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models.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180465" indent="-254000">
              <a:lnSpc>
                <a:spcPct val="100000"/>
              </a:lnSpc>
              <a:buAutoNum type="arabicPeriod"/>
              <a:tabLst>
                <a:tab pos="1181100" algn="l"/>
              </a:tabLst>
            </a:pPr>
            <a:r>
              <a:rPr sz="1800" b="1" spc="-10">
                <a:latin typeface="Arial"/>
                <a:cs typeface="Arial"/>
              </a:rPr>
              <a:t>Scenario-based</a:t>
            </a:r>
            <a:r>
              <a:rPr sz="1800" b="1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elements.</a:t>
            </a:r>
            <a:endParaRPr sz="1800">
              <a:latin typeface="Arial"/>
              <a:cs typeface="Arial"/>
            </a:endParaRPr>
          </a:p>
          <a:p>
            <a:pPr marL="1180465" indent="-254000">
              <a:lnSpc>
                <a:spcPct val="100000"/>
              </a:lnSpc>
              <a:buAutoNum type="arabicPeriod"/>
              <a:tabLst>
                <a:tab pos="1181100" algn="l"/>
              </a:tabLst>
            </a:pPr>
            <a:r>
              <a:rPr sz="1800" b="1" spc="-10">
                <a:latin typeface="Arial"/>
                <a:cs typeface="Arial"/>
              </a:rPr>
              <a:t>Class-based</a:t>
            </a:r>
            <a:r>
              <a:rPr sz="1800" b="1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1180465" indent="-254000">
              <a:lnSpc>
                <a:spcPct val="100000"/>
              </a:lnSpc>
              <a:buAutoNum type="arabicPeriod"/>
              <a:tabLst>
                <a:tab pos="1181100" algn="l"/>
              </a:tabLst>
            </a:pPr>
            <a:r>
              <a:rPr sz="1800" b="1" spc="-10">
                <a:latin typeface="Arial"/>
                <a:cs typeface="Arial"/>
              </a:rPr>
              <a:t>Behavioral </a:t>
            </a:r>
            <a:r>
              <a:rPr sz="1800" b="1" spc="-5"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1180465" indent="-254000">
              <a:lnSpc>
                <a:spcPct val="100000"/>
              </a:lnSpc>
              <a:buAutoNum type="arabicPeriod"/>
              <a:tabLst>
                <a:tab pos="1181100" algn="l"/>
              </a:tabLst>
            </a:pPr>
            <a:r>
              <a:rPr sz="1800" b="1">
                <a:latin typeface="Arial"/>
                <a:cs typeface="Arial"/>
              </a:rPr>
              <a:t>Flow-oriented </a:t>
            </a:r>
            <a:r>
              <a:rPr sz="1800" b="1" spc="-5"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0">
                <a:solidFill>
                  <a:sysClr val="windowText" lastClr="000000"/>
                </a:solidFill>
              </a:rPr>
              <a:t>The requirement analysis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05000"/>
            <a:ext cx="1752600" cy="175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9" y="1600200"/>
            <a:ext cx="1762391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08" y="1778626"/>
            <a:ext cx="2097937" cy="14685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0623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System Description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5474" y="1094532"/>
            <a:ext cx="217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Analysis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6045" y="1055896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Design Model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438400" y="2438400"/>
            <a:ext cx="7620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700289" y="2442271"/>
            <a:ext cx="7620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0"/>
          <p:cNvSpPr/>
          <p:nvPr/>
        </p:nvSpPr>
        <p:spPr>
          <a:xfrm rot="5400000">
            <a:off x="6031047" y="2821374"/>
            <a:ext cx="602894" cy="1208549"/>
          </a:xfrm>
          <a:prstGeom prst="bentArrow">
            <a:avLst>
              <a:gd name="adj1" fmla="val 25000"/>
              <a:gd name="adj2" fmla="val 24232"/>
              <a:gd name="adj3" fmla="val 32683"/>
              <a:gd name="adj4" fmla="val 4375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741" y="4636780"/>
            <a:ext cx="48134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Provide a set of validation requirements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741" y="3817169"/>
            <a:ext cx="48134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Describe what the customer wants built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741" y="4219363"/>
            <a:ext cx="48134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Establish the foundation for the software 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600" y="3816220"/>
            <a:ext cx="22479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b="1"/>
              <a:t>System Information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5600" y="4222795"/>
            <a:ext cx="22479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b="1"/>
              <a:t>System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600" y="4636780"/>
            <a:ext cx="22479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b="1"/>
              <a:t>System Behaviors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816220"/>
            <a:ext cx="461665" cy="1196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b="1"/>
              <a:t>Purpose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245" y="5282330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83" y="5282330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20" y="5282330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58" y="5282330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5" y="5282330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18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659" y="1019809"/>
            <a:ext cx="85528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b="0" spc="-80">
                <a:solidFill>
                  <a:srgbClr val="000000"/>
                </a:solidFill>
                <a:latin typeface="Arial"/>
                <a:cs typeface="Arial"/>
              </a:rPr>
              <a:t>“Requirements </a:t>
            </a:r>
            <a:r>
              <a:rPr b="0" spc="-95">
                <a:solidFill>
                  <a:srgbClr val="000000"/>
                </a:solidFill>
                <a:latin typeface="Arial"/>
                <a:cs typeface="Arial"/>
              </a:rPr>
              <a:t>engineering </a:t>
            </a:r>
            <a:r>
              <a:rPr b="0" spc="-90">
                <a:solidFill>
                  <a:srgbClr val="000000"/>
                </a:solidFill>
                <a:latin typeface="Arial"/>
                <a:cs typeface="Arial"/>
              </a:rPr>
              <a:t>provides </a:t>
            </a:r>
            <a:r>
              <a:rPr b="0" spc="-3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b="0" spc="-55">
                <a:solidFill>
                  <a:srgbClr val="000000"/>
                </a:solidFill>
                <a:latin typeface="Arial"/>
                <a:cs typeface="Arial"/>
              </a:rPr>
              <a:t>appropriate </a:t>
            </a:r>
            <a:r>
              <a:rPr b="0" spc="-125">
                <a:solidFill>
                  <a:srgbClr val="000000"/>
                </a:solidFill>
                <a:latin typeface="Arial"/>
                <a:cs typeface="Arial"/>
              </a:rPr>
              <a:t>mechanism </a:t>
            </a:r>
            <a:r>
              <a:rPr b="0" spc="5">
                <a:solidFill>
                  <a:srgbClr val="000000"/>
                </a:solidFill>
                <a:latin typeface="Arial"/>
                <a:cs typeface="Arial"/>
              </a:rPr>
              <a:t>for  </a:t>
            </a:r>
            <a:r>
              <a:rPr b="0" spc="-85">
                <a:solidFill>
                  <a:srgbClr val="000000"/>
                </a:solidFill>
                <a:latin typeface="Arial"/>
                <a:cs typeface="Arial"/>
              </a:rPr>
              <a:t>understanding </a:t>
            </a:r>
            <a:r>
              <a:rPr b="0" spc="-40">
                <a:solidFill>
                  <a:srgbClr val="000000"/>
                </a:solidFill>
                <a:latin typeface="Arial"/>
                <a:cs typeface="Arial"/>
              </a:rPr>
              <a:t>what </a:t>
            </a:r>
            <a:r>
              <a:rPr b="0" spc="-3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b="0" spc="-85">
                <a:solidFill>
                  <a:srgbClr val="000000"/>
                </a:solidFill>
                <a:latin typeface="Arial"/>
                <a:cs typeface="Arial"/>
              </a:rPr>
              <a:t>customer </a:t>
            </a:r>
            <a:r>
              <a:rPr b="0" spc="-80">
                <a:solidFill>
                  <a:srgbClr val="000000"/>
                </a:solidFill>
                <a:latin typeface="Arial"/>
                <a:cs typeface="Arial"/>
              </a:rPr>
              <a:t>wants, </a:t>
            </a:r>
            <a:r>
              <a:rPr b="0" spc="-120">
                <a:solidFill>
                  <a:srgbClr val="000000"/>
                </a:solidFill>
                <a:latin typeface="Arial"/>
                <a:cs typeface="Arial"/>
              </a:rPr>
              <a:t>analyzing </a:t>
            </a:r>
            <a:r>
              <a:rPr b="0" spc="-105">
                <a:solidFill>
                  <a:srgbClr val="000000"/>
                </a:solidFill>
                <a:latin typeface="Arial"/>
                <a:cs typeface="Arial"/>
              </a:rPr>
              <a:t>need, </a:t>
            </a:r>
            <a:r>
              <a:rPr b="0" spc="-185">
                <a:solidFill>
                  <a:srgbClr val="000000"/>
                </a:solidFill>
                <a:latin typeface="Arial"/>
                <a:cs typeface="Arial"/>
              </a:rPr>
              <a:t>assessing  </a:t>
            </a:r>
            <a:r>
              <a:rPr b="0" spc="-50">
                <a:solidFill>
                  <a:srgbClr val="000000"/>
                </a:solidFill>
                <a:latin typeface="Arial"/>
                <a:cs typeface="Arial"/>
              </a:rPr>
              <a:t>feasibility, </a:t>
            </a:r>
            <a:r>
              <a:rPr b="0" spc="-65">
                <a:solidFill>
                  <a:srgbClr val="000000"/>
                </a:solidFill>
                <a:latin typeface="Arial"/>
                <a:cs typeface="Arial"/>
              </a:rPr>
              <a:t>negotiating </a:t>
            </a:r>
            <a:r>
              <a:rPr b="0" spc="-19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b="0" spc="-110">
                <a:solidFill>
                  <a:srgbClr val="000000"/>
                </a:solidFill>
                <a:latin typeface="Arial"/>
                <a:cs typeface="Arial"/>
              </a:rPr>
              <a:t>reasonable </a:t>
            </a:r>
            <a:r>
              <a:rPr b="0" spc="-55">
                <a:solidFill>
                  <a:srgbClr val="000000"/>
                </a:solidFill>
                <a:latin typeface="Arial"/>
                <a:cs typeface="Arial"/>
              </a:rPr>
              <a:t>solution, </a:t>
            </a:r>
            <a:r>
              <a:rPr b="0" spc="-100">
                <a:solidFill>
                  <a:srgbClr val="000000"/>
                </a:solidFill>
                <a:latin typeface="Arial"/>
                <a:cs typeface="Arial"/>
              </a:rPr>
              <a:t>specifying </a:t>
            </a:r>
            <a:r>
              <a:rPr b="0" spc="-3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b="0" spc="19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5">
                <a:solidFill>
                  <a:srgbClr val="000000"/>
                </a:solidFill>
                <a:latin typeface="Arial"/>
                <a:cs typeface="Arial"/>
              </a:rPr>
              <a:t>solution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959" y="2117090"/>
            <a:ext cx="8576945" cy="350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  <a:tabLst>
                <a:tab pos="2193290" algn="l"/>
                <a:tab pos="3600450" algn="l"/>
                <a:tab pos="4215765" algn="l"/>
                <a:tab pos="6054725" algn="l"/>
                <a:tab pos="6722745" algn="l"/>
                <a:tab pos="8136890" algn="l"/>
              </a:tabLst>
            </a:pPr>
            <a:r>
              <a:rPr sz="2400" spc="-100">
                <a:latin typeface="Arial"/>
                <a:cs typeface="Arial"/>
              </a:rPr>
              <a:t>una</a:t>
            </a:r>
            <a:r>
              <a:rPr sz="2400" spc="-140">
                <a:latin typeface="Arial"/>
                <a:cs typeface="Arial"/>
              </a:rPr>
              <a:t>m</a:t>
            </a:r>
            <a:r>
              <a:rPr sz="2400" spc="-50">
                <a:latin typeface="Arial"/>
                <a:cs typeface="Arial"/>
              </a:rPr>
              <a:t>b</a:t>
            </a:r>
            <a:r>
              <a:rPr sz="2400" spc="-15">
                <a:latin typeface="Arial"/>
                <a:cs typeface="Arial"/>
              </a:rPr>
              <a:t>i</a:t>
            </a:r>
            <a:r>
              <a:rPr sz="2400" spc="-220">
                <a:latin typeface="Arial"/>
                <a:cs typeface="Arial"/>
              </a:rPr>
              <a:t>g</a:t>
            </a:r>
            <a:r>
              <a:rPr sz="2400" spc="-80">
                <a:latin typeface="Arial"/>
                <a:cs typeface="Arial"/>
              </a:rPr>
              <a:t>u</a:t>
            </a:r>
            <a:r>
              <a:rPr sz="2400" spc="-85">
                <a:latin typeface="Arial"/>
                <a:cs typeface="Arial"/>
              </a:rPr>
              <a:t>o</a:t>
            </a:r>
            <a:r>
              <a:rPr sz="2400" spc="-110">
                <a:latin typeface="Arial"/>
                <a:cs typeface="Arial"/>
              </a:rPr>
              <a:t>usl</a:t>
            </a:r>
            <a:r>
              <a:rPr sz="2400" spc="-125">
                <a:latin typeface="Arial"/>
                <a:cs typeface="Arial"/>
              </a:rPr>
              <a:t>y</a:t>
            </a:r>
            <a:r>
              <a:rPr sz="2400" spc="-70">
                <a:latin typeface="Arial"/>
                <a:cs typeface="Arial"/>
              </a:rPr>
              <a:t>,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125">
                <a:latin typeface="Arial"/>
                <a:cs typeface="Arial"/>
              </a:rPr>
              <a:t>v</a:t>
            </a:r>
            <a:r>
              <a:rPr sz="2400" spc="-60">
                <a:latin typeface="Arial"/>
                <a:cs typeface="Arial"/>
              </a:rPr>
              <a:t>al</a:t>
            </a:r>
            <a:r>
              <a:rPr sz="2400" spc="-30">
                <a:latin typeface="Arial"/>
                <a:cs typeface="Arial"/>
              </a:rPr>
              <a:t>i</a:t>
            </a:r>
            <a:r>
              <a:rPr sz="2400" spc="-90">
                <a:latin typeface="Arial"/>
                <a:cs typeface="Arial"/>
              </a:rPr>
              <a:t>d</a:t>
            </a:r>
            <a:r>
              <a:rPr sz="2400" spc="-185">
                <a:latin typeface="Arial"/>
                <a:cs typeface="Arial"/>
              </a:rPr>
              <a:t>a</a:t>
            </a:r>
            <a:r>
              <a:rPr sz="2400" spc="130">
                <a:latin typeface="Arial"/>
                <a:cs typeface="Arial"/>
              </a:rPr>
              <a:t>t</a:t>
            </a:r>
            <a:r>
              <a:rPr sz="2400" spc="-85">
                <a:latin typeface="Arial"/>
                <a:cs typeface="Arial"/>
              </a:rPr>
              <a:t>in</a:t>
            </a:r>
            <a:r>
              <a:rPr sz="2400" spc="-110">
                <a:latin typeface="Arial"/>
                <a:cs typeface="Arial"/>
              </a:rPr>
              <a:t>g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130">
                <a:latin typeface="Arial"/>
                <a:cs typeface="Arial"/>
              </a:rPr>
              <a:t>t</a:t>
            </a:r>
            <a:r>
              <a:rPr sz="2400" spc="-114">
                <a:latin typeface="Arial"/>
                <a:cs typeface="Arial"/>
              </a:rPr>
              <a:t>h</a:t>
            </a:r>
            <a:r>
              <a:rPr sz="2400" spc="-110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165">
                <a:latin typeface="Arial"/>
                <a:cs typeface="Arial"/>
              </a:rPr>
              <a:t>spe</a:t>
            </a:r>
            <a:r>
              <a:rPr sz="2400" spc="-190">
                <a:latin typeface="Arial"/>
                <a:cs typeface="Arial"/>
              </a:rPr>
              <a:t>c</a:t>
            </a:r>
            <a:r>
              <a:rPr sz="2400" spc="35">
                <a:latin typeface="Arial"/>
                <a:cs typeface="Arial"/>
              </a:rPr>
              <a:t>if</a:t>
            </a:r>
            <a:r>
              <a:rPr sz="2400" spc="-60">
                <a:latin typeface="Arial"/>
                <a:cs typeface="Arial"/>
              </a:rPr>
              <a:t>i</a:t>
            </a:r>
            <a:r>
              <a:rPr sz="2400" spc="-120">
                <a:latin typeface="Arial"/>
                <a:cs typeface="Arial"/>
              </a:rPr>
              <a:t>c</a:t>
            </a:r>
            <a:r>
              <a:rPr sz="2400" spc="-185">
                <a:latin typeface="Arial"/>
                <a:cs typeface="Arial"/>
              </a:rPr>
              <a:t>a</a:t>
            </a:r>
            <a:r>
              <a:rPr sz="2400" spc="130">
                <a:latin typeface="Arial"/>
                <a:cs typeface="Arial"/>
              </a:rPr>
              <a:t>t</a:t>
            </a:r>
            <a:r>
              <a:rPr sz="2400" spc="-20">
                <a:latin typeface="Arial"/>
                <a:cs typeface="Arial"/>
              </a:rPr>
              <a:t>i</a:t>
            </a:r>
            <a:r>
              <a:rPr sz="2400" spc="-50">
                <a:latin typeface="Arial"/>
                <a:cs typeface="Arial"/>
              </a:rPr>
              <a:t>o</a:t>
            </a:r>
            <a:r>
              <a:rPr sz="2400" spc="-100">
                <a:latin typeface="Arial"/>
                <a:cs typeface="Arial"/>
              </a:rPr>
              <a:t>n</a:t>
            </a:r>
            <a:r>
              <a:rPr sz="2400" spc="-50">
                <a:latin typeface="Arial"/>
                <a:cs typeface="Arial"/>
              </a:rPr>
              <a:t>,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114">
                <a:latin typeface="Arial"/>
                <a:cs typeface="Arial"/>
              </a:rPr>
              <a:t>and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85">
                <a:latin typeface="Arial"/>
                <a:cs typeface="Arial"/>
              </a:rPr>
              <a:t>m</a:t>
            </a:r>
            <a:r>
              <a:rPr sz="2400" spc="-150">
                <a:latin typeface="Arial"/>
                <a:cs typeface="Arial"/>
              </a:rPr>
              <a:t>an</a:t>
            </a:r>
            <a:r>
              <a:rPr sz="2400" spc="-145">
                <a:latin typeface="Arial"/>
                <a:cs typeface="Arial"/>
              </a:rPr>
              <a:t>a</a:t>
            </a:r>
            <a:r>
              <a:rPr sz="2400" spc="-220">
                <a:latin typeface="Arial"/>
                <a:cs typeface="Arial"/>
              </a:rPr>
              <a:t>g</a:t>
            </a:r>
            <a:r>
              <a:rPr sz="2400" spc="-25">
                <a:latin typeface="Arial"/>
                <a:cs typeface="Arial"/>
              </a:rPr>
              <a:t>i</a:t>
            </a:r>
            <a:r>
              <a:rPr sz="2400" spc="-40">
                <a:latin typeface="Arial"/>
                <a:cs typeface="Arial"/>
              </a:rPr>
              <a:t>n</a:t>
            </a:r>
            <a:r>
              <a:rPr sz="2400" spc="-210">
                <a:latin typeface="Arial"/>
                <a:cs typeface="Arial"/>
              </a:rPr>
              <a:t>g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135">
                <a:latin typeface="Arial"/>
                <a:cs typeface="Arial"/>
              </a:rPr>
              <a:t>t</a:t>
            </a:r>
            <a:r>
              <a:rPr sz="2400" spc="-90">
                <a:latin typeface="Arial"/>
                <a:cs typeface="Arial"/>
              </a:rPr>
              <a:t>he  </a:t>
            </a:r>
            <a:r>
              <a:rPr sz="2400" spc="-65">
                <a:latin typeface="Arial"/>
                <a:cs typeface="Arial"/>
              </a:rPr>
              <a:t>requirements </a:t>
            </a:r>
            <a:r>
              <a:rPr sz="2400" spc="-225">
                <a:latin typeface="Arial"/>
                <a:cs typeface="Arial"/>
              </a:rPr>
              <a:t>as </a:t>
            </a:r>
            <a:r>
              <a:rPr sz="2400" spc="-50">
                <a:latin typeface="Arial"/>
                <a:cs typeface="Arial"/>
              </a:rPr>
              <a:t>they </a:t>
            </a:r>
            <a:r>
              <a:rPr sz="2400" spc="-100">
                <a:latin typeface="Arial"/>
                <a:cs typeface="Arial"/>
              </a:rPr>
              <a:t>are </a:t>
            </a:r>
            <a:r>
              <a:rPr sz="2400" spc="-60">
                <a:latin typeface="Arial"/>
                <a:cs typeface="Arial"/>
              </a:rPr>
              <a:t>transformed </a:t>
            </a:r>
            <a:r>
              <a:rPr sz="2400">
                <a:latin typeface="Arial"/>
                <a:cs typeface="Arial"/>
              </a:rPr>
              <a:t>into </a:t>
            </a:r>
            <a:r>
              <a:rPr sz="2400" spc="-130">
                <a:latin typeface="Arial"/>
                <a:cs typeface="Arial"/>
              </a:rPr>
              <a:t>an </a:t>
            </a:r>
            <a:r>
              <a:rPr sz="2400" spc="-60">
                <a:latin typeface="Arial"/>
                <a:cs typeface="Arial"/>
              </a:rPr>
              <a:t>operational</a:t>
            </a:r>
            <a:r>
              <a:rPr sz="2400" spc="-409">
                <a:latin typeface="Arial"/>
                <a:cs typeface="Arial"/>
              </a:rPr>
              <a:t> </a:t>
            </a:r>
            <a:r>
              <a:rPr sz="2400" spc="-80">
                <a:latin typeface="Arial"/>
                <a:cs typeface="Arial"/>
              </a:rPr>
              <a:t>system.”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</a:pPr>
            <a:r>
              <a:rPr sz="2200" spc="-5">
                <a:latin typeface="Arial"/>
                <a:cs typeface="Arial"/>
              </a:rPr>
              <a:t>It encompasses </a:t>
            </a:r>
            <a:r>
              <a:rPr sz="2200" b="1" spc="-5">
                <a:latin typeface="Arial"/>
                <a:cs typeface="Arial"/>
              </a:rPr>
              <a:t>seven </a:t>
            </a:r>
            <a:r>
              <a:rPr sz="2200" spc="-5">
                <a:latin typeface="Arial"/>
                <a:cs typeface="Arial"/>
              </a:rPr>
              <a:t>distinct </a:t>
            </a:r>
            <a:r>
              <a:rPr sz="2200">
                <a:latin typeface="Arial"/>
                <a:cs typeface="Arial"/>
              </a:rPr>
              <a:t>tasks:</a:t>
            </a:r>
            <a:r>
              <a:rPr sz="2200" spc="35">
                <a:latin typeface="Arial"/>
                <a:cs typeface="Arial"/>
              </a:rPr>
              <a:t> </a:t>
            </a:r>
            <a:r>
              <a:rPr sz="2200" b="1" spc="-5">
                <a:latin typeface="Arial"/>
                <a:cs typeface="Arial"/>
              </a:rPr>
              <a:t>(IEENSVM)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834390" indent="-207010">
              <a:lnSpc>
                <a:spcPct val="100000"/>
              </a:lnSpc>
              <a:buFont typeface="UnDotum"/>
              <a:buChar char=""/>
              <a:tabLst>
                <a:tab pos="834390" algn="l"/>
              </a:tabLst>
            </a:pPr>
            <a:r>
              <a:rPr sz="2200" b="1" spc="-5">
                <a:latin typeface="Arial"/>
                <a:cs typeface="Arial"/>
              </a:rPr>
              <a:t>Inception</a:t>
            </a:r>
            <a:r>
              <a:rPr sz="2200" b="1" spc="-15">
                <a:latin typeface="Arial"/>
                <a:cs typeface="Arial"/>
              </a:rPr>
              <a:t> </a:t>
            </a:r>
            <a:r>
              <a:rPr sz="2200" b="1" spc="-5">
                <a:latin typeface="Arial"/>
                <a:cs typeface="Arial"/>
              </a:rPr>
              <a:t>(beginning)</a:t>
            </a:r>
            <a:endParaRPr sz="2200">
              <a:latin typeface="Arial"/>
              <a:cs typeface="Arial"/>
            </a:endParaRPr>
          </a:p>
          <a:p>
            <a:pPr marL="834390" indent="-207010">
              <a:lnSpc>
                <a:spcPct val="100000"/>
              </a:lnSpc>
              <a:buFont typeface="UnDotum"/>
              <a:buChar char=""/>
              <a:tabLst>
                <a:tab pos="834390" algn="l"/>
              </a:tabLst>
            </a:pPr>
            <a:r>
              <a:rPr sz="2200" b="1" spc="-5">
                <a:latin typeface="Arial"/>
                <a:cs typeface="Arial"/>
              </a:rPr>
              <a:t>Elicitation (bring</a:t>
            </a:r>
            <a:r>
              <a:rPr sz="2200" b="1" spc="-20">
                <a:latin typeface="Arial"/>
                <a:cs typeface="Arial"/>
              </a:rPr>
              <a:t> </a:t>
            </a:r>
            <a:r>
              <a:rPr sz="2200" b="1" spc="-5">
                <a:latin typeface="Arial"/>
                <a:cs typeface="Arial"/>
              </a:rPr>
              <a:t>out)</a:t>
            </a:r>
            <a:endParaRPr sz="2200">
              <a:latin typeface="Arial"/>
              <a:cs typeface="Arial"/>
            </a:endParaRPr>
          </a:p>
          <a:p>
            <a:pPr marL="834390" indent="-207010">
              <a:lnSpc>
                <a:spcPct val="100000"/>
              </a:lnSpc>
              <a:buFont typeface="UnDotum"/>
              <a:buChar char=""/>
              <a:tabLst>
                <a:tab pos="834390" algn="l"/>
              </a:tabLst>
            </a:pPr>
            <a:r>
              <a:rPr sz="2200" b="1" spc="-5">
                <a:latin typeface="Arial"/>
                <a:cs typeface="Arial"/>
              </a:rPr>
              <a:t>Elaboration (expansion </a:t>
            </a:r>
            <a:r>
              <a:rPr sz="2200" b="1">
                <a:latin typeface="Arial"/>
                <a:cs typeface="Arial"/>
              </a:rPr>
              <a:t>,</a:t>
            </a:r>
            <a:r>
              <a:rPr sz="2200" b="1" spc="-5">
                <a:latin typeface="Arial"/>
                <a:cs typeface="Arial"/>
              </a:rPr>
              <a:t> explanation)</a:t>
            </a:r>
            <a:endParaRPr sz="2200">
              <a:latin typeface="Arial"/>
              <a:cs typeface="Arial"/>
            </a:endParaRPr>
          </a:p>
          <a:p>
            <a:pPr marL="834390" indent="-207010">
              <a:lnSpc>
                <a:spcPct val="100000"/>
              </a:lnSpc>
              <a:buFont typeface="UnDotum"/>
              <a:buChar char=""/>
              <a:tabLst>
                <a:tab pos="834390" algn="l"/>
              </a:tabLst>
            </a:pPr>
            <a:r>
              <a:rPr sz="2200" b="1" spc="-5">
                <a:latin typeface="Arial"/>
                <a:cs typeface="Arial"/>
              </a:rPr>
              <a:t>Negotiation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4239" y="5593079"/>
            <a:ext cx="20212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" indent="-207010">
              <a:lnSpc>
                <a:spcPct val="100000"/>
              </a:lnSpc>
              <a:spcBef>
                <a:spcPts val="100"/>
              </a:spcBef>
              <a:buFont typeface="UnDotum"/>
              <a:buChar char=""/>
              <a:tabLst>
                <a:tab pos="245110" algn="l"/>
              </a:tabLst>
            </a:pPr>
            <a:r>
              <a:rPr sz="2200" b="1" spc="-5">
                <a:latin typeface="Arial"/>
                <a:cs typeface="Arial"/>
              </a:rPr>
              <a:t>Specification</a:t>
            </a:r>
            <a:endParaRPr sz="2200">
              <a:latin typeface="Arial"/>
              <a:cs typeface="Arial"/>
            </a:endParaRPr>
          </a:p>
          <a:p>
            <a:pPr marL="245110" indent="-207010">
              <a:lnSpc>
                <a:spcPct val="100000"/>
              </a:lnSpc>
              <a:buFont typeface="UnDotum"/>
              <a:buChar char=""/>
              <a:tabLst>
                <a:tab pos="245110" algn="l"/>
              </a:tabLst>
            </a:pPr>
            <a:r>
              <a:rPr sz="2200" b="1" spc="-5">
                <a:latin typeface="Arial"/>
                <a:cs typeface="Arial"/>
              </a:rPr>
              <a:t>Validation</a:t>
            </a:r>
            <a:endParaRPr sz="2200">
              <a:latin typeface="Arial"/>
              <a:cs typeface="Arial"/>
            </a:endParaRPr>
          </a:p>
          <a:p>
            <a:pPr marL="245110" indent="-207010">
              <a:lnSpc>
                <a:spcPct val="100000"/>
              </a:lnSpc>
              <a:buFont typeface="UnDotum"/>
              <a:buChar char=""/>
              <a:tabLst>
                <a:tab pos="245110" algn="l"/>
              </a:tabLst>
            </a:pPr>
            <a:r>
              <a:rPr sz="2200" b="1" spc="-5">
                <a:latin typeface="Arial"/>
                <a:cs typeface="Arial"/>
              </a:rPr>
              <a:t>Management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the Requirements Model</a:t>
            </a:r>
          </a:p>
        </p:txBody>
      </p:sp>
      <p:sp>
        <p:nvSpPr>
          <p:cNvPr id="4" name="Oval 3"/>
          <p:cNvSpPr/>
          <p:nvPr/>
        </p:nvSpPr>
        <p:spPr>
          <a:xfrm>
            <a:off x="2628900" y="1905000"/>
            <a:ext cx="3886200" cy="388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0"/>
            <a:endCxn id="4" idx="4"/>
          </p:cNvCxnSpPr>
          <p:nvPr/>
        </p:nvCxnSpPr>
        <p:spPr>
          <a:xfrm flipH="1">
            <a:off x="4572000" y="1905000"/>
            <a:ext cx="0" cy="3886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4" idx="6"/>
          </p:cNvCxnSpPr>
          <p:nvPr/>
        </p:nvCxnSpPr>
        <p:spPr>
          <a:xfrm>
            <a:off x="2628900" y="3848100"/>
            <a:ext cx="3886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707674" y="2983774"/>
            <a:ext cx="1728652" cy="172865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3810000" y="3581400"/>
            <a:ext cx="1519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Software</a:t>
            </a:r>
          </a:p>
          <a:p>
            <a:pPr algn="ctr"/>
            <a:r>
              <a:rPr lang="en-US" b="1"/>
              <a:t>Requirements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300" y="1524000"/>
            <a:ext cx="3390900" cy="1332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310" y="1563468"/>
            <a:ext cx="32766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Scenario-based Models</a:t>
            </a:r>
          </a:p>
          <a:p>
            <a:r>
              <a:rPr lang="en-US"/>
              <a:t>e.g.</a:t>
            </a:r>
          </a:p>
          <a:p>
            <a:r>
              <a:rPr lang="en-US"/>
              <a:t>Use cases</a:t>
            </a:r>
          </a:p>
          <a:p>
            <a:r>
              <a:rPr lang="en-US"/>
              <a:t>User Stories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46520" y="1520375"/>
            <a:ext cx="3390900" cy="1332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83530" y="1559843"/>
            <a:ext cx="32766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Class Models</a:t>
            </a:r>
          </a:p>
          <a:p>
            <a:pPr algn="r"/>
            <a:r>
              <a:rPr lang="en-US"/>
              <a:t>e.g.</a:t>
            </a:r>
          </a:p>
          <a:p>
            <a:pPr algn="r"/>
            <a:r>
              <a:rPr lang="en-US"/>
              <a:t>Class diagrams</a:t>
            </a:r>
          </a:p>
          <a:p>
            <a:pPr algn="r"/>
            <a:r>
              <a:rPr lang="en-US"/>
              <a:t>Collaboration diagrams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4490" y="4594145"/>
            <a:ext cx="3390900" cy="1332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1500" y="4633613"/>
            <a:ext cx="32766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Behavioral Models</a:t>
            </a:r>
          </a:p>
          <a:p>
            <a:r>
              <a:rPr lang="en-US"/>
              <a:t>e.g.</a:t>
            </a:r>
          </a:p>
          <a:p>
            <a:r>
              <a:rPr lang="en-US"/>
              <a:t>State diagrams</a:t>
            </a:r>
          </a:p>
          <a:p>
            <a:r>
              <a:rPr lang="en-US"/>
              <a:t>Sequence diagrams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46520" y="4603100"/>
            <a:ext cx="3390900" cy="1332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83530" y="4642568"/>
            <a:ext cx="32766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Flow Models</a:t>
            </a:r>
          </a:p>
          <a:p>
            <a:pPr algn="r"/>
            <a:r>
              <a:rPr lang="en-US"/>
              <a:t>e.g.</a:t>
            </a:r>
          </a:p>
          <a:p>
            <a:pPr algn="r"/>
            <a:r>
              <a:rPr lang="en-US"/>
              <a:t>DFDs</a:t>
            </a:r>
          </a:p>
          <a:p>
            <a:pPr algn="r"/>
            <a:r>
              <a:rPr lang="en-US"/>
              <a:t>Data models</a:t>
            </a:r>
          </a:p>
        </p:txBody>
      </p:sp>
    </p:spTree>
    <p:extLst>
      <p:ext uri="{BB962C8B-B14F-4D97-AF65-F5344CB8AC3E}">
        <p14:creationId xmlns:p14="http://schemas.microsoft.com/office/powerpoint/2010/main" val="25174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the Requirements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96300" cy="2339102"/>
          </a:xfrm>
        </p:spPr>
        <p:txBody>
          <a:bodyPr/>
          <a:lstStyle/>
          <a:p>
            <a:r>
              <a:rPr lang="en-US" sz="2000" b="1"/>
              <a:t>Scenario-based elements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Describe</a:t>
            </a:r>
            <a:r>
              <a:rPr lang="en-US"/>
              <a:t> the </a:t>
            </a:r>
            <a:r>
              <a:rPr lang="en-US">
                <a:solidFill>
                  <a:srgbClr val="C00000"/>
                </a:solidFill>
              </a:rPr>
              <a:t>system</a:t>
            </a:r>
            <a:r>
              <a:rPr lang="en-US"/>
              <a:t> from the </a:t>
            </a:r>
            <a:r>
              <a:rPr lang="en-US">
                <a:solidFill>
                  <a:srgbClr val="C00000"/>
                </a:solidFill>
              </a:rPr>
              <a:t>user's point of view </a:t>
            </a:r>
            <a:r>
              <a:rPr lang="en-US"/>
              <a:t>using scenarios that are depicted (stated) in </a:t>
            </a:r>
            <a:r>
              <a:rPr lang="en-US">
                <a:solidFill>
                  <a:srgbClr val="C00000"/>
                </a:solidFill>
              </a:rPr>
              <a:t>use cases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activity diagrams</a:t>
            </a:r>
          </a:p>
          <a:p>
            <a:pPr lvl="1"/>
            <a:endParaRPr lang="en-US"/>
          </a:p>
          <a:p>
            <a:r>
              <a:rPr lang="en-US" sz="2000" b="1"/>
              <a:t>Class-based elements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Identify</a:t>
            </a:r>
            <a:r>
              <a:rPr lang="en-US"/>
              <a:t> the </a:t>
            </a:r>
            <a:r>
              <a:rPr lang="en-US">
                <a:solidFill>
                  <a:srgbClr val="C00000"/>
                </a:solidFill>
              </a:rPr>
              <a:t>domain classes</a:t>
            </a:r>
            <a:r>
              <a:rPr lang="en-US"/>
              <a:t> for the </a:t>
            </a:r>
            <a:r>
              <a:rPr lang="en-US">
                <a:solidFill>
                  <a:srgbClr val="C00000"/>
                </a:solidFill>
              </a:rPr>
              <a:t>objects</a:t>
            </a:r>
            <a:r>
              <a:rPr lang="en-US"/>
              <a:t> manipulated by the actors, the attributes of these classes, and how they interact with one another; which utilize </a:t>
            </a:r>
            <a:r>
              <a:rPr lang="en-US">
                <a:solidFill>
                  <a:srgbClr val="C00000"/>
                </a:solidFill>
              </a:rPr>
              <a:t>class diagrams</a:t>
            </a:r>
            <a:r>
              <a:rPr lang="en-US"/>
              <a:t> to do this.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962400"/>
            <a:ext cx="2133600" cy="369332"/>
          </a:xfrm>
          <a:prstGeom prst="rect">
            <a:avLst/>
          </a:prstGeom>
          <a:ln>
            <a:solidFill>
              <a:srgbClr val="FF8C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</a:rPr>
              <a:t>Use Case Diagram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4331732"/>
            <a:ext cx="2133600" cy="1992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4332588"/>
            <a:ext cx="1905000" cy="1905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1400" y="3962400"/>
            <a:ext cx="2133600" cy="369332"/>
          </a:xfrm>
          <a:prstGeom prst="rect">
            <a:avLst/>
          </a:prstGeom>
          <a:ln>
            <a:solidFill>
              <a:srgbClr val="FF8C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</a:rPr>
              <a:t>Activity Diagram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4331732"/>
            <a:ext cx="2133600" cy="1992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4342862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19800" y="3962400"/>
            <a:ext cx="2133600" cy="369332"/>
          </a:xfrm>
          <a:prstGeom prst="rect">
            <a:avLst/>
          </a:prstGeom>
          <a:ln>
            <a:solidFill>
              <a:srgbClr val="FF8C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</a:rPr>
              <a:t>Class Diagram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9800" y="4331732"/>
            <a:ext cx="2133600" cy="1992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48" y="437566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the Requirements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231654"/>
          </a:xfrm>
        </p:spPr>
        <p:txBody>
          <a:bodyPr/>
          <a:lstStyle/>
          <a:p>
            <a:r>
              <a:rPr lang="en-US" sz="2000" b="1"/>
              <a:t>Behavioral elements</a:t>
            </a:r>
          </a:p>
          <a:p>
            <a:pPr lvl="1"/>
            <a:r>
              <a:rPr lang="en-US"/>
              <a:t>Use </a:t>
            </a:r>
            <a:r>
              <a:rPr lang="en-US">
                <a:solidFill>
                  <a:srgbClr val="C00000"/>
                </a:solidFill>
              </a:rPr>
              <a:t>state diagrams</a:t>
            </a:r>
            <a:r>
              <a:rPr lang="en-US"/>
              <a:t> to </a:t>
            </a:r>
            <a:r>
              <a:rPr lang="en-US">
                <a:solidFill>
                  <a:srgbClr val="C00000"/>
                </a:solidFill>
              </a:rPr>
              <a:t>represent</a:t>
            </a:r>
            <a:r>
              <a:rPr lang="en-US"/>
              <a:t> the </a:t>
            </a:r>
            <a:r>
              <a:rPr lang="en-US">
                <a:solidFill>
                  <a:srgbClr val="C00000"/>
                </a:solidFill>
              </a:rPr>
              <a:t>state of the system</a:t>
            </a:r>
            <a:r>
              <a:rPr lang="en-US"/>
              <a:t>, the events that cause the system to change state, and the actions that are taken as a result of a particular event.</a:t>
            </a:r>
          </a:p>
          <a:p>
            <a:pPr lvl="1"/>
            <a:r>
              <a:rPr lang="en-US"/>
              <a:t>This can also be applied to each class in the system.</a:t>
            </a:r>
          </a:p>
          <a:p>
            <a:pPr lvl="1"/>
            <a:endParaRPr lang="en-US"/>
          </a:p>
          <a:p>
            <a:r>
              <a:rPr lang="en-US" sz="2000" b="1"/>
              <a:t>Flow-oriented elements</a:t>
            </a:r>
          </a:p>
          <a:p>
            <a:pPr lvl="1"/>
            <a:r>
              <a:rPr lang="en-US"/>
              <a:t>Use </a:t>
            </a:r>
            <a:r>
              <a:rPr lang="en-US">
                <a:solidFill>
                  <a:srgbClr val="C00000"/>
                </a:solidFill>
              </a:rPr>
              <a:t>data flow diagrams</a:t>
            </a:r>
            <a:r>
              <a:rPr lang="en-US"/>
              <a:t> to </a:t>
            </a:r>
            <a:r>
              <a:rPr lang="en-US">
                <a:solidFill>
                  <a:srgbClr val="C00000"/>
                </a:solidFill>
              </a:rPr>
              <a:t>show</a:t>
            </a:r>
            <a:r>
              <a:rPr lang="en-US"/>
              <a:t> the </a:t>
            </a:r>
            <a:r>
              <a:rPr lang="en-US">
                <a:solidFill>
                  <a:srgbClr val="C00000"/>
                </a:solidFill>
              </a:rPr>
              <a:t>input</a:t>
            </a:r>
            <a:r>
              <a:rPr lang="en-US"/>
              <a:t> data that comes into a system, what </a:t>
            </a:r>
            <a:r>
              <a:rPr lang="en-US">
                <a:solidFill>
                  <a:srgbClr val="C00000"/>
                </a:solidFill>
              </a:rPr>
              <a:t>functions</a:t>
            </a:r>
            <a:r>
              <a:rPr lang="en-US"/>
              <a:t> are </a:t>
            </a:r>
            <a:r>
              <a:rPr lang="en-US">
                <a:solidFill>
                  <a:srgbClr val="C00000"/>
                </a:solidFill>
              </a:rPr>
              <a:t>applied</a:t>
            </a:r>
            <a:r>
              <a:rPr lang="en-US"/>
              <a:t> to that data to do transformations, and what resulting </a:t>
            </a:r>
            <a:r>
              <a:rPr lang="en-US">
                <a:solidFill>
                  <a:srgbClr val="C00000"/>
                </a:solidFill>
              </a:rPr>
              <a:t>output</a:t>
            </a:r>
            <a:r>
              <a:rPr lang="en-US"/>
              <a:t> data are produced.</a:t>
            </a:r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01135" y="4419600"/>
            <a:ext cx="461665" cy="1981200"/>
          </a:xfrm>
          <a:prstGeom prst="rect">
            <a:avLst/>
          </a:prstGeom>
          <a:ln>
            <a:solidFill>
              <a:srgbClr val="FF8C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b="1"/>
              <a:t>Data Flow Diagram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67535" y="4419600"/>
            <a:ext cx="21336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24" b="5883"/>
          <a:stretch>
            <a:fillRect/>
          </a:stretch>
        </p:blipFill>
        <p:spPr>
          <a:xfrm>
            <a:off x="4598357" y="4495800"/>
            <a:ext cx="2054772" cy="1752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67135" y="4419600"/>
            <a:ext cx="461665" cy="1981200"/>
          </a:xfrm>
          <a:prstGeom prst="rect">
            <a:avLst/>
          </a:prstGeom>
          <a:ln>
            <a:solidFill>
              <a:srgbClr val="FF8C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b="1"/>
              <a:t>State Diagram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4419600"/>
            <a:ext cx="21336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361" y="446497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2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369332"/>
          </a:xfrm>
        </p:spPr>
        <p:txBody>
          <a:bodyPr/>
          <a:lstStyle/>
          <a:p>
            <a:r>
              <a:rPr lang="en-US" b="0"/>
              <a:t>Difference between scenario and use case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8" y="1535429"/>
            <a:ext cx="8808721" cy="2831544"/>
          </a:xfrm>
        </p:spPr>
        <p:txBody>
          <a:bodyPr/>
          <a:lstStyle/>
          <a:p>
            <a:r>
              <a:rPr lang="en-US" sz="2000" b="0"/>
              <a:t>A </a:t>
            </a:r>
            <a:r>
              <a:rPr lang="en-US" sz="2000"/>
              <a:t>use case</a:t>
            </a:r>
            <a:r>
              <a:rPr lang="en-US" sz="2000" b="0"/>
              <a:t> involves an actor and the flow that a particular actor takes </a:t>
            </a:r>
            <a:r>
              <a:rPr lang="en-US" sz="2000"/>
              <a:t>in a</a:t>
            </a:r>
            <a:r>
              <a:rPr lang="en-US" sz="2000" b="0"/>
              <a:t> given functionality or path. </a:t>
            </a:r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r>
              <a:rPr lang="en-US" sz="2000" b="0"/>
              <a:t> A </a:t>
            </a:r>
            <a:r>
              <a:rPr lang="en-US" sz="2000"/>
              <a:t>Scenario</a:t>
            </a:r>
            <a:r>
              <a:rPr lang="en-US" sz="2000" b="0"/>
              <a:t> involves a situation that may have single or multiple actors that </a:t>
            </a:r>
            <a:r>
              <a:rPr lang="en-US" sz="2000"/>
              <a:t>take</a:t>
            </a:r>
            <a:r>
              <a:rPr lang="en-US" sz="2000" b="0"/>
              <a:t> a given functionality or path to resolve the </a:t>
            </a:r>
            <a:r>
              <a:rPr lang="en-US" sz="2000"/>
              <a:t>scenario</a:t>
            </a:r>
            <a:r>
              <a:rPr lang="en-US" sz="2000" b="0"/>
              <a:t>. </a:t>
            </a:r>
          </a:p>
          <a:p>
            <a:r>
              <a:rPr lang="en-US" sz="2000" b="0"/>
              <a:t>You can see the main </a:t>
            </a:r>
            <a:r>
              <a:rPr lang="en-US" sz="2000"/>
              <a:t>difference</a:t>
            </a:r>
            <a:r>
              <a:rPr lang="en-US" sz="2000" b="0"/>
              <a:t> is "perspective" here</a:t>
            </a:r>
            <a:r>
              <a:rPr lang="en-US" b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8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rule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79" y="1535429"/>
            <a:ext cx="8473440" cy="25853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Make </a:t>
            </a:r>
            <a:r>
              <a:rPr lang="en-US" sz="2400" b="1">
                <a:solidFill>
                  <a:srgbClr val="C00000"/>
                </a:solidFill>
              </a:rPr>
              <a:t>sure all points </a:t>
            </a:r>
            <a:r>
              <a:rPr lang="en-US" sz="2400"/>
              <a:t>of view are </a:t>
            </a:r>
            <a:r>
              <a:rPr lang="en-US" sz="2400" b="1">
                <a:solidFill>
                  <a:srgbClr val="C00000"/>
                </a:solidFill>
              </a:rPr>
              <a:t>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Every </a:t>
            </a:r>
            <a:r>
              <a:rPr lang="en-US" sz="2400" b="1">
                <a:solidFill>
                  <a:srgbClr val="C00000"/>
                </a:solidFill>
              </a:rPr>
              <a:t>element</a:t>
            </a:r>
            <a:r>
              <a:rPr lang="en-US" sz="2400"/>
              <a:t> should </a:t>
            </a:r>
            <a:r>
              <a:rPr lang="en-US" sz="2400" b="1">
                <a:solidFill>
                  <a:srgbClr val="C00000"/>
                </a:solidFill>
              </a:rPr>
              <a:t>add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</a:rPr>
              <a:t>Keep</a:t>
            </a:r>
            <a:r>
              <a:rPr lang="en-US" sz="2400"/>
              <a:t> it </a:t>
            </a:r>
            <a:r>
              <a:rPr lang="en-US" sz="2400" b="1">
                <a:solidFill>
                  <a:srgbClr val="C00000"/>
                </a:solidFill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</a:rPr>
              <a:t>Maintain</a:t>
            </a:r>
            <a:r>
              <a:rPr lang="en-US" sz="2400"/>
              <a:t> a high level of </a:t>
            </a:r>
            <a:r>
              <a:rPr lang="en-US" sz="2400" b="1">
                <a:solidFill>
                  <a:srgbClr val="C00000"/>
                </a:solidFill>
              </a:rPr>
              <a:t>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</a:rPr>
              <a:t>Focus</a:t>
            </a:r>
            <a:r>
              <a:rPr lang="en-US" sz="2400"/>
              <a:t> on the </a:t>
            </a:r>
            <a:r>
              <a:rPr lang="en-US" sz="2400" b="1">
                <a:solidFill>
                  <a:srgbClr val="C00000"/>
                </a:solidFill>
              </a:rPr>
              <a:t>problem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</a:rPr>
              <a:t>Minimize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system </a:t>
            </a:r>
            <a:r>
              <a:rPr lang="en-US" sz="2400" b="1">
                <a:solidFill>
                  <a:srgbClr val="C00000"/>
                </a:solidFill>
              </a:rPr>
              <a:t>coupling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</a:rPr>
              <a:t>Model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should </a:t>
            </a:r>
            <a:r>
              <a:rPr lang="en-US" sz="2400" b="1">
                <a:solidFill>
                  <a:srgbClr val="C00000"/>
                </a:solidFill>
              </a:rPr>
              <a:t>provides value to all stakeholders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18" y="378491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3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Modeling Approaches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143000"/>
            <a:ext cx="2667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Structured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1604665"/>
            <a:ext cx="2667000" cy="147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" y="16002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/>
              <a:t>Models data elements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/>
              <a:t>Attributes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/>
              <a:t>Relationships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Models processes that transform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9878" y="1143000"/>
            <a:ext cx="3352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Object Oriented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9878" y="1604665"/>
            <a:ext cx="3352800" cy="147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46078" y="1713214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/>
              <a:t>Models analysis classes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/>
              <a:t>Data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/>
              <a:t>Processes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Models class collaborations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60" y="3049274"/>
            <a:ext cx="1582257" cy="1582257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609600" y="5212402"/>
            <a:ext cx="7924800" cy="1066800"/>
          </a:xfrm>
          <a:prstGeom prst="wedgeRoundRectCallout">
            <a:avLst>
              <a:gd name="adj1" fmla="val -4757"/>
              <a:gd name="adj2" fmla="val -992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Techniques from both approaches are typically used in</a:t>
            </a:r>
          </a:p>
          <a:p>
            <a:pPr algn="ctr"/>
            <a:r>
              <a:rPr lang="en-US" sz="2400" b="1"/>
              <a:t>practice.</a:t>
            </a:r>
          </a:p>
        </p:txBody>
      </p:sp>
      <p:sp>
        <p:nvSpPr>
          <p:cNvPr id="3" name="Bent-Up Arrow 2"/>
          <p:cNvSpPr/>
          <p:nvPr/>
        </p:nvSpPr>
        <p:spPr>
          <a:xfrm rot="10800000">
            <a:off x="4318716" y="1942927"/>
            <a:ext cx="1139780" cy="970615"/>
          </a:xfrm>
          <a:prstGeom prst="bent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10800000" flipH="1">
            <a:off x="2933700" y="1968411"/>
            <a:ext cx="1170602" cy="970615"/>
          </a:xfrm>
          <a:prstGeom prst="bent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2" grpId="0" animBg="1"/>
      <p:bldP spid="3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059179"/>
            <a:ext cx="8557895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Arial"/>
                <a:cs typeface="Arial"/>
              </a:rPr>
              <a:t># </a:t>
            </a:r>
            <a:r>
              <a:rPr sz="1800" b="1" spc="-5">
                <a:latin typeface="Arial"/>
                <a:cs typeface="Arial"/>
              </a:rPr>
              <a:t>Elements of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10">
                <a:latin typeface="Arial"/>
                <a:cs typeface="Arial"/>
              </a:rPr>
              <a:t>Requirements </a:t>
            </a:r>
            <a:r>
              <a:rPr sz="1800" b="1">
                <a:latin typeface="Arial"/>
                <a:cs typeface="Arial"/>
              </a:rPr>
              <a:t>Model</a:t>
            </a:r>
            <a:r>
              <a:rPr sz="1800" b="1" spc="-1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cont..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>
                <a:latin typeface="Arial"/>
                <a:cs typeface="Arial"/>
              </a:rPr>
              <a:t>1.Scenario-based</a:t>
            </a:r>
            <a:r>
              <a:rPr sz="1800" b="1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elements.</a:t>
            </a:r>
            <a:endParaRPr sz="1850">
              <a:latin typeface="Arial"/>
              <a:cs typeface="Arial"/>
            </a:endParaRPr>
          </a:p>
          <a:p>
            <a:pPr marL="12700" marR="8255" algn="just">
              <a:lnSpc>
                <a:spcPct val="100000"/>
              </a:lnSpc>
            </a:pPr>
            <a:r>
              <a:rPr sz="1800" spc="-10">
                <a:latin typeface="Arial"/>
                <a:cs typeface="Arial"/>
              </a:rPr>
              <a:t>Scenario-based elements </a:t>
            </a:r>
            <a:r>
              <a:rPr sz="1800" spc="-5">
                <a:latin typeface="Arial"/>
                <a:cs typeface="Arial"/>
              </a:rPr>
              <a:t>of the requirements model are often the first part of the  model </a:t>
            </a:r>
            <a:r>
              <a:rPr sz="1800" spc="-10">
                <a:latin typeface="Arial"/>
                <a:cs typeface="Arial"/>
              </a:rPr>
              <a:t>that </a:t>
            </a:r>
            <a:r>
              <a:rPr sz="1800" spc="-5">
                <a:latin typeface="Arial"/>
                <a:cs typeface="Arial"/>
              </a:rPr>
              <a:t>is </a:t>
            </a:r>
            <a:r>
              <a:rPr sz="1800" spc="-10">
                <a:latin typeface="Arial"/>
                <a:cs typeface="Arial"/>
              </a:rPr>
              <a:t>developed. </a:t>
            </a:r>
            <a:r>
              <a:rPr sz="1800" spc="-5">
                <a:latin typeface="Arial"/>
                <a:cs typeface="Arial"/>
              </a:rPr>
              <a:t>As such, </a:t>
            </a:r>
            <a:r>
              <a:rPr sz="1800" spc="-10">
                <a:latin typeface="Arial"/>
                <a:cs typeface="Arial"/>
              </a:rPr>
              <a:t>they </a:t>
            </a:r>
            <a:r>
              <a:rPr sz="1800" spc="-5">
                <a:latin typeface="Arial"/>
                <a:cs typeface="Arial"/>
              </a:rPr>
              <a:t>serve </a:t>
            </a:r>
            <a:r>
              <a:rPr sz="1800" spc="-10">
                <a:latin typeface="Arial"/>
                <a:cs typeface="Arial"/>
              </a:rPr>
              <a:t>as input </a:t>
            </a:r>
            <a:r>
              <a:rPr sz="1800" spc="-5">
                <a:latin typeface="Arial"/>
                <a:cs typeface="Arial"/>
              </a:rPr>
              <a:t>for the </a:t>
            </a:r>
            <a:r>
              <a:rPr sz="1800" spc="-10">
                <a:latin typeface="Arial"/>
                <a:cs typeface="Arial"/>
              </a:rPr>
              <a:t>creation of other  </a:t>
            </a:r>
            <a:r>
              <a:rPr sz="1800" spc="-5">
                <a:latin typeface="Arial"/>
                <a:cs typeface="Arial"/>
              </a:rPr>
              <a:t>modeling</a:t>
            </a:r>
            <a:r>
              <a:rPr sz="1800" spc="-10">
                <a:latin typeface="Arial"/>
                <a:cs typeface="Arial"/>
              </a:rPr>
              <a:t> elements.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>
                <a:latin typeface="Arial"/>
                <a:cs typeface="Arial"/>
              </a:rPr>
              <a:t>Figure </a:t>
            </a:r>
            <a:r>
              <a:rPr sz="1800" spc="-10">
                <a:latin typeface="Arial"/>
                <a:cs typeface="Arial"/>
              </a:rPr>
              <a:t>depicts </a:t>
            </a:r>
            <a:r>
              <a:rPr sz="1800">
                <a:latin typeface="Arial"/>
                <a:cs typeface="Arial"/>
              </a:rPr>
              <a:t>a </a:t>
            </a:r>
            <a:r>
              <a:rPr sz="1800" spc="-15">
                <a:latin typeface="Arial"/>
                <a:cs typeface="Arial"/>
              </a:rPr>
              <a:t>UML </a:t>
            </a:r>
            <a:r>
              <a:rPr sz="1800" spc="-5">
                <a:latin typeface="Arial"/>
                <a:cs typeface="Arial"/>
              </a:rPr>
              <a:t>activity </a:t>
            </a:r>
            <a:r>
              <a:rPr sz="1800" spc="-10">
                <a:latin typeface="Arial"/>
                <a:cs typeface="Arial"/>
              </a:rPr>
              <a:t>diagram </a:t>
            </a:r>
            <a:r>
              <a:rPr sz="1800">
                <a:latin typeface="Arial"/>
                <a:cs typeface="Arial"/>
              </a:rPr>
              <a:t>for </a:t>
            </a:r>
            <a:r>
              <a:rPr sz="1800" spc="-10">
                <a:latin typeface="Arial"/>
                <a:cs typeface="Arial"/>
              </a:rPr>
              <a:t>eliciting </a:t>
            </a:r>
            <a:r>
              <a:rPr sz="1800" spc="-5">
                <a:latin typeface="Arial"/>
                <a:cs typeface="Arial"/>
              </a:rPr>
              <a:t>requirements </a:t>
            </a:r>
            <a:r>
              <a:rPr sz="1800" spc="-10">
                <a:latin typeface="Arial"/>
                <a:cs typeface="Arial"/>
              </a:rPr>
              <a:t>and representing  </a:t>
            </a:r>
            <a:r>
              <a:rPr sz="1800" spc="-5">
                <a:latin typeface="Arial"/>
                <a:cs typeface="Arial"/>
              </a:rPr>
              <a:t>them </a:t>
            </a:r>
            <a:r>
              <a:rPr sz="1800" spc="-10">
                <a:latin typeface="Arial"/>
                <a:cs typeface="Arial"/>
              </a:rPr>
              <a:t>using </a:t>
            </a:r>
            <a:r>
              <a:rPr sz="1800" spc="-5">
                <a:latin typeface="Arial"/>
                <a:cs typeface="Arial"/>
              </a:rPr>
              <a:t>use cases. </a:t>
            </a:r>
            <a:r>
              <a:rPr sz="1800">
                <a:latin typeface="Arial"/>
                <a:cs typeface="Arial"/>
              </a:rPr>
              <a:t>Three </a:t>
            </a:r>
            <a:r>
              <a:rPr sz="1800" spc="-5">
                <a:latin typeface="Arial"/>
                <a:cs typeface="Arial"/>
              </a:rPr>
              <a:t>levels of </a:t>
            </a:r>
            <a:r>
              <a:rPr sz="1800" spc="-10">
                <a:latin typeface="Arial"/>
                <a:cs typeface="Arial"/>
              </a:rPr>
              <a:t>elaboration </a:t>
            </a:r>
            <a:r>
              <a:rPr sz="1800" spc="-5">
                <a:latin typeface="Arial"/>
                <a:cs typeface="Arial"/>
              </a:rPr>
              <a:t>are </a:t>
            </a:r>
            <a:r>
              <a:rPr sz="1800" spc="-15">
                <a:latin typeface="Arial"/>
                <a:cs typeface="Arial"/>
              </a:rPr>
              <a:t>shown, </a:t>
            </a:r>
            <a:r>
              <a:rPr sz="1800" spc="-5">
                <a:latin typeface="Arial"/>
                <a:cs typeface="Arial"/>
              </a:rPr>
              <a:t>culminating in </a:t>
            </a:r>
            <a:r>
              <a:rPr sz="1800">
                <a:latin typeface="Arial"/>
                <a:cs typeface="Arial"/>
              </a:rPr>
              <a:t>a  </a:t>
            </a:r>
            <a:r>
              <a:rPr sz="1800" spc="-5">
                <a:latin typeface="Arial"/>
                <a:cs typeface="Arial"/>
              </a:rPr>
              <a:t>scenario-based</a:t>
            </a:r>
            <a:r>
              <a:rPr sz="1800" spc="-10">
                <a:latin typeface="Arial"/>
                <a:cs typeface="Arial"/>
              </a:rPr>
              <a:t> representation.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1690" y="6484620"/>
            <a:ext cx="154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b="1" spc="-60"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070" y="1628139"/>
            <a:ext cx="8964930" cy="5229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659" y="654050"/>
            <a:ext cx="4594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solidFill>
                  <a:srgbClr val="000000"/>
                </a:solidFill>
              </a:rPr>
              <a:t>Scenario-based elements</a:t>
            </a:r>
            <a:r>
              <a:rPr spc="-80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cont..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34" y="838200"/>
            <a:ext cx="8517366" cy="16004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/>
              <a:t>It </a:t>
            </a:r>
            <a:r>
              <a:rPr lang="en-IN" sz="2000" b="1">
                <a:solidFill>
                  <a:srgbClr val="C00000"/>
                </a:solidFill>
              </a:rPr>
              <a:t>describes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the </a:t>
            </a:r>
            <a:r>
              <a:rPr lang="en-IN" sz="2000">
                <a:solidFill>
                  <a:srgbClr val="C00000"/>
                </a:solidFill>
              </a:rPr>
              <a:t>structure of a system </a:t>
            </a:r>
            <a:r>
              <a:rPr lang="en-IN" sz="2000"/>
              <a:t>by </a:t>
            </a:r>
            <a:r>
              <a:rPr lang="en-IN" sz="2000">
                <a:solidFill>
                  <a:srgbClr val="C00000"/>
                </a:solidFill>
              </a:rPr>
              <a:t>showing</a:t>
            </a:r>
            <a:r>
              <a:rPr lang="en-IN" sz="2000"/>
              <a:t> the </a:t>
            </a:r>
            <a:r>
              <a:rPr lang="en-IN" sz="2000" b="1">
                <a:solidFill>
                  <a:srgbClr val="C00000"/>
                </a:solidFill>
              </a:rPr>
              <a:t>system's classes</a:t>
            </a:r>
            <a:r>
              <a:rPr lang="en-IN" sz="2000"/>
              <a:t>, their </a:t>
            </a:r>
            <a:r>
              <a:rPr lang="en-IN" sz="2000" b="1">
                <a:solidFill>
                  <a:srgbClr val="C00000"/>
                </a:solidFill>
              </a:rPr>
              <a:t>attributes</a:t>
            </a:r>
            <a:r>
              <a:rPr lang="en-IN" sz="2000"/>
              <a:t>, </a:t>
            </a:r>
            <a:r>
              <a:rPr lang="en-IN" sz="2000" b="1">
                <a:solidFill>
                  <a:srgbClr val="C00000"/>
                </a:solidFill>
              </a:rPr>
              <a:t>operations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(or methods), and the </a:t>
            </a:r>
            <a:r>
              <a:rPr lang="en-IN" sz="2000" b="1">
                <a:solidFill>
                  <a:srgbClr val="C00000"/>
                </a:solidFill>
              </a:rPr>
              <a:t>relationships</a:t>
            </a:r>
            <a:r>
              <a:rPr lang="en-IN" sz="2000"/>
              <a:t> among </a:t>
            </a:r>
            <a:r>
              <a:rPr lang="en-IN" sz="2000" b="1">
                <a:solidFill>
                  <a:srgbClr val="C00000"/>
                </a:solidFill>
              </a:rPr>
              <a:t>objects</a:t>
            </a:r>
            <a:r>
              <a:rPr lang="en-IN" sz="2000"/>
              <a:t>.</a:t>
            </a:r>
          </a:p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38600" y="2057400"/>
            <a:ext cx="2590800" cy="4038600"/>
          </a:xfrm>
          <a:prstGeom prst="roundRect">
            <a:avLst>
              <a:gd name="adj" fmla="val 7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3200" b="1">
                <a:solidFill>
                  <a:schemeClr val="bg1"/>
                </a:solidFill>
              </a:rPr>
              <a:t>Sensor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2780214"/>
            <a:ext cx="2590800" cy="1672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>
                <a:solidFill>
                  <a:schemeClr val="tx1"/>
                </a:solidFill>
              </a:rPr>
              <a:t>Name</a:t>
            </a:r>
          </a:p>
          <a:p>
            <a:r>
              <a:rPr lang="en-IN" sz="2000" b="1">
                <a:solidFill>
                  <a:schemeClr val="tx1"/>
                </a:solidFill>
              </a:rPr>
              <a:t>Type</a:t>
            </a:r>
          </a:p>
          <a:p>
            <a:r>
              <a:rPr lang="en-IN" sz="2000" b="1">
                <a:solidFill>
                  <a:schemeClr val="tx1"/>
                </a:solidFill>
              </a:rPr>
              <a:t>Location</a:t>
            </a:r>
          </a:p>
          <a:p>
            <a:r>
              <a:rPr lang="en-IN" sz="2000" b="1">
                <a:solidFill>
                  <a:schemeClr val="tx1"/>
                </a:solidFill>
              </a:rPr>
              <a:t>Area</a:t>
            </a:r>
          </a:p>
          <a:p>
            <a:r>
              <a:rPr lang="en-IN" sz="2000" b="1">
                <a:solidFill>
                  <a:schemeClr val="tx1"/>
                </a:solidFill>
              </a:rPr>
              <a:t>Characteristics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8600" y="4453150"/>
            <a:ext cx="2590800" cy="1411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>
                <a:solidFill>
                  <a:schemeClr val="tx1"/>
                </a:solidFill>
              </a:rPr>
              <a:t>Identify()</a:t>
            </a:r>
          </a:p>
          <a:p>
            <a:r>
              <a:rPr lang="en-IN" sz="2000" b="1">
                <a:solidFill>
                  <a:schemeClr val="tx1"/>
                </a:solidFill>
              </a:rPr>
              <a:t>Enable()</a:t>
            </a:r>
          </a:p>
          <a:p>
            <a:r>
              <a:rPr lang="en-IN" sz="2000" b="1">
                <a:solidFill>
                  <a:schemeClr val="tx1"/>
                </a:solidFill>
              </a:rPr>
              <a:t>Disable()</a:t>
            </a:r>
          </a:p>
          <a:p>
            <a:r>
              <a:rPr lang="en-IN" sz="2000" b="1">
                <a:solidFill>
                  <a:schemeClr val="tx1"/>
                </a:solidFill>
              </a:rPr>
              <a:t>Reconfigure()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134" y="3475909"/>
            <a:ext cx="3052032" cy="1200329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b="1"/>
              <a:t>Class Diagram </a:t>
            </a:r>
          </a:p>
          <a:p>
            <a:pPr algn="ctr"/>
            <a:r>
              <a:rPr lang="en-US" sz="2400" b="1"/>
              <a:t>for </a:t>
            </a:r>
          </a:p>
          <a:p>
            <a:pPr algn="ctr"/>
            <a:r>
              <a:rPr lang="en-US" sz="2400" b="1"/>
              <a:t>Sensor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179834" y="3383965"/>
            <a:ext cx="1525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/>
              <a:t>Attributes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6729623" y="2781959"/>
            <a:ext cx="304799" cy="166567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155811" y="4953000"/>
            <a:ext cx="16833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/>
              <a:t>Operations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705600" y="4506522"/>
            <a:ext cx="304799" cy="13586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3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74" y="584199"/>
            <a:ext cx="8797926" cy="19082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/>
              <a:t>It is used to </a:t>
            </a:r>
            <a:r>
              <a:rPr lang="en-IN" sz="2000" b="1">
                <a:solidFill>
                  <a:srgbClr val="C00000"/>
                </a:solidFill>
              </a:rPr>
              <a:t>describe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the </a:t>
            </a:r>
            <a:r>
              <a:rPr lang="en-IN" sz="2000" b="1">
                <a:solidFill>
                  <a:srgbClr val="C00000"/>
                </a:solidFill>
              </a:rPr>
              <a:t>behaviour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of </a:t>
            </a:r>
            <a:r>
              <a:rPr lang="en-IN" sz="2000" b="1">
                <a:solidFill>
                  <a:srgbClr val="C00000"/>
                </a:solidFill>
              </a:rPr>
              <a:t>systems</a:t>
            </a:r>
            <a:r>
              <a:rPr lang="en-IN" sz="20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/>
              <a:t>It requires that the system described is composed of a finite number of states.</a:t>
            </a:r>
          </a:p>
          <a:p>
            <a:endParaRPr 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583757" y="2396674"/>
            <a:ext cx="2943889" cy="3699326"/>
          </a:xfrm>
          <a:prstGeom prst="roundRect">
            <a:avLst>
              <a:gd name="adj" fmla="val 114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000" b="1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583757" y="3311074"/>
            <a:ext cx="29438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/>
            <a:endParaRPr lang="en-IN" sz="2400" b="1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583757" y="4530274"/>
            <a:ext cx="29438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/>
            <a:endParaRPr lang="en-IN" sz="2400" b="1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583757" y="2450788"/>
            <a:ext cx="29438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/>
              <a:t>Reading </a:t>
            </a:r>
          </a:p>
          <a:p>
            <a:pPr algn="ctr"/>
            <a:r>
              <a:rPr lang="en-US" sz="2400" b="1"/>
              <a:t>Commands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581400" y="3463474"/>
            <a:ext cx="2929578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 b="1"/>
              <a:t>System status = “ready”</a:t>
            </a:r>
          </a:p>
          <a:p>
            <a:pPr algn="ctr"/>
            <a:r>
              <a:rPr lang="en-US" sz="1900" b="1"/>
              <a:t>Display msg = “enter cmd”</a:t>
            </a:r>
          </a:p>
          <a:p>
            <a:pPr algn="ctr"/>
            <a:r>
              <a:rPr lang="en-US" sz="1900" b="1"/>
              <a:t>Display status = steady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583756" y="4682674"/>
            <a:ext cx="292722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Entry/subsystems ready</a:t>
            </a:r>
          </a:p>
          <a:p>
            <a:pPr algn="ctr"/>
            <a:r>
              <a:rPr lang="en-US" sz="2000" b="1"/>
              <a:t>Do: poll user input panel</a:t>
            </a:r>
          </a:p>
          <a:p>
            <a:pPr algn="ctr"/>
            <a:r>
              <a:rPr lang="en-US" sz="2000" b="1"/>
              <a:t>Do: read user input</a:t>
            </a:r>
          </a:p>
          <a:p>
            <a:pPr algn="ctr"/>
            <a:r>
              <a:rPr lang="en-US" sz="2000" b="1"/>
              <a:t>Do: interpret user input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7289213" y="2449043"/>
            <a:ext cx="9544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/>
              <a:t>State </a:t>
            </a:r>
          </a:p>
          <a:p>
            <a:r>
              <a:rPr lang="en-US" sz="2400" b="1"/>
              <a:t>Name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289213" y="3505200"/>
            <a:ext cx="13975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/>
              <a:t>State </a:t>
            </a:r>
          </a:p>
          <a:p>
            <a:r>
              <a:rPr lang="en-US" sz="2400" b="1"/>
              <a:t>Variables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289212" y="4908687"/>
            <a:ext cx="13975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/>
              <a:t>State </a:t>
            </a:r>
          </a:p>
          <a:p>
            <a:r>
              <a:rPr lang="en-US" sz="2400" b="1"/>
              <a:t>Activities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6781799" y="2450788"/>
            <a:ext cx="304799" cy="8309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6790382" y="3340996"/>
            <a:ext cx="448617" cy="11892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790382" y="4631159"/>
            <a:ext cx="448617" cy="13749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6134" y="3660575"/>
            <a:ext cx="2230866" cy="830997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b="1"/>
              <a:t>State Diagram Notation</a:t>
            </a:r>
          </a:p>
        </p:txBody>
      </p:sp>
    </p:spTree>
    <p:extLst>
      <p:ext uri="{BB962C8B-B14F-4D97-AF65-F5344CB8AC3E}">
        <p14:creationId xmlns:p14="http://schemas.microsoft.com/office/powerpoint/2010/main" val="12876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6" grpId="0"/>
      <p:bldP spid="17" grpId="0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134109"/>
            <a:ext cx="8732520" cy="438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92100" algn="l"/>
              </a:tabLst>
            </a:pPr>
            <a:r>
              <a:rPr sz="2200" b="1" spc="-135">
                <a:latin typeface="Arial"/>
                <a:cs typeface="Arial"/>
              </a:rPr>
              <a:t>Inception </a:t>
            </a:r>
            <a:r>
              <a:rPr sz="2200" b="1" spc="-50">
                <a:latin typeface="Arial"/>
                <a:cs typeface="Arial"/>
              </a:rPr>
              <a:t>( </a:t>
            </a:r>
            <a:r>
              <a:rPr sz="2200" b="1" spc="-195">
                <a:latin typeface="Arial"/>
                <a:cs typeface="Arial"/>
              </a:rPr>
              <a:t>Beginning </a:t>
            </a:r>
            <a:r>
              <a:rPr sz="2200" b="1" spc="-45">
                <a:latin typeface="Arial"/>
                <a:cs typeface="Arial"/>
              </a:rPr>
              <a:t>,</a:t>
            </a:r>
            <a:r>
              <a:rPr sz="2200" b="1" spc="-130">
                <a:latin typeface="Arial"/>
                <a:cs typeface="Arial"/>
              </a:rPr>
              <a:t> </a:t>
            </a:r>
            <a:r>
              <a:rPr sz="2200" b="1" spc="-110">
                <a:latin typeface="Arial"/>
                <a:cs typeface="Arial"/>
              </a:rPr>
              <a:t>Start)</a:t>
            </a:r>
            <a:endParaRPr sz="2200">
              <a:latin typeface="Arial"/>
              <a:cs typeface="Arial"/>
            </a:endParaRPr>
          </a:p>
          <a:p>
            <a:pPr marL="12700" marR="6985">
              <a:lnSpc>
                <a:spcPct val="100000"/>
              </a:lnSpc>
              <a:tabLst>
                <a:tab pos="472440" algn="l"/>
                <a:tab pos="1485900" algn="l"/>
                <a:tab pos="2825115" algn="l"/>
                <a:tab pos="3401060" algn="l"/>
                <a:tab pos="3740785" algn="l"/>
                <a:tab pos="4286885" algn="l"/>
                <a:tab pos="4725670" algn="l"/>
                <a:tab pos="5922645" algn="l"/>
                <a:tab pos="6594475" algn="l"/>
                <a:tab pos="7804150" algn="l"/>
                <a:tab pos="8143875" algn="l"/>
              </a:tabLst>
            </a:pPr>
            <a:r>
              <a:rPr sz="2200" spc="-200">
                <a:latin typeface="Arial"/>
                <a:cs typeface="Arial"/>
              </a:rPr>
              <a:t>A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p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25">
                <a:latin typeface="Arial"/>
                <a:cs typeface="Arial"/>
              </a:rPr>
              <a:t>j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150">
                <a:latin typeface="Arial"/>
                <a:cs typeface="Arial"/>
              </a:rPr>
              <a:t>c</a:t>
            </a:r>
            <a:r>
              <a:rPr sz="2200" spc="-17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p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75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65">
                <a:latin typeface="Arial"/>
                <a:cs typeface="Arial"/>
              </a:rPr>
              <a:t>,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75">
                <a:latin typeface="Arial"/>
                <a:cs typeface="Arial"/>
              </a:rPr>
              <a:t>s</a:t>
            </a:r>
            <a:r>
              <a:rPr sz="2200" spc="-170">
                <a:latin typeface="Arial"/>
                <a:cs typeface="Arial"/>
              </a:rPr>
              <a:t>k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90">
                <a:latin typeface="Arial"/>
                <a:cs typeface="Arial"/>
              </a:rPr>
              <a:t>se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0">
                <a:latin typeface="Arial"/>
                <a:cs typeface="Arial"/>
              </a:rPr>
              <a:t>o</a:t>
            </a:r>
            <a:r>
              <a:rPr sz="2200" spc="-5">
                <a:latin typeface="Arial"/>
                <a:cs typeface="Arial"/>
              </a:rPr>
              <a:t>f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qu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235">
                <a:latin typeface="Arial"/>
                <a:cs typeface="Arial"/>
              </a:rPr>
              <a:t>s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235">
                <a:latin typeface="Arial"/>
                <a:cs typeface="Arial"/>
              </a:rPr>
              <a:t>s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70">
                <a:latin typeface="Arial"/>
                <a:cs typeface="Arial"/>
              </a:rPr>
              <a:t>b</a:t>
            </a:r>
            <a:r>
              <a:rPr sz="2200" spc="5">
                <a:latin typeface="Arial"/>
                <a:cs typeface="Arial"/>
              </a:rPr>
              <a:t>li</a:t>
            </a:r>
            <a:r>
              <a:rPr sz="2200" spc="-235">
                <a:latin typeface="Arial"/>
                <a:cs typeface="Arial"/>
              </a:rPr>
              <a:t>s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b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60">
                <a:latin typeface="Arial"/>
                <a:cs typeface="Arial"/>
              </a:rPr>
              <a:t>s</a:t>
            </a:r>
            <a:r>
              <a:rPr sz="2200" spc="-70">
                <a:latin typeface="Arial"/>
                <a:cs typeface="Arial"/>
              </a:rPr>
              <a:t>i</a:t>
            </a:r>
            <a:r>
              <a:rPr sz="2200" spc="-120">
                <a:latin typeface="Arial"/>
                <a:cs typeface="Arial"/>
              </a:rPr>
              <a:t>c  </a:t>
            </a:r>
            <a:r>
              <a:rPr sz="2200" spc="-80">
                <a:latin typeface="Arial"/>
                <a:cs typeface="Arial"/>
              </a:rPr>
              <a:t>understanding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300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problem: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ts val="2635"/>
              </a:lnSpc>
            </a:pPr>
            <a:r>
              <a:rPr sz="2200" spc="-40">
                <a:latin typeface="Arial"/>
                <a:cs typeface="Arial"/>
              </a:rPr>
              <a:t>-the </a:t>
            </a:r>
            <a:r>
              <a:rPr sz="2200" spc="-80">
                <a:latin typeface="Arial"/>
                <a:cs typeface="Arial"/>
              </a:rPr>
              <a:t>people </a:t>
            </a:r>
            <a:r>
              <a:rPr sz="2200" b="1" spc="-140">
                <a:latin typeface="Arial"/>
                <a:cs typeface="Arial"/>
              </a:rPr>
              <a:t>who </a:t>
            </a:r>
            <a:r>
              <a:rPr sz="2200" b="1" spc="-95">
                <a:latin typeface="Arial"/>
                <a:cs typeface="Arial"/>
              </a:rPr>
              <a:t>want </a:t>
            </a:r>
            <a:r>
              <a:rPr sz="2200" b="1" spc="-140">
                <a:latin typeface="Arial"/>
                <a:cs typeface="Arial"/>
              </a:rPr>
              <a:t>a</a:t>
            </a:r>
            <a:r>
              <a:rPr sz="2200" b="1" spc="-300">
                <a:latin typeface="Arial"/>
                <a:cs typeface="Arial"/>
              </a:rPr>
              <a:t> </a:t>
            </a:r>
            <a:r>
              <a:rPr sz="2200" b="1" spc="-135">
                <a:latin typeface="Arial"/>
                <a:cs typeface="Arial"/>
              </a:rPr>
              <a:t>solution,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ts val="2635"/>
              </a:lnSpc>
            </a:pPr>
            <a:r>
              <a:rPr sz="2200" spc="-40">
                <a:latin typeface="Arial"/>
                <a:cs typeface="Arial"/>
              </a:rPr>
              <a:t>-the </a:t>
            </a:r>
            <a:r>
              <a:rPr sz="2200" b="1" spc="-114">
                <a:latin typeface="Arial"/>
                <a:cs typeface="Arial"/>
              </a:rPr>
              <a:t>nature </a:t>
            </a:r>
            <a:r>
              <a:rPr sz="2200" b="1" spc="-110">
                <a:latin typeface="Arial"/>
                <a:cs typeface="Arial"/>
              </a:rPr>
              <a:t>of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45">
                <a:latin typeface="Arial"/>
                <a:cs typeface="Arial"/>
              </a:rPr>
              <a:t>solution </a:t>
            </a:r>
            <a:r>
              <a:rPr sz="2200" b="1" spc="-70">
                <a:latin typeface="Arial"/>
                <a:cs typeface="Arial"/>
              </a:rPr>
              <a:t>that </a:t>
            </a:r>
            <a:r>
              <a:rPr sz="2200" b="1" spc="-215">
                <a:latin typeface="Arial"/>
                <a:cs typeface="Arial"/>
              </a:rPr>
              <a:t>is </a:t>
            </a:r>
            <a:r>
              <a:rPr sz="2200" b="1" spc="-145">
                <a:latin typeface="Arial"/>
                <a:cs typeface="Arial"/>
              </a:rPr>
              <a:t>desired,</a:t>
            </a:r>
            <a:r>
              <a:rPr sz="2200" b="1" spc="-210">
                <a:latin typeface="Arial"/>
                <a:cs typeface="Arial"/>
              </a:rPr>
              <a:t> </a:t>
            </a:r>
            <a:r>
              <a:rPr sz="2200" b="1" spc="-165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2200" spc="-40">
                <a:latin typeface="Arial"/>
                <a:cs typeface="Arial"/>
              </a:rPr>
              <a:t>-the </a:t>
            </a:r>
            <a:r>
              <a:rPr sz="2200" spc="-90">
                <a:latin typeface="Arial"/>
                <a:cs typeface="Arial"/>
              </a:rPr>
              <a:t>effectiveness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50">
                <a:latin typeface="Arial"/>
                <a:cs typeface="Arial"/>
              </a:rPr>
              <a:t>preliminary </a:t>
            </a:r>
            <a:r>
              <a:rPr sz="2200" spc="-75">
                <a:latin typeface="Arial"/>
                <a:cs typeface="Arial"/>
              </a:rPr>
              <a:t>communication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55">
                <a:latin typeface="Arial"/>
                <a:cs typeface="Arial"/>
              </a:rPr>
              <a:t>collaboration  </a:t>
            </a:r>
            <a:r>
              <a:rPr sz="2200" spc="-70">
                <a:latin typeface="Arial"/>
                <a:cs typeface="Arial"/>
              </a:rPr>
              <a:t>between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25">
                <a:latin typeface="Arial"/>
                <a:cs typeface="Arial"/>
              </a:rPr>
              <a:t>other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stakeholders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software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team.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91465" indent="-279400" algn="just">
              <a:lnSpc>
                <a:spcPct val="100000"/>
              </a:lnSpc>
              <a:buAutoNum type="arabicPeriod" startAt="2"/>
              <a:tabLst>
                <a:tab pos="292100" algn="l"/>
              </a:tabLst>
            </a:pPr>
            <a:r>
              <a:rPr sz="2200" b="1" spc="-135">
                <a:latin typeface="Arial"/>
                <a:cs typeface="Arial"/>
              </a:rPr>
              <a:t>Elicitation </a:t>
            </a:r>
            <a:r>
              <a:rPr sz="2200" spc="-65">
                <a:latin typeface="Arial"/>
                <a:cs typeface="Arial"/>
              </a:rPr>
              <a:t>(bring </a:t>
            </a:r>
            <a:r>
              <a:rPr sz="2200" spc="-25">
                <a:latin typeface="Arial"/>
                <a:cs typeface="Arial"/>
              </a:rPr>
              <a:t>out)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15">
                <a:latin typeface="Arial"/>
                <a:cs typeface="Arial"/>
              </a:rPr>
              <a:t>from </a:t>
            </a:r>
            <a:r>
              <a:rPr sz="2200" spc="-50">
                <a:latin typeface="Arial"/>
                <a:cs typeface="Arial"/>
              </a:rPr>
              <a:t>all</a:t>
            </a:r>
            <a:r>
              <a:rPr sz="2200" spc="-430">
                <a:latin typeface="Arial"/>
                <a:cs typeface="Arial"/>
              </a:rPr>
              <a:t> </a:t>
            </a:r>
            <a:r>
              <a:rPr sz="2200" spc="-90">
                <a:latin typeface="Arial"/>
                <a:cs typeface="Arial"/>
              </a:rPr>
              <a:t>stakeholders.</a:t>
            </a:r>
            <a:endParaRPr sz="220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</a:pPr>
            <a:r>
              <a:rPr sz="2200" spc="-180">
                <a:latin typeface="Arial"/>
                <a:cs typeface="Arial"/>
              </a:rPr>
              <a:t>Ask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80">
                <a:latin typeface="Arial"/>
                <a:cs typeface="Arial"/>
              </a:rPr>
              <a:t>customer,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20">
                <a:latin typeface="Arial"/>
                <a:cs typeface="Arial"/>
              </a:rPr>
              <a:t>users,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65">
                <a:latin typeface="Arial"/>
                <a:cs typeface="Arial"/>
              </a:rPr>
              <a:t>others </a:t>
            </a:r>
            <a:r>
              <a:rPr sz="2200" spc="-40">
                <a:latin typeface="Arial"/>
                <a:cs typeface="Arial"/>
              </a:rPr>
              <a:t>what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80">
                <a:latin typeface="Arial"/>
                <a:cs typeface="Arial"/>
              </a:rPr>
              <a:t>objectives </a:t>
            </a:r>
            <a:r>
              <a:rPr sz="2200" spc="10">
                <a:latin typeface="Arial"/>
                <a:cs typeface="Arial"/>
              </a:rPr>
              <a:t>for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 </a:t>
            </a:r>
            <a:r>
              <a:rPr sz="2200" spc="-15">
                <a:latin typeface="Arial"/>
                <a:cs typeface="Arial"/>
              </a:rPr>
              <a:t>or </a:t>
            </a:r>
            <a:r>
              <a:rPr sz="2200" spc="-45">
                <a:latin typeface="Arial"/>
                <a:cs typeface="Arial"/>
              </a:rPr>
              <a:t>product </a:t>
            </a:r>
            <a:r>
              <a:rPr sz="2200" spc="-90">
                <a:latin typeface="Arial"/>
                <a:cs typeface="Arial"/>
              </a:rPr>
              <a:t>are, </a:t>
            </a:r>
            <a:r>
              <a:rPr sz="2200" spc="-40">
                <a:latin typeface="Arial"/>
                <a:cs typeface="Arial"/>
              </a:rPr>
              <a:t>what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be accomplished, </a:t>
            </a:r>
            <a:r>
              <a:rPr sz="2200" spc="-55">
                <a:latin typeface="Arial"/>
                <a:cs typeface="Arial"/>
              </a:rPr>
              <a:t>how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50">
                <a:latin typeface="Arial"/>
                <a:cs typeface="Arial"/>
              </a:rPr>
              <a:t>product </a:t>
            </a:r>
            <a:r>
              <a:rPr sz="2200" spc="-15">
                <a:latin typeface="Arial"/>
                <a:cs typeface="Arial"/>
              </a:rPr>
              <a:t>fits </a:t>
            </a:r>
            <a:r>
              <a:rPr sz="2200" spc="58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into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35">
                <a:latin typeface="Arial"/>
                <a:cs typeface="Arial"/>
              </a:rPr>
              <a:t>needs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30">
                <a:latin typeface="Arial"/>
                <a:cs typeface="Arial"/>
              </a:rPr>
              <a:t>business,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45">
                <a:latin typeface="Arial"/>
                <a:cs typeface="Arial"/>
              </a:rPr>
              <a:t>finally, </a:t>
            </a:r>
            <a:r>
              <a:rPr sz="2200" spc="-55">
                <a:latin typeface="Arial"/>
                <a:cs typeface="Arial"/>
              </a:rPr>
              <a:t>how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15">
                <a:latin typeface="Arial"/>
                <a:cs typeface="Arial"/>
              </a:rPr>
              <a:t>or </a:t>
            </a:r>
            <a:r>
              <a:rPr sz="2200" spc="-50">
                <a:latin typeface="Arial"/>
                <a:cs typeface="Arial"/>
              </a:rPr>
              <a:t>product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30">
                <a:latin typeface="Arial"/>
                <a:cs typeface="Arial"/>
              </a:rPr>
              <a:t>to 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130">
                <a:latin typeface="Arial"/>
                <a:cs typeface="Arial"/>
              </a:rPr>
              <a:t>used </a:t>
            </a:r>
            <a:r>
              <a:rPr sz="2200" spc="-70">
                <a:latin typeface="Arial"/>
                <a:cs typeface="Arial"/>
              </a:rPr>
              <a:t>on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80">
                <a:latin typeface="Arial"/>
                <a:cs typeface="Arial"/>
              </a:rPr>
              <a:t>day-to-day</a:t>
            </a:r>
            <a:r>
              <a:rPr sz="2200" spc="-155">
                <a:latin typeface="Arial"/>
                <a:cs typeface="Arial"/>
              </a:rPr>
              <a:t> </a:t>
            </a:r>
            <a:r>
              <a:rPr sz="2200" spc="-130">
                <a:latin typeface="Arial"/>
                <a:cs typeface="Arial"/>
              </a:rPr>
              <a:t>basis.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&amp; Swimlane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79" y="1535428"/>
            <a:ext cx="8473440" cy="430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accent2"/>
                </a:solidFill>
              </a:rPr>
              <a:t>Activity diagram </a:t>
            </a:r>
            <a:r>
              <a:rPr lang="en-US" sz="2000"/>
              <a:t>is basically a </a:t>
            </a:r>
            <a:r>
              <a:rPr lang="en-US" sz="2000" b="1"/>
              <a:t>flowchart</a:t>
            </a:r>
            <a:r>
              <a:rPr lang="en-US" sz="2000"/>
              <a:t> to </a:t>
            </a:r>
            <a:r>
              <a:rPr lang="en-US" sz="2000" b="1"/>
              <a:t>represent</a:t>
            </a:r>
            <a:r>
              <a:rPr lang="en-US" sz="2000"/>
              <a:t> the </a:t>
            </a:r>
            <a:r>
              <a:rPr lang="en-US" sz="2000" b="1"/>
              <a:t>flow</a:t>
            </a:r>
            <a:r>
              <a:rPr lang="en-US" sz="2000"/>
              <a:t> from one </a:t>
            </a:r>
            <a:r>
              <a:rPr lang="en-US" sz="2000" b="1"/>
              <a:t>activity</a:t>
            </a:r>
            <a:r>
              <a:rPr lang="en-US" sz="2000"/>
              <a:t> to another </a:t>
            </a:r>
            <a:r>
              <a:rPr lang="en-US" sz="2000" b="1"/>
              <a:t>activity</a:t>
            </a:r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activity can be described as an operation of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/>
              <a:t>A </a:t>
            </a:r>
            <a:r>
              <a:rPr lang="en-US" sz="2000" b="1" err="1">
                <a:solidFill>
                  <a:schemeClr val="accent2"/>
                </a:solidFill>
              </a:rPr>
              <a:t>swimlane</a:t>
            </a:r>
            <a:r>
              <a:rPr lang="en-US" sz="2000" b="1">
                <a:solidFill>
                  <a:schemeClr val="accent2"/>
                </a:solidFill>
              </a:rPr>
              <a:t> diagram</a:t>
            </a:r>
            <a:r>
              <a:rPr lang="en-US" sz="2000"/>
              <a:t> is a type of activity diagram. Like activity  diagram, it diagrams a process from start to finish, but it also </a:t>
            </a:r>
            <a:r>
              <a:rPr lang="en-US" sz="2000" b="1">
                <a:solidFill>
                  <a:schemeClr val="accent2"/>
                </a:solidFill>
              </a:rPr>
              <a:t>divides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these </a:t>
            </a:r>
            <a:r>
              <a:rPr lang="en-US" sz="2000" b="1">
                <a:solidFill>
                  <a:schemeClr val="accent2"/>
                </a:solidFill>
              </a:rPr>
              <a:t>steps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into </a:t>
            </a:r>
            <a:r>
              <a:rPr lang="en-US" sz="2000" b="1">
                <a:solidFill>
                  <a:schemeClr val="accent2"/>
                </a:solidFill>
              </a:rPr>
              <a:t>categories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to help </a:t>
            </a:r>
            <a:r>
              <a:rPr lang="en-US" sz="2000" b="1">
                <a:solidFill>
                  <a:schemeClr val="accent2"/>
                </a:solidFill>
              </a:rPr>
              <a:t>distinguish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which departments or employees are </a:t>
            </a:r>
            <a:r>
              <a:rPr lang="en-US" sz="2000" b="1">
                <a:solidFill>
                  <a:schemeClr val="accent2"/>
                </a:solidFill>
              </a:rPr>
              <a:t>responsible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for each set </a:t>
            </a:r>
            <a:r>
              <a:rPr lang="en-US" sz="2000" b="1">
                <a:solidFill>
                  <a:schemeClr val="accent2"/>
                </a:solidFill>
              </a:rPr>
              <a:t>of actions</a:t>
            </a:r>
          </a:p>
          <a:p>
            <a:pPr algn="just"/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/>
              <a:t>A swim lane diagram is also useful in helping </a:t>
            </a:r>
            <a:r>
              <a:rPr lang="en-US" sz="2000" b="1">
                <a:solidFill>
                  <a:schemeClr val="accent2"/>
                </a:solidFill>
              </a:rPr>
              <a:t>clarify responsibilities</a:t>
            </a:r>
            <a:r>
              <a:rPr lang="en-US" sz="2000"/>
              <a:t> and help departments work together in a world where departments often don't understand what the other departments do</a:t>
            </a:r>
          </a:p>
        </p:txBody>
      </p:sp>
    </p:spTree>
    <p:extLst>
      <p:ext uri="{BB962C8B-B14F-4D97-AF65-F5344CB8AC3E}">
        <p14:creationId xmlns:p14="http://schemas.microsoft.com/office/powerpoint/2010/main" val="42619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Diagram Symbols</a:t>
            </a:r>
          </a:p>
        </p:txBody>
      </p:sp>
      <p:sp>
        <p:nvSpPr>
          <p:cNvPr id="4" name="Oval 3"/>
          <p:cNvSpPr/>
          <p:nvPr/>
        </p:nvSpPr>
        <p:spPr>
          <a:xfrm>
            <a:off x="807265" y="1143000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2133600"/>
            <a:ext cx="9144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32766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4038600"/>
            <a:ext cx="914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62000" y="3733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371600" y="3733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66800" y="4191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" y="4953000"/>
            <a:ext cx="914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62000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371600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66800" y="4648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2636860">
            <a:off x="762000" y="5696565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>
            <a:off x="5181600" y="1145233"/>
            <a:ext cx="990600" cy="53340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5198532" y="2971800"/>
            <a:ext cx="1066800" cy="45720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171086" y="2133600"/>
            <a:ext cx="990600" cy="457200"/>
            <a:chOff x="4038600" y="3276600"/>
            <a:chExt cx="990600" cy="304800"/>
          </a:xfrm>
        </p:grpSpPr>
        <p:sp>
          <p:nvSpPr>
            <p:cNvPr id="21" name="Rectangle 20"/>
            <p:cNvSpPr/>
            <p:nvPr/>
          </p:nvSpPr>
          <p:spPr>
            <a:xfrm>
              <a:off x="4038600" y="3276600"/>
              <a:ext cx="838200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/>
            <p:cNvSpPr/>
            <p:nvPr/>
          </p:nvSpPr>
          <p:spPr>
            <a:xfrm flipH="1">
              <a:off x="4724400" y="3276600"/>
              <a:ext cx="304800" cy="304800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181600" y="3896710"/>
            <a:ext cx="9144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198532" y="3908460"/>
            <a:ext cx="440268" cy="1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86400" y="478412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53547" y="4851269"/>
            <a:ext cx="331959" cy="331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96327" y="1143000"/>
            <a:ext cx="78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96327" y="2053330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Activity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96327" y="3043535"/>
            <a:ext cx="1486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Connector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6327" y="3805535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Join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6327" y="4754604"/>
            <a:ext cx="730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Fork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6327" y="5694332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Decision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8303" y="1066800"/>
            <a:ext cx="79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Note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38303" y="2133600"/>
            <a:ext cx="194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Receive Signal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8303" y="297784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Send Signal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38303" y="3913266"/>
            <a:ext cx="173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Option Loop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38303" y="4796135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End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57200" y="19050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7200" y="28194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7200" y="3657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7200" y="45720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57200" y="54864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415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diagram of order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089128"/>
            <a:ext cx="8763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Send order by the customer, Receipt of the order, Confirm the order, Dispatch the order</a:t>
            </a:r>
          </a:p>
        </p:txBody>
      </p:sp>
      <p:sp>
        <p:nvSpPr>
          <p:cNvPr id="5" name="Oval 4"/>
          <p:cNvSpPr/>
          <p:nvPr/>
        </p:nvSpPr>
        <p:spPr>
          <a:xfrm>
            <a:off x="223157" y="2008865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1735943"/>
            <a:ext cx="1981200" cy="853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Customers sends an order request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82043" y="1714561"/>
            <a:ext cx="2280557" cy="874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Order request system confirms the receipt of order</a:t>
            </a:r>
          </a:p>
        </p:txBody>
      </p:sp>
      <p:sp>
        <p:nvSpPr>
          <p:cNvPr id="8" name="Rectangle 7"/>
          <p:cNvSpPr/>
          <p:nvPr/>
        </p:nvSpPr>
        <p:spPr>
          <a:xfrm rot="2636860">
            <a:off x="7181234" y="2571002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636860">
            <a:off x="5733435" y="4247402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222673" y="4152767"/>
            <a:ext cx="1540327" cy="646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Confirm the Order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91871" y="5754330"/>
            <a:ext cx="1540327" cy="646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Dispatch the Order</a:t>
            </a:r>
          </a:p>
        </p:txBody>
      </p:sp>
      <p:sp>
        <p:nvSpPr>
          <p:cNvPr id="14" name="Oval 13"/>
          <p:cNvSpPr/>
          <p:nvPr/>
        </p:nvSpPr>
        <p:spPr>
          <a:xfrm>
            <a:off x="2667000" y="5846159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34147" y="5913307"/>
            <a:ext cx="331959" cy="331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67000" y="426583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34147" y="4318471"/>
            <a:ext cx="331959" cy="331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62600" y="1811894"/>
            <a:ext cx="1983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[Check if the order </a:t>
            </a:r>
          </a:p>
          <a:p>
            <a:r>
              <a:rPr lang="en-US"/>
              <a:t>is Normal order]</a:t>
            </a:r>
          </a:p>
        </p:txBody>
      </p:sp>
      <p:cxnSp>
        <p:nvCxnSpPr>
          <p:cNvPr id="20" name="Straight Arrow Connector 19"/>
          <p:cNvCxnSpPr>
            <a:stCxn id="5" idx="6"/>
            <a:endCxn id="6" idx="1"/>
          </p:cNvCxnSpPr>
          <p:nvPr/>
        </p:nvCxnSpPr>
        <p:spPr>
          <a:xfrm>
            <a:off x="527957" y="2161265"/>
            <a:ext cx="386443" cy="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 flipV="1">
            <a:off x="2895600" y="2151999"/>
            <a:ext cx="386443" cy="1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3"/>
          </p:cNvCxnSpPr>
          <p:nvPr/>
        </p:nvCxnSpPr>
        <p:spPr>
          <a:xfrm>
            <a:off x="5562600" y="2151999"/>
            <a:ext cx="1836208" cy="324368"/>
          </a:xfrm>
          <a:prstGeom prst="bentConnector3">
            <a:avLst>
              <a:gd name="adj1" fmla="val 101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80039" y="4081171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[Yes]</a:t>
            </a:r>
          </a:p>
        </p:txBody>
      </p:sp>
      <p:cxnSp>
        <p:nvCxnSpPr>
          <p:cNvPr id="36" name="Elbow Connector 35"/>
          <p:cNvCxnSpPr>
            <a:endCxn id="10" idx="0"/>
          </p:cNvCxnSpPr>
          <p:nvPr/>
        </p:nvCxnSpPr>
        <p:spPr>
          <a:xfrm rot="16200000" flipH="1">
            <a:off x="7180857" y="3340787"/>
            <a:ext cx="1029930" cy="594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5838666" y="2904829"/>
            <a:ext cx="1371307" cy="1124569"/>
          </a:xfrm>
          <a:prstGeom prst="bentConnector3">
            <a:avLst>
              <a:gd name="adj1" fmla="val 9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0" idx="1"/>
          </p:cNvCxnSpPr>
          <p:nvPr/>
        </p:nvCxnSpPr>
        <p:spPr>
          <a:xfrm>
            <a:off x="6285270" y="4476002"/>
            <a:ext cx="93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6" idx="6"/>
          </p:cNvCxnSpPr>
          <p:nvPr/>
        </p:nvCxnSpPr>
        <p:spPr>
          <a:xfrm flipH="1">
            <a:off x="3124200" y="4494437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0" idx="2"/>
            <a:endCxn id="11" idx="3"/>
          </p:cNvCxnSpPr>
          <p:nvPr/>
        </p:nvCxnSpPr>
        <p:spPr>
          <a:xfrm rot="5400000">
            <a:off x="6723354" y="4808082"/>
            <a:ext cx="1278328" cy="1260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1"/>
            <a:endCxn id="14" idx="6"/>
          </p:cNvCxnSpPr>
          <p:nvPr/>
        </p:nvCxnSpPr>
        <p:spPr>
          <a:xfrm flipH="1" flipV="1">
            <a:off x="3124200" y="6074759"/>
            <a:ext cx="2067671" cy="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93285" y="3177142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[Yes]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96692" y="280781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[No]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54095" y="405333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[No]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08888" y="3057945"/>
            <a:ext cx="1983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[Check if the order </a:t>
            </a:r>
          </a:p>
          <a:p>
            <a:r>
              <a:rPr lang="en-US"/>
              <a:t>is Special order]</a:t>
            </a:r>
          </a:p>
        </p:txBody>
      </p:sp>
    </p:spTree>
    <p:extLst>
      <p:ext uri="{BB962C8B-B14F-4D97-AF65-F5344CB8AC3E}">
        <p14:creationId xmlns:p14="http://schemas.microsoft.com/office/powerpoint/2010/main" val="1033555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Swimlane</a:t>
            </a:r>
            <a:r>
              <a:rPr lang="en-US"/>
              <a:t> diagram of order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"/>
          <a:stretch>
            <a:fillRect/>
          </a:stretch>
        </p:blipFill>
        <p:spPr>
          <a:xfrm>
            <a:off x="533400" y="685800"/>
            <a:ext cx="8340724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307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 (</a:t>
            </a:r>
            <a:r>
              <a:rPr lang="en-IN"/>
              <a:t>DFD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082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/>
              <a:t>It is a </a:t>
            </a:r>
            <a:r>
              <a:rPr lang="en-IN" sz="2000">
                <a:solidFill>
                  <a:srgbClr val="C00000"/>
                </a:solidFill>
              </a:rPr>
              <a:t>graphical representation of the "flow" of data</a:t>
            </a:r>
            <a:r>
              <a:rPr lang="en-IN" sz="2000"/>
              <a:t> through an information system, modelling its process aspects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/>
              <a:t>It is often </a:t>
            </a:r>
            <a:r>
              <a:rPr lang="en-IN" sz="2000" b="1">
                <a:solidFill>
                  <a:srgbClr val="C00000"/>
                </a:solidFill>
              </a:rPr>
              <a:t>used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as a preliminary step to create an overview of the system, which can later be elaborated </a:t>
            </a:r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1697" y="2654984"/>
            <a:ext cx="6324599" cy="31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867400"/>
            <a:ext cx="8229600" cy="46166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b="1"/>
              <a:t>Context-level DFD for the SafeHome security function</a:t>
            </a:r>
          </a:p>
        </p:txBody>
      </p:sp>
    </p:spTree>
    <p:extLst>
      <p:ext uri="{BB962C8B-B14F-4D97-AF65-F5344CB8AC3E}">
        <p14:creationId xmlns:p14="http://schemas.microsoft.com/office/powerpoint/2010/main" val="1120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8679" y="149859"/>
            <a:ext cx="3902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/>
              <a:t>Negotiating</a:t>
            </a:r>
            <a:r>
              <a:rPr sz="2800" spc="-200"/>
              <a:t> Requirements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01320" y="981709"/>
            <a:ext cx="8486775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" algn="just">
              <a:lnSpc>
                <a:spcPct val="100000"/>
              </a:lnSpc>
              <a:spcBef>
                <a:spcPts val="100"/>
              </a:spcBef>
            </a:pPr>
            <a:r>
              <a:rPr sz="2200" spc="-65">
                <a:latin typeface="Arial"/>
                <a:cs typeface="Arial"/>
              </a:rPr>
              <a:t>In </a:t>
            </a:r>
            <a:r>
              <a:rPr sz="2200" spc="-40">
                <a:latin typeface="Arial"/>
                <a:cs typeface="Arial"/>
              </a:rPr>
              <a:t>reality, </a:t>
            </a:r>
            <a:r>
              <a:rPr sz="2200" spc="-85">
                <a:latin typeface="Arial"/>
                <a:cs typeface="Arial"/>
              </a:rPr>
              <a:t>you </a:t>
            </a:r>
            <a:r>
              <a:rPr sz="2200" spc="-120">
                <a:latin typeface="Arial"/>
                <a:cs typeface="Arial"/>
              </a:rPr>
              <a:t>may have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40">
                <a:latin typeface="Arial"/>
                <a:cs typeface="Arial"/>
              </a:rPr>
              <a:t>enter </a:t>
            </a:r>
            <a:r>
              <a:rPr sz="2200" spc="-5">
                <a:latin typeface="Arial"/>
                <a:cs typeface="Arial"/>
              </a:rPr>
              <a:t>into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50">
                <a:latin typeface="Arial"/>
                <a:cs typeface="Arial"/>
              </a:rPr>
              <a:t>negotiation </a:t>
            </a:r>
            <a:r>
              <a:rPr sz="2200" spc="10">
                <a:latin typeface="Arial"/>
                <a:cs typeface="Arial"/>
              </a:rPr>
              <a:t>with </a:t>
            </a:r>
            <a:r>
              <a:rPr sz="2200" spc="-90">
                <a:latin typeface="Arial"/>
                <a:cs typeface="Arial"/>
              </a:rPr>
              <a:t>one </a:t>
            </a:r>
            <a:r>
              <a:rPr sz="2200" spc="-15">
                <a:latin typeface="Arial"/>
                <a:cs typeface="Arial"/>
              </a:rPr>
              <a:t>or </a:t>
            </a:r>
            <a:r>
              <a:rPr sz="2200" spc="-65">
                <a:latin typeface="Arial"/>
                <a:cs typeface="Arial"/>
              </a:rPr>
              <a:t>more  </a:t>
            </a:r>
            <a:r>
              <a:rPr sz="2200" spc="-90">
                <a:latin typeface="Arial"/>
                <a:cs typeface="Arial"/>
              </a:rPr>
              <a:t>stakeholders. </a:t>
            </a:r>
            <a:r>
              <a:rPr sz="2200" spc="-65">
                <a:latin typeface="Arial"/>
                <a:cs typeface="Arial"/>
              </a:rPr>
              <a:t>In</a:t>
            </a:r>
            <a:r>
              <a:rPr sz="2200" spc="480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most </a:t>
            </a:r>
            <a:r>
              <a:rPr sz="2200" spc="-175">
                <a:latin typeface="Arial"/>
                <a:cs typeface="Arial"/>
              </a:rPr>
              <a:t>cases, </a:t>
            </a:r>
            <a:r>
              <a:rPr sz="2200" spc="-95">
                <a:latin typeface="Arial"/>
                <a:cs typeface="Arial"/>
              </a:rPr>
              <a:t>stakeholders </a:t>
            </a:r>
            <a:r>
              <a:rPr sz="2200" spc="-90">
                <a:latin typeface="Arial"/>
                <a:cs typeface="Arial"/>
              </a:rPr>
              <a:t>are </a:t>
            </a:r>
            <a:r>
              <a:rPr sz="2200" spc="-145">
                <a:latin typeface="Arial"/>
                <a:cs typeface="Arial"/>
              </a:rPr>
              <a:t>asked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14">
                <a:latin typeface="Arial"/>
                <a:cs typeface="Arial"/>
              </a:rPr>
              <a:t>balance  </a:t>
            </a:r>
            <a:r>
              <a:rPr sz="2200" spc="-40">
                <a:latin typeface="Arial"/>
                <a:cs typeface="Arial"/>
              </a:rPr>
              <a:t>functionality, </a:t>
            </a:r>
            <a:r>
              <a:rPr sz="2200" spc="-75">
                <a:latin typeface="Arial"/>
                <a:cs typeface="Arial"/>
              </a:rPr>
              <a:t>performance, </a:t>
            </a:r>
            <a:r>
              <a:rPr sz="2200" spc="-110">
                <a:latin typeface="Arial"/>
                <a:cs typeface="Arial"/>
              </a:rPr>
              <a:t>and </a:t>
            </a:r>
            <a:r>
              <a:rPr sz="2200" spc="-25">
                <a:latin typeface="Arial"/>
                <a:cs typeface="Arial"/>
              </a:rPr>
              <a:t>other </a:t>
            </a:r>
            <a:r>
              <a:rPr sz="2200" spc="-50">
                <a:latin typeface="Arial"/>
                <a:cs typeface="Arial"/>
              </a:rPr>
              <a:t>product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85">
                <a:latin typeface="Arial"/>
                <a:cs typeface="Arial"/>
              </a:rPr>
              <a:t>characteristics  </a:t>
            </a:r>
            <a:r>
              <a:rPr sz="2200" spc="-105">
                <a:latin typeface="Arial"/>
                <a:cs typeface="Arial"/>
              </a:rPr>
              <a:t>against </a:t>
            </a:r>
            <a:r>
              <a:rPr sz="2200" spc="-95">
                <a:latin typeface="Arial"/>
                <a:cs typeface="Arial"/>
              </a:rPr>
              <a:t>cost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175">
                <a:latin typeface="Arial"/>
                <a:cs typeface="Arial"/>
              </a:rPr>
              <a:t> </a:t>
            </a:r>
            <a:r>
              <a:rPr sz="2200" spc="-40">
                <a:latin typeface="Arial"/>
                <a:cs typeface="Arial"/>
              </a:rPr>
              <a:t>time-to-market.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12700" algn="just">
              <a:lnSpc>
                <a:spcPct val="99900"/>
              </a:lnSpc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10">
                <a:latin typeface="Arial"/>
                <a:cs typeface="Arial"/>
              </a:rPr>
              <a:t>intent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50">
                <a:latin typeface="Arial"/>
                <a:cs typeface="Arial"/>
              </a:rPr>
              <a:t>this negotiation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85">
                <a:latin typeface="Arial"/>
                <a:cs typeface="Arial"/>
              </a:rPr>
              <a:t>develop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40">
                <a:latin typeface="Arial"/>
                <a:cs typeface="Arial"/>
              </a:rPr>
              <a:t>project </a:t>
            </a:r>
            <a:r>
              <a:rPr sz="2200" spc="-75">
                <a:latin typeface="Arial"/>
                <a:cs typeface="Arial"/>
              </a:rPr>
              <a:t>plan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00">
                <a:latin typeface="Arial"/>
                <a:cs typeface="Arial"/>
              </a:rPr>
              <a:t>meets  </a:t>
            </a:r>
            <a:r>
              <a:rPr sz="2200" spc="-80">
                <a:latin typeface="Arial"/>
                <a:cs typeface="Arial"/>
              </a:rPr>
              <a:t>stakeholder </a:t>
            </a:r>
            <a:r>
              <a:rPr sz="2200" spc="-135">
                <a:latin typeface="Arial"/>
                <a:cs typeface="Arial"/>
              </a:rPr>
              <a:t>needs </a:t>
            </a:r>
            <a:r>
              <a:rPr sz="2200" spc="-45">
                <a:latin typeface="Arial"/>
                <a:cs typeface="Arial"/>
              </a:rPr>
              <a:t>while </a:t>
            </a:r>
            <a:r>
              <a:rPr sz="2200" spc="-25">
                <a:latin typeface="Arial"/>
                <a:cs typeface="Arial"/>
              </a:rPr>
              <a:t>at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60">
                <a:latin typeface="Arial"/>
                <a:cs typeface="Arial"/>
              </a:rPr>
              <a:t>same </a:t>
            </a:r>
            <a:r>
              <a:rPr sz="2200" spc="-25">
                <a:latin typeface="Arial"/>
                <a:cs typeface="Arial"/>
              </a:rPr>
              <a:t>time </a:t>
            </a:r>
            <a:r>
              <a:rPr sz="2200" spc="-50">
                <a:latin typeface="Arial"/>
                <a:cs typeface="Arial"/>
              </a:rPr>
              <a:t>reflecting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45">
                <a:latin typeface="Arial"/>
                <a:cs typeface="Arial"/>
              </a:rPr>
              <a:t>real-world  </a:t>
            </a:r>
            <a:r>
              <a:rPr sz="2200" spc="-70">
                <a:latin typeface="Arial"/>
                <a:cs typeface="Arial"/>
              </a:rPr>
              <a:t>constraints </a:t>
            </a:r>
            <a:r>
              <a:rPr sz="2200" spc="-100">
                <a:latin typeface="Arial"/>
                <a:cs typeface="Arial"/>
              </a:rPr>
              <a:t>(e.g., </a:t>
            </a:r>
            <a:r>
              <a:rPr sz="2200" spc="-35">
                <a:latin typeface="Arial"/>
                <a:cs typeface="Arial"/>
              </a:rPr>
              <a:t>time, </a:t>
            </a:r>
            <a:r>
              <a:rPr sz="2200" spc="-80">
                <a:latin typeface="Arial"/>
                <a:cs typeface="Arial"/>
              </a:rPr>
              <a:t>people, </a:t>
            </a:r>
            <a:r>
              <a:rPr sz="2200" spc="-75">
                <a:latin typeface="Arial"/>
                <a:cs typeface="Arial"/>
              </a:rPr>
              <a:t>budget)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25">
                <a:latin typeface="Arial"/>
                <a:cs typeface="Arial"/>
              </a:rPr>
              <a:t>have </a:t>
            </a:r>
            <a:r>
              <a:rPr sz="2200" spc="-110">
                <a:latin typeface="Arial"/>
                <a:cs typeface="Arial"/>
              </a:rPr>
              <a:t>been </a:t>
            </a:r>
            <a:r>
              <a:rPr sz="2200" spc="-105">
                <a:latin typeface="Arial"/>
                <a:cs typeface="Arial"/>
              </a:rPr>
              <a:t>placed </a:t>
            </a:r>
            <a:r>
              <a:rPr sz="2200" spc="-70">
                <a:latin typeface="Arial"/>
                <a:cs typeface="Arial"/>
              </a:rPr>
              <a:t>on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55">
                <a:latin typeface="Arial"/>
                <a:cs typeface="Arial"/>
              </a:rPr>
              <a:t>software</a:t>
            </a:r>
            <a:r>
              <a:rPr sz="2200" spc="-135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team.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85">
                <a:latin typeface="Arial"/>
                <a:cs typeface="Arial"/>
              </a:rPr>
              <a:t>best </a:t>
            </a:r>
            <a:r>
              <a:rPr sz="2200" spc="-65">
                <a:latin typeface="Arial"/>
                <a:cs typeface="Arial"/>
              </a:rPr>
              <a:t>negotiations </a:t>
            </a:r>
            <a:r>
              <a:rPr sz="2200" spc="-55">
                <a:latin typeface="Arial"/>
                <a:cs typeface="Arial"/>
              </a:rPr>
              <a:t>strive </a:t>
            </a:r>
            <a:r>
              <a:rPr sz="2200" spc="5">
                <a:latin typeface="Arial"/>
                <a:cs typeface="Arial"/>
              </a:rPr>
              <a:t>for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b="1" spc="-114">
                <a:latin typeface="Arial"/>
                <a:cs typeface="Arial"/>
              </a:rPr>
              <a:t>“win-win” </a:t>
            </a:r>
            <a:r>
              <a:rPr sz="2200" spc="-50">
                <a:latin typeface="Arial"/>
                <a:cs typeface="Arial"/>
              </a:rPr>
              <a:t>result. </a:t>
            </a:r>
            <a:r>
              <a:rPr sz="2200" spc="-100">
                <a:latin typeface="Arial"/>
                <a:cs typeface="Arial"/>
              </a:rPr>
              <a:t>That is, </a:t>
            </a:r>
            <a:r>
              <a:rPr sz="2200" b="1" spc="-160">
                <a:latin typeface="Arial"/>
                <a:cs typeface="Arial"/>
              </a:rPr>
              <a:t>stakeholders  </a:t>
            </a:r>
            <a:r>
              <a:rPr sz="2200" b="1" spc="-110">
                <a:latin typeface="Arial"/>
                <a:cs typeface="Arial"/>
              </a:rPr>
              <a:t>win </a:t>
            </a:r>
            <a:r>
              <a:rPr sz="2200" b="1" spc="-175">
                <a:latin typeface="Arial"/>
                <a:cs typeface="Arial"/>
              </a:rPr>
              <a:t>by </a:t>
            </a:r>
            <a:r>
              <a:rPr sz="2200" b="1" spc="-135">
                <a:latin typeface="Arial"/>
                <a:cs typeface="Arial"/>
              </a:rPr>
              <a:t>getting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95">
                <a:latin typeface="Arial"/>
                <a:cs typeface="Arial"/>
              </a:rPr>
              <a:t>system </a:t>
            </a:r>
            <a:r>
              <a:rPr sz="2200" b="1" spc="-130">
                <a:latin typeface="Arial"/>
                <a:cs typeface="Arial"/>
              </a:rPr>
              <a:t>or </a:t>
            </a:r>
            <a:r>
              <a:rPr sz="2200" b="1" spc="-150">
                <a:latin typeface="Arial"/>
                <a:cs typeface="Arial"/>
              </a:rPr>
              <a:t>product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95">
                <a:latin typeface="Arial"/>
                <a:cs typeface="Arial"/>
              </a:rPr>
              <a:t>satisfies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30">
                <a:latin typeface="Arial"/>
                <a:cs typeface="Arial"/>
              </a:rPr>
              <a:t>majority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15">
                <a:latin typeface="Arial"/>
                <a:cs typeface="Arial"/>
              </a:rPr>
              <a:t>their  </a:t>
            </a:r>
            <a:r>
              <a:rPr sz="2200" spc="-135">
                <a:latin typeface="Arial"/>
                <a:cs typeface="Arial"/>
              </a:rPr>
              <a:t>needs </a:t>
            </a:r>
            <a:r>
              <a:rPr sz="2200" spc="-110">
                <a:latin typeface="Arial"/>
                <a:cs typeface="Arial"/>
              </a:rPr>
              <a:t>and </a:t>
            </a:r>
            <a:r>
              <a:rPr sz="2200" spc="-85">
                <a:latin typeface="Arial"/>
                <a:cs typeface="Arial"/>
              </a:rPr>
              <a:t>you </a:t>
            </a:r>
            <a:r>
              <a:rPr sz="2200" spc="-165">
                <a:latin typeface="Arial"/>
                <a:cs typeface="Arial"/>
              </a:rPr>
              <a:t>(as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85">
                <a:latin typeface="Arial"/>
                <a:cs typeface="Arial"/>
              </a:rPr>
              <a:t>member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55">
                <a:latin typeface="Arial"/>
                <a:cs typeface="Arial"/>
              </a:rPr>
              <a:t>software </a:t>
            </a:r>
            <a:r>
              <a:rPr sz="2200" spc="-70">
                <a:latin typeface="Arial"/>
                <a:cs typeface="Arial"/>
              </a:rPr>
              <a:t>team) </a:t>
            </a:r>
            <a:r>
              <a:rPr sz="2200" b="1" spc="-110">
                <a:latin typeface="Arial"/>
                <a:cs typeface="Arial"/>
              </a:rPr>
              <a:t>win </a:t>
            </a:r>
            <a:r>
              <a:rPr sz="2200" b="1" spc="-175">
                <a:latin typeface="Arial"/>
                <a:cs typeface="Arial"/>
              </a:rPr>
              <a:t>by </a:t>
            </a:r>
            <a:r>
              <a:rPr sz="2200" b="1" spc="-155">
                <a:latin typeface="Arial"/>
                <a:cs typeface="Arial"/>
              </a:rPr>
              <a:t>working </a:t>
            </a:r>
            <a:r>
              <a:rPr sz="2200" b="1" spc="-70">
                <a:latin typeface="Arial"/>
                <a:cs typeface="Arial"/>
              </a:rPr>
              <a:t>to  </a:t>
            </a:r>
            <a:r>
              <a:rPr sz="2200" b="1" spc="-135">
                <a:latin typeface="Arial"/>
                <a:cs typeface="Arial"/>
              </a:rPr>
              <a:t>realistic </a:t>
            </a:r>
            <a:r>
              <a:rPr sz="2200" b="1" spc="-160">
                <a:latin typeface="Arial"/>
                <a:cs typeface="Arial"/>
              </a:rPr>
              <a:t>and </a:t>
            </a:r>
            <a:r>
              <a:rPr sz="2200" b="1" spc="-155">
                <a:latin typeface="Arial"/>
                <a:cs typeface="Arial"/>
              </a:rPr>
              <a:t>achievable </a:t>
            </a:r>
            <a:r>
              <a:rPr sz="2200" b="1" spc="-185">
                <a:latin typeface="Arial"/>
                <a:cs typeface="Arial"/>
              </a:rPr>
              <a:t>budgets </a:t>
            </a:r>
            <a:r>
              <a:rPr sz="2200" b="1" spc="-165">
                <a:latin typeface="Arial"/>
                <a:cs typeface="Arial"/>
              </a:rPr>
              <a:t>and</a:t>
            </a:r>
            <a:r>
              <a:rPr sz="2200" b="1" spc="5">
                <a:latin typeface="Arial"/>
                <a:cs typeface="Arial"/>
              </a:rPr>
              <a:t> </a:t>
            </a:r>
            <a:r>
              <a:rPr sz="2200" b="1" spc="-145">
                <a:latin typeface="Arial"/>
                <a:cs typeface="Arial"/>
              </a:rPr>
              <a:t>deadlines.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" y="1558290"/>
            <a:ext cx="8479790" cy="438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200" spc="-195">
                <a:latin typeface="Arial"/>
                <a:cs typeface="Arial"/>
              </a:rPr>
              <a:t>A </a:t>
            </a:r>
            <a:r>
              <a:rPr sz="2200" spc="-85">
                <a:latin typeface="Arial"/>
                <a:cs typeface="Arial"/>
              </a:rPr>
              <a:t>set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50">
                <a:latin typeface="Arial"/>
                <a:cs typeface="Arial"/>
              </a:rPr>
              <a:t>negotiation </a:t>
            </a:r>
            <a:r>
              <a:rPr sz="2200" spc="-60">
                <a:latin typeface="Arial"/>
                <a:cs typeface="Arial"/>
              </a:rPr>
              <a:t>activities </a:t>
            </a:r>
            <a:r>
              <a:rPr sz="2200" spc="-25">
                <a:latin typeface="Arial"/>
                <a:cs typeface="Arial"/>
              </a:rPr>
              <a:t>at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90">
                <a:latin typeface="Arial"/>
                <a:cs typeface="Arial"/>
              </a:rPr>
              <a:t>beginning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140">
                <a:latin typeface="Arial"/>
                <a:cs typeface="Arial"/>
              </a:rPr>
              <a:t>each </a:t>
            </a:r>
            <a:r>
              <a:rPr sz="2200" spc="-55">
                <a:latin typeface="Arial"/>
                <a:cs typeface="Arial"/>
              </a:rPr>
              <a:t>software </a:t>
            </a:r>
            <a:r>
              <a:rPr sz="2200" spc="-130">
                <a:latin typeface="Arial"/>
                <a:cs typeface="Arial"/>
              </a:rPr>
              <a:t>process  </a:t>
            </a:r>
            <a:r>
              <a:rPr sz="2200" spc="-25">
                <a:latin typeface="Arial"/>
                <a:cs typeface="Arial"/>
              </a:rPr>
              <a:t>iteration. </a:t>
            </a:r>
            <a:r>
              <a:rPr sz="2200" spc="-110">
                <a:latin typeface="Arial"/>
                <a:cs typeface="Arial"/>
              </a:rPr>
              <a:t>Rather </a:t>
            </a:r>
            <a:r>
              <a:rPr sz="2200" spc="-50">
                <a:latin typeface="Arial"/>
                <a:cs typeface="Arial"/>
              </a:rPr>
              <a:t>than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105">
                <a:latin typeface="Arial"/>
                <a:cs typeface="Arial"/>
              </a:rPr>
              <a:t>single </a:t>
            </a:r>
            <a:r>
              <a:rPr sz="2200" spc="-80">
                <a:latin typeface="Arial"/>
                <a:cs typeface="Arial"/>
              </a:rPr>
              <a:t>customer </a:t>
            </a:r>
            <a:r>
              <a:rPr sz="2200" spc="-75">
                <a:latin typeface="Arial"/>
                <a:cs typeface="Arial"/>
              </a:rPr>
              <a:t>communication </a:t>
            </a:r>
            <a:r>
              <a:rPr sz="2200" spc="-45">
                <a:latin typeface="Arial"/>
                <a:cs typeface="Arial"/>
              </a:rPr>
              <a:t>activity,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40">
                <a:latin typeface="Arial"/>
                <a:cs typeface="Arial"/>
              </a:rPr>
              <a:t>following </a:t>
            </a:r>
            <a:r>
              <a:rPr sz="2200" spc="-60">
                <a:latin typeface="Arial"/>
                <a:cs typeface="Arial"/>
              </a:rPr>
              <a:t>activities </a:t>
            </a:r>
            <a:r>
              <a:rPr sz="2200" spc="-95">
                <a:latin typeface="Arial"/>
                <a:cs typeface="Arial"/>
              </a:rPr>
              <a:t>are</a:t>
            </a:r>
            <a:r>
              <a:rPr sz="2200" spc="-270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defined: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291465" indent="-279400" algn="just">
              <a:lnSpc>
                <a:spcPct val="100000"/>
              </a:lnSpc>
              <a:buAutoNum type="arabicPeriod"/>
              <a:tabLst>
                <a:tab pos="292100" algn="l"/>
              </a:tabLst>
            </a:pPr>
            <a:r>
              <a:rPr sz="2200" b="1" spc="-110">
                <a:latin typeface="Arial"/>
                <a:cs typeface="Arial"/>
              </a:rPr>
              <a:t>Identification of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95">
                <a:latin typeface="Arial"/>
                <a:cs typeface="Arial"/>
              </a:rPr>
              <a:t>system </a:t>
            </a:r>
            <a:r>
              <a:rPr sz="2200" b="1" spc="-125">
                <a:latin typeface="Arial"/>
                <a:cs typeface="Arial"/>
              </a:rPr>
              <a:t>or </a:t>
            </a:r>
            <a:r>
              <a:rPr sz="2200" b="1" spc="-204">
                <a:latin typeface="Arial"/>
                <a:cs typeface="Arial"/>
              </a:rPr>
              <a:t>subsystem’s </a:t>
            </a:r>
            <a:r>
              <a:rPr sz="2200" b="1" spc="-160">
                <a:latin typeface="Arial"/>
                <a:cs typeface="Arial"/>
              </a:rPr>
              <a:t>key</a:t>
            </a:r>
            <a:r>
              <a:rPr sz="2200" b="1" spc="-35">
                <a:latin typeface="Arial"/>
                <a:cs typeface="Arial"/>
              </a:rPr>
              <a:t> </a:t>
            </a:r>
            <a:r>
              <a:rPr sz="2200" b="1" spc="-150">
                <a:latin typeface="Arial"/>
                <a:cs typeface="Arial"/>
              </a:rPr>
              <a:t>stakeholders.</a:t>
            </a:r>
            <a:endParaRPr sz="2200">
              <a:latin typeface="Arial"/>
              <a:cs typeface="Arial"/>
            </a:endParaRPr>
          </a:p>
          <a:p>
            <a:pPr marL="291465" indent="-279400" algn="just">
              <a:lnSpc>
                <a:spcPct val="100000"/>
              </a:lnSpc>
              <a:buAutoNum type="arabicPeriod"/>
              <a:tabLst>
                <a:tab pos="292100" algn="l"/>
              </a:tabLst>
            </a:pPr>
            <a:r>
              <a:rPr sz="2200" b="1" spc="-114">
                <a:latin typeface="Arial"/>
                <a:cs typeface="Arial"/>
              </a:rPr>
              <a:t>Determination </a:t>
            </a:r>
            <a:r>
              <a:rPr sz="2200" b="1" spc="-105">
                <a:latin typeface="Arial"/>
                <a:cs typeface="Arial"/>
              </a:rPr>
              <a:t>of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55">
                <a:latin typeface="Arial"/>
                <a:cs typeface="Arial"/>
              </a:rPr>
              <a:t>stakeholders’ </a:t>
            </a:r>
            <a:r>
              <a:rPr sz="2200" b="1" spc="-120">
                <a:latin typeface="Arial"/>
                <a:cs typeface="Arial"/>
              </a:rPr>
              <a:t>“win</a:t>
            </a:r>
            <a:r>
              <a:rPr sz="2200" b="1" spc="-165">
                <a:latin typeface="Arial"/>
                <a:cs typeface="Arial"/>
              </a:rPr>
              <a:t> </a:t>
            </a:r>
            <a:r>
              <a:rPr sz="2200" b="1" spc="-155">
                <a:latin typeface="Arial"/>
                <a:cs typeface="Arial"/>
              </a:rPr>
              <a:t>conditions.”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AutoNum type="arabicPeriod"/>
              <a:tabLst>
                <a:tab pos="298450" algn="l"/>
              </a:tabLst>
            </a:pPr>
            <a:r>
              <a:rPr sz="2200" b="1" spc="-125">
                <a:latin typeface="Arial"/>
                <a:cs typeface="Arial"/>
              </a:rPr>
              <a:t>Negotiation </a:t>
            </a:r>
            <a:r>
              <a:rPr sz="2200" b="1" spc="-105">
                <a:latin typeface="Arial"/>
                <a:cs typeface="Arial"/>
              </a:rPr>
              <a:t>of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55">
                <a:latin typeface="Arial"/>
                <a:cs typeface="Arial"/>
              </a:rPr>
              <a:t>stakeholders’ </a:t>
            </a:r>
            <a:r>
              <a:rPr sz="2200" b="1" spc="-110">
                <a:latin typeface="Arial"/>
                <a:cs typeface="Arial"/>
              </a:rPr>
              <a:t>win </a:t>
            </a:r>
            <a:r>
              <a:rPr sz="2200" b="1" spc="-165">
                <a:latin typeface="Arial"/>
                <a:cs typeface="Arial"/>
              </a:rPr>
              <a:t>conditions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160">
                <a:latin typeface="Arial"/>
                <a:cs typeface="Arial"/>
              </a:rPr>
              <a:t>reconcile </a:t>
            </a:r>
            <a:r>
              <a:rPr sz="2200" b="1" spc="-110">
                <a:latin typeface="Arial"/>
                <a:cs typeface="Arial"/>
              </a:rPr>
              <a:t>them </a:t>
            </a:r>
            <a:r>
              <a:rPr sz="2200" b="1" spc="-100">
                <a:latin typeface="Arial"/>
                <a:cs typeface="Arial"/>
              </a:rPr>
              <a:t>into  </a:t>
            </a:r>
            <a:r>
              <a:rPr sz="2200" b="1" spc="-140">
                <a:latin typeface="Arial"/>
                <a:cs typeface="Arial"/>
              </a:rPr>
              <a:t>a </a:t>
            </a:r>
            <a:r>
              <a:rPr sz="2200" b="1" spc="-150">
                <a:latin typeface="Arial"/>
                <a:cs typeface="Arial"/>
              </a:rPr>
              <a:t>set </a:t>
            </a:r>
            <a:r>
              <a:rPr sz="2200" b="1" spc="-105">
                <a:latin typeface="Arial"/>
                <a:cs typeface="Arial"/>
              </a:rPr>
              <a:t>of win-win </a:t>
            </a:r>
            <a:r>
              <a:rPr sz="2200" b="1" spc="-165">
                <a:latin typeface="Arial"/>
                <a:cs typeface="Arial"/>
              </a:rPr>
              <a:t>conditions </a:t>
            </a:r>
            <a:r>
              <a:rPr sz="2200" b="1" spc="-100">
                <a:latin typeface="Arial"/>
                <a:cs typeface="Arial"/>
              </a:rPr>
              <a:t>for all </a:t>
            </a:r>
            <a:r>
              <a:rPr sz="2200" b="1" spc="-180">
                <a:latin typeface="Arial"/>
                <a:cs typeface="Arial"/>
              </a:rPr>
              <a:t>concerned </a:t>
            </a:r>
            <a:r>
              <a:rPr sz="2200" b="1" spc="-160">
                <a:latin typeface="Arial"/>
                <a:cs typeface="Arial"/>
              </a:rPr>
              <a:t>(including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25">
                <a:latin typeface="Arial"/>
                <a:cs typeface="Arial"/>
              </a:rPr>
              <a:t>software  </a:t>
            </a:r>
            <a:r>
              <a:rPr sz="2200" b="1" spc="-85">
                <a:latin typeface="Arial"/>
                <a:cs typeface="Arial"/>
              </a:rPr>
              <a:t>team).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2200" spc="-155">
                <a:latin typeface="Arial"/>
                <a:cs typeface="Arial"/>
              </a:rPr>
              <a:t>Successful </a:t>
            </a:r>
            <a:r>
              <a:rPr sz="2200" spc="-55">
                <a:latin typeface="Arial"/>
                <a:cs typeface="Arial"/>
              </a:rPr>
              <a:t>completion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95">
                <a:latin typeface="Arial"/>
                <a:cs typeface="Arial"/>
              </a:rPr>
              <a:t>these </a:t>
            </a:r>
            <a:r>
              <a:rPr sz="2200" spc="-15">
                <a:latin typeface="Arial"/>
                <a:cs typeface="Arial"/>
              </a:rPr>
              <a:t>initial </a:t>
            </a:r>
            <a:r>
              <a:rPr sz="2200" spc="-114">
                <a:latin typeface="Arial"/>
                <a:cs typeface="Arial"/>
              </a:rPr>
              <a:t>steps </a:t>
            </a:r>
            <a:r>
              <a:rPr sz="2200" spc="-130">
                <a:latin typeface="Arial"/>
                <a:cs typeface="Arial"/>
              </a:rPr>
              <a:t>achieves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35">
                <a:latin typeface="Arial"/>
                <a:cs typeface="Arial"/>
              </a:rPr>
              <a:t>win-win </a:t>
            </a:r>
            <a:r>
              <a:rPr sz="2200" spc="-55">
                <a:latin typeface="Arial"/>
                <a:cs typeface="Arial"/>
              </a:rPr>
              <a:t>result,  </a:t>
            </a:r>
            <a:r>
              <a:rPr sz="2200" spc="-70">
                <a:latin typeface="Arial"/>
                <a:cs typeface="Arial"/>
              </a:rPr>
              <a:t>which </a:t>
            </a:r>
            <a:r>
              <a:rPr sz="2200" spc="-135">
                <a:latin typeface="Arial"/>
                <a:cs typeface="Arial"/>
              </a:rPr>
              <a:t>becomes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20">
                <a:latin typeface="Arial"/>
                <a:cs typeface="Arial"/>
              </a:rPr>
              <a:t>key </a:t>
            </a:r>
            <a:r>
              <a:rPr sz="2200" spc="-30">
                <a:latin typeface="Arial"/>
                <a:cs typeface="Arial"/>
              </a:rPr>
              <a:t>criterion </a:t>
            </a:r>
            <a:r>
              <a:rPr sz="2200" spc="5">
                <a:latin typeface="Arial"/>
                <a:cs typeface="Arial"/>
              </a:rPr>
              <a:t>for </a:t>
            </a:r>
            <a:r>
              <a:rPr sz="2200" spc="-90">
                <a:latin typeface="Arial"/>
                <a:cs typeface="Arial"/>
              </a:rPr>
              <a:t>proceeding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subsequent </a:t>
            </a:r>
            <a:r>
              <a:rPr sz="2200" spc="-55">
                <a:latin typeface="Arial"/>
                <a:cs typeface="Arial"/>
              </a:rPr>
              <a:t>software  </a:t>
            </a:r>
            <a:r>
              <a:rPr sz="2200" spc="-90">
                <a:latin typeface="Arial"/>
                <a:cs typeface="Arial"/>
              </a:rPr>
              <a:t>engineering</a:t>
            </a:r>
            <a:r>
              <a:rPr sz="2200" spc="-135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activities.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7450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310" y="142240"/>
            <a:ext cx="3844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>
                <a:latin typeface="Times New Roman"/>
                <a:cs typeface="Times New Roman"/>
              </a:rPr>
              <a:t>Validating</a:t>
            </a:r>
            <a:r>
              <a:rPr sz="2800" spc="-10">
                <a:latin typeface="Times New Roman"/>
                <a:cs typeface="Times New Roman"/>
              </a:rPr>
              <a:t> Requirements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320" y="981709"/>
            <a:ext cx="8479790" cy="51603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200" b="1" spc="-125">
                <a:latin typeface="Arial"/>
                <a:cs typeface="Arial"/>
              </a:rPr>
              <a:t>Introduction: </a:t>
            </a:r>
            <a:r>
              <a:rPr sz="2200" spc="-220">
                <a:latin typeface="Arial"/>
                <a:cs typeface="Arial"/>
              </a:rPr>
              <a:t>As </a:t>
            </a:r>
            <a:r>
              <a:rPr sz="2200" spc="-140">
                <a:latin typeface="Arial"/>
                <a:cs typeface="Arial"/>
              </a:rPr>
              <a:t>each </a:t>
            </a:r>
            <a:r>
              <a:rPr sz="2200" spc="-65">
                <a:latin typeface="Arial"/>
                <a:cs typeface="Arial"/>
              </a:rPr>
              <a:t>element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70">
                <a:latin typeface="Arial"/>
                <a:cs typeface="Arial"/>
              </a:rPr>
              <a:t>model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80">
                <a:latin typeface="Arial"/>
                <a:cs typeface="Arial"/>
              </a:rPr>
              <a:t>created, </a:t>
            </a:r>
            <a:r>
              <a:rPr sz="2200" spc="70">
                <a:latin typeface="Arial"/>
                <a:cs typeface="Arial"/>
              </a:rPr>
              <a:t>it </a:t>
            </a:r>
            <a:r>
              <a:rPr sz="2200" spc="-120">
                <a:latin typeface="Arial"/>
                <a:cs typeface="Arial"/>
              </a:rPr>
              <a:t>is  </a:t>
            </a:r>
            <a:r>
              <a:rPr sz="2200" spc="-105">
                <a:latin typeface="Arial"/>
                <a:cs typeface="Arial"/>
              </a:rPr>
              <a:t>examined </a:t>
            </a:r>
            <a:r>
              <a:rPr sz="2200" spc="5">
                <a:latin typeface="Arial"/>
                <a:cs typeface="Arial"/>
              </a:rPr>
              <a:t>for </a:t>
            </a:r>
            <a:r>
              <a:rPr sz="2200" spc="-95">
                <a:latin typeface="Arial"/>
                <a:cs typeface="Arial"/>
              </a:rPr>
              <a:t>inconsistency, </a:t>
            </a:r>
            <a:r>
              <a:rPr sz="2200" spc="-110">
                <a:latin typeface="Arial"/>
                <a:cs typeface="Arial"/>
              </a:rPr>
              <a:t>omissions,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65">
                <a:latin typeface="Arial"/>
                <a:cs typeface="Arial"/>
              </a:rPr>
              <a:t>ambiguity. </a:t>
            </a:r>
            <a:r>
              <a:rPr sz="2200" spc="-165">
                <a:latin typeface="Arial"/>
                <a:cs typeface="Arial"/>
              </a:rPr>
              <a:t>The </a:t>
            </a:r>
            <a:r>
              <a:rPr sz="2200" spc="-65">
                <a:latin typeface="Arial"/>
                <a:cs typeface="Arial"/>
              </a:rPr>
              <a:t>requirements  </a:t>
            </a:r>
            <a:r>
              <a:rPr sz="2200" spc="-80">
                <a:latin typeface="Arial"/>
                <a:cs typeface="Arial"/>
              </a:rPr>
              <a:t>represented </a:t>
            </a:r>
            <a:r>
              <a:rPr sz="2200" spc="-95">
                <a:latin typeface="Arial"/>
                <a:cs typeface="Arial"/>
              </a:rPr>
              <a:t>by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model </a:t>
            </a:r>
            <a:r>
              <a:rPr sz="2200" spc="-95">
                <a:latin typeface="Arial"/>
                <a:cs typeface="Arial"/>
              </a:rPr>
              <a:t>are </a:t>
            </a:r>
            <a:r>
              <a:rPr sz="2200" spc="-35">
                <a:latin typeface="Arial"/>
                <a:cs typeface="Arial"/>
              </a:rPr>
              <a:t>prioritized </a:t>
            </a:r>
            <a:r>
              <a:rPr sz="2200" spc="-95">
                <a:latin typeface="Arial"/>
                <a:cs typeface="Arial"/>
              </a:rPr>
              <a:t>by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95">
                <a:latin typeface="Arial"/>
                <a:cs typeface="Arial"/>
              </a:rPr>
              <a:t>stakeholders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85">
                <a:latin typeface="Arial"/>
                <a:cs typeface="Arial"/>
              </a:rPr>
              <a:t>grouped  </a:t>
            </a:r>
            <a:r>
              <a:rPr sz="2200" spc="-5">
                <a:latin typeface="Arial"/>
                <a:cs typeface="Arial"/>
              </a:rPr>
              <a:t>within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165">
                <a:latin typeface="Arial"/>
                <a:cs typeface="Arial"/>
              </a:rPr>
              <a:t>packages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60">
                <a:latin typeface="Arial"/>
                <a:cs typeface="Arial"/>
              </a:rPr>
              <a:t>implemented </a:t>
            </a:r>
            <a:r>
              <a:rPr sz="2200" spc="-210">
                <a:latin typeface="Arial"/>
                <a:cs typeface="Arial"/>
              </a:rPr>
              <a:t>as </a:t>
            </a:r>
            <a:r>
              <a:rPr sz="2200" spc="-55">
                <a:latin typeface="Arial"/>
                <a:cs typeface="Arial"/>
              </a:rPr>
              <a:t>software  </a:t>
            </a:r>
            <a:r>
              <a:rPr sz="2200" spc="-80">
                <a:latin typeface="Arial"/>
                <a:cs typeface="Arial"/>
              </a:rPr>
              <a:t>increments.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200" spc="-195">
                <a:latin typeface="Arial"/>
                <a:cs typeface="Arial"/>
              </a:rPr>
              <a:t>A </a:t>
            </a:r>
            <a:r>
              <a:rPr lang="en-US" sz="2200" spc="-195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review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70">
                <a:latin typeface="Arial"/>
                <a:cs typeface="Arial"/>
              </a:rPr>
              <a:t>model </a:t>
            </a:r>
            <a:r>
              <a:rPr sz="2200" spc="-145">
                <a:latin typeface="Arial"/>
                <a:cs typeface="Arial"/>
              </a:rPr>
              <a:t>addresses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40">
                <a:latin typeface="Arial"/>
                <a:cs typeface="Arial"/>
              </a:rPr>
              <a:t>following</a:t>
            </a:r>
            <a:r>
              <a:rPr sz="2200" spc="-450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questions: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  <a:buChar char="•"/>
              <a:tabLst>
                <a:tab pos="300355" algn="l"/>
                <a:tab pos="300990" algn="l"/>
                <a:tab pos="630555" algn="l"/>
                <a:tab pos="1316990" algn="l"/>
                <a:tab pos="2893695" algn="l"/>
                <a:tab pos="4208145" algn="l"/>
                <a:tab pos="4860290" algn="l"/>
                <a:tab pos="5387975" algn="l"/>
                <a:tab pos="6308725" algn="l"/>
                <a:tab pos="7606030" algn="l"/>
                <a:tab pos="8086725" algn="l"/>
              </a:tabLst>
            </a:pPr>
            <a:r>
              <a:rPr sz="2200" spc="-60">
                <a:latin typeface="Arial"/>
                <a:cs typeface="Arial"/>
              </a:rPr>
              <a:t>I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lang="en-US" sz="2200" spc="-240">
                <a:latin typeface="Arial"/>
                <a:cs typeface="Arial"/>
              </a:rPr>
              <a:t> </a:t>
            </a:r>
            <a:r>
              <a:rPr sz="2200" spc="-240">
                <a:latin typeface="Arial"/>
                <a:cs typeface="Arial"/>
              </a:rPr>
              <a:t>	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70">
                <a:latin typeface="Arial"/>
                <a:cs typeface="Arial"/>
              </a:rPr>
              <a:t>q</a:t>
            </a:r>
            <a:r>
              <a:rPr sz="2200" spc="-80">
                <a:latin typeface="Arial"/>
                <a:cs typeface="Arial"/>
              </a:rPr>
              <a:t>u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m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05">
                <a:latin typeface="Arial"/>
                <a:cs typeface="Arial"/>
              </a:rPr>
              <a:t>co</a:t>
            </a:r>
            <a:r>
              <a:rPr sz="2200" spc="-114">
                <a:latin typeface="Arial"/>
                <a:cs typeface="Arial"/>
              </a:rPr>
              <a:t>n</a:t>
            </a:r>
            <a:r>
              <a:rPr sz="2200" spc="-235">
                <a:latin typeface="Arial"/>
                <a:cs typeface="Arial"/>
              </a:rPr>
              <a:t>s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80">
                <a:latin typeface="Arial"/>
                <a:cs typeface="Arial"/>
              </a:rPr>
              <a:t>s</a:t>
            </a:r>
            <a:r>
              <a:rPr sz="2200" spc="-45">
                <a:latin typeface="Arial"/>
                <a:cs typeface="Arial"/>
              </a:rPr>
              <a:t>t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5">
                <a:latin typeface="Arial"/>
                <a:cs typeface="Arial"/>
              </a:rPr>
              <a:t>w</a:t>
            </a:r>
            <a:r>
              <a:rPr sz="2200">
                <a:latin typeface="Arial"/>
                <a:cs typeface="Arial"/>
              </a:rPr>
              <a:t>i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95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v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5">
                <a:latin typeface="Arial"/>
                <a:cs typeface="Arial"/>
              </a:rPr>
              <a:t>l</a:t>
            </a:r>
            <a:r>
              <a:rPr sz="2200" spc="15">
                <a:latin typeface="Arial"/>
                <a:cs typeface="Arial"/>
              </a:rPr>
              <a:t>l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b</a:t>
            </a:r>
            <a:r>
              <a:rPr sz="2200" spc="35">
                <a:latin typeface="Arial"/>
                <a:cs typeface="Arial"/>
              </a:rPr>
              <a:t>j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35">
                <a:latin typeface="Arial"/>
                <a:cs typeface="Arial"/>
              </a:rPr>
              <a:t>c</a:t>
            </a:r>
            <a:r>
              <a:rPr sz="2200" spc="-30">
                <a:latin typeface="Arial"/>
                <a:cs typeface="Arial"/>
              </a:rPr>
              <a:t>t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105">
                <a:latin typeface="Arial"/>
                <a:cs typeface="Arial"/>
              </a:rPr>
              <a:t>v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65">
                <a:latin typeface="Arial"/>
                <a:cs typeface="Arial"/>
              </a:rPr>
              <a:t>f</a:t>
            </a:r>
            <a:r>
              <a:rPr sz="2200" spc="-25">
                <a:latin typeface="Arial"/>
                <a:cs typeface="Arial"/>
              </a:rPr>
              <a:t>o</a:t>
            </a:r>
            <a:r>
              <a:rPr sz="2200" spc="-15">
                <a:latin typeface="Arial"/>
                <a:cs typeface="Arial"/>
              </a:rPr>
              <a:t>r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90">
                <a:latin typeface="Arial"/>
                <a:cs typeface="Arial"/>
              </a:rPr>
              <a:t>e  </a:t>
            </a:r>
            <a:r>
              <a:rPr sz="2200" spc="-65">
                <a:latin typeface="Arial"/>
                <a:cs typeface="Arial"/>
              </a:rPr>
              <a:t>system/product?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160">
                <a:latin typeface="Arial"/>
                <a:cs typeface="Arial"/>
              </a:rPr>
              <a:t>Have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50">
                <a:latin typeface="Arial"/>
                <a:cs typeface="Arial"/>
              </a:rPr>
              <a:t>all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requirements</a:t>
            </a:r>
            <a:r>
              <a:rPr sz="2200" spc="-110">
                <a:latin typeface="Arial"/>
                <a:cs typeface="Arial"/>
              </a:rPr>
              <a:t> been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specified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25">
                <a:latin typeface="Arial"/>
                <a:cs typeface="Arial"/>
              </a:rPr>
              <a:t>at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50">
                <a:latin typeface="Arial"/>
                <a:cs typeface="Arial"/>
              </a:rPr>
              <a:t>proper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75">
                <a:latin typeface="Arial"/>
                <a:cs typeface="Arial"/>
              </a:rPr>
              <a:t>level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110">
                <a:latin typeface="Arial"/>
                <a:cs typeface="Arial"/>
              </a:rPr>
              <a:t> </a:t>
            </a:r>
            <a:r>
              <a:rPr sz="2200" spc="-80">
                <a:latin typeface="Arial"/>
                <a:cs typeface="Arial"/>
              </a:rPr>
              <a:t>abstraction?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  <a:buChar char="•"/>
              <a:tabLst>
                <a:tab pos="282575" algn="l"/>
                <a:tab pos="283210" algn="l"/>
                <a:tab pos="594995" algn="l"/>
                <a:tab pos="1104900" algn="l"/>
                <a:tab pos="2665095" algn="l"/>
                <a:tab pos="3420745" algn="l"/>
                <a:tab pos="4670425" algn="l"/>
                <a:tab pos="5046980" algn="l"/>
                <a:tab pos="5720715" algn="l"/>
                <a:tab pos="6009640" algn="l"/>
                <a:tab pos="7247255" algn="l"/>
                <a:tab pos="7659370" algn="l"/>
              </a:tabLst>
            </a:pPr>
            <a:r>
              <a:rPr sz="2200" spc="-60">
                <a:latin typeface="Arial"/>
                <a:cs typeface="Arial"/>
              </a:rPr>
              <a:t>I</a:t>
            </a:r>
            <a:r>
              <a:rPr sz="2200" spc="-240">
                <a:latin typeface="Arial"/>
                <a:cs typeface="Arial"/>
              </a:rPr>
              <a:t>s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q</a:t>
            </a:r>
            <a:r>
              <a:rPr sz="2200" spc="-70">
                <a:latin typeface="Arial"/>
                <a:cs typeface="Arial"/>
              </a:rPr>
              <a:t>u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90">
                <a:latin typeface="Arial"/>
                <a:cs typeface="Arial"/>
              </a:rPr>
              <a:t>m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5">
                <a:latin typeface="Arial"/>
                <a:cs typeface="Arial"/>
              </a:rPr>
              <a:t>ll</a:t>
            </a:r>
            <a:r>
              <a:rPr sz="2200" spc="-105">
                <a:latin typeface="Arial"/>
                <a:cs typeface="Arial"/>
              </a:rPr>
              <a:t>y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150">
                <a:latin typeface="Arial"/>
                <a:cs typeface="Arial"/>
              </a:rPr>
              <a:t>c</a:t>
            </a:r>
            <a:r>
              <a:rPr sz="2200" spc="-170">
                <a:latin typeface="Arial"/>
                <a:cs typeface="Arial"/>
              </a:rPr>
              <a:t>e</a:t>
            </a:r>
            <a:r>
              <a:rPr sz="2200" spc="-245">
                <a:latin typeface="Arial"/>
                <a:cs typeface="Arial"/>
              </a:rPr>
              <a:t>s</a:t>
            </a:r>
            <a:r>
              <a:rPr sz="2200" spc="-235">
                <a:latin typeface="Arial"/>
                <a:cs typeface="Arial"/>
              </a:rPr>
              <a:t>s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05">
                <a:latin typeface="Arial"/>
                <a:cs typeface="Arial"/>
              </a:rPr>
              <a:t>y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25">
                <a:latin typeface="Arial"/>
                <a:cs typeface="Arial"/>
              </a:rPr>
              <a:t>o</a:t>
            </a:r>
            <a:r>
              <a:rPr sz="2200" spc="-15">
                <a:latin typeface="Arial"/>
                <a:cs typeface="Arial"/>
              </a:rPr>
              <a:t>r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d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p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190">
                <a:latin typeface="Arial"/>
                <a:cs typeface="Arial"/>
              </a:rPr>
              <a:t>se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80">
                <a:latin typeface="Arial"/>
                <a:cs typeface="Arial"/>
              </a:rPr>
              <a:t>dd</a:t>
            </a:r>
            <a:r>
              <a:rPr sz="2200" spc="-60">
                <a:latin typeface="Arial"/>
                <a:cs typeface="Arial"/>
              </a:rPr>
              <a:t>-</a:t>
            </a:r>
            <a:r>
              <a:rPr sz="2200" spc="-55">
                <a:latin typeface="Arial"/>
                <a:cs typeface="Arial"/>
              </a:rPr>
              <a:t>on  </a:t>
            </a:r>
            <a:r>
              <a:rPr sz="2200" spc="-45">
                <a:latin typeface="Arial"/>
                <a:cs typeface="Arial"/>
              </a:rPr>
              <a:t>feature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that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120">
                <a:latin typeface="Arial"/>
                <a:cs typeface="Arial"/>
              </a:rPr>
              <a:t>may </a:t>
            </a:r>
            <a:r>
              <a:rPr sz="2200" spc="-10">
                <a:latin typeface="Arial"/>
                <a:cs typeface="Arial"/>
              </a:rPr>
              <a:t>not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be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essential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25">
                <a:latin typeface="Arial"/>
                <a:cs typeface="Arial"/>
              </a:rPr>
              <a:t>to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objective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system?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8352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" y="1134109"/>
            <a:ext cx="8411210" cy="304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indent="-200660">
              <a:lnSpc>
                <a:spcPct val="100000"/>
              </a:lnSpc>
              <a:spcBef>
                <a:spcPts val="100"/>
              </a:spcBef>
              <a:buChar char="•"/>
              <a:tabLst>
                <a:tab pos="213360" algn="l"/>
              </a:tabLst>
            </a:pPr>
            <a:r>
              <a:rPr sz="2200" spc="-155">
                <a:latin typeface="Arial"/>
                <a:cs typeface="Arial"/>
              </a:rPr>
              <a:t>Is </a:t>
            </a:r>
            <a:r>
              <a:rPr sz="2200" spc="-145">
                <a:latin typeface="Arial"/>
                <a:cs typeface="Arial"/>
              </a:rPr>
              <a:t>each </a:t>
            </a:r>
            <a:r>
              <a:rPr sz="2200" spc="-50">
                <a:latin typeface="Arial"/>
                <a:cs typeface="Arial"/>
              </a:rPr>
              <a:t>requirement </a:t>
            </a:r>
            <a:r>
              <a:rPr sz="2200" b="1" spc="-165">
                <a:latin typeface="Arial"/>
                <a:cs typeface="Arial"/>
              </a:rPr>
              <a:t>bounded </a:t>
            </a:r>
            <a:r>
              <a:rPr sz="2200" b="1" spc="-160">
                <a:latin typeface="Arial"/>
                <a:cs typeface="Arial"/>
              </a:rPr>
              <a:t>and</a:t>
            </a:r>
            <a:r>
              <a:rPr sz="2200" b="1" spc="-100">
                <a:latin typeface="Arial"/>
                <a:cs typeface="Arial"/>
              </a:rPr>
              <a:t> </a:t>
            </a:r>
            <a:r>
              <a:rPr sz="2200" b="1" spc="-190">
                <a:latin typeface="Arial"/>
                <a:cs typeface="Arial"/>
              </a:rPr>
              <a:t>unambiguous</a:t>
            </a:r>
            <a:r>
              <a:rPr sz="2200" spc="-19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12700" marR="7620">
              <a:lnSpc>
                <a:spcPct val="100000"/>
              </a:lnSpc>
              <a:buChar char="•"/>
              <a:tabLst>
                <a:tab pos="220979" algn="l"/>
              </a:tabLst>
            </a:pPr>
            <a:r>
              <a:rPr sz="2200" spc="-175">
                <a:latin typeface="Arial"/>
                <a:cs typeface="Arial"/>
              </a:rPr>
              <a:t>Does </a:t>
            </a:r>
            <a:r>
              <a:rPr sz="2200" spc="-145">
                <a:latin typeface="Arial"/>
                <a:cs typeface="Arial"/>
              </a:rPr>
              <a:t>each </a:t>
            </a:r>
            <a:r>
              <a:rPr sz="2200" spc="-50">
                <a:latin typeface="Arial"/>
                <a:cs typeface="Arial"/>
              </a:rPr>
              <a:t>requirement </a:t>
            </a:r>
            <a:r>
              <a:rPr sz="2200" spc="-120">
                <a:latin typeface="Arial"/>
                <a:cs typeface="Arial"/>
              </a:rPr>
              <a:t>have </a:t>
            </a:r>
            <a:r>
              <a:rPr sz="2200" b="1" spc="-100">
                <a:latin typeface="Arial"/>
                <a:cs typeface="Arial"/>
              </a:rPr>
              <a:t>attribution</a:t>
            </a:r>
            <a:r>
              <a:rPr sz="2200" spc="-100">
                <a:latin typeface="Arial"/>
                <a:cs typeface="Arial"/>
              </a:rPr>
              <a:t>? That is,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110">
                <a:latin typeface="Arial"/>
                <a:cs typeface="Arial"/>
              </a:rPr>
              <a:t>source </a:t>
            </a:r>
            <a:r>
              <a:rPr sz="2200" spc="-85">
                <a:latin typeface="Arial"/>
                <a:cs typeface="Arial"/>
              </a:rPr>
              <a:t>(generally, 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90">
                <a:latin typeface="Arial"/>
                <a:cs typeface="Arial"/>
              </a:rPr>
              <a:t>specific </a:t>
            </a:r>
            <a:r>
              <a:rPr sz="2200" spc="-55">
                <a:latin typeface="Arial"/>
                <a:cs typeface="Arial"/>
              </a:rPr>
              <a:t>individual) </a:t>
            </a:r>
            <a:r>
              <a:rPr sz="2200" spc="-50">
                <a:latin typeface="Arial"/>
                <a:cs typeface="Arial"/>
              </a:rPr>
              <a:t>noted </a:t>
            </a:r>
            <a:r>
              <a:rPr sz="2200" spc="10">
                <a:latin typeface="Arial"/>
                <a:cs typeface="Arial"/>
              </a:rPr>
              <a:t>for </a:t>
            </a:r>
            <a:r>
              <a:rPr sz="2200" spc="-145">
                <a:latin typeface="Arial"/>
                <a:cs typeface="Arial"/>
              </a:rPr>
              <a:t>each</a:t>
            </a:r>
            <a:r>
              <a:rPr sz="2200" spc="-409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requirement?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150">
                <a:latin typeface="Arial"/>
                <a:cs typeface="Arial"/>
              </a:rPr>
              <a:t>Do </a:t>
            </a:r>
            <a:r>
              <a:rPr sz="2200" spc="-120">
                <a:latin typeface="Arial"/>
                <a:cs typeface="Arial"/>
              </a:rPr>
              <a:t>any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b="1" spc="-140">
                <a:latin typeface="Arial"/>
                <a:cs typeface="Arial"/>
              </a:rPr>
              <a:t>conflict </a:t>
            </a:r>
            <a:r>
              <a:rPr sz="2200" b="1" spc="-80">
                <a:latin typeface="Arial"/>
                <a:cs typeface="Arial"/>
              </a:rPr>
              <a:t>with </a:t>
            </a:r>
            <a:r>
              <a:rPr sz="2200" b="1" spc="-105">
                <a:latin typeface="Arial"/>
                <a:cs typeface="Arial"/>
              </a:rPr>
              <a:t>other</a:t>
            </a:r>
            <a:r>
              <a:rPr sz="2200" b="1" spc="-180">
                <a:latin typeface="Arial"/>
                <a:cs typeface="Arial"/>
              </a:rPr>
              <a:t> </a:t>
            </a:r>
            <a:r>
              <a:rPr sz="2200" b="1" spc="-140">
                <a:latin typeface="Arial"/>
                <a:cs typeface="Arial"/>
              </a:rPr>
              <a:t>requirements</a:t>
            </a:r>
            <a:r>
              <a:rPr sz="2200" spc="-14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243840" algn="l"/>
              </a:tabLst>
            </a:pPr>
            <a:r>
              <a:rPr sz="2200" spc="-150">
                <a:latin typeface="Arial"/>
                <a:cs typeface="Arial"/>
              </a:rPr>
              <a:t>Is </a:t>
            </a:r>
            <a:r>
              <a:rPr sz="2200" spc="-145">
                <a:latin typeface="Arial"/>
                <a:cs typeface="Arial"/>
              </a:rPr>
              <a:t>each </a:t>
            </a:r>
            <a:r>
              <a:rPr sz="2200" spc="-50">
                <a:latin typeface="Arial"/>
                <a:cs typeface="Arial"/>
              </a:rPr>
              <a:t>requirement </a:t>
            </a:r>
            <a:r>
              <a:rPr sz="2200" b="1" spc="-155">
                <a:latin typeface="Arial"/>
                <a:cs typeface="Arial"/>
              </a:rPr>
              <a:t>achievable </a:t>
            </a:r>
            <a:r>
              <a:rPr sz="2200" spc="-35">
                <a:latin typeface="Arial"/>
                <a:cs typeface="Arial"/>
              </a:rPr>
              <a:t>in the </a:t>
            </a:r>
            <a:r>
              <a:rPr sz="2200" spc="-80">
                <a:latin typeface="Arial"/>
                <a:cs typeface="Arial"/>
              </a:rPr>
              <a:t>technical </a:t>
            </a:r>
            <a:r>
              <a:rPr sz="2200" spc="-55">
                <a:latin typeface="Arial"/>
                <a:cs typeface="Arial"/>
              </a:rPr>
              <a:t>environment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>
                <a:latin typeface="Arial"/>
                <a:cs typeface="Arial"/>
              </a:rPr>
              <a:t>will  </a:t>
            </a:r>
            <a:r>
              <a:rPr sz="2200" spc="-120">
                <a:latin typeface="Arial"/>
                <a:cs typeface="Arial"/>
              </a:rPr>
              <a:t>house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15">
                <a:latin typeface="Arial"/>
                <a:cs typeface="Arial"/>
              </a:rPr>
              <a:t>or</a:t>
            </a:r>
            <a:r>
              <a:rPr sz="2200" spc="-254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product?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320" y="4485640"/>
            <a:ext cx="61982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indent="-200660">
              <a:lnSpc>
                <a:spcPct val="100000"/>
              </a:lnSpc>
              <a:spcBef>
                <a:spcPts val="100"/>
              </a:spcBef>
              <a:buChar char="•"/>
              <a:tabLst>
                <a:tab pos="213360" algn="l"/>
              </a:tabLst>
            </a:pPr>
            <a:r>
              <a:rPr sz="2200" spc="-155">
                <a:latin typeface="Arial"/>
                <a:cs typeface="Arial"/>
              </a:rPr>
              <a:t>Is </a:t>
            </a:r>
            <a:r>
              <a:rPr sz="2200" spc="-145">
                <a:latin typeface="Arial"/>
                <a:cs typeface="Arial"/>
              </a:rPr>
              <a:t>each </a:t>
            </a:r>
            <a:r>
              <a:rPr sz="2200" spc="-50">
                <a:latin typeface="Arial"/>
                <a:cs typeface="Arial"/>
              </a:rPr>
              <a:t>requirement </a:t>
            </a:r>
            <a:r>
              <a:rPr sz="2200" b="1" spc="-110">
                <a:latin typeface="Arial"/>
                <a:cs typeface="Arial"/>
              </a:rPr>
              <a:t>testable, </a:t>
            </a:r>
            <a:r>
              <a:rPr sz="2200" b="1" spc="-190">
                <a:latin typeface="Arial"/>
                <a:cs typeface="Arial"/>
              </a:rPr>
              <a:t>once</a:t>
            </a:r>
            <a:r>
              <a:rPr sz="2200" b="1" spc="-170">
                <a:latin typeface="Arial"/>
                <a:cs typeface="Arial"/>
              </a:rPr>
              <a:t> </a:t>
            </a:r>
            <a:r>
              <a:rPr sz="2200" b="1" spc="-130">
                <a:latin typeface="Arial"/>
                <a:cs typeface="Arial"/>
              </a:rPr>
              <a:t>implemented</a:t>
            </a:r>
            <a:r>
              <a:rPr sz="2200" spc="-13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buChar char="•"/>
              <a:tabLst>
                <a:tab pos="339725" algn="l"/>
                <a:tab pos="340360" algn="l"/>
                <a:tab pos="1096645" algn="l"/>
                <a:tab pos="1664335" algn="l"/>
                <a:tab pos="3390900" algn="l"/>
                <a:tab pos="4298315" algn="l"/>
                <a:tab pos="5450840" algn="l"/>
              </a:tabLst>
            </a:pPr>
            <a:r>
              <a:rPr sz="2200" spc="-240">
                <a:latin typeface="Arial"/>
                <a:cs typeface="Arial"/>
              </a:rPr>
              <a:t>D</a:t>
            </a:r>
            <a:r>
              <a:rPr sz="2200" spc="-105">
                <a:latin typeface="Arial"/>
                <a:cs typeface="Arial"/>
              </a:rPr>
              <a:t>o</a:t>
            </a:r>
            <a:r>
              <a:rPr sz="2200" spc="-110">
                <a:latin typeface="Arial"/>
                <a:cs typeface="Arial"/>
              </a:rPr>
              <a:t>e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qu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m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90">
                <a:latin typeface="Arial"/>
                <a:cs typeface="Arial"/>
              </a:rPr>
              <a:t>m</a:t>
            </a:r>
            <a:r>
              <a:rPr sz="2200" spc="-75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d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15">
                <a:latin typeface="Arial"/>
                <a:cs typeface="Arial"/>
              </a:rPr>
              <a:t>l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p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75">
                <a:latin typeface="Arial"/>
                <a:cs typeface="Arial"/>
              </a:rPr>
              <a:t>o</a:t>
            </a:r>
            <a:r>
              <a:rPr sz="2200" spc="-70">
                <a:latin typeface="Arial"/>
                <a:cs typeface="Arial"/>
              </a:rPr>
              <a:t>p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5">
                <a:latin typeface="Arial"/>
                <a:cs typeface="Arial"/>
              </a:rPr>
              <a:t>l</a:t>
            </a:r>
            <a:r>
              <a:rPr sz="2200" spc="-105">
                <a:latin typeface="Arial"/>
                <a:cs typeface="Arial"/>
              </a:rPr>
              <a:t>y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65">
                <a:latin typeface="Arial"/>
                <a:cs typeface="Arial"/>
              </a:rPr>
              <a:t>f</a:t>
            </a:r>
            <a:r>
              <a:rPr sz="2200" spc="5">
                <a:latin typeface="Arial"/>
                <a:cs typeface="Arial"/>
              </a:rPr>
              <a:t>l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125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30">
                <a:latin typeface="Arial"/>
                <a:cs typeface="Arial"/>
              </a:rPr>
              <a:t>function, </a:t>
            </a:r>
            <a:r>
              <a:rPr sz="2200" b="1" spc="-160">
                <a:latin typeface="Arial"/>
                <a:cs typeface="Arial"/>
              </a:rPr>
              <a:t>and </a:t>
            </a:r>
            <a:r>
              <a:rPr sz="2200" b="1" spc="-145">
                <a:latin typeface="Arial"/>
                <a:cs typeface="Arial"/>
              </a:rPr>
              <a:t>behavior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30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be</a:t>
            </a:r>
            <a:r>
              <a:rPr sz="2200" spc="-434">
                <a:latin typeface="Arial"/>
                <a:cs typeface="Arial"/>
              </a:rPr>
              <a:t> </a:t>
            </a:r>
            <a:r>
              <a:rPr sz="2200" spc="-40">
                <a:latin typeface="Arial"/>
                <a:cs typeface="Arial"/>
              </a:rPr>
              <a:t>built?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1870" y="5156200"/>
            <a:ext cx="205358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7375" algn="l"/>
              </a:tabLst>
            </a:pPr>
            <a:r>
              <a:rPr sz="2200" spc="-35">
                <a:latin typeface="Arial"/>
                <a:cs typeface="Arial"/>
              </a:rPr>
              <a:t>the	</a:t>
            </a:r>
            <a:r>
              <a:rPr sz="2200" b="1" spc="-110">
                <a:latin typeface="Arial"/>
                <a:cs typeface="Arial"/>
              </a:rPr>
              <a:t>information,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8116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Requirements Specification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00684" y="1066800"/>
            <a:ext cx="8473440" cy="4308872"/>
          </a:xfrm>
        </p:spPr>
        <p:txBody>
          <a:bodyPr/>
          <a:lstStyle/>
          <a:p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Software Requirement Specification (SRS) is a </a:t>
            </a:r>
            <a:r>
              <a:rPr lang="en-IN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that completely describes what the proposed software should do</a:t>
            </a: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without describing how software will do it.</a:t>
            </a:r>
          </a:p>
          <a:p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It contains:</a:t>
            </a:r>
          </a:p>
          <a:p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information</a:t>
            </a: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lvl="1"/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functional</a:t>
            </a: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lvl="1"/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 representation of </a:t>
            </a:r>
            <a:r>
              <a:rPr lang="en-IN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behaviour</a:t>
            </a:r>
          </a:p>
          <a:p>
            <a:pPr lvl="1"/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an indication of </a:t>
            </a:r>
            <a:r>
              <a:rPr lang="en-IN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requirements and design</a:t>
            </a: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  <a:p>
            <a:pPr lvl="1"/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appropriate </a:t>
            </a:r>
            <a:r>
              <a:rPr lang="en-IN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criteria</a:t>
            </a:r>
          </a:p>
          <a:p>
            <a:pPr lvl="1"/>
            <a:r>
              <a:rPr lang="en-IN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information</a:t>
            </a: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suitable to requirements</a:t>
            </a:r>
          </a:p>
          <a:p>
            <a:pPr lvl="1"/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SRS is also helping the clients to understand their own needs.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0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540" y="798829"/>
            <a:ext cx="8803005" cy="572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70">
                <a:latin typeface="Arial"/>
                <a:cs typeface="Arial"/>
              </a:rPr>
              <a:t>2. </a:t>
            </a:r>
            <a:r>
              <a:rPr sz="2200" b="1" spc="-135">
                <a:latin typeface="Arial"/>
                <a:cs typeface="Arial"/>
              </a:rPr>
              <a:t>Elicitation</a:t>
            </a:r>
            <a:r>
              <a:rPr sz="2200" b="1" spc="-195">
                <a:latin typeface="Arial"/>
                <a:cs typeface="Arial"/>
              </a:rPr>
              <a:t> </a:t>
            </a:r>
            <a:r>
              <a:rPr sz="2200" b="1" spc="-114">
                <a:latin typeface="Arial"/>
                <a:cs typeface="Arial"/>
              </a:rPr>
              <a:t>cont..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85">
                <a:latin typeface="Arial"/>
                <a:cs typeface="Arial"/>
              </a:rPr>
              <a:t>Number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80">
                <a:latin typeface="Arial"/>
                <a:cs typeface="Arial"/>
              </a:rPr>
              <a:t>problems </a:t>
            </a:r>
            <a:r>
              <a:rPr sz="2200" spc="-90">
                <a:latin typeface="Arial"/>
                <a:cs typeface="Arial"/>
              </a:rPr>
              <a:t>are </a:t>
            </a:r>
            <a:r>
              <a:rPr sz="2200" spc="-75">
                <a:latin typeface="Arial"/>
                <a:cs typeface="Arial"/>
              </a:rPr>
              <a:t>encountered </a:t>
            </a:r>
            <a:r>
              <a:rPr sz="2200" spc="-204">
                <a:latin typeface="Arial"/>
                <a:cs typeface="Arial"/>
              </a:rPr>
              <a:t>as </a:t>
            </a:r>
            <a:r>
              <a:rPr sz="2200" spc="-35">
                <a:latin typeface="Arial"/>
                <a:cs typeface="Arial"/>
              </a:rPr>
              <a:t>elicitation</a:t>
            </a:r>
            <a:r>
              <a:rPr sz="2200" spc="-340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occurs.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85">
                <a:latin typeface="Arial"/>
                <a:cs typeface="Arial"/>
              </a:rPr>
              <a:t>Problems </a:t>
            </a:r>
            <a:r>
              <a:rPr sz="2200" b="1" spc="-110">
                <a:latin typeface="Arial"/>
                <a:cs typeface="Arial"/>
              </a:rPr>
              <a:t>of </a:t>
            </a:r>
            <a:r>
              <a:rPr sz="2200" b="1" spc="-225">
                <a:latin typeface="Arial"/>
                <a:cs typeface="Arial"/>
              </a:rPr>
              <a:t>scope</a:t>
            </a:r>
            <a:r>
              <a:rPr sz="2200" b="1" spc="-75">
                <a:latin typeface="Arial"/>
                <a:cs typeface="Arial"/>
              </a:rPr>
              <a:t> </a:t>
            </a:r>
            <a:r>
              <a:rPr sz="2200" b="1" spc="-13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80">
                <a:latin typeface="Arial"/>
                <a:cs typeface="Arial"/>
              </a:rPr>
              <a:t>boundary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is </a:t>
            </a:r>
            <a:r>
              <a:rPr sz="2200" spc="-45">
                <a:latin typeface="Arial"/>
                <a:cs typeface="Arial"/>
              </a:rPr>
              <a:t>ill-defined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90">
                <a:latin typeface="Arial"/>
                <a:cs typeface="Arial"/>
              </a:rPr>
              <a:t>customers/users </a:t>
            </a:r>
            <a:r>
              <a:rPr sz="2200" spc="-95">
                <a:latin typeface="Arial"/>
                <a:cs typeface="Arial"/>
              </a:rPr>
              <a:t>specify  </a:t>
            </a:r>
            <a:r>
              <a:rPr sz="2200" spc="-130">
                <a:latin typeface="Arial"/>
                <a:cs typeface="Arial"/>
              </a:rPr>
              <a:t>unnecessary </a:t>
            </a:r>
            <a:r>
              <a:rPr sz="2200" spc="-80">
                <a:latin typeface="Arial"/>
                <a:cs typeface="Arial"/>
              </a:rPr>
              <a:t>technical </a:t>
            </a:r>
            <a:r>
              <a:rPr sz="2200" spc="-45">
                <a:latin typeface="Arial"/>
                <a:cs typeface="Arial"/>
              </a:rPr>
              <a:t>detail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20">
                <a:latin typeface="Arial"/>
                <a:cs typeface="Arial"/>
              </a:rPr>
              <a:t>may </a:t>
            </a:r>
            <a:r>
              <a:rPr sz="2200" spc="-100">
                <a:latin typeface="Arial"/>
                <a:cs typeface="Arial"/>
              </a:rPr>
              <a:t>confuse, </a:t>
            </a:r>
            <a:r>
              <a:rPr sz="2200" spc="-35">
                <a:latin typeface="Arial"/>
                <a:cs typeface="Arial"/>
              </a:rPr>
              <a:t>rather </a:t>
            </a:r>
            <a:r>
              <a:rPr sz="2200" spc="-50">
                <a:latin typeface="Arial"/>
                <a:cs typeface="Arial"/>
              </a:rPr>
              <a:t>than</a:t>
            </a:r>
            <a:r>
              <a:rPr sz="2200" spc="-445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clarify.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algn="just">
              <a:lnSpc>
                <a:spcPts val="2635"/>
              </a:lnSpc>
            </a:pPr>
            <a:r>
              <a:rPr sz="2200" b="1" spc="-185">
                <a:latin typeface="Arial"/>
                <a:cs typeface="Arial"/>
              </a:rPr>
              <a:t>Problems </a:t>
            </a:r>
            <a:r>
              <a:rPr sz="2200" b="1" spc="-110">
                <a:latin typeface="Arial"/>
                <a:cs typeface="Arial"/>
              </a:rPr>
              <a:t>of </a:t>
            </a:r>
            <a:r>
              <a:rPr sz="2200" b="1" spc="-165">
                <a:latin typeface="Arial"/>
                <a:cs typeface="Arial"/>
              </a:rPr>
              <a:t>understanding</a:t>
            </a:r>
            <a:r>
              <a:rPr sz="2200" b="1" spc="-70">
                <a:latin typeface="Arial"/>
                <a:cs typeface="Arial"/>
              </a:rPr>
              <a:t> </a:t>
            </a:r>
            <a:r>
              <a:rPr sz="2200" b="1" spc="-13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ts val="2640"/>
              </a:lnSpc>
              <a:spcBef>
                <a:spcPts val="80"/>
              </a:spcBef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90">
                <a:latin typeface="Arial"/>
                <a:cs typeface="Arial"/>
              </a:rPr>
              <a:t>customers/users </a:t>
            </a:r>
            <a:r>
              <a:rPr sz="2200" spc="-95">
                <a:latin typeface="Arial"/>
                <a:cs typeface="Arial"/>
              </a:rPr>
              <a:t>are </a:t>
            </a:r>
            <a:r>
              <a:rPr sz="2200" spc="-10">
                <a:latin typeface="Arial"/>
                <a:cs typeface="Arial"/>
              </a:rPr>
              <a:t>not </a:t>
            </a:r>
            <a:r>
              <a:rPr sz="2200" spc="-65">
                <a:latin typeface="Arial"/>
                <a:cs typeface="Arial"/>
              </a:rPr>
              <a:t>completely </a:t>
            </a:r>
            <a:r>
              <a:rPr sz="2200" spc="-105">
                <a:latin typeface="Arial"/>
                <a:cs typeface="Arial"/>
              </a:rPr>
              <a:t>sure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40">
                <a:latin typeface="Arial"/>
                <a:cs typeface="Arial"/>
              </a:rPr>
              <a:t>what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100">
                <a:latin typeface="Arial"/>
                <a:cs typeface="Arial"/>
              </a:rPr>
              <a:t>needed, </a:t>
            </a:r>
            <a:r>
              <a:rPr sz="2200" spc="-125">
                <a:latin typeface="Arial"/>
                <a:cs typeface="Arial"/>
              </a:rPr>
              <a:t>have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45">
                <a:latin typeface="Arial"/>
                <a:cs typeface="Arial"/>
              </a:rPr>
              <a:t>poor  </a:t>
            </a:r>
            <a:r>
              <a:rPr sz="2200" spc="-80">
                <a:latin typeface="Arial"/>
                <a:cs typeface="Arial"/>
              </a:rPr>
              <a:t>understanding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40">
                <a:latin typeface="Arial"/>
                <a:cs typeface="Arial"/>
              </a:rPr>
              <a:t>limitations, </a:t>
            </a:r>
            <a:r>
              <a:rPr sz="2200" spc="-10">
                <a:latin typeface="Arial"/>
                <a:cs typeface="Arial"/>
              </a:rPr>
              <a:t>don’t </a:t>
            </a:r>
            <a:r>
              <a:rPr sz="2200" spc="-120">
                <a:latin typeface="Arial"/>
                <a:cs typeface="Arial"/>
              </a:rPr>
              <a:t>have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>
                <a:latin typeface="Arial"/>
                <a:cs typeface="Arial"/>
              </a:rPr>
              <a:t>full </a:t>
            </a:r>
            <a:r>
              <a:rPr sz="2200" spc="-80">
                <a:latin typeface="Arial"/>
                <a:cs typeface="Arial"/>
              </a:rPr>
              <a:t>understanding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60">
                <a:latin typeface="Arial"/>
                <a:cs typeface="Arial"/>
              </a:rPr>
              <a:t>problem </a:t>
            </a:r>
            <a:r>
              <a:rPr sz="2200" spc="-75">
                <a:latin typeface="Arial"/>
                <a:cs typeface="Arial"/>
              </a:rPr>
              <a:t>domain, </a:t>
            </a:r>
            <a:r>
              <a:rPr sz="2200" spc="-5">
                <a:latin typeface="Arial"/>
                <a:cs typeface="Arial"/>
              </a:rPr>
              <a:t>omit </a:t>
            </a:r>
            <a:r>
              <a:rPr sz="2200" spc="-30">
                <a:latin typeface="Arial"/>
                <a:cs typeface="Arial"/>
              </a:rPr>
              <a:t>information </a:t>
            </a:r>
            <a:r>
              <a:rPr sz="2200" spc="-95">
                <a:latin typeface="Arial"/>
                <a:cs typeface="Arial"/>
              </a:rPr>
              <a:t>,specify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40">
                <a:latin typeface="Arial"/>
                <a:cs typeface="Arial"/>
              </a:rPr>
              <a:t>conflict </a:t>
            </a:r>
            <a:r>
              <a:rPr sz="2200" spc="5">
                <a:latin typeface="Arial"/>
                <a:cs typeface="Arial"/>
              </a:rPr>
              <a:t>with 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35">
                <a:latin typeface="Arial"/>
                <a:cs typeface="Arial"/>
              </a:rPr>
              <a:t>needs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25">
                <a:latin typeface="Arial"/>
                <a:cs typeface="Arial"/>
              </a:rPr>
              <a:t>other </a:t>
            </a:r>
            <a:r>
              <a:rPr sz="2200" spc="-85">
                <a:latin typeface="Arial"/>
                <a:cs typeface="Arial"/>
              </a:rPr>
              <a:t>customers/users, </a:t>
            </a:r>
            <a:r>
              <a:rPr sz="2200" spc="-15">
                <a:latin typeface="Arial"/>
                <a:cs typeface="Arial"/>
              </a:rPr>
              <a:t>or </a:t>
            </a:r>
            <a:r>
              <a:rPr sz="2200" spc="-95">
                <a:latin typeface="Arial"/>
                <a:cs typeface="Arial"/>
              </a:rPr>
              <a:t>specify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90">
                <a:latin typeface="Arial"/>
                <a:cs typeface="Arial"/>
              </a:rPr>
              <a:t>are  </a:t>
            </a:r>
            <a:r>
              <a:rPr sz="2200" spc="-105">
                <a:latin typeface="Arial"/>
                <a:cs typeface="Arial"/>
              </a:rPr>
              <a:t>ambiguous.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85">
                <a:latin typeface="Arial"/>
                <a:cs typeface="Arial"/>
              </a:rPr>
              <a:t>Problems </a:t>
            </a:r>
            <a:r>
              <a:rPr sz="2200" b="1" spc="-110">
                <a:latin typeface="Arial"/>
                <a:cs typeface="Arial"/>
              </a:rPr>
              <a:t>of </a:t>
            </a:r>
            <a:r>
              <a:rPr sz="2200" b="1" spc="-95">
                <a:latin typeface="Arial"/>
                <a:cs typeface="Arial"/>
              </a:rPr>
              <a:t>volatility</a:t>
            </a:r>
            <a:r>
              <a:rPr sz="2200" b="1" spc="-70">
                <a:latin typeface="Arial"/>
                <a:cs typeface="Arial"/>
              </a:rPr>
              <a:t> </a:t>
            </a:r>
            <a:r>
              <a:rPr sz="2200" b="1" spc="-120">
                <a:latin typeface="Arial"/>
                <a:cs typeface="Arial"/>
              </a:rPr>
              <a:t>(unpredictability):</a:t>
            </a:r>
            <a:endParaRPr sz="2200">
              <a:latin typeface="Arial"/>
              <a:cs typeface="Arial"/>
            </a:endParaRPr>
          </a:p>
          <a:p>
            <a:pPr marL="12700" marR="8255">
              <a:lnSpc>
                <a:spcPct val="100000"/>
              </a:lnSpc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140">
                <a:latin typeface="Arial"/>
                <a:cs typeface="Arial"/>
              </a:rPr>
              <a:t>change </a:t>
            </a:r>
            <a:r>
              <a:rPr sz="2200" spc="-70">
                <a:latin typeface="Arial"/>
                <a:cs typeface="Arial"/>
              </a:rPr>
              <a:t>over </a:t>
            </a:r>
            <a:r>
              <a:rPr sz="2200" spc="-30">
                <a:latin typeface="Arial"/>
                <a:cs typeface="Arial"/>
              </a:rPr>
              <a:t>time. </a:t>
            </a:r>
            <a:r>
              <a:rPr sz="2200" spc="-180">
                <a:latin typeface="Arial"/>
                <a:cs typeface="Arial"/>
              </a:rPr>
              <a:t>To </a:t>
            </a:r>
            <a:r>
              <a:rPr sz="2200" spc="-70">
                <a:latin typeface="Arial"/>
                <a:cs typeface="Arial"/>
              </a:rPr>
              <a:t>help </a:t>
            </a:r>
            <a:r>
              <a:rPr sz="2200" spc="-95">
                <a:latin typeface="Arial"/>
                <a:cs typeface="Arial"/>
              </a:rPr>
              <a:t>overcome these </a:t>
            </a:r>
            <a:r>
              <a:rPr sz="2200" spc="-80">
                <a:latin typeface="Arial"/>
                <a:cs typeface="Arial"/>
              </a:rPr>
              <a:t>problems, </a:t>
            </a:r>
            <a:r>
              <a:rPr sz="2200" spc="-85">
                <a:latin typeface="Arial"/>
                <a:cs typeface="Arial"/>
              </a:rPr>
              <a:t>you  </a:t>
            </a:r>
            <a:r>
              <a:rPr sz="2200" spc="-70">
                <a:latin typeface="Arial"/>
                <a:cs typeface="Arial"/>
              </a:rPr>
              <a:t>must </a:t>
            </a:r>
            <a:r>
              <a:rPr sz="2200" spc="-100">
                <a:latin typeface="Arial"/>
                <a:cs typeface="Arial"/>
              </a:rPr>
              <a:t>approach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80">
                <a:latin typeface="Arial"/>
                <a:cs typeface="Arial"/>
              </a:rPr>
              <a:t>gathering </a:t>
            </a:r>
            <a:r>
              <a:rPr sz="2200" spc="-30">
                <a:latin typeface="Arial"/>
                <a:cs typeface="Arial"/>
              </a:rPr>
              <a:t>in </a:t>
            </a:r>
            <a:r>
              <a:rPr sz="2200" spc="-120">
                <a:latin typeface="Arial"/>
                <a:cs typeface="Arial"/>
              </a:rPr>
              <a:t>an </a:t>
            </a:r>
            <a:r>
              <a:rPr sz="2200" spc="-105">
                <a:latin typeface="Arial"/>
                <a:cs typeface="Arial"/>
              </a:rPr>
              <a:t>organized</a:t>
            </a:r>
            <a:r>
              <a:rPr sz="2200" spc="-405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manner.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673859"/>
            <a:ext cx="8411210" cy="3376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28600" algn="l"/>
              </a:tabLst>
            </a:pPr>
            <a:r>
              <a:rPr sz="2200" spc="-215">
                <a:latin typeface="Arial"/>
                <a:cs typeface="Arial"/>
              </a:rPr>
              <a:t>Has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70">
                <a:latin typeface="Arial"/>
                <a:cs typeface="Arial"/>
              </a:rPr>
              <a:t>model </a:t>
            </a:r>
            <a:r>
              <a:rPr sz="2200" spc="-105">
                <a:latin typeface="Arial"/>
                <a:cs typeface="Arial"/>
              </a:rPr>
              <a:t>been </a:t>
            </a:r>
            <a:r>
              <a:rPr sz="2200" spc="-85">
                <a:latin typeface="Arial"/>
                <a:cs typeface="Arial"/>
              </a:rPr>
              <a:t>“</a:t>
            </a:r>
            <a:r>
              <a:rPr sz="2200" b="1" spc="-85">
                <a:latin typeface="Arial"/>
                <a:cs typeface="Arial"/>
              </a:rPr>
              <a:t>partitioned” </a:t>
            </a:r>
            <a:r>
              <a:rPr sz="2200" b="1" spc="-120">
                <a:latin typeface="Arial"/>
                <a:cs typeface="Arial"/>
              </a:rPr>
              <a:t>in </a:t>
            </a:r>
            <a:r>
              <a:rPr sz="2200" b="1" spc="-140">
                <a:latin typeface="Arial"/>
                <a:cs typeface="Arial"/>
              </a:rPr>
              <a:t>a way </a:t>
            </a:r>
            <a:r>
              <a:rPr sz="2200" b="1" spc="-70">
                <a:latin typeface="Arial"/>
                <a:cs typeface="Arial"/>
              </a:rPr>
              <a:t>that </a:t>
            </a:r>
            <a:r>
              <a:rPr sz="2200" b="1" spc="-220">
                <a:latin typeface="Arial"/>
                <a:cs typeface="Arial"/>
              </a:rPr>
              <a:t>exposes  </a:t>
            </a:r>
            <a:r>
              <a:rPr sz="2200" b="1" spc="-175">
                <a:latin typeface="Arial"/>
                <a:cs typeface="Arial"/>
              </a:rPr>
              <a:t>progressively </a:t>
            </a:r>
            <a:r>
              <a:rPr sz="2200" b="1" spc="-135">
                <a:latin typeface="Arial"/>
                <a:cs typeface="Arial"/>
              </a:rPr>
              <a:t>more </a:t>
            </a:r>
            <a:r>
              <a:rPr sz="2200" b="1" spc="-110">
                <a:latin typeface="Arial"/>
                <a:cs typeface="Arial"/>
              </a:rPr>
              <a:t>detailed </a:t>
            </a:r>
            <a:r>
              <a:rPr sz="2200" b="1" spc="-114">
                <a:latin typeface="Arial"/>
                <a:cs typeface="Arial"/>
              </a:rPr>
              <a:t>information </a:t>
            </a:r>
            <a:r>
              <a:rPr sz="2200" b="1" spc="-130">
                <a:latin typeface="Arial"/>
                <a:cs typeface="Arial"/>
              </a:rPr>
              <a:t>about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215">
                <a:latin typeface="Arial"/>
                <a:cs typeface="Arial"/>
              </a:rPr>
              <a:t>system?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256540" algn="l"/>
              </a:tabLst>
            </a:pPr>
            <a:r>
              <a:rPr sz="2200" spc="-160">
                <a:latin typeface="Arial"/>
                <a:cs typeface="Arial"/>
              </a:rPr>
              <a:t>Have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55">
                <a:latin typeface="Arial"/>
                <a:cs typeface="Arial"/>
              </a:rPr>
              <a:t>patterns </a:t>
            </a:r>
            <a:r>
              <a:rPr sz="2200" spc="-105">
                <a:latin typeface="Arial"/>
                <a:cs typeface="Arial"/>
              </a:rPr>
              <a:t>been </a:t>
            </a:r>
            <a:r>
              <a:rPr sz="2200" b="1" spc="-204">
                <a:latin typeface="Arial"/>
                <a:cs typeface="Arial"/>
              </a:rPr>
              <a:t>used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145">
                <a:latin typeface="Arial"/>
                <a:cs typeface="Arial"/>
              </a:rPr>
              <a:t>simplify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35">
                <a:latin typeface="Arial"/>
                <a:cs typeface="Arial"/>
              </a:rPr>
              <a:t>requirements  </a:t>
            </a:r>
            <a:r>
              <a:rPr sz="2200" b="1" spc="-175">
                <a:latin typeface="Arial"/>
                <a:cs typeface="Arial"/>
              </a:rPr>
              <a:t>model? </a:t>
            </a:r>
            <a:r>
              <a:rPr sz="2200" b="1" spc="-165">
                <a:latin typeface="Arial"/>
                <a:cs typeface="Arial"/>
              </a:rPr>
              <a:t>Have </a:t>
            </a:r>
            <a:r>
              <a:rPr sz="2200" b="1" spc="-100">
                <a:latin typeface="Arial"/>
                <a:cs typeface="Arial"/>
              </a:rPr>
              <a:t>all </a:t>
            </a:r>
            <a:r>
              <a:rPr sz="2200" b="1" spc="-125">
                <a:latin typeface="Arial"/>
                <a:cs typeface="Arial"/>
              </a:rPr>
              <a:t>patterns </a:t>
            </a:r>
            <a:r>
              <a:rPr sz="2200" b="1" spc="-145">
                <a:latin typeface="Arial"/>
                <a:cs typeface="Arial"/>
              </a:rPr>
              <a:t>been </a:t>
            </a:r>
            <a:r>
              <a:rPr sz="2200" b="1" spc="-135">
                <a:latin typeface="Arial"/>
                <a:cs typeface="Arial"/>
              </a:rPr>
              <a:t>properly </a:t>
            </a:r>
            <a:r>
              <a:rPr sz="2200" b="1" spc="-145">
                <a:latin typeface="Arial"/>
                <a:cs typeface="Arial"/>
              </a:rPr>
              <a:t>validated? </a:t>
            </a:r>
            <a:r>
              <a:rPr sz="2200" b="1" spc="-155">
                <a:latin typeface="Arial"/>
                <a:cs typeface="Arial"/>
              </a:rPr>
              <a:t>Are </a:t>
            </a:r>
            <a:r>
              <a:rPr sz="2200" b="1" spc="-100">
                <a:latin typeface="Arial"/>
                <a:cs typeface="Arial"/>
              </a:rPr>
              <a:t>all </a:t>
            </a:r>
            <a:r>
              <a:rPr sz="2200" b="1" spc="-125">
                <a:latin typeface="Arial"/>
                <a:cs typeface="Arial"/>
              </a:rPr>
              <a:t>patterns  </a:t>
            </a:r>
            <a:r>
              <a:rPr sz="2200" b="1" spc="-170">
                <a:latin typeface="Arial"/>
                <a:cs typeface="Arial"/>
              </a:rPr>
              <a:t>consistent </a:t>
            </a:r>
            <a:r>
              <a:rPr sz="2200" b="1" spc="-75">
                <a:latin typeface="Arial"/>
                <a:cs typeface="Arial"/>
              </a:rPr>
              <a:t>with </a:t>
            </a:r>
            <a:r>
              <a:rPr sz="2200" b="1" spc="-170">
                <a:latin typeface="Arial"/>
                <a:cs typeface="Arial"/>
              </a:rPr>
              <a:t>customer</a:t>
            </a:r>
            <a:r>
              <a:rPr sz="2200" b="1" spc="-135">
                <a:latin typeface="Arial"/>
                <a:cs typeface="Arial"/>
              </a:rPr>
              <a:t> </a:t>
            </a:r>
            <a:r>
              <a:rPr sz="2200" b="1" spc="-150">
                <a:latin typeface="Arial"/>
                <a:cs typeface="Arial"/>
              </a:rPr>
              <a:t>requirements?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</a:pPr>
            <a:r>
              <a:rPr sz="2200" spc="-175">
                <a:latin typeface="Arial"/>
                <a:cs typeface="Arial"/>
              </a:rPr>
              <a:t>These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25">
                <a:latin typeface="Arial"/>
                <a:cs typeface="Arial"/>
              </a:rPr>
              <a:t>other </a:t>
            </a:r>
            <a:r>
              <a:rPr sz="2200" spc="-90">
                <a:latin typeface="Arial"/>
                <a:cs typeface="Arial"/>
              </a:rPr>
              <a:t>questions </a:t>
            </a:r>
            <a:r>
              <a:rPr sz="2200" spc="-85">
                <a:latin typeface="Arial"/>
                <a:cs typeface="Arial"/>
              </a:rPr>
              <a:t>should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145">
                <a:latin typeface="Arial"/>
                <a:cs typeface="Arial"/>
              </a:rPr>
              <a:t>asked </a:t>
            </a:r>
            <a:r>
              <a:rPr sz="2200" spc="-105">
                <a:latin typeface="Arial"/>
                <a:cs typeface="Arial"/>
              </a:rPr>
              <a:t>and answered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ensure </a:t>
            </a:r>
            <a:r>
              <a:rPr sz="2200" spc="-5">
                <a:latin typeface="Arial"/>
                <a:cs typeface="Arial"/>
              </a:rPr>
              <a:t>that 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70">
                <a:latin typeface="Arial"/>
                <a:cs typeface="Arial"/>
              </a:rPr>
              <a:t>model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125">
                <a:latin typeface="Arial"/>
                <a:cs typeface="Arial"/>
              </a:rPr>
              <a:t>an </a:t>
            </a:r>
            <a:r>
              <a:rPr sz="2200" spc="-95">
                <a:latin typeface="Arial"/>
                <a:cs typeface="Arial"/>
              </a:rPr>
              <a:t>accurate </a:t>
            </a:r>
            <a:r>
              <a:rPr sz="2200" spc="-40">
                <a:latin typeface="Arial"/>
                <a:cs typeface="Arial"/>
              </a:rPr>
              <a:t>reflection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80">
                <a:latin typeface="Arial"/>
                <a:cs typeface="Arial"/>
              </a:rPr>
              <a:t>stakeholder </a:t>
            </a:r>
            <a:r>
              <a:rPr sz="2200" spc="-135">
                <a:latin typeface="Arial"/>
                <a:cs typeface="Arial"/>
              </a:rPr>
              <a:t>needs 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that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65">
                <a:latin typeface="Arial"/>
                <a:cs typeface="Arial"/>
              </a:rPr>
              <a:t>it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provides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75">
                <a:latin typeface="Arial"/>
                <a:cs typeface="Arial"/>
              </a:rPr>
              <a:t>solid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45">
                <a:latin typeface="Arial"/>
                <a:cs typeface="Arial"/>
              </a:rPr>
              <a:t>foundation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5">
                <a:latin typeface="Arial"/>
                <a:cs typeface="Arial"/>
              </a:rPr>
              <a:t>for</a:t>
            </a:r>
            <a:r>
              <a:rPr sz="2200" spc="-114">
                <a:latin typeface="Arial"/>
                <a:cs typeface="Arial"/>
              </a:rPr>
              <a:t> design.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9235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74" y="2743200"/>
            <a:ext cx="8604250" cy="553998"/>
          </a:xfrm>
        </p:spPr>
        <p:txBody>
          <a:bodyPr/>
          <a:lstStyle/>
          <a:p>
            <a:pPr algn="ctr"/>
            <a:r>
              <a:rPr lang="en-US" sz="3600"/>
              <a:t>Software Requirements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0670222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Characteristics of a Good SRS</a:t>
            </a:r>
            <a:endParaRPr lang="en-US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335279" y="1535429"/>
            <a:ext cx="8473440" cy="4001095"/>
          </a:xfrm>
        </p:spPr>
        <p:txBody>
          <a:bodyPr/>
          <a:lstStyle/>
          <a:p>
            <a:r>
              <a:rPr lang="en-IN" altLang="en-US" sz="2000"/>
              <a:t>SRS should be </a:t>
            </a:r>
            <a:r>
              <a:rPr lang="en-IN" altLang="en-US" sz="2000">
                <a:solidFill>
                  <a:schemeClr val="accent2"/>
                </a:solidFill>
              </a:rPr>
              <a:t>accurate, complete, efficient, and of high quality</a:t>
            </a:r>
          </a:p>
          <a:p>
            <a:pPr lvl="1"/>
            <a:r>
              <a:rPr lang="en-IN" altLang="en-US" sz="2000"/>
              <a:t>so that it does not affect the entire project plan.</a:t>
            </a:r>
          </a:p>
          <a:p>
            <a:r>
              <a:rPr lang="en-IN" altLang="en-US" sz="2000"/>
              <a:t>An SRS is </a:t>
            </a:r>
            <a:r>
              <a:rPr lang="en-IN" altLang="en-US" sz="2000">
                <a:solidFill>
                  <a:schemeClr val="accent2"/>
                </a:solidFill>
              </a:rPr>
              <a:t>said to be of high quality when </a:t>
            </a:r>
            <a:r>
              <a:rPr lang="en-IN" altLang="en-US" sz="2000"/>
              <a:t>the developer and user </a:t>
            </a:r>
            <a:r>
              <a:rPr lang="en-IN" altLang="en-US" sz="2000">
                <a:solidFill>
                  <a:schemeClr val="accent2"/>
                </a:solidFill>
              </a:rPr>
              <a:t>easily understand</a:t>
            </a:r>
            <a:r>
              <a:rPr lang="en-IN" altLang="en-US" sz="2000">
                <a:solidFill>
                  <a:srgbClr val="FF0000"/>
                </a:solidFill>
              </a:rPr>
              <a:t> </a:t>
            </a:r>
            <a:r>
              <a:rPr lang="en-IN" altLang="en-US" sz="2000"/>
              <a:t>the prepared document. </a:t>
            </a:r>
          </a:p>
          <a:p>
            <a:r>
              <a:rPr lang="en-IN" altLang="en-US" sz="2000"/>
              <a:t>Characteristics of a Good SRS:</a:t>
            </a:r>
          </a:p>
          <a:p>
            <a:pPr lvl="1"/>
            <a:r>
              <a:rPr lang="en-IN" altLang="en-US" sz="2000" b="1"/>
              <a:t>Correct</a:t>
            </a:r>
          </a:p>
          <a:p>
            <a:pPr lvl="2"/>
            <a:r>
              <a:rPr lang="en-IN" altLang="en-US" sz="2000"/>
              <a:t>SRS is correct when </a:t>
            </a:r>
            <a:r>
              <a:rPr lang="en-IN" altLang="en-US" sz="2000">
                <a:solidFill>
                  <a:schemeClr val="accent2"/>
                </a:solidFill>
              </a:rPr>
              <a:t>all user requirements are stated</a:t>
            </a:r>
            <a:r>
              <a:rPr lang="en-IN" altLang="en-US" sz="2000">
                <a:solidFill>
                  <a:srgbClr val="FF0000"/>
                </a:solidFill>
              </a:rPr>
              <a:t> </a:t>
            </a:r>
            <a:r>
              <a:rPr lang="en-IN" altLang="en-US" sz="2000"/>
              <a:t>in the requirements document.</a:t>
            </a:r>
          </a:p>
          <a:p>
            <a:pPr lvl="2"/>
            <a:r>
              <a:rPr lang="en-IN" altLang="en-US" sz="2000"/>
              <a:t>Note that there is </a:t>
            </a:r>
            <a:r>
              <a:rPr lang="en-IN" altLang="en-US" sz="2000">
                <a:solidFill>
                  <a:schemeClr val="accent2"/>
                </a:solidFill>
              </a:rPr>
              <a:t>no specified tool or procedure to assure the correctness </a:t>
            </a:r>
            <a:r>
              <a:rPr lang="en-IN" altLang="en-US" sz="2000"/>
              <a:t>of SRS.</a:t>
            </a:r>
          </a:p>
          <a:p>
            <a:pPr lvl="1"/>
            <a:r>
              <a:rPr lang="en-IN" altLang="en-US" sz="2000" b="1"/>
              <a:t>Unambiguous</a:t>
            </a:r>
          </a:p>
          <a:p>
            <a:pPr lvl="2"/>
            <a:r>
              <a:rPr lang="en-IN" altLang="en-US" sz="2000"/>
              <a:t>SRS is unambiguous when </a:t>
            </a:r>
            <a:r>
              <a:rPr lang="en-IN" altLang="en-US" sz="2000">
                <a:solidFill>
                  <a:schemeClr val="accent2"/>
                </a:solidFill>
              </a:rPr>
              <a:t>every stated requirement has only one interpretation</a:t>
            </a:r>
            <a:r>
              <a:rPr lang="en-IN" alt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73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Characteristics of a Good SRS (Cont…)</a:t>
            </a:r>
            <a:endParaRPr lang="en-US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altLang="en-US" b="1"/>
              <a:t>Complete</a:t>
            </a:r>
          </a:p>
          <a:p>
            <a:pPr lvl="2">
              <a:buClr>
                <a:schemeClr val="tx1"/>
              </a:buClr>
            </a:pPr>
            <a:r>
              <a:rPr lang="en-IN" altLang="en-US"/>
              <a:t>SRS is complete when the </a:t>
            </a:r>
            <a:r>
              <a:rPr lang="en-IN" altLang="en-US">
                <a:solidFill>
                  <a:schemeClr val="accent2"/>
                </a:solidFill>
              </a:rPr>
              <a:t>requirements clearly define what the software is required to do</a:t>
            </a:r>
            <a:r>
              <a:rPr lang="en-IN" altLang="en-US"/>
              <a:t>.</a:t>
            </a:r>
          </a:p>
          <a:p>
            <a:pPr lvl="1"/>
            <a:r>
              <a:rPr lang="en-IN" altLang="en-US" b="1"/>
              <a:t>Ranked for Importance/Stability</a:t>
            </a:r>
          </a:p>
          <a:p>
            <a:pPr lvl="2">
              <a:buClr>
                <a:schemeClr val="tx1"/>
              </a:buClr>
            </a:pPr>
            <a:r>
              <a:rPr lang="en-IN" altLang="en-US"/>
              <a:t>All requirements are not equally important, hence </a:t>
            </a:r>
            <a:r>
              <a:rPr lang="en-IN" altLang="en-US">
                <a:solidFill>
                  <a:schemeClr val="accent2"/>
                </a:solidFill>
              </a:rPr>
              <a:t>each requirement is identified to make differences</a:t>
            </a:r>
            <a:r>
              <a:rPr lang="en-IN" altLang="en-US">
                <a:solidFill>
                  <a:srgbClr val="FF0000"/>
                </a:solidFill>
              </a:rPr>
              <a:t> </a:t>
            </a:r>
            <a:r>
              <a:rPr lang="en-IN" altLang="en-US"/>
              <a:t>among other requirements.</a:t>
            </a:r>
          </a:p>
          <a:p>
            <a:pPr lvl="2">
              <a:buClr>
                <a:schemeClr val="tx1"/>
              </a:buClr>
            </a:pPr>
            <a:r>
              <a:rPr lang="en-IN" altLang="en-US">
                <a:solidFill>
                  <a:schemeClr val="accent2"/>
                </a:solidFill>
              </a:rPr>
              <a:t>Stability implies the probability of changes </a:t>
            </a:r>
            <a:r>
              <a:rPr lang="en-IN" altLang="en-US"/>
              <a:t>in the requirement in future.</a:t>
            </a:r>
          </a:p>
          <a:p>
            <a:pPr lvl="1"/>
            <a:r>
              <a:rPr lang="en-IN" altLang="en-US" b="1"/>
              <a:t>Modifiable</a:t>
            </a:r>
          </a:p>
          <a:p>
            <a:pPr lvl="2">
              <a:buClr>
                <a:schemeClr val="tx1"/>
              </a:buClr>
            </a:pPr>
            <a:r>
              <a:rPr lang="en-IN" altLang="en-US"/>
              <a:t>The requirements of the user can change, hence requirements document should be created in such a manner that those </a:t>
            </a:r>
            <a:r>
              <a:rPr lang="en-IN" altLang="en-US">
                <a:solidFill>
                  <a:schemeClr val="accent2"/>
                </a:solidFill>
              </a:rPr>
              <a:t>changes</a:t>
            </a:r>
            <a:r>
              <a:rPr lang="en-IN" altLang="en-US">
                <a:solidFill>
                  <a:srgbClr val="FF0000"/>
                </a:solidFill>
              </a:rPr>
              <a:t> </a:t>
            </a:r>
            <a:r>
              <a:rPr lang="en-IN" altLang="en-US">
                <a:solidFill>
                  <a:schemeClr val="accent2"/>
                </a:solidFill>
              </a:rPr>
              <a:t>can be modified easily</a:t>
            </a:r>
            <a:r>
              <a:rPr lang="en-IN" altLang="en-US"/>
              <a:t>.</a:t>
            </a:r>
          </a:p>
          <a:p>
            <a:pPr lvl="1"/>
            <a:r>
              <a:rPr lang="en-IN" altLang="en-US" b="1"/>
              <a:t>Traceable</a:t>
            </a:r>
          </a:p>
          <a:p>
            <a:pPr lvl="2">
              <a:buClr>
                <a:schemeClr val="tx1"/>
              </a:buClr>
            </a:pPr>
            <a:r>
              <a:rPr lang="en-IN" altLang="en-US"/>
              <a:t>SRS is traceable when the </a:t>
            </a:r>
            <a:r>
              <a:rPr lang="en-IN" altLang="en-US">
                <a:solidFill>
                  <a:schemeClr val="accent2"/>
                </a:solidFill>
              </a:rPr>
              <a:t>source of each requirement is clear</a:t>
            </a:r>
            <a:r>
              <a:rPr lang="en-IN" altLang="en-US">
                <a:solidFill>
                  <a:srgbClr val="FF0000"/>
                </a:solidFill>
              </a:rPr>
              <a:t> </a:t>
            </a:r>
            <a:r>
              <a:rPr lang="en-IN" altLang="en-US"/>
              <a:t>and facilitates the reference of each requirement in future.</a:t>
            </a:r>
          </a:p>
        </p:txBody>
      </p:sp>
    </p:spTree>
    <p:extLst>
      <p:ext uri="{BB962C8B-B14F-4D97-AF65-F5344CB8AC3E}">
        <p14:creationId xmlns:p14="http://schemas.microsoft.com/office/powerpoint/2010/main" val="74054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Characteristics of a Good SRS (Cont…)</a:t>
            </a:r>
            <a:endParaRPr lang="en-US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altLang="en-US" b="1"/>
              <a:t>Verifiable</a:t>
            </a:r>
          </a:p>
          <a:p>
            <a:pPr lvl="2"/>
            <a:r>
              <a:rPr lang="en-IN" altLang="en-US"/>
              <a:t>SRS is verifiable when the </a:t>
            </a:r>
            <a:r>
              <a:rPr lang="en-IN" altLang="en-US">
                <a:solidFill>
                  <a:schemeClr val="accent2"/>
                </a:solidFill>
              </a:rPr>
              <a:t>specified requirements can be verified with a cost-effective process</a:t>
            </a:r>
            <a:r>
              <a:rPr lang="en-IN" altLang="en-US">
                <a:solidFill>
                  <a:srgbClr val="FF0000"/>
                </a:solidFill>
              </a:rPr>
              <a:t> </a:t>
            </a:r>
            <a:r>
              <a:rPr lang="en-IN" altLang="en-US"/>
              <a:t>to check whether the final software meets those requirements.</a:t>
            </a:r>
          </a:p>
          <a:p>
            <a:pPr lvl="1"/>
            <a:r>
              <a:rPr lang="en-IN" altLang="en-US" b="1"/>
              <a:t>Consistent</a:t>
            </a:r>
          </a:p>
          <a:p>
            <a:pPr lvl="2"/>
            <a:r>
              <a:rPr lang="en-IN" altLang="en-US"/>
              <a:t>SRS is consistent when the </a:t>
            </a:r>
            <a:r>
              <a:rPr lang="en-IN" altLang="en-US">
                <a:solidFill>
                  <a:schemeClr val="accent2"/>
                </a:solidFill>
              </a:rPr>
              <a:t>subsets of individual requirements defined do not conflict</a:t>
            </a:r>
            <a:r>
              <a:rPr lang="en-IN" altLang="en-US">
                <a:solidFill>
                  <a:srgbClr val="FF0000"/>
                </a:solidFill>
              </a:rPr>
              <a:t> </a:t>
            </a:r>
            <a:r>
              <a:rPr lang="en-IN" altLang="en-US"/>
              <a:t>with each other.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5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Template for writing SRS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5279" y="1535429"/>
            <a:ext cx="8473440" cy="3077766"/>
          </a:xfrm>
        </p:spPr>
        <p:txBody>
          <a:bodyPr/>
          <a:lstStyle/>
          <a:p>
            <a:pPr algn="l"/>
            <a:r>
              <a:rPr lang="en-IN" sz="2000" b="1"/>
              <a:t>Front Page</a:t>
            </a:r>
          </a:p>
          <a:p>
            <a:pPr marL="400050" lvl="1" indent="0" algn="l">
              <a:buNone/>
            </a:pPr>
            <a:r>
              <a:rPr lang="en-IN" sz="2000" b="1"/>
              <a:t>Software Requirements Specification</a:t>
            </a:r>
          </a:p>
          <a:p>
            <a:pPr marL="400050" lvl="1" indent="0" algn="l">
              <a:buNone/>
            </a:pPr>
            <a:r>
              <a:rPr lang="en-IN" sz="2000" b="1"/>
              <a:t>for</a:t>
            </a:r>
          </a:p>
          <a:p>
            <a:pPr marL="400050" lvl="1" indent="0" algn="l">
              <a:buNone/>
            </a:pPr>
            <a:r>
              <a:rPr lang="en-IN" sz="2000" b="1"/>
              <a:t>&lt;Project&gt;</a:t>
            </a:r>
          </a:p>
          <a:p>
            <a:pPr marL="400050" lvl="1" indent="0" algn="l">
              <a:buNone/>
            </a:pPr>
            <a:r>
              <a:rPr lang="en-IN" sz="2000" b="1"/>
              <a:t>Version &lt;no.&gt;</a:t>
            </a:r>
          </a:p>
          <a:p>
            <a:pPr marL="400050" lvl="1" indent="0" algn="l">
              <a:buNone/>
            </a:pPr>
            <a:r>
              <a:rPr lang="en-IN" sz="2000" b="1"/>
              <a:t>Prepared by &lt;author&gt;</a:t>
            </a:r>
          </a:p>
          <a:p>
            <a:pPr marL="400050" lvl="1" indent="0" algn="l">
              <a:buNone/>
            </a:pPr>
            <a:r>
              <a:rPr lang="en-IN" sz="2000" b="1"/>
              <a:t>&lt;organization&gt;</a:t>
            </a:r>
          </a:p>
          <a:p>
            <a:pPr marL="400050" lvl="1" indent="0" algn="l">
              <a:buNone/>
            </a:pPr>
            <a:r>
              <a:rPr lang="en-IN" sz="2000" b="1"/>
              <a:t>&lt;date created&gt;</a:t>
            </a:r>
          </a:p>
          <a:p>
            <a:r>
              <a:rPr lang="en-IN" sz="2000" b="1"/>
              <a:t>Table of Contents</a:t>
            </a:r>
          </a:p>
          <a:p>
            <a:r>
              <a:rPr lang="en-IN" sz="2000" b="1"/>
              <a:t>Revision History</a:t>
            </a:r>
          </a:p>
        </p:txBody>
      </p:sp>
    </p:spTree>
    <p:extLst>
      <p:ext uri="{BB962C8B-B14F-4D97-AF65-F5344CB8AC3E}">
        <p14:creationId xmlns:p14="http://schemas.microsoft.com/office/powerpoint/2010/main" val="38759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Standard Template for writing SRS (Cont…)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5279" y="1535429"/>
            <a:ext cx="8473440" cy="3693319"/>
          </a:xfrm>
        </p:spPr>
        <p:txBody>
          <a:bodyPr/>
          <a:lstStyle/>
          <a:p>
            <a:pPr marL="0" indent="0">
              <a:buNone/>
            </a:pPr>
            <a:r>
              <a:rPr lang="en-IN" sz="2000" b="1"/>
              <a:t>1. Introduction</a:t>
            </a:r>
          </a:p>
          <a:p>
            <a:pPr marL="457200" lvl="1" indent="0">
              <a:buNone/>
            </a:pPr>
            <a:r>
              <a:rPr lang="en-IN" sz="2000"/>
              <a:t>1.1 Purpose</a:t>
            </a:r>
          </a:p>
          <a:p>
            <a:pPr marL="457200" lvl="1" indent="0">
              <a:buNone/>
            </a:pPr>
            <a:r>
              <a:rPr lang="en-IN" sz="2000"/>
              <a:t>1.2 Document Conventions</a:t>
            </a:r>
          </a:p>
          <a:p>
            <a:pPr marL="457200" lvl="1" indent="0">
              <a:buNone/>
            </a:pPr>
            <a:r>
              <a:rPr lang="en-IN" sz="2000"/>
              <a:t>1.3 Intended Audience and Reading Suggestions</a:t>
            </a:r>
          </a:p>
          <a:p>
            <a:pPr marL="457200" lvl="1" indent="0">
              <a:buNone/>
            </a:pPr>
            <a:r>
              <a:rPr lang="en-IN" sz="2000"/>
              <a:t>1.4 Project Scope</a:t>
            </a:r>
          </a:p>
          <a:p>
            <a:pPr marL="457200" lvl="1" indent="0">
              <a:buNone/>
            </a:pPr>
            <a:r>
              <a:rPr lang="en-IN" sz="2000"/>
              <a:t>1.5 References</a:t>
            </a:r>
          </a:p>
          <a:p>
            <a:pPr marL="0" indent="0">
              <a:buNone/>
            </a:pPr>
            <a:r>
              <a:rPr lang="en-IN" sz="2000" b="1"/>
              <a:t>2. Overall Description</a:t>
            </a:r>
          </a:p>
          <a:p>
            <a:pPr marL="457200" lvl="1" indent="0">
              <a:buNone/>
            </a:pPr>
            <a:r>
              <a:rPr lang="en-IN" sz="2000"/>
              <a:t>2.1 Product Perspective</a:t>
            </a:r>
          </a:p>
          <a:p>
            <a:pPr marL="457200" lvl="1" indent="0">
              <a:buNone/>
            </a:pPr>
            <a:r>
              <a:rPr lang="en-IN" sz="2000"/>
              <a:t>2.2 Product Features</a:t>
            </a:r>
          </a:p>
          <a:p>
            <a:pPr marL="457200" lvl="1" indent="0">
              <a:buNone/>
            </a:pPr>
            <a:r>
              <a:rPr lang="en-IN" sz="2000"/>
              <a:t>2.3 User Classes and Characteristics</a:t>
            </a:r>
          </a:p>
          <a:p>
            <a:pPr marL="457200" lvl="1" indent="0">
              <a:buNone/>
            </a:pPr>
            <a:r>
              <a:rPr lang="en-IN" sz="2000"/>
              <a:t>2.4 Operating Environment</a:t>
            </a:r>
          </a:p>
          <a:p>
            <a:pPr marL="457200" lvl="1" indent="0">
              <a:buNone/>
            </a:pPr>
            <a:r>
              <a:rPr lang="en-IN" sz="2000"/>
              <a:t>2.5 Design and Implementation Constraints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14755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Standard Template for writing SRS (Cont…)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5279" y="1535429"/>
            <a:ext cx="8473440" cy="3077766"/>
          </a:xfrm>
        </p:spPr>
        <p:txBody>
          <a:bodyPr/>
          <a:lstStyle/>
          <a:p>
            <a:pPr marL="457200" lvl="1" indent="0">
              <a:buNone/>
            </a:pPr>
            <a:r>
              <a:rPr lang="en-IN" sz="2000"/>
              <a:t>2.6 User Documentation</a:t>
            </a:r>
          </a:p>
          <a:p>
            <a:pPr marL="457200" lvl="1" indent="0">
              <a:buNone/>
            </a:pPr>
            <a:r>
              <a:rPr lang="en-IN" sz="2000"/>
              <a:t>2.7 Assumptions and Dependencies</a:t>
            </a:r>
          </a:p>
          <a:p>
            <a:pPr marL="0" indent="0">
              <a:buNone/>
            </a:pPr>
            <a:r>
              <a:rPr lang="en-IN" sz="2000" b="1"/>
              <a:t>3. System Features</a:t>
            </a:r>
          </a:p>
          <a:p>
            <a:pPr marL="457200" lvl="1" indent="0">
              <a:buNone/>
            </a:pPr>
            <a:r>
              <a:rPr lang="en-IN" sz="2000"/>
              <a:t>3.1 System Feature 1</a:t>
            </a:r>
          </a:p>
          <a:p>
            <a:pPr marL="457200" lvl="1" indent="0">
              <a:buNone/>
            </a:pPr>
            <a:r>
              <a:rPr lang="en-IN" sz="2000"/>
              <a:t>3.2 System Feature 2 (and so on)</a:t>
            </a:r>
          </a:p>
          <a:p>
            <a:pPr marL="0" indent="0">
              <a:buNone/>
            </a:pPr>
            <a:r>
              <a:rPr lang="en-IN" sz="2000" b="1"/>
              <a:t>4. External Interface Requirements</a:t>
            </a:r>
          </a:p>
          <a:p>
            <a:pPr marL="457200" lvl="1" indent="0">
              <a:buNone/>
            </a:pPr>
            <a:r>
              <a:rPr lang="en-IN" sz="2000"/>
              <a:t>4.1 User Interfaces</a:t>
            </a:r>
          </a:p>
          <a:p>
            <a:pPr marL="457200" lvl="1" indent="0">
              <a:buNone/>
            </a:pPr>
            <a:r>
              <a:rPr lang="en-IN" sz="2000"/>
              <a:t>4.2 Hardware Interfaces</a:t>
            </a:r>
          </a:p>
          <a:p>
            <a:pPr marL="457200" lvl="1" indent="0">
              <a:buNone/>
            </a:pPr>
            <a:r>
              <a:rPr lang="en-IN" sz="2000"/>
              <a:t>4.3 Software Interfaces</a:t>
            </a:r>
          </a:p>
          <a:p>
            <a:pPr marL="457200" lvl="1" indent="0">
              <a:buNone/>
            </a:pPr>
            <a:r>
              <a:rPr lang="en-IN" sz="2000"/>
              <a:t>4.4 Communications Interfaces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75737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Standard Template for writing SRS (Cont…)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5279" y="1535429"/>
            <a:ext cx="8473440" cy="2769989"/>
          </a:xfrm>
        </p:spPr>
        <p:txBody>
          <a:bodyPr/>
          <a:lstStyle/>
          <a:p>
            <a:pPr marL="0" indent="0">
              <a:buNone/>
            </a:pPr>
            <a:r>
              <a:rPr lang="en-IN" sz="2000" b="1"/>
              <a:t>5. Other Non functional Requirements</a:t>
            </a:r>
          </a:p>
          <a:p>
            <a:pPr marL="457200" lvl="1" indent="0">
              <a:buNone/>
            </a:pPr>
            <a:r>
              <a:rPr lang="en-IN" sz="2000"/>
              <a:t>5.1 Performance Requirements</a:t>
            </a:r>
          </a:p>
          <a:p>
            <a:pPr marL="457200" lvl="1" indent="0">
              <a:buNone/>
            </a:pPr>
            <a:r>
              <a:rPr lang="en-IN" sz="2000"/>
              <a:t>5.2 Safety Requirements</a:t>
            </a:r>
          </a:p>
          <a:p>
            <a:pPr marL="457200" lvl="1" indent="0">
              <a:buNone/>
            </a:pPr>
            <a:r>
              <a:rPr lang="en-IN" sz="2000"/>
              <a:t>5.3 Security Requirements</a:t>
            </a:r>
          </a:p>
          <a:p>
            <a:pPr marL="457200" lvl="1" indent="0">
              <a:buNone/>
            </a:pPr>
            <a:r>
              <a:rPr lang="en-IN" sz="2000"/>
              <a:t>5.4 Software Quality Attributes</a:t>
            </a:r>
          </a:p>
          <a:p>
            <a:pPr marL="0" indent="0">
              <a:buNone/>
            </a:pPr>
            <a:r>
              <a:rPr lang="en-IN" sz="2000" b="1"/>
              <a:t>6. Other Requirements</a:t>
            </a:r>
          </a:p>
          <a:p>
            <a:pPr marL="0" indent="0">
              <a:buNone/>
            </a:pPr>
            <a:r>
              <a:rPr lang="en-IN" sz="2000" b="1"/>
              <a:t>Appendix A: Glossary</a:t>
            </a:r>
          </a:p>
          <a:p>
            <a:pPr marL="0" indent="0">
              <a:buNone/>
            </a:pPr>
            <a:r>
              <a:rPr lang="en-IN" sz="2000" b="1"/>
              <a:t>Appendix B: Analysis Models</a:t>
            </a:r>
          </a:p>
          <a:p>
            <a:pPr marL="0" indent="0">
              <a:buNone/>
            </a:pPr>
            <a:r>
              <a:rPr lang="en-IN" sz="2000" b="1"/>
              <a:t>Appendix C: Issues List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3568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Without SRS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279" y="1535429"/>
            <a:ext cx="8473440" cy="2769989"/>
          </a:xfrm>
        </p:spPr>
        <p:txBody>
          <a:bodyPr/>
          <a:lstStyle/>
          <a:p>
            <a:r>
              <a:rPr lang="en-US" sz="2000"/>
              <a:t>Without developing the SRS document, the </a:t>
            </a:r>
            <a:r>
              <a:rPr lang="en-US" sz="2000">
                <a:solidFill>
                  <a:schemeClr val="accent2"/>
                </a:solidFill>
              </a:rPr>
              <a:t>system would not be properly implemented </a:t>
            </a:r>
            <a:r>
              <a:rPr lang="en-US" sz="2000"/>
              <a:t>according to customer needs.</a:t>
            </a:r>
          </a:p>
          <a:p>
            <a:r>
              <a:rPr lang="en-US" sz="2000"/>
              <a:t>Software developers would not know whether what they are developing is </a:t>
            </a:r>
            <a:r>
              <a:rPr lang="en-US" sz="2000">
                <a:solidFill>
                  <a:schemeClr val="accent2"/>
                </a:solidFill>
              </a:rPr>
              <a:t>what exactly is required by the customer</a:t>
            </a:r>
            <a:r>
              <a:rPr lang="en-US" sz="20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/>
              <a:t>Without SRS, it will be very difficult for the </a:t>
            </a:r>
            <a:r>
              <a:rPr lang="en-US" sz="2000">
                <a:solidFill>
                  <a:schemeClr val="accent2"/>
                </a:solidFill>
              </a:rPr>
              <a:t>maintenance engineers to understand the functionality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of the system.</a:t>
            </a:r>
          </a:p>
          <a:p>
            <a:r>
              <a:rPr lang="en-US" sz="2000"/>
              <a:t>It will be very difficult for </a:t>
            </a:r>
            <a:r>
              <a:rPr lang="en-US" sz="2000">
                <a:solidFill>
                  <a:schemeClr val="accent2"/>
                </a:solidFill>
              </a:rPr>
              <a:t>user document writers to write the users’ manuals properly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without understanding the SRS.</a:t>
            </a:r>
          </a:p>
        </p:txBody>
      </p:sp>
    </p:spTree>
    <p:extLst>
      <p:ext uri="{BB962C8B-B14F-4D97-AF65-F5344CB8AC3E}">
        <p14:creationId xmlns:p14="http://schemas.microsoft.com/office/powerpoint/2010/main" val="29033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350009"/>
            <a:ext cx="8732520" cy="505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92100" algn="l"/>
              </a:tabLst>
            </a:pPr>
            <a:r>
              <a:rPr sz="2200" b="1" spc="-145">
                <a:latin typeface="Arial"/>
                <a:cs typeface="Arial"/>
              </a:rPr>
              <a:t>Elaboration </a:t>
            </a:r>
            <a:r>
              <a:rPr sz="2200" b="1" spc="-155">
                <a:latin typeface="Arial"/>
                <a:cs typeface="Arial"/>
              </a:rPr>
              <a:t>(expansion, </a:t>
            </a:r>
            <a:r>
              <a:rPr sz="2200" b="1" spc="-130">
                <a:latin typeface="Arial"/>
                <a:cs typeface="Arial"/>
              </a:rPr>
              <a:t>explanation)</a:t>
            </a:r>
            <a:r>
              <a:rPr sz="2200" b="1" spc="-75">
                <a:latin typeface="Arial"/>
                <a:cs typeface="Arial"/>
              </a:rPr>
              <a:t> </a:t>
            </a:r>
            <a:r>
              <a:rPr sz="2200" b="1" spc="-13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891540" algn="l"/>
                <a:tab pos="1330325" algn="l"/>
                <a:tab pos="2378075" algn="l"/>
                <a:tab pos="3257550" algn="l"/>
                <a:tab pos="3883660" algn="l"/>
                <a:tab pos="5092700" algn="l"/>
                <a:tab pos="5828665" algn="l"/>
                <a:tab pos="6934200" algn="l"/>
                <a:tab pos="7520940" algn="l"/>
              </a:tabLst>
            </a:pPr>
            <a:r>
              <a:rPr sz="2200" spc="-90">
                <a:latin typeface="Arial"/>
                <a:cs typeface="Arial"/>
              </a:rPr>
              <a:t>c</a:t>
            </a:r>
            <a:r>
              <a:rPr sz="2200" spc="-65">
                <a:latin typeface="Arial"/>
                <a:cs typeface="Arial"/>
              </a:rPr>
              <a:t>r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5">
                <a:latin typeface="Arial"/>
                <a:cs typeface="Arial"/>
              </a:rPr>
              <a:t>l</a:t>
            </a:r>
            <a:r>
              <a:rPr sz="2200" spc="-105">
                <a:latin typeface="Arial"/>
                <a:cs typeface="Arial"/>
              </a:rPr>
              <a:t>y</a:t>
            </a:r>
            <a:r>
              <a:rPr sz="2200" spc="-120">
                <a:latin typeface="Arial"/>
                <a:cs typeface="Arial"/>
              </a:rPr>
              <a:t>si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90">
                <a:latin typeface="Arial"/>
                <a:cs typeface="Arial"/>
              </a:rPr>
              <a:t>m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d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15">
                <a:latin typeface="Arial"/>
                <a:cs typeface="Arial"/>
              </a:rPr>
              <a:t>l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80">
                <a:latin typeface="Arial"/>
                <a:cs typeface="Arial"/>
              </a:rPr>
              <a:t>d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35">
                <a:latin typeface="Arial"/>
                <a:cs typeface="Arial"/>
              </a:rPr>
              <a:t>f</a:t>
            </a:r>
            <a:r>
              <a:rPr sz="2200" spc="30">
                <a:latin typeface="Arial"/>
                <a:cs typeface="Arial"/>
              </a:rPr>
              <a:t>i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d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65">
                <a:latin typeface="Arial"/>
                <a:cs typeface="Arial"/>
              </a:rPr>
              <a:t>,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0">
                <a:latin typeface="Arial"/>
                <a:cs typeface="Arial"/>
              </a:rPr>
              <a:t>fu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75">
                <a:latin typeface="Arial"/>
                <a:cs typeface="Arial"/>
              </a:rPr>
              <a:t>o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70">
                <a:latin typeface="Arial"/>
                <a:cs typeface="Arial"/>
              </a:rPr>
              <a:t>d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b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14">
                <a:latin typeface="Arial"/>
                <a:cs typeface="Arial"/>
              </a:rPr>
              <a:t>v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25">
                <a:latin typeface="Arial"/>
                <a:cs typeface="Arial"/>
              </a:rPr>
              <a:t>o</a:t>
            </a:r>
            <a:r>
              <a:rPr sz="2200" spc="-15">
                <a:latin typeface="Arial"/>
                <a:cs typeface="Arial"/>
              </a:rPr>
              <a:t>r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15">
                <a:latin typeface="Arial"/>
                <a:cs typeface="Arial"/>
              </a:rPr>
              <a:t>l  </a:t>
            </a:r>
            <a:r>
              <a:rPr sz="2200" spc="-65">
                <a:latin typeface="Arial"/>
                <a:cs typeface="Arial"/>
              </a:rPr>
              <a:t>requirements.</a:t>
            </a:r>
            <a:endParaRPr sz="2200">
              <a:latin typeface="Arial"/>
              <a:cs typeface="Arial"/>
            </a:endParaRPr>
          </a:p>
          <a:p>
            <a:pPr marL="12700" marR="810895">
              <a:lnSpc>
                <a:spcPct val="100000"/>
              </a:lnSpc>
            </a:pPr>
            <a:r>
              <a:rPr sz="2200" spc="-80">
                <a:latin typeface="Arial"/>
                <a:cs typeface="Arial"/>
              </a:rPr>
              <a:t>Elaboration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is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driven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by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creation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45">
                <a:latin typeface="Arial"/>
                <a:cs typeface="Arial"/>
              </a:rPr>
              <a:t>refinement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of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user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20">
                <a:latin typeface="Arial"/>
                <a:cs typeface="Arial"/>
              </a:rPr>
              <a:t>scenarios 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05">
                <a:latin typeface="Arial"/>
                <a:cs typeface="Arial"/>
              </a:rPr>
              <a:t>describe </a:t>
            </a:r>
            <a:r>
              <a:rPr sz="2200" spc="-55">
                <a:latin typeface="Arial"/>
                <a:cs typeface="Arial"/>
              </a:rPr>
              <a:t>how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95">
                <a:latin typeface="Arial"/>
                <a:cs typeface="Arial"/>
              </a:rPr>
              <a:t>end </a:t>
            </a:r>
            <a:r>
              <a:rPr sz="2200" spc="-105">
                <a:latin typeface="Arial"/>
                <a:cs typeface="Arial"/>
              </a:rPr>
              <a:t>user </a:t>
            </a:r>
            <a:r>
              <a:rPr sz="2200" spc="-100">
                <a:latin typeface="Arial"/>
                <a:cs typeface="Arial"/>
              </a:rPr>
              <a:t>(and </a:t>
            </a:r>
            <a:r>
              <a:rPr sz="2200" spc="-25">
                <a:latin typeface="Arial"/>
                <a:cs typeface="Arial"/>
              </a:rPr>
              <a:t>other </a:t>
            </a:r>
            <a:r>
              <a:rPr sz="2200" spc="-85">
                <a:latin typeface="Arial"/>
                <a:cs typeface="Arial"/>
              </a:rPr>
              <a:t>actors)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40">
                <a:latin typeface="Arial"/>
                <a:cs typeface="Arial"/>
              </a:rPr>
              <a:t>interact </a:t>
            </a:r>
            <a:r>
              <a:rPr sz="2200" spc="10">
                <a:latin typeface="Arial"/>
                <a:cs typeface="Arial"/>
              </a:rPr>
              <a:t>with 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135">
                <a:latin typeface="Arial"/>
                <a:cs typeface="Arial"/>
              </a:rPr>
              <a:t> </a:t>
            </a:r>
            <a:r>
              <a:rPr sz="2200" spc="-110">
                <a:latin typeface="Arial"/>
                <a:cs typeface="Arial"/>
              </a:rPr>
              <a:t>system.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AutoNum type="arabicPeriod" startAt="4"/>
              <a:tabLst>
                <a:tab pos="311785" algn="l"/>
              </a:tabLst>
            </a:pPr>
            <a:r>
              <a:rPr sz="2200" b="1" spc="-125">
                <a:latin typeface="Arial"/>
                <a:cs typeface="Arial"/>
              </a:rPr>
              <a:t>Negotiation </a:t>
            </a:r>
            <a:r>
              <a:rPr sz="2200" b="1" spc="-60">
                <a:latin typeface="Arial"/>
                <a:cs typeface="Arial"/>
              </a:rPr>
              <a:t>- </a:t>
            </a:r>
            <a:r>
              <a:rPr sz="2200" spc="-125">
                <a:latin typeface="Arial"/>
                <a:cs typeface="Arial"/>
              </a:rPr>
              <a:t>agree </a:t>
            </a:r>
            <a:r>
              <a:rPr sz="2200" spc="-65">
                <a:latin typeface="Arial"/>
                <a:cs typeface="Arial"/>
              </a:rPr>
              <a:t>on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70">
                <a:latin typeface="Arial"/>
                <a:cs typeface="Arial"/>
              </a:rPr>
              <a:t>deliverable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60">
                <a:latin typeface="Arial"/>
                <a:cs typeface="Arial"/>
              </a:rPr>
              <a:t>realistic </a:t>
            </a:r>
            <a:r>
              <a:rPr sz="2200" spc="-135">
                <a:latin typeface="Arial"/>
                <a:cs typeface="Arial"/>
              </a:rPr>
              <a:t>(Reasonable)  </a:t>
            </a:r>
            <a:r>
              <a:rPr sz="2200" spc="10">
                <a:latin typeface="Arial"/>
                <a:cs typeface="Arial"/>
              </a:rPr>
              <a:t>for </a:t>
            </a:r>
            <a:r>
              <a:rPr sz="2200" spc="-95">
                <a:latin typeface="Arial"/>
                <a:cs typeface="Arial"/>
              </a:rPr>
              <a:t>developers </a:t>
            </a:r>
            <a:r>
              <a:rPr sz="2200" spc="-110">
                <a:latin typeface="Arial"/>
                <a:cs typeface="Arial"/>
              </a:rPr>
              <a:t>and</a:t>
            </a:r>
            <a:r>
              <a:rPr sz="2200" spc="-275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customers.</a:t>
            </a:r>
            <a:endParaRPr sz="220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buChar char="-"/>
              <a:tabLst>
                <a:tab pos="311150" algn="l"/>
              </a:tabLst>
            </a:pPr>
            <a:r>
              <a:rPr sz="2200" spc="-120">
                <a:latin typeface="Arial"/>
                <a:cs typeface="Arial"/>
              </a:rPr>
              <a:t>Customers, </a:t>
            </a:r>
            <a:r>
              <a:rPr sz="2200" spc="-125">
                <a:latin typeface="Arial"/>
                <a:cs typeface="Arial"/>
              </a:rPr>
              <a:t>users,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25">
                <a:latin typeface="Arial"/>
                <a:cs typeface="Arial"/>
              </a:rPr>
              <a:t>other </a:t>
            </a:r>
            <a:r>
              <a:rPr sz="2200" spc="-95">
                <a:latin typeface="Arial"/>
                <a:cs typeface="Arial"/>
              </a:rPr>
              <a:t>stakeholders </a:t>
            </a:r>
            <a:r>
              <a:rPr sz="2200" spc="-90">
                <a:latin typeface="Arial"/>
                <a:cs typeface="Arial"/>
              </a:rPr>
              <a:t>are </a:t>
            </a:r>
            <a:r>
              <a:rPr sz="2200" spc="-145">
                <a:latin typeface="Arial"/>
                <a:cs typeface="Arial"/>
              </a:rPr>
              <a:t>asked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90">
                <a:latin typeface="Arial"/>
                <a:cs typeface="Arial"/>
              </a:rPr>
              <a:t>category 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45">
                <a:latin typeface="Arial"/>
                <a:cs typeface="Arial"/>
              </a:rPr>
              <a:t>then </a:t>
            </a:r>
            <a:r>
              <a:rPr sz="2200" spc="-150">
                <a:latin typeface="Arial"/>
                <a:cs typeface="Arial"/>
              </a:rPr>
              <a:t>discuss </a:t>
            </a:r>
            <a:r>
              <a:rPr sz="2200" spc="-65">
                <a:latin typeface="Arial"/>
                <a:cs typeface="Arial"/>
              </a:rPr>
              <a:t>conflicts </a:t>
            </a:r>
            <a:r>
              <a:rPr sz="2200" spc="-30">
                <a:latin typeface="Arial"/>
                <a:cs typeface="Arial"/>
              </a:rPr>
              <a:t>in</a:t>
            </a:r>
            <a:r>
              <a:rPr sz="2200" spc="-315">
                <a:latin typeface="Arial"/>
                <a:cs typeface="Arial"/>
              </a:rPr>
              <a:t> </a:t>
            </a:r>
            <a:r>
              <a:rPr sz="2200" spc="-15">
                <a:latin typeface="Arial"/>
                <a:cs typeface="Arial"/>
              </a:rPr>
              <a:t>priority.</a:t>
            </a:r>
            <a:endParaRPr sz="220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buChar char="-"/>
              <a:tabLst>
                <a:tab pos="297180" algn="l"/>
              </a:tabLst>
            </a:pPr>
            <a:r>
              <a:rPr sz="2200" spc="-140">
                <a:latin typeface="Arial"/>
                <a:cs typeface="Arial"/>
              </a:rPr>
              <a:t>Using </a:t>
            </a:r>
            <a:r>
              <a:rPr sz="2200" spc="-120">
                <a:latin typeface="Arial"/>
                <a:cs typeface="Arial"/>
              </a:rPr>
              <a:t>an </a:t>
            </a:r>
            <a:r>
              <a:rPr sz="2200" spc="-30">
                <a:latin typeface="Arial"/>
                <a:cs typeface="Arial"/>
              </a:rPr>
              <a:t>iterative </a:t>
            </a:r>
            <a:r>
              <a:rPr sz="2200" spc="-100">
                <a:latin typeface="Arial"/>
                <a:cs typeface="Arial"/>
              </a:rPr>
              <a:t>approach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50">
                <a:latin typeface="Arial"/>
                <a:cs typeface="Arial"/>
              </a:rPr>
              <a:t>prioritizes </a:t>
            </a:r>
            <a:r>
              <a:rPr sz="2200" spc="-65">
                <a:latin typeface="Arial"/>
                <a:cs typeface="Arial"/>
              </a:rPr>
              <a:t>requirements, </a:t>
            </a:r>
            <a:r>
              <a:rPr sz="2200" spc="-210">
                <a:latin typeface="Arial"/>
                <a:cs typeface="Arial"/>
              </a:rPr>
              <a:t>assesses </a:t>
            </a:r>
            <a:r>
              <a:rPr sz="2200" spc="-15">
                <a:latin typeface="Arial"/>
                <a:cs typeface="Arial"/>
              </a:rPr>
              <a:t>their  </a:t>
            </a:r>
            <a:r>
              <a:rPr sz="2200" spc="-95">
                <a:latin typeface="Arial"/>
                <a:cs typeface="Arial"/>
              </a:rPr>
              <a:t>cost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75">
                <a:latin typeface="Arial"/>
                <a:cs typeface="Arial"/>
              </a:rPr>
              <a:t>risk,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145">
                <a:latin typeface="Arial"/>
                <a:cs typeface="Arial"/>
              </a:rPr>
              <a:t>addresses </a:t>
            </a:r>
            <a:r>
              <a:rPr sz="2200" spc="-40">
                <a:latin typeface="Arial"/>
                <a:cs typeface="Arial"/>
              </a:rPr>
              <a:t>internal </a:t>
            </a:r>
            <a:r>
              <a:rPr sz="2200" spc="-65">
                <a:latin typeface="Arial"/>
                <a:cs typeface="Arial"/>
              </a:rPr>
              <a:t>conflicts, requirements </a:t>
            </a:r>
            <a:r>
              <a:rPr sz="2200" spc="-95">
                <a:latin typeface="Arial"/>
                <a:cs typeface="Arial"/>
              </a:rPr>
              <a:t>are </a:t>
            </a:r>
            <a:r>
              <a:rPr sz="2200" spc="-55">
                <a:latin typeface="Arial"/>
                <a:cs typeface="Arial"/>
              </a:rPr>
              <a:t>eliminated,  </a:t>
            </a:r>
            <a:r>
              <a:rPr sz="2200" spc="-85">
                <a:latin typeface="Arial"/>
                <a:cs typeface="Arial"/>
              </a:rPr>
              <a:t>combined, </a:t>
            </a:r>
            <a:r>
              <a:rPr sz="2200" spc="-20">
                <a:latin typeface="Arial"/>
                <a:cs typeface="Arial"/>
              </a:rPr>
              <a:t>and/or </a:t>
            </a:r>
            <a:r>
              <a:rPr sz="2200" spc="-45">
                <a:latin typeface="Arial"/>
                <a:cs typeface="Arial"/>
              </a:rPr>
              <a:t>modified </a:t>
            </a:r>
            <a:r>
              <a:rPr sz="2200" spc="-150">
                <a:latin typeface="Arial"/>
                <a:cs typeface="Arial"/>
              </a:rPr>
              <a:t>so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45">
                <a:latin typeface="Arial"/>
                <a:cs typeface="Arial"/>
              </a:rPr>
              <a:t>each </a:t>
            </a:r>
            <a:r>
              <a:rPr sz="2200" spc="-45">
                <a:latin typeface="Arial"/>
                <a:cs typeface="Arial"/>
              </a:rPr>
              <a:t>party </a:t>
            </a:r>
            <a:r>
              <a:rPr sz="2200" spc="-130">
                <a:latin typeface="Arial"/>
                <a:cs typeface="Arial"/>
              </a:rPr>
              <a:t>achieves some </a:t>
            </a:r>
            <a:r>
              <a:rPr sz="2200" spc="-114">
                <a:latin typeface="Arial"/>
                <a:cs typeface="Arial"/>
              </a:rPr>
              <a:t>measure </a:t>
            </a:r>
            <a:r>
              <a:rPr sz="2200">
                <a:latin typeface="Arial"/>
                <a:cs typeface="Arial"/>
              </a:rPr>
              <a:t>of  </a:t>
            </a:r>
            <a:r>
              <a:rPr sz="2200" spc="-70">
                <a:latin typeface="Arial"/>
                <a:cs typeface="Arial"/>
              </a:rPr>
              <a:t>satisfaction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305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828800"/>
            <a:ext cx="855472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b="1">
                <a:latin typeface="Arial"/>
                <a:cs typeface="Arial"/>
              </a:rPr>
              <a:t>5. </a:t>
            </a:r>
            <a:r>
              <a:rPr sz="2200" b="1" spc="-5">
                <a:latin typeface="Arial"/>
                <a:cs typeface="Arial"/>
              </a:rPr>
              <a:t>Specification </a:t>
            </a:r>
            <a:r>
              <a:rPr sz="2200" b="1">
                <a:latin typeface="Arial"/>
                <a:cs typeface="Arial"/>
              </a:rPr>
              <a:t>— </a:t>
            </a:r>
            <a:r>
              <a:rPr sz="2200" spc="-5">
                <a:latin typeface="Arial"/>
                <a:cs typeface="Arial"/>
              </a:rPr>
              <a:t>Specification means different things to different  people. It </a:t>
            </a:r>
            <a:r>
              <a:rPr sz="2200">
                <a:latin typeface="Arial"/>
                <a:cs typeface="Arial"/>
              </a:rPr>
              <a:t>can </a:t>
            </a:r>
            <a:r>
              <a:rPr sz="2200" spc="-5">
                <a:latin typeface="Arial"/>
                <a:cs typeface="Arial"/>
              </a:rPr>
              <a:t>be any one(or more)of the following: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buChar char="&gt;"/>
              <a:tabLst>
                <a:tab pos="254000" algn="l"/>
              </a:tabLst>
            </a:pPr>
            <a:r>
              <a:rPr sz="2200">
                <a:latin typeface="Arial"/>
                <a:cs typeface="Arial"/>
              </a:rPr>
              <a:t>A </a:t>
            </a:r>
            <a:r>
              <a:rPr sz="2200" spc="-5">
                <a:latin typeface="Arial"/>
                <a:cs typeface="Arial"/>
              </a:rPr>
              <a:t>written</a:t>
            </a:r>
            <a:r>
              <a:rPr sz="2200" spc="-2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document</a:t>
            </a:r>
            <a:endParaRPr sz="220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buChar char="&gt;"/>
              <a:tabLst>
                <a:tab pos="254000" algn="l"/>
              </a:tabLst>
            </a:pPr>
            <a:r>
              <a:rPr sz="2200">
                <a:latin typeface="Arial"/>
                <a:cs typeface="Arial"/>
              </a:rPr>
              <a:t>A set of</a:t>
            </a:r>
            <a:r>
              <a:rPr sz="2200" spc="-3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models</a:t>
            </a:r>
            <a:endParaRPr sz="220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buChar char="&gt;"/>
              <a:tabLst>
                <a:tab pos="254000" algn="l"/>
              </a:tabLst>
            </a:pPr>
            <a:r>
              <a:rPr sz="2200">
                <a:latin typeface="Arial"/>
                <a:cs typeface="Arial"/>
              </a:rPr>
              <a:t>A </a:t>
            </a:r>
            <a:r>
              <a:rPr sz="2200" spc="-5">
                <a:latin typeface="Arial"/>
                <a:cs typeface="Arial"/>
              </a:rPr>
              <a:t>formal</a:t>
            </a:r>
            <a:r>
              <a:rPr sz="2200" spc="-1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mathematical</a:t>
            </a:r>
            <a:endParaRPr sz="220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buChar char="&gt;"/>
              <a:tabLst>
                <a:tab pos="254000" algn="l"/>
              </a:tabLst>
            </a:pPr>
            <a:r>
              <a:rPr sz="2200">
                <a:latin typeface="Arial"/>
                <a:cs typeface="Arial"/>
              </a:rPr>
              <a:t>A </a:t>
            </a:r>
            <a:r>
              <a:rPr sz="2200" spc="-5">
                <a:latin typeface="Arial"/>
                <a:cs typeface="Arial"/>
              </a:rPr>
              <a:t>collection of </a:t>
            </a:r>
            <a:r>
              <a:rPr sz="2200">
                <a:latin typeface="Arial"/>
                <a:cs typeface="Arial"/>
              </a:rPr>
              <a:t>user </a:t>
            </a:r>
            <a:r>
              <a:rPr sz="2200" spc="-5">
                <a:latin typeface="Arial"/>
                <a:cs typeface="Arial"/>
              </a:rPr>
              <a:t>scenarios</a:t>
            </a:r>
            <a:r>
              <a:rPr sz="2200" spc="-1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(use-cases)</a:t>
            </a:r>
            <a:endParaRPr sz="220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buChar char="&gt;"/>
              <a:tabLst>
                <a:tab pos="254000" algn="l"/>
              </a:tabLst>
            </a:pPr>
            <a:r>
              <a:rPr sz="2200">
                <a:latin typeface="Arial"/>
                <a:cs typeface="Arial"/>
              </a:rPr>
              <a:t>A</a:t>
            </a:r>
            <a:r>
              <a:rPr sz="2200" spc="-1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prototype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1D65E5B15E514E936E8C8FB88F7A66" ma:contentTypeVersion="12" ma:contentTypeDescription="Create a new document." ma:contentTypeScope="" ma:versionID="aeedb87be026af229cf9fe8342e7af4c">
  <xsd:schema xmlns:xsd="http://www.w3.org/2001/XMLSchema" xmlns:xs="http://www.w3.org/2001/XMLSchema" xmlns:p="http://schemas.microsoft.com/office/2006/metadata/properties" xmlns:ns2="85de9595-7355-4228-9e90-85bca62ff7db" xmlns:ns3="910aad1b-4098-4be5-ac95-6b67441042b9" targetNamespace="http://schemas.microsoft.com/office/2006/metadata/properties" ma:root="true" ma:fieldsID="ddba9af69710504cb2a344f3d2871598" ns2:_="" ns3:_="">
    <xsd:import namespace="85de9595-7355-4228-9e90-85bca62ff7db"/>
    <xsd:import namespace="910aad1b-4098-4be5-ac95-6b67441042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de9595-7355-4228-9e90-85bca62ff7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aad1b-4098-4be5-ac95-6b67441042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1ABD5D-8A5C-4868-8130-F0485CCB2C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9191B0-EE4A-4541-9819-45851D91F7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1392F1-8448-4A17-B1F4-32F72F101CCE}">
  <ds:schemaRefs>
    <ds:schemaRef ds:uri="85de9595-7355-4228-9e90-85bca62ff7db"/>
    <ds:schemaRef ds:uri="910aad1b-4098-4be5-ac95-6b67441042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</TotalTime>
  <Words>4595</Words>
  <Application>Microsoft Office PowerPoint</Application>
  <PresentationFormat>On-screen Show (4:3)</PresentationFormat>
  <Paragraphs>671</Paragraphs>
  <Slides>80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Carlito</vt:lpstr>
      <vt:lpstr>Times New Roman</vt:lpstr>
      <vt:lpstr>Trebuchet MS</vt:lpstr>
      <vt:lpstr>UnDotum</vt:lpstr>
      <vt:lpstr>Wingdings</vt:lpstr>
      <vt:lpstr>Office Theme</vt:lpstr>
      <vt:lpstr>       UNIT-II</vt:lpstr>
      <vt:lpstr>Syllabus</vt:lpstr>
      <vt:lpstr>Contents</vt:lpstr>
      <vt:lpstr>Requirements Engineering</vt:lpstr>
      <vt:lpstr>“Requirements engineering provides the appropriate mechanism for  understanding what the customer wants, analyzing need, assessing  feasibility, negotiating a reasonable solution, specifying the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Inception: The steps required to establish the groundwork(basic  work) for An understanding of software requirements…</vt:lpstr>
      <vt:lpstr>Groundwork For Understanding of Software Requirements</vt:lpstr>
      <vt:lpstr>Groundwork For Understanding of Software Requirements</vt:lpstr>
      <vt:lpstr>Groundwork For Understanding of Software Requirements</vt:lpstr>
      <vt:lpstr>Groundwork For Understanding of Software Requirements</vt:lpstr>
      <vt:lpstr>Groundwork For Understanding of Software Requirements</vt:lpstr>
      <vt:lpstr>Groundwork For Understanding of Software Requirements</vt:lpstr>
      <vt:lpstr>Groundwork For Understanding of Software Requirements</vt:lpstr>
      <vt:lpstr>Eliciting Requirements</vt:lpstr>
      <vt:lpstr>1.Collaborative Requirements Gathering</vt:lpstr>
      <vt:lpstr>PowerPoint Presentation</vt:lpstr>
      <vt:lpstr>Collaborative Requirements Gathering cont..</vt:lpstr>
      <vt:lpstr>PowerPoint Presentation</vt:lpstr>
      <vt:lpstr>Quality Function Deployment cont..</vt:lpstr>
      <vt:lpstr>Quality Function Deployment cont..</vt:lpstr>
      <vt:lpstr>3. Usage Scenarios</vt:lpstr>
      <vt:lpstr>PowerPoint Presentation</vt:lpstr>
      <vt:lpstr>Developing Use Cases</vt:lpstr>
      <vt:lpstr>PowerPoint Presentation</vt:lpstr>
      <vt:lpstr>PowerPoint Presentation</vt:lpstr>
      <vt:lpstr>Actors </vt:lpstr>
      <vt:lpstr>PowerPoint Presentation</vt:lpstr>
      <vt:lpstr>Actors </vt:lpstr>
      <vt:lpstr>PowerPoint Presentation</vt:lpstr>
      <vt:lpstr>EXAMPLE : ATM</vt:lpstr>
      <vt:lpstr>PowerPoint Presentation</vt:lpstr>
      <vt:lpstr>PowerPoint Presentation</vt:lpstr>
      <vt:lpstr>PowerPoint Presentation</vt:lpstr>
      <vt:lpstr>Use-Case Template</vt:lpstr>
      <vt:lpstr>Example :</vt:lpstr>
      <vt:lpstr>PowerPoint Presentation</vt:lpstr>
      <vt:lpstr>PowerPoint Presentation</vt:lpstr>
      <vt:lpstr>The basic use case presents a high-level story that describes the interaction  between the actor and the system. The following template for detailed descriptions of use cases:</vt:lpstr>
      <vt:lpstr>Exceptions: </vt:lpstr>
      <vt:lpstr>PowerPoint Presentation</vt:lpstr>
      <vt:lpstr>PowerPoint Presentation</vt:lpstr>
      <vt:lpstr>PowerPoint Presentation</vt:lpstr>
      <vt:lpstr>Building the Requirements Model</vt:lpstr>
      <vt:lpstr>PowerPoint Presentation</vt:lpstr>
      <vt:lpstr>Elements of the Requirements Model</vt:lpstr>
      <vt:lpstr>Elements of the Requirements Model</vt:lpstr>
      <vt:lpstr>Elements of the Requirements Model</vt:lpstr>
      <vt:lpstr>Difference between scenario and use case</vt:lpstr>
      <vt:lpstr>Analysis rule of Thumb</vt:lpstr>
      <vt:lpstr>Analysis Modeling Approaches</vt:lpstr>
      <vt:lpstr>PowerPoint Presentation</vt:lpstr>
      <vt:lpstr>Scenario-based elements cont..</vt:lpstr>
      <vt:lpstr>Class Diagram</vt:lpstr>
      <vt:lpstr>State Diagram</vt:lpstr>
      <vt:lpstr>Activity &amp; Swimlane Diagram</vt:lpstr>
      <vt:lpstr>Activity Diagram Symbols</vt:lpstr>
      <vt:lpstr>Activity diagram of order processing</vt:lpstr>
      <vt:lpstr>Swimlane diagram of order processing</vt:lpstr>
      <vt:lpstr>Data Flow Diagram (DFD)</vt:lpstr>
      <vt:lpstr>Negotiating Requirements</vt:lpstr>
      <vt:lpstr>PowerPoint Presentation</vt:lpstr>
      <vt:lpstr>Validating Requirements</vt:lpstr>
      <vt:lpstr>PowerPoint Presentation</vt:lpstr>
      <vt:lpstr>Software Requirements Specification</vt:lpstr>
      <vt:lpstr>PowerPoint Presentation</vt:lpstr>
      <vt:lpstr>Software Requirements Specification</vt:lpstr>
      <vt:lpstr>Characteristics of a Good SRS</vt:lpstr>
      <vt:lpstr>Characteristics of a Good SRS (Cont…)</vt:lpstr>
      <vt:lpstr>Characteristics of a Good SRS (Cont…)</vt:lpstr>
      <vt:lpstr>Standard Template for writing SRS</vt:lpstr>
      <vt:lpstr>Standard Template for writing SRS (Cont…)</vt:lpstr>
      <vt:lpstr>Standard Template for writing SRS (Cont…)</vt:lpstr>
      <vt:lpstr>Standard Template for writing SRS (Cont…)</vt:lpstr>
      <vt:lpstr>Problems Without SRS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-2</dc:title>
  <dc:creator>pankaj</dc:creator>
  <cp:lastModifiedBy>computer</cp:lastModifiedBy>
  <cp:revision>11</cp:revision>
  <dcterms:created xsi:type="dcterms:W3CDTF">2021-03-16T04:39:44Z</dcterms:created>
  <dcterms:modified xsi:type="dcterms:W3CDTF">2022-03-17T03:57:44Z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2021-03-16T00:00:00Z</vt:filetime>
  </property>
  <property fmtid="{D5CDD505-2E9C-101B-9397-08002B2CF9AE}" pid="5" name="ContentTypeId">
    <vt:lpwstr>0x010100A61D65E5B15E514E936E8C8FB88F7A66</vt:lpwstr>
  </property>
</Properties>
</file>