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Default Extension="gif" ContentType="image/gif"/>
  <Override PartName="/ppt/notesSlides/notesSlide2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9"/>
  </p:notesMasterIdLst>
  <p:sldIdLst>
    <p:sldId id="280" r:id="rId2"/>
    <p:sldId id="281" r:id="rId3"/>
    <p:sldId id="258" r:id="rId4"/>
    <p:sldId id="259" r:id="rId5"/>
    <p:sldId id="260" r:id="rId6"/>
    <p:sldId id="261" r:id="rId7"/>
    <p:sldId id="262" r:id="rId8"/>
    <p:sldId id="263" r:id="rId9"/>
    <p:sldId id="292" r:id="rId10"/>
    <p:sldId id="294" r:id="rId11"/>
    <p:sldId id="295" r:id="rId12"/>
    <p:sldId id="296" r:id="rId13"/>
    <p:sldId id="297" r:id="rId14"/>
    <p:sldId id="264" r:id="rId15"/>
    <p:sldId id="302" r:id="rId16"/>
    <p:sldId id="266" r:id="rId17"/>
    <p:sldId id="267" r:id="rId18"/>
    <p:sldId id="298" r:id="rId19"/>
    <p:sldId id="299" r:id="rId20"/>
    <p:sldId id="300" r:id="rId21"/>
    <p:sldId id="269" r:id="rId22"/>
    <p:sldId id="301" r:id="rId23"/>
    <p:sldId id="270" r:id="rId24"/>
    <p:sldId id="272" r:id="rId25"/>
    <p:sldId id="273" r:id="rId26"/>
    <p:sldId id="274" r:id="rId27"/>
    <p:sldId id="316" r:id="rId28"/>
    <p:sldId id="304" r:id="rId29"/>
    <p:sldId id="305" r:id="rId30"/>
    <p:sldId id="307" r:id="rId31"/>
    <p:sldId id="308" r:id="rId32"/>
    <p:sldId id="306" r:id="rId33"/>
    <p:sldId id="309" r:id="rId34"/>
    <p:sldId id="310" r:id="rId35"/>
    <p:sldId id="311" r:id="rId36"/>
    <p:sldId id="312" r:id="rId37"/>
    <p:sldId id="313" r:id="rId38"/>
    <p:sldId id="314" r:id="rId39"/>
    <p:sldId id="315" r:id="rId40"/>
    <p:sldId id="276" r:id="rId41"/>
    <p:sldId id="317" r:id="rId42"/>
    <p:sldId id="318" r:id="rId43"/>
    <p:sldId id="319" r:id="rId44"/>
    <p:sldId id="277" r:id="rId45"/>
    <p:sldId id="278" r:id="rId46"/>
    <p:sldId id="279" r:id="rId47"/>
    <p:sldId id="282" r:id="rId48"/>
    <p:sldId id="320" r:id="rId49"/>
    <p:sldId id="283" r:id="rId50"/>
    <p:sldId id="321" r:id="rId51"/>
    <p:sldId id="284" r:id="rId52"/>
    <p:sldId id="285" r:id="rId53"/>
    <p:sldId id="286" r:id="rId54"/>
    <p:sldId id="287" r:id="rId55"/>
    <p:sldId id="289" r:id="rId56"/>
    <p:sldId id="290" r:id="rId57"/>
    <p:sldId id="291" r:id="rId5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vertBarState="maximized">
    <p:restoredLeft sz="34559" autoAdjust="0"/>
    <p:restoredTop sz="86477" autoAdjust="0"/>
  </p:normalViewPr>
  <p:slideViewPr>
    <p:cSldViewPr>
      <p:cViewPr varScale="1">
        <p:scale>
          <a:sx n="100" d="100"/>
          <a:sy n="100" d="100"/>
        </p:scale>
        <p:origin x="-1944" y="-96"/>
      </p:cViewPr>
      <p:guideLst>
        <p:guide orient="horz" pos="2160"/>
        <p:guide pos="2880"/>
      </p:guideLst>
    </p:cSldViewPr>
  </p:slideViewPr>
  <p:outlineViewPr>
    <p:cViewPr>
      <p:scale>
        <a:sx n="33" d="100"/>
        <a:sy n="33" d="100"/>
      </p:scale>
      <p:origin x="0" y="852"/>
    </p:cViewPr>
  </p:outlineViewPr>
  <p:notesTextViewPr>
    <p:cViewPr>
      <p:scale>
        <a:sx n="1" d="1"/>
        <a:sy n="1" d="1"/>
      </p:scale>
      <p:origin x="0" y="0"/>
    </p:cViewPr>
  </p:notesTextViewPr>
  <p:sorterViewPr>
    <p:cViewPr>
      <p:scale>
        <a:sx n="87" d="100"/>
        <a:sy n="87" d="100"/>
      </p:scale>
      <p:origin x="0" y="0"/>
    </p:cViewPr>
  </p:sorterViewPr>
  <p:notesViewPr>
    <p:cSldViewPr>
      <p:cViewPr varScale="1">
        <p:scale>
          <a:sx n="56" d="100"/>
          <a:sy n="56" d="100"/>
        </p:scale>
        <p:origin x="-2838" y="-84"/>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7D43A80-0951-4F6D-9D39-8C05AB99145C}" type="datetimeFigureOut">
              <a:rPr lang="en-US" smtClean="0"/>
              <a:pPr/>
              <a:t>3/17/2022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C710B0E-57DA-4A1A-A488-1FDA820C0DC2}" type="slidenum">
              <a:rPr lang="en-US" smtClean="0"/>
              <a:pPr/>
              <a:t>‹#›</a:t>
            </a:fld>
            <a:endParaRPr lang="en-US"/>
          </a:p>
        </p:txBody>
      </p:sp>
    </p:spTree>
    <p:extLst>
      <p:ext uri="{BB962C8B-B14F-4D97-AF65-F5344CB8AC3E}">
        <p14:creationId xmlns="" xmlns:p14="http://schemas.microsoft.com/office/powerpoint/2010/main" val="31755422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710B0E-57DA-4A1A-A488-1FDA820C0DC2}" type="slidenum">
              <a:rPr lang="en-US" smtClean="0"/>
              <a:pPr/>
              <a:t>1</a:t>
            </a:fld>
            <a:endParaRPr lang="en-US"/>
          </a:p>
        </p:txBody>
      </p:sp>
    </p:spTree>
    <p:extLst>
      <p:ext uri="{BB962C8B-B14F-4D97-AF65-F5344CB8AC3E}">
        <p14:creationId xmlns="" xmlns:p14="http://schemas.microsoft.com/office/powerpoint/2010/main" val="33893317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gb9c95db3da_0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9" name="Google Shape;329;gb9c95db3da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b9c95db3da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b9c95db3da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b9c95db3da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b9c95db3da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gb9c95db3da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8" name="Google Shape;388;gb9c95db3da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gb9c95db3da_0_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3" name="Google Shape;403;gb9c95db3da_0_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Google Shape;509;gb5f2d03531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0" name="Google Shape;510;gb5f2d03531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9"/>
        <p:cNvGrpSpPr/>
        <p:nvPr/>
      </p:nvGrpSpPr>
      <p:grpSpPr>
        <a:xfrm>
          <a:off x="0" y="0"/>
          <a:ext cx="0" cy="0"/>
          <a:chOff x="0" y="0"/>
          <a:chExt cx="0" cy="0"/>
        </a:xfrm>
      </p:grpSpPr>
      <p:sp>
        <p:nvSpPr>
          <p:cNvPr id="630" name="Google Shape;630;gba30792ec9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1" name="Google Shape;631;gba30792ec9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9"/>
        <p:cNvGrpSpPr/>
        <p:nvPr/>
      </p:nvGrpSpPr>
      <p:grpSpPr>
        <a:xfrm>
          <a:off x="0" y="0"/>
          <a:ext cx="0" cy="0"/>
          <a:chOff x="0" y="0"/>
          <a:chExt cx="0" cy="0"/>
        </a:xfrm>
      </p:grpSpPr>
      <p:sp>
        <p:nvSpPr>
          <p:cNvPr id="630" name="Google Shape;630;gba30792ec9_0_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1" name="Google Shape;631;gba30792ec9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5"/>
        <p:cNvGrpSpPr/>
        <p:nvPr/>
      </p:nvGrpSpPr>
      <p:grpSpPr>
        <a:xfrm>
          <a:off x="0" y="0"/>
          <a:ext cx="0" cy="0"/>
          <a:chOff x="0" y="0"/>
          <a:chExt cx="0" cy="0"/>
        </a:xfrm>
      </p:grpSpPr>
      <p:sp>
        <p:nvSpPr>
          <p:cNvPr id="416" name="Google Shape;416;gb9c95db3da_0_15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7" name="Google Shape;417;gb9c95db3da_0_1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6"/>
        <p:cNvGrpSpPr/>
        <p:nvPr/>
      </p:nvGrpSpPr>
      <p:grpSpPr>
        <a:xfrm>
          <a:off x="0" y="0"/>
          <a:ext cx="0" cy="0"/>
          <a:chOff x="0" y="0"/>
          <a:chExt cx="0" cy="0"/>
        </a:xfrm>
      </p:grpSpPr>
      <p:sp>
        <p:nvSpPr>
          <p:cNvPr id="707" name="Google Shape;707;gba30792ec9_0_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8" name="Google Shape;708;gba30792ec9_0_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b92243a50d_0_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b92243a50d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2"/>
        <p:cNvGrpSpPr/>
        <p:nvPr/>
      </p:nvGrpSpPr>
      <p:grpSpPr>
        <a:xfrm>
          <a:off x="0" y="0"/>
          <a:ext cx="0" cy="0"/>
          <a:chOff x="0" y="0"/>
          <a:chExt cx="0" cy="0"/>
        </a:xfrm>
      </p:grpSpPr>
      <p:sp>
        <p:nvSpPr>
          <p:cNvPr id="713" name="Google Shape;713;gba30792ec9_0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4" name="Google Shape;714;gba30792ec9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4"/>
        <p:cNvGrpSpPr/>
        <p:nvPr/>
      </p:nvGrpSpPr>
      <p:grpSpPr>
        <a:xfrm>
          <a:off x="0" y="0"/>
          <a:ext cx="0" cy="0"/>
          <a:chOff x="0" y="0"/>
          <a:chExt cx="0" cy="0"/>
        </a:xfrm>
      </p:grpSpPr>
      <p:sp>
        <p:nvSpPr>
          <p:cNvPr id="725" name="Google Shape;725;gba30792ec9_0_1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6" name="Google Shape;726;gba30792ec9_0_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3"/>
        <p:cNvGrpSpPr/>
        <p:nvPr/>
      </p:nvGrpSpPr>
      <p:grpSpPr>
        <a:xfrm>
          <a:off x="0" y="0"/>
          <a:ext cx="0" cy="0"/>
          <a:chOff x="0" y="0"/>
          <a:chExt cx="0" cy="0"/>
        </a:xfrm>
      </p:grpSpPr>
      <p:sp>
        <p:nvSpPr>
          <p:cNvPr id="764" name="Google Shape;764;gbcd1132451_0_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5" name="Google Shape;765;gbcd1132451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6"/>
        <p:cNvGrpSpPr/>
        <p:nvPr/>
      </p:nvGrpSpPr>
      <p:grpSpPr>
        <a:xfrm>
          <a:off x="0" y="0"/>
          <a:ext cx="0" cy="0"/>
          <a:chOff x="0" y="0"/>
          <a:chExt cx="0" cy="0"/>
        </a:xfrm>
      </p:grpSpPr>
      <p:sp>
        <p:nvSpPr>
          <p:cNvPr id="847" name="Google Shape;847;gbd252a33e2_0_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8" name="Google Shape;848;gbd252a33e2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0"/>
        <p:cNvGrpSpPr/>
        <p:nvPr/>
      </p:nvGrpSpPr>
      <p:grpSpPr>
        <a:xfrm>
          <a:off x="0" y="0"/>
          <a:ext cx="0" cy="0"/>
          <a:chOff x="0" y="0"/>
          <a:chExt cx="0" cy="0"/>
        </a:xfrm>
      </p:grpSpPr>
      <p:sp>
        <p:nvSpPr>
          <p:cNvPr id="861" name="Google Shape;861;gbd252a33e2_0_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2" name="Google Shape;862;gbd252a33e2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9"/>
        <p:cNvGrpSpPr/>
        <p:nvPr/>
      </p:nvGrpSpPr>
      <p:grpSpPr>
        <a:xfrm>
          <a:off x="0" y="0"/>
          <a:ext cx="0" cy="0"/>
          <a:chOff x="0" y="0"/>
          <a:chExt cx="0" cy="0"/>
        </a:xfrm>
      </p:grpSpPr>
      <p:sp>
        <p:nvSpPr>
          <p:cNvPr id="880" name="Google Shape;880;gbe129d8890_0_6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1" name="Google Shape;881;gbe129d8890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b92243a50d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b92243a50d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b9fc72883f_0_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b9fc72883f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b9fc72883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b9fc72883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b92243a50d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b92243a50d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b9fc72883f_0_4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b9fc72883f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C710B0E-57DA-4A1A-A488-1FDA820C0DC2}" type="slidenum">
              <a:rPr lang="en-US" smtClean="0"/>
              <a:pPr/>
              <a:t>9</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C710B0E-57DA-4A1A-A488-1FDA820C0DC2}" type="slidenum">
              <a:rPr lang="en-US" smtClean="0"/>
              <a:pPr/>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F27B81E-4E37-46A2-8437-34F93074E92E}" type="datetimeFigureOut">
              <a:rPr lang="en-US" smtClean="0"/>
              <a:pPr/>
              <a:t>3/17/2022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5C7FA5-594E-4EA3-9279-76E8832820BB}" type="slidenum">
              <a:rPr lang="en-US" smtClean="0"/>
              <a:pPr/>
              <a:t>‹#›</a:t>
            </a:fld>
            <a:endParaRPr lang="en-US"/>
          </a:p>
        </p:txBody>
      </p:sp>
    </p:spTree>
    <p:extLst>
      <p:ext uri="{BB962C8B-B14F-4D97-AF65-F5344CB8AC3E}">
        <p14:creationId xmlns="" xmlns:p14="http://schemas.microsoft.com/office/powerpoint/2010/main" val="37841973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F27B81E-4E37-46A2-8437-34F93074E92E}" type="datetimeFigureOut">
              <a:rPr lang="en-US" smtClean="0"/>
              <a:pPr/>
              <a:t>3/17/2022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5C7FA5-594E-4EA3-9279-76E8832820BB}" type="slidenum">
              <a:rPr lang="en-US" smtClean="0"/>
              <a:pPr/>
              <a:t>‹#›</a:t>
            </a:fld>
            <a:endParaRPr lang="en-US"/>
          </a:p>
        </p:txBody>
      </p:sp>
    </p:spTree>
    <p:extLst>
      <p:ext uri="{BB962C8B-B14F-4D97-AF65-F5344CB8AC3E}">
        <p14:creationId xmlns="" xmlns:p14="http://schemas.microsoft.com/office/powerpoint/2010/main" val="18613569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F27B81E-4E37-46A2-8437-34F93074E92E}" type="datetimeFigureOut">
              <a:rPr lang="en-US" smtClean="0"/>
              <a:pPr/>
              <a:t>3/17/2022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5C7FA5-594E-4EA3-9279-76E8832820BB}" type="slidenum">
              <a:rPr lang="en-US" smtClean="0"/>
              <a:pPr/>
              <a:t>‹#›</a:t>
            </a:fld>
            <a:endParaRPr lang="en-US"/>
          </a:p>
        </p:txBody>
      </p:sp>
    </p:spTree>
    <p:extLst>
      <p:ext uri="{BB962C8B-B14F-4D97-AF65-F5344CB8AC3E}">
        <p14:creationId xmlns="" xmlns:p14="http://schemas.microsoft.com/office/powerpoint/2010/main" val="4240939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F27B81E-4E37-46A2-8437-34F93074E92E}" type="datetimeFigureOut">
              <a:rPr lang="en-US" smtClean="0"/>
              <a:pPr/>
              <a:t>3/17/2022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5C7FA5-594E-4EA3-9279-76E8832820BB}" type="slidenum">
              <a:rPr lang="en-US" smtClean="0"/>
              <a:pPr/>
              <a:t>‹#›</a:t>
            </a:fld>
            <a:endParaRPr lang="en-US"/>
          </a:p>
        </p:txBody>
      </p:sp>
    </p:spTree>
    <p:extLst>
      <p:ext uri="{BB962C8B-B14F-4D97-AF65-F5344CB8AC3E}">
        <p14:creationId xmlns="" xmlns:p14="http://schemas.microsoft.com/office/powerpoint/2010/main" val="36056906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F27B81E-4E37-46A2-8437-34F93074E92E}" type="datetimeFigureOut">
              <a:rPr lang="en-US" smtClean="0"/>
              <a:pPr/>
              <a:t>3/17/2022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5C7FA5-594E-4EA3-9279-76E8832820BB}" type="slidenum">
              <a:rPr lang="en-US" smtClean="0"/>
              <a:pPr/>
              <a:t>‹#›</a:t>
            </a:fld>
            <a:endParaRPr lang="en-US"/>
          </a:p>
        </p:txBody>
      </p:sp>
    </p:spTree>
    <p:extLst>
      <p:ext uri="{BB962C8B-B14F-4D97-AF65-F5344CB8AC3E}">
        <p14:creationId xmlns="" xmlns:p14="http://schemas.microsoft.com/office/powerpoint/2010/main" val="1018677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F27B81E-4E37-46A2-8437-34F93074E92E}" type="datetimeFigureOut">
              <a:rPr lang="en-US" smtClean="0"/>
              <a:pPr/>
              <a:t>3/17/2022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5C7FA5-594E-4EA3-9279-76E8832820BB}" type="slidenum">
              <a:rPr lang="en-US" smtClean="0"/>
              <a:pPr/>
              <a:t>‹#›</a:t>
            </a:fld>
            <a:endParaRPr lang="en-US"/>
          </a:p>
        </p:txBody>
      </p:sp>
    </p:spTree>
    <p:extLst>
      <p:ext uri="{BB962C8B-B14F-4D97-AF65-F5344CB8AC3E}">
        <p14:creationId xmlns="" xmlns:p14="http://schemas.microsoft.com/office/powerpoint/2010/main" val="1393208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F27B81E-4E37-46A2-8437-34F93074E92E}" type="datetimeFigureOut">
              <a:rPr lang="en-US" smtClean="0"/>
              <a:pPr/>
              <a:t>3/17/2022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5C7FA5-594E-4EA3-9279-76E8832820BB}" type="slidenum">
              <a:rPr lang="en-US" smtClean="0"/>
              <a:pPr/>
              <a:t>‹#›</a:t>
            </a:fld>
            <a:endParaRPr lang="en-US"/>
          </a:p>
        </p:txBody>
      </p:sp>
    </p:spTree>
    <p:extLst>
      <p:ext uri="{BB962C8B-B14F-4D97-AF65-F5344CB8AC3E}">
        <p14:creationId xmlns="" xmlns:p14="http://schemas.microsoft.com/office/powerpoint/2010/main" val="10712126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F27B81E-4E37-46A2-8437-34F93074E92E}" type="datetimeFigureOut">
              <a:rPr lang="en-US" smtClean="0"/>
              <a:pPr/>
              <a:t>3/17/2022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5C7FA5-594E-4EA3-9279-76E8832820BB}" type="slidenum">
              <a:rPr lang="en-US" smtClean="0"/>
              <a:pPr/>
              <a:t>‹#›</a:t>
            </a:fld>
            <a:endParaRPr lang="en-US"/>
          </a:p>
        </p:txBody>
      </p:sp>
    </p:spTree>
    <p:extLst>
      <p:ext uri="{BB962C8B-B14F-4D97-AF65-F5344CB8AC3E}">
        <p14:creationId xmlns="" xmlns:p14="http://schemas.microsoft.com/office/powerpoint/2010/main" val="6064511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F27B81E-4E37-46A2-8437-34F93074E92E}" type="datetimeFigureOut">
              <a:rPr lang="en-US" smtClean="0"/>
              <a:pPr/>
              <a:t>3/17/2022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5C7FA5-594E-4EA3-9279-76E8832820BB}" type="slidenum">
              <a:rPr lang="en-US" smtClean="0"/>
              <a:pPr/>
              <a:t>‹#›</a:t>
            </a:fld>
            <a:endParaRPr lang="en-US"/>
          </a:p>
        </p:txBody>
      </p:sp>
    </p:spTree>
    <p:extLst>
      <p:ext uri="{BB962C8B-B14F-4D97-AF65-F5344CB8AC3E}">
        <p14:creationId xmlns="" xmlns:p14="http://schemas.microsoft.com/office/powerpoint/2010/main" val="42744123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F27B81E-4E37-46A2-8437-34F93074E92E}" type="datetimeFigureOut">
              <a:rPr lang="en-US" smtClean="0"/>
              <a:pPr/>
              <a:t>3/17/2022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5C7FA5-594E-4EA3-9279-76E8832820BB}" type="slidenum">
              <a:rPr lang="en-US" smtClean="0"/>
              <a:pPr/>
              <a:t>‹#›</a:t>
            </a:fld>
            <a:endParaRPr lang="en-US"/>
          </a:p>
        </p:txBody>
      </p:sp>
    </p:spTree>
    <p:extLst>
      <p:ext uri="{BB962C8B-B14F-4D97-AF65-F5344CB8AC3E}">
        <p14:creationId xmlns="" xmlns:p14="http://schemas.microsoft.com/office/powerpoint/2010/main" val="21510348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F27B81E-4E37-46A2-8437-34F93074E92E}" type="datetimeFigureOut">
              <a:rPr lang="en-US" smtClean="0"/>
              <a:pPr/>
              <a:t>3/17/2022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5C7FA5-594E-4EA3-9279-76E8832820BB}" type="slidenum">
              <a:rPr lang="en-US" smtClean="0"/>
              <a:pPr/>
              <a:t>‹#›</a:t>
            </a:fld>
            <a:endParaRPr lang="en-US"/>
          </a:p>
        </p:txBody>
      </p:sp>
    </p:spTree>
    <p:extLst>
      <p:ext uri="{BB962C8B-B14F-4D97-AF65-F5344CB8AC3E}">
        <p14:creationId xmlns="" xmlns:p14="http://schemas.microsoft.com/office/powerpoint/2010/main" val="32588443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F27B81E-4E37-46A2-8437-34F93074E92E}" type="datetimeFigureOut">
              <a:rPr lang="en-US" smtClean="0"/>
              <a:pPr/>
              <a:t>3/17/2022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5C7FA5-594E-4EA3-9279-76E8832820BB}" type="slidenum">
              <a:rPr lang="en-US" smtClean="0"/>
              <a:pPr/>
              <a:t>‹#›</a:t>
            </a:fld>
            <a:endParaRPr lang="en-US"/>
          </a:p>
        </p:txBody>
      </p:sp>
    </p:spTree>
    <p:extLst>
      <p:ext uri="{BB962C8B-B14F-4D97-AF65-F5344CB8AC3E}">
        <p14:creationId xmlns="" xmlns:p14="http://schemas.microsoft.com/office/powerpoint/2010/main" val="7963554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3.xml"/><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5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4.xml"/><Relationship Id="rId1" Type="http://schemas.openxmlformats.org/officeDocument/2006/relationships/slideLayout" Target="../slideLayouts/slideLayout7.xml"/><Relationship Id="rId5" Type="http://schemas.openxmlformats.org/officeDocument/2006/relationships/image" Target="../media/image23.png"/><Relationship Id="rId4" Type="http://schemas.openxmlformats.org/officeDocument/2006/relationships/image" Target="../media/image22.png"/></Relationships>
</file>

<file path=ppt/slides/_rels/slide5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Unit II : Structuring </a:t>
            </a:r>
            <a:r>
              <a:rPr lang="en-US" b="1" dirty="0"/>
              <a:t>the Data, Computations and Program</a:t>
            </a:r>
          </a:p>
        </p:txBody>
      </p:sp>
      <p:sp>
        <p:nvSpPr>
          <p:cNvPr id="3" name="Content Placeholder 2"/>
          <p:cNvSpPr>
            <a:spLocks noGrp="1"/>
          </p:cNvSpPr>
          <p:nvPr>
            <p:ph idx="1"/>
          </p:nvPr>
        </p:nvSpPr>
        <p:spPr/>
        <p:txBody>
          <a:bodyPr>
            <a:normAutofit fontScale="70000" lnSpcReduction="20000"/>
          </a:bodyPr>
          <a:lstStyle/>
          <a:p>
            <a:pPr marL="0" indent="0">
              <a:buNone/>
            </a:pPr>
            <a:r>
              <a:rPr lang="en-US" b="1" dirty="0"/>
              <a:t>Elementary Data Types :</a:t>
            </a:r>
            <a:r>
              <a:rPr lang="en-US" dirty="0"/>
              <a:t>Primitive data Types, Character String types, User Defined Ordinal Types, Array types, Associative Arrays, Record Types, Union Types, Pointer and reference Type.</a:t>
            </a:r>
          </a:p>
          <a:p>
            <a:pPr marL="0" indent="0">
              <a:buNone/>
            </a:pPr>
            <a:r>
              <a:rPr lang="en-US" b="1" dirty="0"/>
              <a:t>Expression and Assignment Statements: </a:t>
            </a:r>
            <a:r>
              <a:rPr lang="en-US" dirty="0"/>
              <a:t>Arithmetic expression, Overloaded Operators, Type conversions, Relational and Boolean Expressions, Short Circuit Evaluation, Assignment Statements, Mixed mode Assignment. </a:t>
            </a:r>
            <a:r>
              <a:rPr lang="en-US" b="1" dirty="0"/>
              <a:t>Statement level Control Statements: </a:t>
            </a:r>
            <a:r>
              <a:rPr lang="en-US" dirty="0"/>
              <a:t>Selection Statements, Iterative Statements, Unconditional Branching. </a:t>
            </a:r>
            <a:r>
              <a:rPr lang="en-US" b="1" dirty="0"/>
              <a:t>Subprograms: </a:t>
            </a:r>
            <a:r>
              <a:rPr lang="en-US" dirty="0"/>
              <a:t>Fundamentals of Sub Programs, Design Issues for Subprograms, Local referencing Environments, Parameter passing methods.</a:t>
            </a:r>
          </a:p>
          <a:p>
            <a:pPr marL="0" indent="0">
              <a:buNone/>
            </a:pPr>
            <a:r>
              <a:rPr lang="en-US" b="1" dirty="0"/>
              <a:t>Abstract Data Types and Encapsulation Construct: </a:t>
            </a:r>
            <a:r>
              <a:rPr lang="en-US" dirty="0"/>
              <a:t>Design issues for Abstraction, Parameterized Abstract Data types, Encapsulation Constructs, Naming Encapsulations</a:t>
            </a:r>
            <a:r>
              <a:rPr lang="en-US" dirty="0" smtClean="0"/>
              <a:t>.</a:t>
            </a:r>
            <a:endParaRPr lang="en-US" dirty="0"/>
          </a:p>
        </p:txBody>
      </p:sp>
    </p:spTree>
    <p:extLst>
      <p:ext uri="{BB962C8B-B14F-4D97-AF65-F5344CB8AC3E}">
        <p14:creationId xmlns="" xmlns:p14="http://schemas.microsoft.com/office/powerpoint/2010/main" val="22048698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362200" y="457200"/>
            <a:ext cx="4343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Java type structure</a:t>
            </a:r>
            <a:endParaRPr lang="en-US" dirty="0"/>
          </a:p>
        </p:txBody>
      </p:sp>
      <p:sp>
        <p:nvSpPr>
          <p:cNvPr id="4" name="Rectangle 3"/>
          <p:cNvSpPr/>
          <p:nvPr/>
        </p:nvSpPr>
        <p:spPr>
          <a:xfrm>
            <a:off x="381000" y="2438400"/>
            <a:ext cx="28956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Builtin</a:t>
            </a:r>
            <a:endParaRPr lang="en-US" dirty="0"/>
          </a:p>
        </p:txBody>
      </p:sp>
      <p:sp>
        <p:nvSpPr>
          <p:cNvPr id="5" name="Rectangle 4"/>
          <p:cNvSpPr/>
          <p:nvPr/>
        </p:nvSpPr>
        <p:spPr>
          <a:xfrm>
            <a:off x="5410200" y="2438400"/>
            <a:ext cx="28956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Composite</a:t>
            </a:r>
            <a:endParaRPr lang="en-US" dirty="0"/>
          </a:p>
        </p:txBody>
      </p:sp>
      <p:sp>
        <p:nvSpPr>
          <p:cNvPr id="7" name="Rectangle 6"/>
          <p:cNvSpPr/>
          <p:nvPr/>
        </p:nvSpPr>
        <p:spPr>
          <a:xfrm>
            <a:off x="1752600" y="3505200"/>
            <a:ext cx="1219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Float</a:t>
            </a:r>
            <a:endParaRPr lang="en-US" dirty="0"/>
          </a:p>
        </p:txBody>
      </p:sp>
      <p:sp>
        <p:nvSpPr>
          <p:cNvPr id="8" name="Rectangle 7"/>
          <p:cNvSpPr/>
          <p:nvPr/>
        </p:nvSpPr>
        <p:spPr>
          <a:xfrm>
            <a:off x="228600" y="3505200"/>
            <a:ext cx="1219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Integer</a:t>
            </a:r>
            <a:endParaRPr lang="en-US" dirty="0"/>
          </a:p>
        </p:txBody>
      </p:sp>
      <p:sp>
        <p:nvSpPr>
          <p:cNvPr id="9" name="Rectangle 8"/>
          <p:cNvSpPr/>
          <p:nvPr/>
        </p:nvSpPr>
        <p:spPr>
          <a:xfrm>
            <a:off x="4038600" y="3429000"/>
            <a:ext cx="914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Arrays</a:t>
            </a:r>
            <a:endParaRPr lang="en-US" dirty="0"/>
          </a:p>
        </p:txBody>
      </p:sp>
      <p:sp>
        <p:nvSpPr>
          <p:cNvPr id="11" name="Rectangle 10"/>
          <p:cNvSpPr/>
          <p:nvPr/>
        </p:nvSpPr>
        <p:spPr>
          <a:xfrm>
            <a:off x="5029200" y="3429000"/>
            <a:ext cx="914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Class</a:t>
            </a:r>
            <a:endParaRPr lang="en-US" dirty="0"/>
          </a:p>
        </p:txBody>
      </p:sp>
      <p:sp>
        <p:nvSpPr>
          <p:cNvPr id="12" name="Rectangle 11"/>
          <p:cNvSpPr/>
          <p:nvPr/>
        </p:nvSpPr>
        <p:spPr>
          <a:xfrm>
            <a:off x="6019800" y="3429000"/>
            <a:ext cx="990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Interface</a:t>
            </a:r>
            <a:endParaRPr lang="en-US" dirty="0"/>
          </a:p>
        </p:txBody>
      </p:sp>
      <p:sp>
        <p:nvSpPr>
          <p:cNvPr id="14" name="Rectangle 13"/>
          <p:cNvSpPr/>
          <p:nvPr/>
        </p:nvSpPr>
        <p:spPr>
          <a:xfrm>
            <a:off x="228600" y="4572000"/>
            <a:ext cx="914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Int</a:t>
            </a:r>
            <a:endParaRPr lang="en-US" dirty="0"/>
          </a:p>
        </p:txBody>
      </p:sp>
      <p:sp>
        <p:nvSpPr>
          <p:cNvPr id="15" name="Rectangle 14"/>
          <p:cNvSpPr/>
          <p:nvPr/>
        </p:nvSpPr>
        <p:spPr>
          <a:xfrm>
            <a:off x="1219200" y="4572000"/>
            <a:ext cx="914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Char</a:t>
            </a:r>
            <a:endParaRPr lang="en-US" dirty="0"/>
          </a:p>
        </p:txBody>
      </p:sp>
      <p:sp>
        <p:nvSpPr>
          <p:cNvPr id="16" name="Rectangle 15"/>
          <p:cNvSpPr/>
          <p:nvPr/>
        </p:nvSpPr>
        <p:spPr>
          <a:xfrm>
            <a:off x="2209800" y="4572000"/>
            <a:ext cx="914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Short</a:t>
            </a:r>
            <a:endParaRPr lang="en-US" dirty="0"/>
          </a:p>
        </p:txBody>
      </p:sp>
      <p:sp>
        <p:nvSpPr>
          <p:cNvPr id="17" name="Rectangle 16"/>
          <p:cNvSpPr/>
          <p:nvPr/>
        </p:nvSpPr>
        <p:spPr>
          <a:xfrm>
            <a:off x="3200400" y="4572000"/>
            <a:ext cx="914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Long</a:t>
            </a:r>
            <a:endParaRPr lang="en-US" dirty="0"/>
          </a:p>
        </p:txBody>
      </p:sp>
      <p:sp>
        <p:nvSpPr>
          <p:cNvPr id="18" name="Rectangle 17"/>
          <p:cNvSpPr/>
          <p:nvPr/>
        </p:nvSpPr>
        <p:spPr>
          <a:xfrm>
            <a:off x="4191000" y="4572000"/>
            <a:ext cx="914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Float</a:t>
            </a:r>
            <a:endParaRPr lang="en-US" dirty="0"/>
          </a:p>
        </p:txBody>
      </p:sp>
      <p:sp>
        <p:nvSpPr>
          <p:cNvPr id="19" name="Rectangle 18"/>
          <p:cNvSpPr/>
          <p:nvPr/>
        </p:nvSpPr>
        <p:spPr>
          <a:xfrm>
            <a:off x="5181600" y="4572000"/>
            <a:ext cx="914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Double</a:t>
            </a:r>
            <a:endParaRPr lang="en-US" dirty="0"/>
          </a:p>
        </p:txBody>
      </p:sp>
      <p:cxnSp>
        <p:nvCxnSpPr>
          <p:cNvPr id="21" name="Straight Connector 20"/>
          <p:cNvCxnSpPr/>
          <p:nvPr/>
        </p:nvCxnSpPr>
        <p:spPr>
          <a:xfrm>
            <a:off x="1524000" y="1905000"/>
            <a:ext cx="5334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rot="5400000">
            <a:off x="4076700" y="1638300"/>
            <a:ext cx="533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rot="5400000">
            <a:off x="1258094" y="2171700"/>
            <a:ext cx="532606" cy="7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rot="5400000">
            <a:off x="6592094" y="2170906"/>
            <a:ext cx="533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609600" y="3124200"/>
            <a:ext cx="19812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4495800" y="3048000"/>
            <a:ext cx="19812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533400" y="4343400"/>
            <a:ext cx="3048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4343400" y="4267200"/>
            <a:ext cx="1524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2438400" y="4191000"/>
            <a:ext cx="2895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rot="5400000">
            <a:off x="5295900" y="4229100"/>
            <a:ext cx="76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7" idx="2"/>
          </p:cNvCxnSpPr>
          <p:nvPr/>
        </p:nvCxnSpPr>
        <p:spPr>
          <a:xfrm rot="5400000">
            <a:off x="2247900" y="4076700"/>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rot="5400000">
            <a:off x="800100" y="41529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rot="5400000">
            <a:off x="419100" y="4457700"/>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endCxn id="15" idx="0"/>
          </p:cNvCxnSpPr>
          <p:nvPr/>
        </p:nvCxnSpPr>
        <p:spPr>
          <a:xfrm rot="5400000">
            <a:off x="1562100" y="4457700"/>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rot="5400000">
            <a:off x="2476500" y="4457700"/>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rot="5400000">
            <a:off x="3467100" y="4457700"/>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p:nvPr/>
        </p:nvCxnSpPr>
        <p:spPr>
          <a:xfrm rot="5400000">
            <a:off x="5715000" y="4419600"/>
            <a:ext cx="304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p:nvPr/>
        </p:nvCxnSpPr>
        <p:spPr>
          <a:xfrm rot="5400000">
            <a:off x="4191794" y="4418806"/>
            <a:ext cx="304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endCxn id="9" idx="0"/>
          </p:cNvCxnSpPr>
          <p:nvPr/>
        </p:nvCxnSpPr>
        <p:spPr>
          <a:xfrm rot="5400000">
            <a:off x="4306094" y="3238500"/>
            <a:ext cx="380206" cy="7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p:nvPr/>
        </p:nvCxnSpPr>
        <p:spPr>
          <a:xfrm rot="5400000">
            <a:off x="4763294" y="3695700"/>
            <a:ext cx="380206" cy="7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rot="5400000">
            <a:off x="5296694" y="3237706"/>
            <a:ext cx="380206" cy="7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p:nvPr/>
        </p:nvCxnSpPr>
        <p:spPr>
          <a:xfrm rot="5400000">
            <a:off x="6287294" y="3237706"/>
            <a:ext cx="380206" cy="7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rot="5400000">
            <a:off x="1447800" y="2971800"/>
            <a:ext cx="304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rot="5400000">
            <a:off x="419100" y="33147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rot="5400000">
            <a:off x="2400300" y="33147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6" name="Rectangle 45"/>
          <p:cNvSpPr/>
          <p:nvPr/>
        </p:nvSpPr>
        <p:spPr>
          <a:xfrm>
            <a:off x="381000" y="5257800"/>
            <a:ext cx="914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Byte</a:t>
            </a:r>
            <a:endParaRPr lang="en-US" dirty="0"/>
          </a:p>
        </p:txBody>
      </p:sp>
      <p:cxnSp>
        <p:nvCxnSpPr>
          <p:cNvPr id="52" name="Straight Arrow Connector 51"/>
          <p:cNvCxnSpPr/>
          <p:nvPr/>
        </p:nvCxnSpPr>
        <p:spPr>
          <a:xfrm rot="16200000" flipH="1">
            <a:off x="5791200" y="2895600"/>
            <a:ext cx="228600" cy="76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rot="10800000">
            <a:off x="0" y="4343400"/>
            <a:ext cx="533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rot="5400000">
            <a:off x="-304800" y="4800600"/>
            <a:ext cx="914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p:nvPr/>
        </p:nvCxnSpPr>
        <p:spPr>
          <a:xfrm>
            <a:off x="152400" y="5257800"/>
            <a:ext cx="304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Character String Types</a:t>
            </a:r>
            <a:endParaRPr lang="en-US" dirty="0"/>
          </a:p>
        </p:txBody>
      </p:sp>
      <p:sp>
        <p:nvSpPr>
          <p:cNvPr id="3" name="Content Placeholder 2"/>
          <p:cNvSpPr>
            <a:spLocks noGrp="1"/>
          </p:cNvSpPr>
          <p:nvPr>
            <p:ph idx="1"/>
          </p:nvPr>
        </p:nvSpPr>
        <p:spPr/>
        <p:txBody>
          <a:bodyPr/>
          <a:lstStyle/>
          <a:p>
            <a:r>
              <a:rPr lang="en-US" dirty="0" smtClean="0"/>
              <a:t>A character strings type is one in which values are sequence of characters</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issues</a:t>
            </a:r>
            <a:endParaRPr lang="en-US" dirty="0"/>
          </a:p>
        </p:txBody>
      </p:sp>
      <p:sp>
        <p:nvSpPr>
          <p:cNvPr id="3" name="Content Placeholder 2"/>
          <p:cNvSpPr>
            <a:spLocks noGrp="1"/>
          </p:cNvSpPr>
          <p:nvPr>
            <p:ph idx="1"/>
          </p:nvPr>
        </p:nvSpPr>
        <p:spPr/>
        <p:txBody>
          <a:bodyPr/>
          <a:lstStyle/>
          <a:p>
            <a:r>
              <a:rPr lang="en-US" dirty="0" smtClean="0"/>
              <a:t>Is it a primitive type or just a special kind of character array</a:t>
            </a:r>
          </a:p>
          <a:p>
            <a:r>
              <a:rPr lang="en-US" dirty="0" smtClean="0"/>
              <a:t>Is the length of objects static or dynamic</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Implementation of character String type</a:t>
            </a:r>
            <a:endParaRPr lang="en-US" dirty="0"/>
          </a:p>
        </p:txBody>
      </p:sp>
      <p:sp>
        <p:nvSpPr>
          <p:cNvPr id="3" name="Content Placeholder 2"/>
          <p:cNvSpPr>
            <a:spLocks noGrp="1"/>
          </p:cNvSpPr>
          <p:nvPr>
            <p:ph idx="1"/>
          </p:nvPr>
        </p:nvSpPr>
        <p:spPr/>
        <p:txBody>
          <a:bodyPr/>
          <a:lstStyle/>
          <a:p>
            <a:r>
              <a:rPr lang="en-US" dirty="0" smtClean="0"/>
              <a:t>Static Length Strings</a:t>
            </a:r>
          </a:p>
          <a:p>
            <a:r>
              <a:rPr lang="en-US" dirty="0" smtClean="0"/>
              <a:t>Limited Dynamic length</a:t>
            </a:r>
          </a:p>
          <a:p>
            <a:r>
              <a:rPr lang="en-US" dirty="0" smtClean="0"/>
              <a:t>Dynamic Length strings</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Google Shape;331;p64"/>
          <p:cNvSpPr txBox="1"/>
          <p:nvPr/>
        </p:nvSpPr>
        <p:spPr>
          <a:xfrm>
            <a:off x="499625" y="2253333"/>
            <a:ext cx="8045400" cy="907911"/>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4700">
                <a:solidFill>
                  <a:srgbClr val="38761D"/>
                </a:solidFill>
              </a:rPr>
              <a:t>Used Defined Ordinal Types</a:t>
            </a:r>
            <a:endParaRPr sz="4700">
              <a:solidFill>
                <a:srgbClr val="38761D"/>
              </a:solidFill>
            </a:endParaRPr>
          </a:p>
        </p:txBody>
      </p:sp>
    </p:spTree>
    <p:extLst>
      <p:ext uri="{BB962C8B-B14F-4D97-AF65-F5344CB8AC3E}">
        <p14:creationId xmlns="" xmlns:p14="http://schemas.microsoft.com/office/powerpoint/2010/main" val="95825548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336;p65"/>
          <p:cNvSpPr txBox="1"/>
          <p:nvPr/>
        </p:nvSpPr>
        <p:spPr>
          <a:xfrm>
            <a:off x="60350" y="1414600"/>
            <a:ext cx="2913300" cy="3996800"/>
          </a:xfrm>
          <a:prstGeom prst="rect">
            <a:avLst/>
          </a:prstGeom>
          <a:solidFill>
            <a:srgbClr val="D9EAD3"/>
          </a:solidFill>
          <a:ln w="28575" cap="flat" cmpd="sng">
            <a:solidFill>
              <a:srgbClr val="548135"/>
            </a:solidFill>
            <a:prstDash val="solid"/>
            <a:round/>
            <a:headEnd type="none" w="sm" len="sm"/>
            <a:tailEnd type="none" w="sm" len="sm"/>
          </a:ln>
        </p:spPr>
        <p:txBody>
          <a:bodyPr spcFirstLastPara="1" wrap="square" lIns="91425" tIns="91425" rIns="91425" bIns="91425" anchor="t" anchorCtr="0">
            <a:noAutofit/>
          </a:bodyPr>
          <a:lstStyle/>
          <a:p>
            <a:pPr marL="0" lvl="0" indent="0" algn="just" rtl="0">
              <a:lnSpc>
                <a:spcPct val="115000"/>
              </a:lnSpc>
              <a:spcBef>
                <a:spcPts val="600"/>
              </a:spcBef>
              <a:spcAft>
                <a:spcPts val="0"/>
              </a:spcAft>
              <a:buNone/>
            </a:pPr>
            <a:endParaRPr sz="1600">
              <a:latin typeface="Cambria"/>
              <a:ea typeface="Cambria"/>
              <a:cs typeface="Cambria"/>
              <a:sym typeface="Cambria"/>
            </a:endParaRPr>
          </a:p>
          <a:p>
            <a:pPr marL="0" lvl="0" indent="0" algn="just" rtl="0">
              <a:lnSpc>
                <a:spcPct val="115000"/>
              </a:lnSpc>
              <a:spcBef>
                <a:spcPts val="600"/>
              </a:spcBef>
              <a:spcAft>
                <a:spcPts val="0"/>
              </a:spcAft>
              <a:buNone/>
            </a:pPr>
            <a:r>
              <a:rPr lang="en" sz="2000">
                <a:latin typeface="Cambria"/>
                <a:ea typeface="Cambria"/>
                <a:cs typeface="Cambria"/>
                <a:sym typeface="Cambria"/>
              </a:rPr>
              <a:t>An ordinal type is one in which t</a:t>
            </a:r>
            <a:r>
              <a:rPr lang="en" sz="2000" b="1">
                <a:latin typeface="Cambria"/>
                <a:ea typeface="Cambria"/>
                <a:cs typeface="Cambria"/>
                <a:sym typeface="Cambria"/>
              </a:rPr>
              <a:t>he range of possible values can be easily associated with the set of positive integers</a:t>
            </a:r>
            <a:br>
              <a:rPr lang="en" sz="2000" b="1">
                <a:latin typeface="Cambria"/>
                <a:ea typeface="Cambria"/>
                <a:cs typeface="Cambria"/>
                <a:sym typeface="Cambria"/>
              </a:rPr>
            </a:br>
            <a:endParaRPr sz="2000" b="1">
              <a:latin typeface="Cambria"/>
              <a:ea typeface="Cambria"/>
              <a:cs typeface="Cambria"/>
              <a:sym typeface="Cambria"/>
            </a:endParaRPr>
          </a:p>
          <a:p>
            <a:pPr marL="1371600" lvl="0" indent="0" algn="l" rtl="0">
              <a:lnSpc>
                <a:spcPct val="115000"/>
              </a:lnSpc>
              <a:spcBef>
                <a:spcPts val="600"/>
              </a:spcBef>
              <a:spcAft>
                <a:spcPts val="0"/>
              </a:spcAft>
              <a:buNone/>
            </a:pPr>
            <a:endParaRPr sz="1600" b="1">
              <a:latin typeface="Cambria"/>
              <a:ea typeface="Cambria"/>
              <a:cs typeface="Cambria"/>
              <a:sym typeface="Cambria"/>
            </a:endParaRPr>
          </a:p>
          <a:p>
            <a:pPr marL="914400" lvl="0" indent="0" algn="l" rtl="0">
              <a:lnSpc>
                <a:spcPct val="115000"/>
              </a:lnSpc>
              <a:spcBef>
                <a:spcPts val="600"/>
              </a:spcBef>
              <a:spcAft>
                <a:spcPts val="0"/>
              </a:spcAft>
              <a:buNone/>
            </a:pPr>
            <a:endParaRPr sz="1800" b="1">
              <a:latin typeface="Cambria"/>
              <a:ea typeface="Cambria"/>
              <a:cs typeface="Cambria"/>
              <a:sym typeface="Cambria"/>
            </a:endParaRPr>
          </a:p>
          <a:p>
            <a:pPr marL="914400" lvl="0" indent="0" algn="l" rtl="0">
              <a:lnSpc>
                <a:spcPct val="115000"/>
              </a:lnSpc>
              <a:spcBef>
                <a:spcPts val="600"/>
              </a:spcBef>
              <a:spcAft>
                <a:spcPts val="0"/>
              </a:spcAft>
              <a:buNone/>
            </a:pPr>
            <a:endParaRPr sz="1800">
              <a:latin typeface="Cambria"/>
              <a:ea typeface="Cambria"/>
              <a:cs typeface="Cambria"/>
              <a:sym typeface="Cambria"/>
            </a:endParaRPr>
          </a:p>
          <a:p>
            <a:pPr marL="0" lvl="0" indent="457200" algn="l" rtl="0">
              <a:lnSpc>
                <a:spcPct val="115000"/>
              </a:lnSpc>
              <a:spcBef>
                <a:spcPts val="600"/>
              </a:spcBef>
              <a:spcAft>
                <a:spcPts val="0"/>
              </a:spcAft>
              <a:buNone/>
            </a:pPr>
            <a:endParaRPr sz="1800">
              <a:latin typeface="Cambria"/>
              <a:ea typeface="Cambria"/>
              <a:cs typeface="Cambria"/>
              <a:sym typeface="Cambria"/>
            </a:endParaRPr>
          </a:p>
          <a:p>
            <a:pPr marL="1371600" lvl="0" indent="0" algn="l" rtl="0">
              <a:lnSpc>
                <a:spcPct val="115000"/>
              </a:lnSpc>
              <a:spcBef>
                <a:spcPts val="600"/>
              </a:spcBef>
              <a:spcAft>
                <a:spcPts val="0"/>
              </a:spcAft>
              <a:buNone/>
            </a:pPr>
            <a:endParaRPr sz="1800">
              <a:latin typeface="Cambria"/>
              <a:ea typeface="Cambria"/>
              <a:cs typeface="Cambria"/>
              <a:sym typeface="Cambria"/>
            </a:endParaRPr>
          </a:p>
          <a:p>
            <a:pPr marL="1371600" marR="0" lvl="0" indent="0" algn="l" rtl="0">
              <a:lnSpc>
                <a:spcPct val="115000"/>
              </a:lnSpc>
              <a:spcBef>
                <a:spcPts val="0"/>
              </a:spcBef>
              <a:spcAft>
                <a:spcPts val="0"/>
              </a:spcAft>
              <a:buNone/>
            </a:pPr>
            <a:endParaRPr/>
          </a:p>
        </p:txBody>
      </p:sp>
      <p:pic>
        <p:nvPicPr>
          <p:cNvPr id="3" name="Google Shape;337;p65"/>
          <p:cNvPicPr preferRelativeResize="0"/>
          <p:nvPr/>
        </p:nvPicPr>
        <p:blipFill>
          <a:blip r:embed="rId2">
            <a:alphaModFix/>
          </a:blip>
          <a:stretch>
            <a:fillRect/>
          </a:stretch>
        </p:blipFill>
        <p:spPr>
          <a:xfrm>
            <a:off x="3241476" y="1185333"/>
            <a:ext cx="5707125" cy="4226067"/>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10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10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10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fade">
                                      <p:cBhvr>
                                        <p:cTn id="27" dur="10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fade">
                                      <p:cBhvr>
                                        <p:cTn id="32" dur="10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fade">
                                      <p:cBhvr>
                                        <p:cTn id="37" dur="1000"/>
                                        <p:tgtEl>
                                          <p:spTgt spid="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
                                            <p:txEl>
                                              <p:pRg st="7" end="7"/>
                                            </p:txEl>
                                          </p:spTgt>
                                        </p:tgtEl>
                                        <p:attrNameLst>
                                          <p:attrName>style.visibility</p:attrName>
                                        </p:attrNameLst>
                                      </p:cBhvr>
                                      <p:to>
                                        <p:strVal val="visible"/>
                                      </p:to>
                                    </p:set>
                                    <p:animEffect transition="in" filter="fade">
                                      <p:cBhvr>
                                        <p:cTn id="42" dur="10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4" name="Google Shape;223;p46"/>
          <p:cNvSpPr/>
          <p:nvPr/>
        </p:nvSpPr>
        <p:spPr>
          <a:xfrm>
            <a:off x="0" y="0"/>
            <a:ext cx="9144000" cy="590400"/>
          </a:xfrm>
          <a:prstGeom prst="rect">
            <a:avLst/>
          </a:prstGeom>
          <a:solidFill>
            <a:srgbClr val="D9EAD3"/>
          </a:solidFill>
          <a:ln w="38100" cap="flat" cmpd="sng">
            <a:solidFill>
              <a:srgbClr val="548135"/>
            </a:solidFill>
            <a:prstDash val="solid"/>
            <a:round/>
            <a:headEnd type="none" w="sm" len="sm"/>
            <a:tailEnd type="none" w="sm" len="sm"/>
          </a:ln>
        </p:spPr>
        <p:txBody>
          <a:bodyPr spcFirstLastPara="1" wrap="square" lIns="91425" tIns="91425" rIns="91425" bIns="91425" anchor="ctr" anchorCtr="0">
            <a:noAutofit/>
          </a:bodyPr>
          <a:lstStyle/>
          <a:p>
            <a:pPr marL="279400" lvl="0" indent="0" algn="just" rtl="0">
              <a:lnSpc>
                <a:spcPct val="90000"/>
              </a:lnSpc>
              <a:spcBef>
                <a:spcPts val="600"/>
              </a:spcBef>
              <a:spcAft>
                <a:spcPts val="0"/>
              </a:spcAft>
              <a:buClr>
                <a:schemeClr val="dk1"/>
              </a:buClr>
              <a:buSzPts val="1100"/>
              <a:buFont typeface="Arial"/>
              <a:buNone/>
            </a:pPr>
            <a:endParaRPr sz="2400" b="1" dirty="0">
              <a:solidFill>
                <a:srgbClr val="38761D"/>
              </a:solidFill>
            </a:endParaRPr>
          </a:p>
          <a:p>
            <a:pPr marL="457200" lvl="0" algn="ctr">
              <a:lnSpc>
                <a:spcPct val="150000"/>
              </a:lnSpc>
            </a:pPr>
            <a:r>
              <a:rPr lang="en-US" sz="2400" b="1" dirty="0">
                <a:solidFill>
                  <a:srgbClr val="274E13"/>
                </a:solidFill>
                <a:latin typeface="Cambria"/>
                <a:ea typeface="Cambria"/>
                <a:cs typeface="Cambria"/>
                <a:sym typeface="Cambria"/>
              </a:rPr>
              <a:t>Enumeration Types</a:t>
            </a:r>
          </a:p>
          <a:p>
            <a:pPr marL="0" marR="0" lvl="0" indent="0" algn="l" rtl="0">
              <a:lnSpc>
                <a:spcPct val="100000"/>
              </a:lnSpc>
              <a:spcBef>
                <a:spcPts val="0"/>
              </a:spcBef>
              <a:spcAft>
                <a:spcPts val="0"/>
              </a:spcAft>
              <a:buNone/>
            </a:pPr>
            <a:endParaRPr dirty="0"/>
          </a:p>
          <a:p>
            <a:pPr marL="0" marR="0" lvl="0" indent="0" algn="l" rtl="0">
              <a:lnSpc>
                <a:spcPct val="100000"/>
              </a:lnSpc>
              <a:spcBef>
                <a:spcPts val="0"/>
              </a:spcBef>
              <a:spcAft>
                <a:spcPts val="0"/>
              </a:spcAft>
              <a:buNone/>
            </a:pPr>
            <a:endParaRPr dirty="0"/>
          </a:p>
        </p:txBody>
      </p:sp>
      <p:sp>
        <p:nvSpPr>
          <p:cNvPr id="2" name="Rectangle 1"/>
          <p:cNvSpPr/>
          <p:nvPr/>
        </p:nvSpPr>
        <p:spPr>
          <a:xfrm>
            <a:off x="270588" y="1205467"/>
            <a:ext cx="8117632" cy="4770537"/>
          </a:xfrm>
          <a:prstGeom prst="rect">
            <a:avLst/>
          </a:prstGeom>
        </p:spPr>
        <p:txBody>
          <a:bodyPr wrap="square">
            <a:spAutoFit/>
          </a:bodyPr>
          <a:lstStyle/>
          <a:p>
            <a:pPr marL="457200" lvl="0" indent="-330200">
              <a:lnSpc>
                <a:spcPct val="150000"/>
              </a:lnSpc>
              <a:spcBef>
                <a:spcPts val="600"/>
              </a:spcBef>
              <a:buSzPts val="1600"/>
              <a:buFont typeface="Cambria"/>
              <a:buChar char="●"/>
            </a:pPr>
            <a:r>
              <a:rPr lang="en-US" sz="1600" dirty="0">
                <a:latin typeface="Cambria"/>
                <a:ea typeface="Cambria"/>
                <a:cs typeface="Cambria"/>
                <a:sym typeface="Cambria"/>
              </a:rPr>
              <a:t>In C++, we could have </a:t>
            </a:r>
          </a:p>
          <a:p>
            <a:pPr marL="457200" lvl="0" indent="457200">
              <a:lnSpc>
                <a:spcPct val="150000"/>
              </a:lnSpc>
              <a:spcBef>
                <a:spcPts val="600"/>
              </a:spcBef>
            </a:pPr>
            <a:r>
              <a:rPr lang="en-US" sz="1600" b="1" dirty="0" err="1">
                <a:latin typeface="Cambria"/>
                <a:ea typeface="Cambria"/>
                <a:cs typeface="Cambria"/>
                <a:sym typeface="Cambria"/>
              </a:rPr>
              <a:t>enum</a:t>
            </a:r>
            <a:r>
              <a:rPr lang="en-US" sz="1600" b="1" dirty="0">
                <a:latin typeface="Cambria"/>
                <a:ea typeface="Cambria"/>
                <a:cs typeface="Cambria"/>
                <a:sym typeface="Cambria"/>
              </a:rPr>
              <a:t> colors {red, blue, green, yellow, black};</a:t>
            </a:r>
          </a:p>
          <a:p>
            <a:pPr marL="914400" lvl="1" indent="-330200">
              <a:lnSpc>
                <a:spcPct val="150000"/>
              </a:lnSpc>
              <a:spcBef>
                <a:spcPts val="600"/>
              </a:spcBef>
              <a:buSzPts val="1600"/>
              <a:buFont typeface="Cambria"/>
              <a:buChar char="○"/>
            </a:pPr>
            <a:r>
              <a:rPr lang="en-US" sz="1600" dirty="0">
                <a:latin typeface="Cambria"/>
                <a:ea typeface="Cambria"/>
                <a:cs typeface="Cambria"/>
                <a:sym typeface="Cambria"/>
              </a:rPr>
              <a:t>colors </a:t>
            </a:r>
            <a:r>
              <a:rPr lang="en-US" sz="1600" dirty="0" err="1">
                <a:latin typeface="Cambria"/>
                <a:ea typeface="Cambria"/>
                <a:cs typeface="Cambria"/>
                <a:sym typeface="Cambria"/>
              </a:rPr>
              <a:t>myColor</a:t>
            </a:r>
            <a:r>
              <a:rPr lang="en-US" sz="1600" dirty="0">
                <a:latin typeface="Cambria"/>
                <a:ea typeface="Cambria"/>
                <a:cs typeface="Cambria"/>
                <a:sym typeface="Cambria"/>
              </a:rPr>
              <a:t> = blue, </a:t>
            </a:r>
            <a:r>
              <a:rPr lang="en-US" sz="1600" dirty="0" err="1">
                <a:latin typeface="Cambria"/>
                <a:ea typeface="Cambria"/>
                <a:cs typeface="Cambria"/>
                <a:sym typeface="Cambria"/>
              </a:rPr>
              <a:t>yourColor</a:t>
            </a:r>
            <a:r>
              <a:rPr lang="en-US" sz="1600" dirty="0">
                <a:latin typeface="Cambria"/>
                <a:ea typeface="Cambria"/>
                <a:cs typeface="Cambria"/>
                <a:sym typeface="Cambria"/>
              </a:rPr>
              <a:t> = red</a:t>
            </a:r>
            <a:r>
              <a:rPr lang="en-US" sz="1600" dirty="0" smtClean="0">
                <a:latin typeface="Cambria"/>
                <a:ea typeface="Cambria"/>
                <a:cs typeface="Cambria"/>
                <a:sym typeface="Cambria"/>
              </a:rPr>
              <a:t>;</a:t>
            </a:r>
          </a:p>
          <a:p>
            <a:pPr marL="457200" lvl="0">
              <a:lnSpc>
                <a:spcPct val="150000"/>
              </a:lnSpc>
              <a:spcBef>
                <a:spcPts val="600"/>
              </a:spcBef>
            </a:pPr>
            <a:r>
              <a:rPr lang="en-US" sz="1600" dirty="0" smtClean="0">
                <a:latin typeface="Cambria"/>
                <a:ea typeface="Cambria"/>
                <a:cs typeface="Cambria"/>
                <a:sym typeface="Cambria"/>
              </a:rPr>
              <a:t>E.g</a:t>
            </a:r>
            <a:r>
              <a:rPr lang="en-US" sz="1600" dirty="0">
                <a:latin typeface="Cambria"/>
                <a:ea typeface="Cambria"/>
                <a:cs typeface="Cambria"/>
                <a:sym typeface="Cambria"/>
              </a:rPr>
              <a:t>. </a:t>
            </a:r>
            <a:r>
              <a:rPr lang="en-US" sz="1600" b="1" dirty="0" err="1">
                <a:latin typeface="Cambria"/>
                <a:ea typeface="Cambria"/>
                <a:cs typeface="Cambria"/>
                <a:sym typeface="Cambria"/>
              </a:rPr>
              <a:t>myColor</a:t>
            </a:r>
            <a:r>
              <a:rPr lang="en-US" sz="1600" b="1" dirty="0">
                <a:latin typeface="Cambria"/>
                <a:ea typeface="Cambria"/>
                <a:cs typeface="Cambria"/>
                <a:sym typeface="Cambria"/>
              </a:rPr>
              <a:t>++ </a:t>
            </a:r>
            <a:r>
              <a:rPr lang="en-US" sz="1600" dirty="0">
                <a:latin typeface="Cambria"/>
                <a:ea typeface="Cambria"/>
                <a:cs typeface="Cambria"/>
                <a:sym typeface="Cambria"/>
              </a:rPr>
              <a:t>would assign green to </a:t>
            </a:r>
            <a:r>
              <a:rPr lang="en-US" sz="1600" b="1" dirty="0" err="1">
                <a:latin typeface="Cambria"/>
                <a:ea typeface="Cambria"/>
                <a:cs typeface="Cambria"/>
                <a:sym typeface="Cambria"/>
              </a:rPr>
              <a:t>myColor</a:t>
            </a:r>
            <a:r>
              <a:rPr lang="en-US" sz="1600" b="1" dirty="0" smtClean="0">
                <a:latin typeface="Cambria"/>
                <a:ea typeface="Cambria"/>
                <a:cs typeface="Cambria"/>
                <a:sym typeface="Cambria"/>
              </a:rPr>
              <a:t>.</a:t>
            </a:r>
          </a:p>
          <a:p>
            <a:pPr marL="457200" lvl="0" indent="-330200">
              <a:lnSpc>
                <a:spcPct val="150000"/>
              </a:lnSpc>
              <a:spcBef>
                <a:spcPts val="600"/>
              </a:spcBef>
              <a:buSzPts val="1600"/>
              <a:buFont typeface="Cambria"/>
              <a:buChar char="●"/>
            </a:pPr>
            <a:r>
              <a:rPr lang="en-US" sz="1600" dirty="0">
                <a:latin typeface="Cambria"/>
                <a:ea typeface="Cambria"/>
                <a:cs typeface="Cambria"/>
                <a:sym typeface="Cambria"/>
              </a:rPr>
              <a:t>In languages that </a:t>
            </a:r>
            <a:r>
              <a:rPr lang="en-US" sz="1600" b="1" dirty="0">
                <a:latin typeface="Cambria"/>
                <a:ea typeface="Cambria"/>
                <a:cs typeface="Cambria"/>
                <a:sym typeface="Cambria"/>
              </a:rPr>
              <a:t>do not have enumeration types</a:t>
            </a:r>
            <a:r>
              <a:rPr lang="en-US" sz="1600" dirty="0">
                <a:latin typeface="Cambria"/>
                <a:ea typeface="Cambria"/>
                <a:cs typeface="Cambria"/>
                <a:sym typeface="Cambria"/>
              </a:rPr>
              <a:t>, programmers </a:t>
            </a:r>
            <a:r>
              <a:rPr lang="en-US" sz="1600" b="1" dirty="0">
                <a:latin typeface="Cambria"/>
                <a:ea typeface="Cambria"/>
                <a:cs typeface="Cambria"/>
                <a:sym typeface="Cambria"/>
              </a:rPr>
              <a:t>usually simulate them with integer values</a:t>
            </a:r>
            <a:r>
              <a:rPr lang="en-US" sz="1600" dirty="0">
                <a:latin typeface="Cambria"/>
                <a:ea typeface="Cambria"/>
                <a:cs typeface="Cambria"/>
                <a:sym typeface="Cambria"/>
              </a:rPr>
              <a:t>. </a:t>
            </a:r>
          </a:p>
          <a:p>
            <a:pPr marL="457200" lvl="0" indent="-330200">
              <a:lnSpc>
                <a:spcPct val="150000"/>
              </a:lnSpc>
              <a:buSzPts val="1600"/>
              <a:buFont typeface="Cambria"/>
              <a:buChar char="●"/>
            </a:pPr>
            <a:r>
              <a:rPr lang="en-US" sz="1600" dirty="0">
                <a:latin typeface="Cambria"/>
                <a:ea typeface="Cambria"/>
                <a:cs typeface="Cambria"/>
                <a:sym typeface="Cambria"/>
              </a:rPr>
              <a:t>E.g. Fortran 77, use 0 to represent blue and 1 to represent red:</a:t>
            </a:r>
          </a:p>
          <a:p>
            <a:pPr marL="457200" lvl="0">
              <a:lnSpc>
                <a:spcPct val="150000"/>
              </a:lnSpc>
              <a:spcBef>
                <a:spcPts val="600"/>
              </a:spcBef>
            </a:pPr>
            <a:r>
              <a:rPr lang="en-US" sz="1600" dirty="0">
                <a:latin typeface="Cambria"/>
                <a:ea typeface="Cambria"/>
                <a:cs typeface="Cambria"/>
                <a:sym typeface="Cambria"/>
              </a:rPr>
              <a:t>	INTEGER RED, BLUE</a:t>
            </a:r>
          </a:p>
          <a:p>
            <a:pPr marL="457200" lvl="0">
              <a:lnSpc>
                <a:spcPct val="150000"/>
              </a:lnSpc>
              <a:spcBef>
                <a:spcPts val="600"/>
              </a:spcBef>
            </a:pPr>
            <a:r>
              <a:rPr lang="en-US" sz="1600" dirty="0">
                <a:latin typeface="Cambria"/>
                <a:ea typeface="Cambria"/>
                <a:cs typeface="Cambria"/>
                <a:sym typeface="Cambria"/>
              </a:rPr>
              <a:t>	DATA RED, BLUE/0,1/</a:t>
            </a:r>
          </a:p>
          <a:p>
            <a:pPr marL="457200" lvl="0">
              <a:lnSpc>
                <a:spcPct val="150000"/>
              </a:lnSpc>
              <a:spcBef>
                <a:spcPts val="600"/>
              </a:spcBef>
            </a:pPr>
            <a:endParaRPr lang="en-US" sz="1600" b="1" dirty="0" smtClean="0">
              <a:latin typeface="Cambria"/>
              <a:ea typeface="Cambria"/>
              <a:cs typeface="Cambria"/>
              <a:sym typeface="Cambria"/>
            </a:endParaRPr>
          </a:p>
          <a:p>
            <a:pPr marL="457200" lvl="0">
              <a:lnSpc>
                <a:spcPct val="150000"/>
              </a:lnSpc>
              <a:spcBef>
                <a:spcPts val="600"/>
              </a:spcBef>
            </a:pPr>
            <a:endParaRPr lang="en-US" sz="1600" b="1" dirty="0">
              <a:latin typeface="Cambria"/>
              <a:ea typeface="Cambria"/>
              <a:cs typeface="Cambria"/>
              <a:sym typeface="Cambria"/>
            </a:endParaRPr>
          </a:p>
        </p:txBody>
      </p:sp>
    </p:spTree>
    <p:extLst>
      <p:ext uri="{BB962C8B-B14F-4D97-AF65-F5344CB8AC3E}">
        <p14:creationId xmlns="" xmlns:p14="http://schemas.microsoft.com/office/powerpoint/2010/main" val="242237984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4" name="Google Shape;223;p46"/>
          <p:cNvSpPr/>
          <p:nvPr/>
        </p:nvSpPr>
        <p:spPr>
          <a:xfrm>
            <a:off x="0" y="0"/>
            <a:ext cx="9144000" cy="590400"/>
          </a:xfrm>
          <a:prstGeom prst="rect">
            <a:avLst/>
          </a:prstGeom>
          <a:solidFill>
            <a:srgbClr val="D9EAD3"/>
          </a:solidFill>
          <a:ln w="38100" cap="flat" cmpd="sng">
            <a:solidFill>
              <a:srgbClr val="548135"/>
            </a:solidFill>
            <a:prstDash val="solid"/>
            <a:round/>
            <a:headEnd type="none" w="sm" len="sm"/>
            <a:tailEnd type="none" w="sm" len="sm"/>
          </a:ln>
        </p:spPr>
        <p:txBody>
          <a:bodyPr spcFirstLastPara="1" wrap="square" lIns="91425" tIns="91425" rIns="91425" bIns="91425" anchor="ctr" anchorCtr="0">
            <a:noAutofit/>
          </a:bodyPr>
          <a:lstStyle/>
          <a:p>
            <a:pPr marL="279400" lvl="0" indent="0" algn="just" rtl="0">
              <a:lnSpc>
                <a:spcPct val="90000"/>
              </a:lnSpc>
              <a:spcBef>
                <a:spcPts val="600"/>
              </a:spcBef>
              <a:spcAft>
                <a:spcPts val="0"/>
              </a:spcAft>
              <a:buClr>
                <a:schemeClr val="dk1"/>
              </a:buClr>
              <a:buSzPts val="1100"/>
              <a:buFont typeface="Arial"/>
              <a:buNone/>
            </a:pPr>
            <a:endParaRPr sz="2400" b="1" dirty="0">
              <a:solidFill>
                <a:srgbClr val="38761D"/>
              </a:solidFill>
            </a:endParaRPr>
          </a:p>
          <a:p>
            <a:pPr marL="457200" lvl="0" algn="ctr">
              <a:lnSpc>
                <a:spcPct val="150000"/>
              </a:lnSpc>
            </a:pPr>
            <a:r>
              <a:rPr lang="en-US" sz="2400" b="1" dirty="0">
                <a:solidFill>
                  <a:srgbClr val="274E13"/>
                </a:solidFill>
                <a:latin typeface="Cambria"/>
                <a:ea typeface="Cambria"/>
                <a:cs typeface="Cambria"/>
                <a:sym typeface="Cambria"/>
              </a:rPr>
              <a:t>Enumeration Types</a:t>
            </a:r>
          </a:p>
          <a:p>
            <a:pPr marL="0" marR="0" lvl="0" indent="0" algn="l" rtl="0">
              <a:lnSpc>
                <a:spcPct val="100000"/>
              </a:lnSpc>
              <a:spcBef>
                <a:spcPts val="0"/>
              </a:spcBef>
              <a:spcAft>
                <a:spcPts val="0"/>
              </a:spcAft>
              <a:buNone/>
            </a:pPr>
            <a:endParaRPr dirty="0"/>
          </a:p>
          <a:p>
            <a:pPr marL="0" marR="0" lvl="0" indent="0" algn="l" rtl="0">
              <a:lnSpc>
                <a:spcPct val="100000"/>
              </a:lnSpc>
              <a:spcBef>
                <a:spcPts val="0"/>
              </a:spcBef>
              <a:spcAft>
                <a:spcPts val="0"/>
              </a:spcAft>
              <a:buNone/>
            </a:pPr>
            <a:endParaRPr dirty="0"/>
          </a:p>
        </p:txBody>
      </p:sp>
      <p:sp>
        <p:nvSpPr>
          <p:cNvPr id="2" name="Rectangle 1"/>
          <p:cNvSpPr/>
          <p:nvPr/>
        </p:nvSpPr>
        <p:spPr>
          <a:xfrm>
            <a:off x="270588" y="1205467"/>
            <a:ext cx="8117632" cy="4308872"/>
          </a:xfrm>
          <a:prstGeom prst="rect">
            <a:avLst/>
          </a:prstGeom>
        </p:spPr>
        <p:txBody>
          <a:bodyPr wrap="square">
            <a:spAutoFit/>
          </a:bodyPr>
          <a:lstStyle/>
          <a:p>
            <a:pPr marL="457200" lvl="0">
              <a:lnSpc>
                <a:spcPct val="150000"/>
              </a:lnSpc>
              <a:spcBef>
                <a:spcPts val="600"/>
              </a:spcBef>
            </a:pPr>
            <a:r>
              <a:rPr lang="en-US" sz="1600" b="1" dirty="0">
                <a:latin typeface="Cambria"/>
                <a:ea typeface="Cambria"/>
                <a:cs typeface="Cambria"/>
                <a:sym typeface="Cambria"/>
              </a:rPr>
              <a:t>Java Example</a:t>
            </a:r>
            <a:br>
              <a:rPr lang="en-US" sz="1600" b="1" dirty="0">
                <a:latin typeface="Cambria"/>
                <a:ea typeface="Cambria"/>
                <a:cs typeface="Cambria"/>
                <a:sym typeface="Cambria"/>
              </a:rPr>
            </a:br>
            <a:r>
              <a:rPr lang="en-US" sz="1600" b="1" dirty="0">
                <a:latin typeface="Cambria"/>
                <a:ea typeface="Cambria"/>
                <a:cs typeface="Cambria"/>
                <a:sym typeface="Cambria"/>
              </a:rPr>
              <a:t>	</a:t>
            </a:r>
            <a:r>
              <a:rPr lang="en-US" sz="1600" dirty="0">
                <a:latin typeface="Cambria"/>
                <a:ea typeface="Cambria"/>
                <a:cs typeface="Cambria"/>
                <a:sym typeface="Cambria"/>
              </a:rPr>
              <a:t>Enumeration days; </a:t>
            </a:r>
            <a:br>
              <a:rPr lang="en-US" sz="1600" dirty="0">
                <a:latin typeface="Cambria"/>
                <a:ea typeface="Cambria"/>
                <a:cs typeface="Cambria"/>
                <a:sym typeface="Cambria"/>
              </a:rPr>
            </a:br>
            <a:r>
              <a:rPr lang="en-US" sz="1600" dirty="0">
                <a:latin typeface="Cambria"/>
                <a:ea typeface="Cambria"/>
                <a:cs typeface="Cambria"/>
                <a:sym typeface="Cambria"/>
              </a:rPr>
              <a:t>	Vector </a:t>
            </a:r>
            <a:r>
              <a:rPr lang="en-US" sz="1600" dirty="0" err="1">
                <a:latin typeface="Cambria"/>
                <a:ea typeface="Cambria"/>
                <a:cs typeface="Cambria"/>
                <a:sym typeface="Cambria"/>
              </a:rPr>
              <a:t>dayNames</a:t>
            </a:r>
            <a:r>
              <a:rPr lang="en-US" sz="1600" dirty="0">
                <a:latin typeface="Cambria"/>
                <a:ea typeface="Cambria"/>
                <a:cs typeface="Cambria"/>
                <a:sym typeface="Cambria"/>
              </a:rPr>
              <a:t> = new Vector(); </a:t>
            </a:r>
            <a:br>
              <a:rPr lang="en-US" sz="1600" dirty="0">
                <a:latin typeface="Cambria"/>
                <a:ea typeface="Cambria"/>
                <a:cs typeface="Cambria"/>
                <a:sym typeface="Cambria"/>
              </a:rPr>
            </a:br>
            <a:r>
              <a:rPr lang="en-US" sz="1600" dirty="0">
                <a:latin typeface="Cambria"/>
                <a:ea typeface="Cambria"/>
                <a:cs typeface="Cambria"/>
                <a:sym typeface="Cambria"/>
              </a:rPr>
              <a:t>	</a:t>
            </a:r>
            <a:r>
              <a:rPr lang="en-US" sz="1600" dirty="0" err="1">
                <a:latin typeface="Cambria"/>
                <a:ea typeface="Cambria"/>
                <a:cs typeface="Cambria"/>
                <a:sym typeface="Cambria"/>
              </a:rPr>
              <a:t>dayNames.add</a:t>
            </a:r>
            <a:r>
              <a:rPr lang="en-US" sz="1600" dirty="0">
                <a:latin typeface="Cambria"/>
                <a:ea typeface="Cambria"/>
                <a:cs typeface="Cambria"/>
                <a:sym typeface="Cambria"/>
              </a:rPr>
              <a:t>("Monday"); </a:t>
            </a:r>
            <a:br>
              <a:rPr lang="en-US" sz="1600" dirty="0">
                <a:latin typeface="Cambria"/>
                <a:ea typeface="Cambria"/>
                <a:cs typeface="Cambria"/>
                <a:sym typeface="Cambria"/>
              </a:rPr>
            </a:br>
            <a:r>
              <a:rPr lang="en-US" sz="1600" dirty="0">
                <a:latin typeface="Cambria"/>
                <a:ea typeface="Cambria"/>
                <a:cs typeface="Cambria"/>
                <a:sym typeface="Cambria"/>
              </a:rPr>
              <a:t>	…</a:t>
            </a:r>
            <a:br>
              <a:rPr lang="en-US" sz="1600" dirty="0">
                <a:latin typeface="Cambria"/>
                <a:ea typeface="Cambria"/>
                <a:cs typeface="Cambria"/>
                <a:sym typeface="Cambria"/>
              </a:rPr>
            </a:br>
            <a:r>
              <a:rPr lang="en-US" sz="1600" dirty="0">
                <a:latin typeface="Cambria"/>
                <a:ea typeface="Cambria"/>
                <a:cs typeface="Cambria"/>
                <a:sym typeface="Cambria"/>
              </a:rPr>
              <a:t>	</a:t>
            </a:r>
            <a:r>
              <a:rPr lang="en-US" sz="1600" dirty="0" err="1">
                <a:latin typeface="Cambria"/>
                <a:ea typeface="Cambria"/>
                <a:cs typeface="Cambria"/>
                <a:sym typeface="Cambria"/>
              </a:rPr>
              <a:t>dayNames.add</a:t>
            </a:r>
            <a:r>
              <a:rPr lang="en-US" sz="1600" dirty="0">
                <a:latin typeface="Cambria"/>
                <a:ea typeface="Cambria"/>
                <a:cs typeface="Cambria"/>
                <a:sym typeface="Cambria"/>
              </a:rPr>
              <a:t>("Friday"); </a:t>
            </a:r>
            <a:br>
              <a:rPr lang="en-US" sz="1600" dirty="0">
                <a:latin typeface="Cambria"/>
                <a:ea typeface="Cambria"/>
                <a:cs typeface="Cambria"/>
                <a:sym typeface="Cambria"/>
              </a:rPr>
            </a:br>
            <a:r>
              <a:rPr lang="en-US" sz="1600" dirty="0">
                <a:latin typeface="Cambria"/>
                <a:ea typeface="Cambria"/>
                <a:cs typeface="Cambria"/>
                <a:sym typeface="Cambria"/>
              </a:rPr>
              <a:t>	days = </a:t>
            </a:r>
            <a:r>
              <a:rPr lang="en-US" sz="1600" dirty="0" err="1">
                <a:latin typeface="Cambria"/>
                <a:ea typeface="Cambria"/>
                <a:cs typeface="Cambria"/>
                <a:sym typeface="Cambria"/>
              </a:rPr>
              <a:t>dayNames.elements</a:t>
            </a:r>
            <a:r>
              <a:rPr lang="en-US" sz="1600" dirty="0">
                <a:latin typeface="Cambria"/>
                <a:ea typeface="Cambria"/>
                <a:cs typeface="Cambria"/>
                <a:sym typeface="Cambria"/>
              </a:rPr>
              <a:t>(); </a:t>
            </a:r>
            <a:br>
              <a:rPr lang="en-US" sz="1600" dirty="0">
                <a:latin typeface="Cambria"/>
                <a:ea typeface="Cambria"/>
                <a:cs typeface="Cambria"/>
                <a:sym typeface="Cambria"/>
              </a:rPr>
            </a:br>
            <a:r>
              <a:rPr lang="en-US" sz="1600" dirty="0">
                <a:latin typeface="Cambria"/>
                <a:ea typeface="Cambria"/>
                <a:cs typeface="Cambria"/>
                <a:sym typeface="Cambria"/>
              </a:rPr>
              <a:t>	while (</a:t>
            </a:r>
            <a:r>
              <a:rPr lang="en-US" sz="1600" dirty="0" err="1">
                <a:latin typeface="Cambria"/>
                <a:ea typeface="Cambria"/>
                <a:cs typeface="Cambria"/>
                <a:sym typeface="Cambria"/>
              </a:rPr>
              <a:t>days.hasMoreElements</a:t>
            </a:r>
            <a:r>
              <a:rPr lang="en-US" sz="1600" dirty="0">
                <a:latin typeface="Cambria"/>
                <a:ea typeface="Cambria"/>
                <a:cs typeface="Cambria"/>
                <a:sym typeface="Cambria"/>
              </a:rPr>
              <a:t>()) </a:t>
            </a:r>
            <a:br>
              <a:rPr lang="en-US" sz="1600" dirty="0">
                <a:latin typeface="Cambria"/>
                <a:ea typeface="Cambria"/>
                <a:cs typeface="Cambria"/>
                <a:sym typeface="Cambria"/>
              </a:rPr>
            </a:br>
            <a:r>
              <a:rPr lang="en-US" sz="1600" dirty="0">
                <a:latin typeface="Cambria"/>
                <a:ea typeface="Cambria"/>
                <a:cs typeface="Cambria"/>
                <a:sym typeface="Cambria"/>
              </a:rPr>
              <a:t>	   	</a:t>
            </a:r>
            <a:r>
              <a:rPr lang="en-US" sz="1600" dirty="0" err="1">
                <a:latin typeface="Cambria"/>
                <a:ea typeface="Cambria"/>
                <a:cs typeface="Cambria"/>
                <a:sym typeface="Cambria"/>
              </a:rPr>
              <a:t>System.out.println</a:t>
            </a:r>
            <a:r>
              <a:rPr lang="en-US" sz="1600" dirty="0">
                <a:latin typeface="Cambria"/>
                <a:ea typeface="Cambria"/>
                <a:cs typeface="Cambria"/>
                <a:sym typeface="Cambria"/>
              </a:rPr>
              <a:t>(</a:t>
            </a:r>
            <a:r>
              <a:rPr lang="en-US" sz="1600" dirty="0" err="1">
                <a:latin typeface="Cambria"/>
                <a:ea typeface="Cambria"/>
                <a:cs typeface="Cambria"/>
                <a:sym typeface="Cambria"/>
              </a:rPr>
              <a:t>days.nextElement</a:t>
            </a:r>
            <a:r>
              <a:rPr lang="en-US" sz="1600" dirty="0">
                <a:latin typeface="Cambria"/>
                <a:ea typeface="Cambria"/>
                <a:cs typeface="Cambria"/>
                <a:sym typeface="Cambria"/>
              </a:rPr>
              <a:t>());</a:t>
            </a:r>
          </a:p>
          <a:p>
            <a:pPr marL="457200" lvl="0">
              <a:lnSpc>
                <a:spcPct val="150000"/>
              </a:lnSpc>
              <a:spcBef>
                <a:spcPts val="600"/>
              </a:spcBef>
            </a:pPr>
            <a:endParaRPr lang="en-US" sz="1600" b="1" dirty="0" smtClean="0">
              <a:latin typeface="Cambria"/>
              <a:ea typeface="Cambria"/>
              <a:cs typeface="Cambria"/>
              <a:sym typeface="Cambria"/>
            </a:endParaRPr>
          </a:p>
          <a:p>
            <a:pPr marL="457200" lvl="0">
              <a:lnSpc>
                <a:spcPct val="150000"/>
              </a:lnSpc>
              <a:spcBef>
                <a:spcPts val="600"/>
              </a:spcBef>
            </a:pPr>
            <a:endParaRPr lang="en-US" sz="1600" b="1" dirty="0">
              <a:latin typeface="Cambria"/>
              <a:ea typeface="Cambria"/>
              <a:cs typeface="Cambria"/>
              <a:sym typeface="Cambria"/>
            </a:endParaRPr>
          </a:p>
        </p:txBody>
      </p:sp>
    </p:spTree>
    <p:extLst>
      <p:ext uri="{BB962C8B-B14F-4D97-AF65-F5344CB8AC3E}">
        <p14:creationId xmlns="" xmlns:p14="http://schemas.microsoft.com/office/powerpoint/2010/main" val="65645758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Design issues for Enumeration Types</a:t>
            </a:r>
            <a:endParaRPr lang="en-US" dirty="0"/>
          </a:p>
        </p:txBody>
      </p:sp>
      <p:sp>
        <p:nvSpPr>
          <p:cNvPr id="3" name="Content Placeholder 2"/>
          <p:cNvSpPr>
            <a:spLocks noGrp="1"/>
          </p:cNvSpPr>
          <p:nvPr>
            <p:ph idx="1"/>
          </p:nvPr>
        </p:nvSpPr>
        <p:spPr/>
        <p:txBody>
          <a:bodyPr/>
          <a:lstStyle/>
          <a:p>
            <a:r>
              <a:rPr lang="en-US" dirty="0" smtClean="0"/>
              <a:t>Is an enumeration constant allowed to appear more than one type definition?</a:t>
            </a:r>
          </a:p>
          <a:p>
            <a:r>
              <a:rPr lang="en-US" dirty="0" smtClean="0"/>
              <a:t>If enumeration constant appear in more than one type definition, then how the type of an occurrence of that constant is checked?</a:t>
            </a:r>
          </a:p>
          <a:p>
            <a:r>
              <a:rPr lang="en-US" dirty="0" smtClean="0"/>
              <a:t>Are enumeration values coerced to integer?</a:t>
            </a:r>
          </a:p>
          <a:p>
            <a:r>
              <a:rPr lang="en-US" dirty="0" smtClean="0"/>
              <a:t>Any other type coerced to an enumeration?</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dirty="0" smtClean="0"/>
              <a:t>All these design issues are related to type checking.</a:t>
            </a:r>
          </a:p>
          <a:p>
            <a:r>
              <a:rPr lang="en-US" dirty="0" smtClean="0"/>
              <a:t>If an </a:t>
            </a:r>
            <a:r>
              <a:rPr lang="en-US" dirty="0" err="1" smtClean="0"/>
              <a:t>enum</a:t>
            </a:r>
            <a:r>
              <a:rPr lang="en-US" dirty="0" smtClean="0"/>
              <a:t> variable is coerced to a numeric type, there is little control over its range of legal operations or its range of values.</a:t>
            </a:r>
          </a:p>
          <a:p>
            <a:r>
              <a:rPr lang="en-US" dirty="0" smtClean="0"/>
              <a:t>If an </a:t>
            </a:r>
            <a:r>
              <a:rPr lang="en-US" dirty="0" err="1" smtClean="0"/>
              <a:t>int</a:t>
            </a:r>
            <a:r>
              <a:rPr lang="en-US" dirty="0" smtClean="0"/>
              <a:t> type value is coerced to an </a:t>
            </a:r>
            <a:r>
              <a:rPr lang="en-US" dirty="0" err="1" smtClean="0"/>
              <a:t>enum</a:t>
            </a:r>
            <a:r>
              <a:rPr lang="en-US" dirty="0" smtClean="0"/>
              <a:t> type, an </a:t>
            </a:r>
            <a:r>
              <a:rPr lang="en-US" dirty="0" err="1" smtClean="0"/>
              <a:t>enum</a:t>
            </a:r>
            <a:r>
              <a:rPr lang="en-US" dirty="0" smtClean="0"/>
              <a:t> type variable could be assigned any integer value, whether it represented an </a:t>
            </a:r>
            <a:r>
              <a:rPr lang="en-US" dirty="0" err="1" smtClean="0"/>
              <a:t>enum</a:t>
            </a:r>
            <a:r>
              <a:rPr lang="en-US" dirty="0" smtClean="0"/>
              <a:t> constant or not</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Course Outcome </a:t>
            </a:r>
            <a:endParaRPr lang="en-US" dirty="0"/>
          </a:p>
        </p:txBody>
      </p:sp>
      <p:sp>
        <p:nvSpPr>
          <p:cNvPr id="3" name="Content Placeholder 2"/>
          <p:cNvSpPr>
            <a:spLocks noGrp="1"/>
          </p:cNvSpPr>
          <p:nvPr>
            <p:ph idx="1"/>
          </p:nvPr>
        </p:nvSpPr>
        <p:spPr/>
        <p:txBody>
          <a:bodyPr/>
          <a:lstStyle/>
          <a:p>
            <a:pPr marL="0" indent="0">
              <a:buNone/>
            </a:pPr>
            <a:r>
              <a:rPr lang="en-US" b="1" dirty="0"/>
              <a:t>Design</a:t>
            </a:r>
            <a:r>
              <a:rPr lang="en-US" dirty="0"/>
              <a:t> a program with Data representation and Computations</a:t>
            </a:r>
          </a:p>
        </p:txBody>
      </p:sp>
    </p:spTree>
    <p:extLst>
      <p:ext uri="{BB962C8B-B14F-4D97-AF65-F5344CB8AC3E}">
        <p14:creationId xmlns="" xmlns:p14="http://schemas.microsoft.com/office/powerpoint/2010/main" val="321891785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Evaluation of Enumerated Type </a:t>
            </a:r>
            <a:endParaRPr lang="en-US" dirty="0"/>
          </a:p>
        </p:txBody>
      </p:sp>
      <p:sp>
        <p:nvSpPr>
          <p:cNvPr id="3" name="Content Placeholder 2"/>
          <p:cNvSpPr>
            <a:spLocks noGrp="1"/>
          </p:cNvSpPr>
          <p:nvPr>
            <p:ph idx="1"/>
          </p:nvPr>
        </p:nvSpPr>
        <p:spPr/>
        <p:txBody>
          <a:bodyPr>
            <a:normAutofit fontScale="77500" lnSpcReduction="20000"/>
          </a:bodyPr>
          <a:lstStyle/>
          <a:p>
            <a:endParaRPr lang="en-US" dirty="0" smtClean="0"/>
          </a:p>
          <a:p>
            <a:endParaRPr lang="en-US" dirty="0" smtClean="0"/>
          </a:p>
          <a:p>
            <a:r>
              <a:rPr lang="en-US" dirty="0" smtClean="0"/>
              <a:t>Aid to readability, e.g., no need to code a color as a number </a:t>
            </a:r>
          </a:p>
          <a:p>
            <a:r>
              <a:rPr lang="en-US" dirty="0" smtClean="0"/>
              <a:t>Aid to reliability, e.g., compiler can check: </a:t>
            </a:r>
          </a:p>
          <a:p>
            <a:pPr>
              <a:buFont typeface="Courier New" pitchFamily="49" charset="0"/>
              <a:buChar char="o"/>
            </a:pPr>
            <a:r>
              <a:rPr lang="en-US" dirty="0" smtClean="0"/>
              <a:t>operations (don’t allow colors to be added) </a:t>
            </a:r>
          </a:p>
          <a:p>
            <a:pPr>
              <a:buFont typeface="Courier New" pitchFamily="49" charset="0"/>
              <a:buChar char="o"/>
            </a:pPr>
            <a:r>
              <a:rPr lang="en-US" dirty="0" smtClean="0"/>
              <a:t>No enumeration variable can be assigned a value outside its defined range </a:t>
            </a:r>
          </a:p>
          <a:p>
            <a:pPr>
              <a:buFont typeface="Courier New" pitchFamily="49" charset="0"/>
              <a:buChar char="o"/>
            </a:pPr>
            <a:r>
              <a:rPr lang="en-US" dirty="0" err="1" smtClean="0"/>
              <a:t>Ada</a:t>
            </a:r>
            <a:r>
              <a:rPr lang="en-US" dirty="0" smtClean="0"/>
              <a:t>, C#, and Java 5.0 provide better support for enumeration than C++ because enumeration type variables in these languages are not coerced into integer types </a:t>
            </a:r>
          </a:p>
          <a:p>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1" name="Google Shape;391;p74"/>
          <p:cNvSpPr txBox="1"/>
          <p:nvPr/>
        </p:nvSpPr>
        <p:spPr>
          <a:xfrm>
            <a:off x="180900" y="1607333"/>
            <a:ext cx="3984900" cy="3536000"/>
          </a:xfrm>
          <a:prstGeom prst="rect">
            <a:avLst/>
          </a:prstGeom>
          <a:noFill/>
          <a:ln w="28575" cap="flat" cmpd="sng">
            <a:solidFill>
              <a:srgbClr val="548135"/>
            </a:solidFill>
            <a:prstDash val="solid"/>
            <a:round/>
            <a:headEnd type="none" w="sm" len="sm"/>
            <a:tailEnd type="none" w="sm" len="sm"/>
          </a:ln>
        </p:spPr>
        <p:txBody>
          <a:bodyPr spcFirstLastPara="1" wrap="square" lIns="91425" tIns="91425" rIns="91425" bIns="91425" anchor="t" anchorCtr="0">
            <a:noAutofit/>
          </a:bodyPr>
          <a:lstStyle/>
          <a:p>
            <a:pPr marL="0" marR="0" lvl="0" indent="0" algn="l" rtl="0">
              <a:lnSpc>
                <a:spcPct val="115000"/>
              </a:lnSpc>
              <a:spcBef>
                <a:spcPts val="600"/>
              </a:spcBef>
              <a:spcAft>
                <a:spcPts val="0"/>
              </a:spcAft>
              <a:buNone/>
            </a:pPr>
            <a:r>
              <a:rPr lang="en" sz="1600">
                <a:latin typeface="Cambria"/>
                <a:ea typeface="Cambria"/>
                <a:cs typeface="Cambria"/>
                <a:sym typeface="Cambria"/>
              </a:rPr>
              <a:t>An ordered contiguous subsequence of an </a:t>
            </a:r>
            <a:r>
              <a:rPr lang="en" sz="1600">
                <a:solidFill>
                  <a:schemeClr val="dk1"/>
                </a:solidFill>
                <a:latin typeface="Cambria"/>
                <a:ea typeface="Cambria"/>
                <a:cs typeface="Cambria"/>
                <a:sym typeface="Cambria"/>
              </a:rPr>
              <a:t>ordinal</a:t>
            </a:r>
            <a:r>
              <a:rPr lang="en" sz="1600">
                <a:latin typeface="Cambria"/>
                <a:ea typeface="Cambria"/>
                <a:cs typeface="Cambria"/>
                <a:sym typeface="Cambria"/>
              </a:rPr>
              <a:t> type</a:t>
            </a:r>
            <a:endParaRPr sz="1600">
              <a:latin typeface="Cambria"/>
              <a:ea typeface="Cambria"/>
              <a:cs typeface="Cambria"/>
              <a:sym typeface="Cambria"/>
            </a:endParaRPr>
          </a:p>
          <a:p>
            <a:pPr marL="457200" lvl="0" indent="-330200" algn="l" rtl="0">
              <a:lnSpc>
                <a:spcPct val="150000"/>
              </a:lnSpc>
              <a:spcBef>
                <a:spcPts val="600"/>
              </a:spcBef>
              <a:spcAft>
                <a:spcPts val="0"/>
              </a:spcAft>
              <a:buSzPts val="1600"/>
              <a:buFont typeface="Cambria"/>
              <a:buChar char="●"/>
            </a:pPr>
            <a:r>
              <a:rPr lang="en" sz="1600">
                <a:latin typeface="Cambria"/>
                <a:ea typeface="Cambria"/>
                <a:cs typeface="Cambria"/>
                <a:sym typeface="Cambria"/>
              </a:rPr>
              <a:t>Not a new type, but a restricted existing type</a:t>
            </a:r>
            <a:endParaRPr sz="1600">
              <a:latin typeface="Cambria"/>
              <a:ea typeface="Cambria"/>
              <a:cs typeface="Cambria"/>
              <a:sym typeface="Cambria"/>
            </a:endParaRPr>
          </a:p>
          <a:p>
            <a:pPr marL="457200" lvl="0" indent="0" algn="l" rtl="0">
              <a:lnSpc>
                <a:spcPct val="150000"/>
              </a:lnSpc>
              <a:spcBef>
                <a:spcPts val="600"/>
              </a:spcBef>
              <a:spcAft>
                <a:spcPts val="0"/>
              </a:spcAft>
              <a:buNone/>
            </a:pPr>
            <a:r>
              <a:rPr lang="en" sz="1600" b="1">
                <a:latin typeface="Cambria"/>
                <a:ea typeface="Cambria"/>
                <a:cs typeface="Cambria"/>
                <a:sym typeface="Cambria"/>
              </a:rPr>
              <a:t>Example: 12..18 is a subrange of integer type</a:t>
            </a:r>
            <a:endParaRPr sz="1600" b="1">
              <a:latin typeface="Cambria"/>
              <a:ea typeface="Cambria"/>
              <a:cs typeface="Cambria"/>
              <a:sym typeface="Cambria"/>
            </a:endParaRPr>
          </a:p>
          <a:p>
            <a:pPr marL="457200" lvl="0" indent="0" algn="l" rtl="0">
              <a:lnSpc>
                <a:spcPct val="150000"/>
              </a:lnSpc>
              <a:spcBef>
                <a:spcPts val="600"/>
              </a:spcBef>
              <a:spcAft>
                <a:spcPts val="0"/>
              </a:spcAft>
              <a:buNone/>
            </a:pPr>
            <a:endParaRPr sz="1600">
              <a:latin typeface="Cambria"/>
              <a:ea typeface="Cambria"/>
              <a:cs typeface="Cambria"/>
              <a:sym typeface="Cambria"/>
            </a:endParaRPr>
          </a:p>
          <a:p>
            <a:pPr marL="457200" lvl="0" indent="0" algn="l" rtl="0">
              <a:lnSpc>
                <a:spcPct val="150000"/>
              </a:lnSpc>
              <a:spcBef>
                <a:spcPts val="600"/>
              </a:spcBef>
              <a:spcAft>
                <a:spcPts val="0"/>
              </a:spcAft>
              <a:buNone/>
            </a:pPr>
            <a:endParaRPr sz="1600" b="1">
              <a:latin typeface="Cambria"/>
              <a:ea typeface="Cambria"/>
              <a:cs typeface="Cambria"/>
              <a:sym typeface="Cambria"/>
            </a:endParaRPr>
          </a:p>
          <a:p>
            <a:pPr marL="0" lvl="0" indent="0" algn="l" rtl="0">
              <a:lnSpc>
                <a:spcPct val="115000"/>
              </a:lnSpc>
              <a:spcBef>
                <a:spcPts val="600"/>
              </a:spcBef>
              <a:spcAft>
                <a:spcPts val="0"/>
              </a:spcAft>
              <a:buNone/>
            </a:pPr>
            <a:endParaRPr sz="1600" b="1">
              <a:latin typeface="Cambria"/>
              <a:ea typeface="Cambria"/>
              <a:cs typeface="Cambria"/>
              <a:sym typeface="Cambria"/>
            </a:endParaRPr>
          </a:p>
          <a:p>
            <a:pPr marL="457200" marR="0" lvl="0" indent="0" algn="l" rtl="0">
              <a:lnSpc>
                <a:spcPct val="115000"/>
              </a:lnSpc>
              <a:spcBef>
                <a:spcPts val="600"/>
              </a:spcBef>
              <a:spcAft>
                <a:spcPts val="0"/>
              </a:spcAft>
              <a:buNone/>
            </a:pPr>
            <a:endParaRPr sz="1700">
              <a:latin typeface="Cambria"/>
              <a:ea typeface="Cambria"/>
              <a:cs typeface="Cambria"/>
              <a:sym typeface="Cambria"/>
            </a:endParaRPr>
          </a:p>
          <a:p>
            <a:pPr marL="914400" lvl="0" indent="0" algn="l" rtl="0">
              <a:lnSpc>
                <a:spcPct val="115000"/>
              </a:lnSpc>
              <a:spcBef>
                <a:spcPts val="600"/>
              </a:spcBef>
              <a:spcAft>
                <a:spcPts val="0"/>
              </a:spcAft>
              <a:buNone/>
            </a:pPr>
            <a:endParaRPr sz="1800" b="1">
              <a:latin typeface="Cambria"/>
              <a:ea typeface="Cambria"/>
              <a:cs typeface="Cambria"/>
              <a:sym typeface="Cambria"/>
            </a:endParaRPr>
          </a:p>
          <a:p>
            <a:pPr marL="914400" lvl="0" indent="0" algn="l" rtl="0">
              <a:lnSpc>
                <a:spcPct val="115000"/>
              </a:lnSpc>
              <a:spcBef>
                <a:spcPts val="600"/>
              </a:spcBef>
              <a:spcAft>
                <a:spcPts val="0"/>
              </a:spcAft>
              <a:buNone/>
            </a:pPr>
            <a:endParaRPr sz="1800">
              <a:latin typeface="Cambria"/>
              <a:ea typeface="Cambria"/>
              <a:cs typeface="Cambria"/>
              <a:sym typeface="Cambria"/>
            </a:endParaRPr>
          </a:p>
          <a:p>
            <a:pPr marL="0" lvl="0" indent="457200" algn="l" rtl="0">
              <a:lnSpc>
                <a:spcPct val="115000"/>
              </a:lnSpc>
              <a:spcBef>
                <a:spcPts val="600"/>
              </a:spcBef>
              <a:spcAft>
                <a:spcPts val="0"/>
              </a:spcAft>
              <a:buNone/>
            </a:pPr>
            <a:endParaRPr sz="1800">
              <a:latin typeface="Cambria"/>
              <a:ea typeface="Cambria"/>
              <a:cs typeface="Cambria"/>
              <a:sym typeface="Cambria"/>
            </a:endParaRPr>
          </a:p>
          <a:p>
            <a:pPr marL="1371600" lvl="0" indent="0" algn="l" rtl="0">
              <a:lnSpc>
                <a:spcPct val="115000"/>
              </a:lnSpc>
              <a:spcBef>
                <a:spcPts val="600"/>
              </a:spcBef>
              <a:spcAft>
                <a:spcPts val="0"/>
              </a:spcAft>
              <a:buNone/>
            </a:pPr>
            <a:endParaRPr sz="1800">
              <a:latin typeface="Cambria"/>
              <a:ea typeface="Cambria"/>
              <a:cs typeface="Cambria"/>
              <a:sym typeface="Cambria"/>
            </a:endParaRPr>
          </a:p>
          <a:p>
            <a:pPr marL="1371600" marR="0" lvl="0" indent="0" algn="l" rtl="0">
              <a:lnSpc>
                <a:spcPct val="115000"/>
              </a:lnSpc>
              <a:spcBef>
                <a:spcPts val="0"/>
              </a:spcBef>
              <a:spcAft>
                <a:spcPts val="0"/>
              </a:spcAft>
              <a:buNone/>
            </a:pPr>
            <a:endParaRPr/>
          </a:p>
        </p:txBody>
      </p:sp>
      <p:sp>
        <p:nvSpPr>
          <p:cNvPr id="392" name="Google Shape;392;p74"/>
          <p:cNvSpPr txBox="1"/>
          <p:nvPr/>
        </p:nvSpPr>
        <p:spPr>
          <a:xfrm>
            <a:off x="4286171" y="2148351"/>
            <a:ext cx="4511700" cy="1902029"/>
          </a:xfrm>
          <a:prstGeom prst="rect">
            <a:avLst/>
          </a:prstGeom>
          <a:noFill/>
          <a:ln w="28575" cap="flat" cmpd="sng">
            <a:solidFill>
              <a:srgbClr val="548135"/>
            </a:solidFill>
            <a:prstDash val="solid"/>
            <a:round/>
            <a:headEnd type="none" w="sm" len="sm"/>
            <a:tailEnd type="none" w="sm" len="sm"/>
          </a:ln>
        </p:spPr>
        <p:txBody>
          <a:bodyPr spcFirstLastPara="1" wrap="square" lIns="91425" tIns="91425" rIns="91425" bIns="91425" anchor="t" anchorCtr="0">
            <a:spAutoFit/>
          </a:bodyPr>
          <a:lstStyle/>
          <a:p>
            <a:pPr marL="0" lvl="0" indent="0" algn="l" rtl="0">
              <a:lnSpc>
                <a:spcPct val="115000"/>
              </a:lnSpc>
              <a:spcBef>
                <a:spcPts val="600"/>
              </a:spcBef>
              <a:spcAft>
                <a:spcPts val="0"/>
              </a:spcAft>
              <a:buNone/>
            </a:pPr>
            <a:r>
              <a:rPr lang="en" sz="1600" b="1" dirty="0">
                <a:solidFill>
                  <a:schemeClr val="dk1"/>
                </a:solidFill>
                <a:latin typeface="Cambria"/>
                <a:ea typeface="Cambria"/>
                <a:cs typeface="Cambria"/>
                <a:sym typeface="Cambria"/>
              </a:rPr>
              <a:t>Ada’s design</a:t>
            </a:r>
            <a:endParaRPr sz="1600" b="1" dirty="0">
              <a:solidFill>
                <a:schemeClr val="dk1"/>
              </a:solidFill>
              <a:latin typeface="Cambria"/>
              <a:ea typeface="Cambria"/>
              <a:cs typeface="Cambria"/>
              <a:sym typeface="Cambria"/>
            </a:endParaRPr>
          </a:p>
          <a:p>
            <a:pPr marL="0" lvl="0" indent="0" algn="l" rtl="0">
              <a:lnSpc>
                <a:spcPct val="115000"/>
              </a:lnSpc>
              <a:spcBef>
                <a:spcPts val="600"/>
              </a:spcBef>
              <a:spcAft>
                <a:spcPts val="0"/>
              </a:spcAft>
              <a:buNone/>
            </a:pPr>
            <a:r>
              <a:rPr lang="en" sz="1600" dirty="0">
                <a:solidFill>
                  <a:schemeClr val="dk1"/>
                </a:solidFill>
                <a:latin typeface="Cambria"/>
                <a:ea typeface="Cambria"/>
                <a:cs typeface="Cambria"/>
                <a:sym typeface="Cambria"/>
              </a:rPr>
              <a:t>type Days is (mon, tue, wed, thu, fri, sat, sun);</a:t>
            </a:r>
            <a:endParaRPr sz="1600" dirty="0">
              <a:solidFill>
                <a:schemeClr val="dk1"/>
              </a:solidFill>
              <a:latin typeface="Cambria"/>
              <a:ea typeface="Cambria"/>
              <a:cs typeface="Cambria"/>
              <a:sym typeface="Cambria"/>
            </a:endParaRPr>
          </a:p>
          <a:p>
            <a:pPr marL="0" lvl="0" indent="0" algn="l" rtl="0">
              <a:lnSpc>
                <a:spcPct val="115000"/>
              </a:lnSpc>
              <a:spcBef>
                <a:spcPts val="600"/>
              </a:spcBef>
              <a:spcAft>
                <a:spcPts val="0"/>
              </a:spcAft>
              <a:buNone/>
            </a:pPr>
            <a:r>
              <a:rPr lang="en" sz="1600" dirty="0">
                <a:solidFill>
                  <a:schemeClr val="dk1"/>
                </a:solidFill>
                <a:latin typeface="Cambria"/>
                <a:ea typeface="Cambria"/>
                <a:cs typeface="Cambria"/>
                <a:sym typeface="Cambria"/>
              </a:rPr>
              <a:t>subtype Weekdays is Days range mon..fri;</a:t>
            </a:r>
            <a:endParaRPr sz="1600" dirty="0">
              <a:solidFill>
                <a:schemeClr val="dk1"/>
              </a:solidFill>
              <a:latin typeface="Cambria"/>
              <a:ea typeface="Cambria"/>
              <a:cs typeface="Cambria"/>
              <a:sym typeface="Cambria"/>
            </a:endParaRPr>
          </a:p>
          <a:p>
            <a:pPr marL="0" lvl="0" indent="0" algn="l" rtl="0">
              <a:lnSpc>
                <a:spcPct val="115000"/>
              </a:lnSpc>
              <a:spcBef>
                <a:spcPts val="600"/>
              </a:spcBef>
              <a:spcAft>
                <a:spcPts val="0"/>
              </a:spcAft>
              <a:buNone/>
            </a:pPr>
            <a:r>
              <a:rPr lang="en" sz="1600" dirty="0">
                <a:solidFill>
                  <a:schemeClr val="dk1"/>
                </a:solidFill>
                <a:latin typeface="Cambria"/>
                <a:ea typeface="Cambria"/>
                <a:cs typeface="Cambria"/>
                <a:sym typeface="Cambria"/>
              </a:rPr>
              <a:t>subtype Index is Integer range 1..100;</a:t>
            </a:r>
            <a:endParaRPr sz="1600" dirty="0">
              <a:solidFill>
                <a:schemeClr val="dk1"/>
              </a:solidFill>
              <a:latin typeface="Cambria"/>
              <a:ea typeface="Cambria"/>
              <a:cs typeface="Cambria"/>
              <a:sym typeface="Cambria"/>
            </a:endParaRPr>
          </a:p>
          <a:p>
            <a:pPr marL="0" lvl="0" indent="0" algn="l" rtl="0">
              <a:spcBef>
                <a:spcPts val="0"/>
              </a:spcBef>
              <a:spcAft>
                <a:spcPts val="0"/>
              </a:spcAft>
              <a:buNone/>
            </a:pPr>
            <a:endParaRPr dirty="0"/>
          </a:p>
        </p:txBody>
      </p:sp>
      <p:sp>
        <p:nvSpPr>
          <p:cNvPr id="6" name="Google Shape;223;p46"/>
          <p:cNvSpPr/>
          <p:nvPr/>
        </p:nvSpPr>
        <p:spPr>
          <a:xfrm>
            <a:off x="0" y="0"/>
            <a:ext cx="9144000" cy="590400"/>
          </a:xfrm>
          <a:prstGeom prst="rect">
            <a:avLst/>
          </a:prstGeom>
          <a:solidFill>
            <a:srgbClr val="D9EAD3"/>
          </a:solidFill>
          <a:ln w="38100" cap="flat" cmpd="sng">
            <a:solidFill>
              <a:srgbClr val="548135"/>
            </a:solidFill>
            <a:prstDash val="solid"/>
            <a:round/>
            <a:headEnd type="none" w="sm" len="sm"/>
            <a:tailEnd type="none" w="sm" len="sm"/>
          </a:ln>
        </p:spPr>
        <p:txBody>
          <a:bodyPr spcFirstLastPara="1" wrap="square" lIns="91425" tIns="91425" rIns="91425" bIns="91425" anchor="ctr" anchorCtr="0">
            <a:noAutofit/>
          </a:bodyPr>
          <a:lstStyle/>
          <a:p>
            <a:pPr marL="279400" lvl="0" indent="0" algn="just" rtl="0">
              <a:lnSpc>
                <a:spcPct val="90000"/>
              </a:lnSpc>
              <a:spcBef>
                <a:spcPts val="600"/>
              </a:spcBef>
              <a:spcAft>
                <a:spcPts val="0"/>
              </a:spcAft>
              <a:buClr>
                <a:schemeClr val="dk1"/>
              </a:buClr>
              <a:buSzPts val="1100"/>
              <a:buFont typeface="Arial"/>
              <a:buNone/>
            </a:pPr>
            <a:endParaRPr sz="2400" b="1" dirty="0">
              <a:solidFill>
                <a:srgbClr val="38761D"/>
              </a:solidFill>
            </a:endParaRPr>
          </a:p>
          <a:p>
            <a:pPr marL="457200" lvl="0" algn="ctr">
              <a:lnSpc>
                <a:spcPct val="150000"/>
              </a:lnSpc>
            </a:pPr>
            <a:r>
              <a:rPr lang="en-US" sz="2400" b="1" dirty="0">
                <a:solidFill>
                  <a:srgbClr val="274E13"/>
                </a:solidFill>
                <a:latin typeface="Cambria"/>
                <a:ea typeface="Cambria"/>
                <a:cs typeface="Cambria"/>
                <a:sym typeface="Cambria"/>
              </a:rPr>
              <a:t>Subrange Type</a:t>
            </a:r>
          </a:p>
          <a:p>
            <a:pPr marL="0" marR="0" lvl="0" indent="0" algn="l" rtl="0">
              <a:lnSpc>
                <a:spcPct val="100000"/>
              </a:lnSpc>
              <a:spcBef>
                <a:spcPts val="0"/>
              </a:spcBef>
              <a:spcAft>
                <a:spcPts val="0"/>
              </a:spcAft>
              <a:buNone/>
            </a:pPr>
            <a:endParaRPr dirty="0"/>
          </a:p>
          <a:p>
            <a:pPr marL="0" marR="0" lvl="0" indent="0" algn="l" rtl="0">
              <a:lnSpc>
                <a:spcPct val="100000"/>
              </a:lnSpc>
              <a:spcBef>
                <a:spcPts val="0"/>
              </a:spcBef>
              <a:spcAft>
                <a:spcPts val="0"/>
              </a:spcAft>
              <a:buNone/>
            </a:pPr>
            <a:endParaRPr dirty="0"/>
          </a:p>
        </p:txBody>
      </p:sp>
    </p:spTree>
    <p:extLst>
      <p:ext uri="{BB962C8B-B14F-4D97-AF65-F5344CB8AC3E}">
        <p14:creationId xmlns="" xmlns:p14="http://schemas.microsoft.com/office/powerpoint/2010/main" val="3725844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91">
                                            <p:txEl>
                                              <p:pRg st="0" end="0"/>
                                            </p:txEl>
                                          </p:spTgt>
                                        </p:tgtEl>
                                        <p:attrNameLst>
                                          <p:attrName>style.visibility</p:attrName>
                                        </p:attrNameLst>
                                      </p:cBhvr>
                                      <p:to>
                                        <p:strVal val="visible"/>
                                      </p:to>
                                    </p:set>
                                    <p:animEffect transition="in" filter="fade">
                                      <p:cBhvr>
                                        <p:cTn id="7" dur="1000"/>
                                        <p:tgtEl>
                                          <p:spTgt spid="39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91">
                                            <p:txEl>
                                              <p:pRg st="1" end="1"/>
                                            </p:txEl>
                                          </p:spTgt>
                                        </p:tgtEl>
                                        <p:attrNameLst>
                                          <p:attrName>style.visibility</p:attrName>
                                        </p:attrNameLst>
                                      </p:cBhvr>
                                      <p:to>
                                        <p:strVal val="visible"/>
                                      </p:to>
                                    </p:set>
                                    <p:animEffect transition="in" filter="fade">
                                      <p:cBhvr>
                                        <p:cTn id="12" dur="1000"/>
                                        <p:tgtEl>
                                          <p:spTgt spid="39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91">
                                            <p:txEl>
                                              <p:pRg st="2" end="2"/>
                                            </p:txEl>
                                          </p:spTgt>
                                        </p:tgtEl>
                                        <p:attrNameLst>
                                          <p:attrName>style.visibility</p:attrName>
                                        </p:attrNameLst>
                                      </p:cBhvr>
                                      <p:to>
                                        <p:strVal val="visible"/>
                                      </p:to>
                                    </p:set>
                                    <p:animEffect transition="in" filter="fade">
                                      <p:cBhvr>
                                        <p:cTn id="17" dur="1000"/>
                                        <p:tgtEl>
                                          <p:spTgt spid="39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91">
                                            <p:txEl>
                                              <p:pRg st="3" end="3"/>
                                            </p:txEl>
                                          </p:spTgt>
                                        </p:tgtEl>
                                        <p:attrNameLst>
                                          <p:attrName>style.visibility</p:attrName>
                                        </p:attrNameLst>
                                      </p:cBhvr>
                                      <p:to>
                                        <p:strVal val="visible"/>
                                      </p:to>
                                    </p:set>
                                    <p:animEffect transition="in" filter="fade">
                                      <p:cBhvr>
                                        <p:cTn id="22" dur="1000"/>
                                        <p:tgtEl>
                                          <p:spTgt spid="39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91">
                                            <p:txEl>
                                              <p:pRg st="4" end="4"/>
                                            </p:txEl>
                                          </p:spTgt>
                                        </p:tgtEl>
                                        <p:attrNameLst>
                                          <p:attrName>style.visibility</p:attrName>
                                        </p:attrNameLst>
                                      </p:cBhvr>
                                      <p:to>
                                        <p:strVal val="visible"/>
                                      </p:to>
                                    </p:set>
                                    <p:animEffect transition="in" filter="fade">
                                      <p:cBhvr>
                                        <p:cTn id="27" dur="1000"/>
                                        <p:tgtEl>
                                          <p:spTgt spid="39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91">
                                            <p:txEl>
                                              <p:pRg st="5" end="5"/>
                                            </p:txEl>
                                          </p:spTgt>
                                        </p:tgtEl>
                                        <p:attrNameLst>
                                          <p:attrName>style.visibility</p:attrName>
                                        </p:attrNameLst>
                                      </p:cBhvr>
                                      <p:to>
                                        <p:strVal val="visible"/>
                                      </p:to>
                                    </p:set>
                                    <p:animEffect transition="in" filter="fade">
                                      <p:cBhvr>
                                        <p:cTn id="32" dur="1000"/>
                                        <p:tgtEl>
                                          <p:spTgt spid="391">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91">
                                            <p:txEl>
                                              <p:pRg st="6" end="6"/>
                                            </p:txEl>
                                          </p:spTgt>
                                        </p:tgtEl>
                                        <p:attrNameLst>
                                          <p:attrName>style.visibility</p:attrName>
                                        </p:attrNameLst>
                                      </p:cBhvr>
                                      <p:to>
                                        <p:strVal val="visible"/>
                                      </p:to>
                                    </p:set>
                                    <p:animEffect transition="in" filter="fade">
                                      <p:cBhvr>
                                        <p:cTn id="37" dur="1000"/>
                                        <p:tgtEl>
                                          <p:spTgt spid="391">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91">
                                            <p:txEl>
                                              <p:pRg st="7" end="7"/>
                                            </p:txEl>
                                          </p:spTgt>
                                        </p:tgtEl>
                                        <p:attrNameLst>
                                          <p:attrName>style.visibility</p:attrName>
                                        </p:attrNameLst>
                                      </p:cBhvr>
                                      <p:to>
                                        <p:strVal val="visible"/>
                                      </p:to>
                                    </p:set>
                                    <p:animEffect transition="in" filter="fade">
                                      <p:cBhvr>
                                        <p:cTn id="42" dur="1000"/>
                                        <p:tgtEl>
                                          <p:spTgt spid="391">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91">
                                            <p:txEl>
                                              <p:pRg st="8" end="8"/>
                                            </p:txEl>
                                          </p:spTgt>
                                        </p:tgtEl>
                                        <p:attrNameLst>
                                          <p:attrName>style.visibility</p:attrName>
                                        </p:attrNameLst>
                                      </p:cBhvr>
                                      <p:to>
                                        <p:strVal val="visible"/>
                                      </p:to>
                                    </p:set>
                                    <p:animEffect transition="in" filter="fade">
                                      <p:cBhvr>
                                        <p:cTn id="47" dur="1000"/>
                                        <p:tgtEl>
                                          <p:spTgt spid="391">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91">
                                            <p:txEl>
                                              <p:pRg st="9" end="9"/>
                                            </p:txEl>
                                          </p:spTgt>
                                        </p:tgtEl>
                                        <p:attrNameLst>
                                          <p:attrName>style.visibility</p:attrName>
                                        </p:attrNameLst>
                                      </p:cBhvr>
                                      <p:to>
                                        <p:strVal val="visible"/>
                                      </p:to>
                                    </p:set>
                                    <p:animEffect transition="in" filter="fade">
                                      <p:cBhvr>
                                        <p:cTn id="52" dur="1000"/>
                                        <p:tgtEl>
                                          <p:spTgt spid="391">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391">
                                            <p:txEl>
                                              <p:pRg st="10" end="10"/>
                                            </p:txEl>
                                          </p:spTgt>
                                        </p:tgtEl>
                                        <p:attrNameLst>
                                          <p:attrName>style.visibility</p:attrName>
                                        </p:attrNameLst>
                                      </p:cBhvr>
                                      <p:to>
                                        <p:strVal val="visible"/>
                                      </p:to>
                                    </p:set>
                                    <p:animEffect transition="in" filter="fade">
                                      <p:cBhvr>
                                        <p:cTn id="57" dur="1000"/>
                                        <p:tgtEl>
                                          <p:spTgt spid="391">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391">
                                            <p:txEl>
                                              <p:pRg st="11" end="11"/>
                                            </p:txEl>
                                          </p:spTgt>
                                        </p:tgtEl>
                                        <p:attrNameLst>
                                          <p:attrName>style.visibility</p:attrName>
                                        </p:attrNameLst>
                                      </p:cBhvr>
                                      <p:to>
                                        <p:strVal val="visible"/>
                                      </p:to>
                                    </p:set>
                                    <p:animEffect transition="in" filter="fade">
                                      <p:cBhvr>
                                        <p:cTn id="62" dur="1000"/>
                                        <p:tgtEl>
                                          <p:spTgt spid="391">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endParaRPr lang="en-US" dirty="0" smtClean="0"/>
          </a:p>
          <a:p>
            <a:endParaRPr lang="en-US" dirty="0" smtClean="0"/>
          </a:p>
          <a:p>
            <a:r>
              <a:rPr lang="en-US" dirty="0" smtClean="0"/>
              <a:t>An ordered contiguous subsequence of an ordinal type </a:t>
            </a:r>
          </a:p>
          <a:p>
            <a:pPr>
              <a:buNone/>
            </a:pPr>
            <a:r>
              <a:rPr lang="en-US" dirty="0" smtClean="0"/>
              <a:t>Example: 12..18 is a </a:t>
            </a:r>
            <a:r>
              <a:rPr lang="en-US" dirty="0" err="1" smtClean="0"/>
              <a:t>subrange</a:t>
            </a:r>
            <a:r>
              <a:rPr lang="en-US" dirty="0" smtClean="0"/>
              <a:t> of integer type </a:t>
            </a:r>
          </a:p>
          <a:p>
            <a:r>
              <a:rPr lang="en-US" dirty="0" smtClean="0"/>
              <a:t>•</a:t>
            </a:r>
            <a:r>
              <a:rPr lang="en-US" dirty="0" err="1" smtClean="0"/>
              <a:t>Ada’s</a:t>
            </a:r>
            <a:r>
              <a:rPr lang="en-US" dirty="0" smtClean="0"/>
              <a:t> design </a:t>
            </a:r>
          </a:p>
          <a:p>
            <a:pPr lvl="1">
              <a:buNone/>
            </a:pPr>
            <a:r>
              <a:rPr lang="en-US" dirty="0" smtClean="0"/>
              <a:t>type Days is (</a:t>
            </a:r>
            <a:r>
              <a:rPr lang="en-US" dirty="0" err="1" smtClean="0"/>
              <a:t>mon</a:t>
            </a:r>
            <a:r>
              <a:rPr lang="en-US" dirty="0" smtClean="0"/>
              <a:t>, </a:t>
            </a:r>
            <a:r>
              <a:rPr lang="en-US" dirty="0" err="1" smtClean="0"/>
              <a:t>tue</a:t>
            </a:r>
            <a:r>
              <a:rPr lang="en-US" dirty="0" smtClean="0"/>
              <a:t>, wed, </a:t>
            </a:r>
            <a:r>
              <a:rPr lang="en-US" dirty="0" err="1" smtClean="0"/>
              <a:t>thu</a:t>
            </a:r>
            <a:r>
              <a:rPr lang="en-US" dirty="0" smtClean="0"/>
              <a:t>, </a:t>
            </a:r>
            <a:r>
              <a:rPr lang="en-US" dirty="0" err="1" smtClean="0"/>
              <a:t>fri</a:t>
            </a:r>
            <a:r>
              <a:rPr lang="en-US" dirty="0" smtClean="0"/>
              <a:t>, sat, sun); </a:t>
            </a:r>
          </a:p>
          <a:p>
            <a:pPr lvl="1">
              <a:buNone/>
            </a:pPr>
            <a:r>
              <a:rPr lang="en-US" dirty="0" smtClean="0"/>
              <a:t>subtype Weekdays is Days range </a:t>
            </a:r>
            <a:r>
              <a:rPr lang="en-US" dirty="0" err="1" smtClean="0"/>
              <a:t>mon</a:t>
            </a:r>
            <a:r>
              <a:rPr lang="en-US" dirty="0" smtClean="0"/>
              <a:t>..</a:t>
            </a:r>
            <a:r>
              <a:rPr lang="en-US" dirty="0" err="1" smtClean="0"/>
              <a:t>fri</a:t>
            </a:r>
            <a:r>
              <a:rPr lang="en-US" dirty="0" smtClean="0"/>
              <a:t>; </a:t>
            </a:r>
          </a:p>
          <a:p>
            <a:pPr lvl="1">
              <a:buNone/>
            </a:pPr>
            <a:r>
              <a:rPr lang="en-US" dirty="0" smtClean="0"/>
              <a:t>subtype Index is Integer range 1..100; </a:t>
            </a:r>
          </a:p>
          <a:p>
            <a:pPr lvl="1">
              <a:buNone/>
            </a:pPr>
            <a:r>
              <a:rPr lang="en-US" dirty="0" smtClean="0"/>
              <a:t>Day1: Days; </a:t>
            </a:r>
          </a:p>
          <a:p>
            <a:pPr lvl="1">
              <a:buNone/>
            </a:pPr>
            <a:r>
              <a:rPr lang="en-US" dirty="0" smtClean="0"/>
              <a:t>Day2: Weekdays; </a:t>
            </a:r>
          </a:p>
          <a:p>
            <a:pPr lvl="1">
              <a:buNone/>
            </a:pPr>
            <a:r>
              <a:rPr lang="en-US" dirty="0" smtClean="0"/>
              <a:t>Day2 := Day1; - Assignment is legal unless Day1 = sat/sun </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406" name="Google Shape;406;p76"/>
          <p:cNvSpPr txBox="1"/>
          <p:nvPr/>
        </p:nvSpPr>
        <p:spPr>
          <a:xfrm>
            <a:off x="180900" y="1183567"/>
            <a:ext cx="8747700" cy="4411200"/>
          </a:xfrm>
          <a:prstGeom prst="rect">
            <a:avLst/>
          </a:prstGeom>
          <a:noFill/>
          <a:ln w="28575" cap="flat" cmpd="sng">
            <a:solidFill>
              <a:srgbClr val="548135"/>
            </a:solidFill>
            <a:prstDash val="solid"/>
            <a:round/>
            <a:headEnd type="none" w="sm" len="sm"/>
            <a:tailEnd type="none" w="sm" len="sm"/>
          </a:ln>
        </p:spPr>
        <p:txBody>
          <a:bodyPr spcFirstLastPara="1" wrap="square" lIns="91425" tIns="91425" rIns="91425" bIns="91425" anchor="t" anchorCtr="0">
            <a:noAutofit/>
          </a:bodyPr>
          <a:lstStyle/>
          <a:p>
            <a:pPr marL="914400" lvl="0" indent="0" algn="l" rtl="0">
              <a:lnSpc>
                <a:spcPct val="150000"/>
              </a:lnSpc>
              <a:spcBef>
                <a:spcPts val="600"/>
              </a:spcBef>
              <a:spcAft>
                <a:spcPts val="0"/>
              </a:spcAft>
              <a:buNone/>
            </a:pPr>
            <a:r>
              <a:rPr lang="en" sz="1700" dirty="0">
                <a:latin typeface="Cambria"/>
                <a:ea typeface="Cambria"/>
                <a:cs typeface="Cambria"/>
                <a:sym typeface="Cambria"/>
              </a:rPr>
              <a:t>An array is </a:t>
            </a:r>
            <a:r>
              <a:rPr lang="en" sz="1700" b="1" dirty="0">
                <a:latin typeface="Cambria"/>
                <a:ea typeface="Cambria"/>
                <a:cs typeface="Cambria"/>
                <a:sym typeface="Cambria"/>
              </a:rPr>
              <a:t>an aggregate of homogeneous data elements i</a:t>
            </a:r>
            <a:r>
              <a:rPr lang="en" sz="1700" dirty="0">
                <a:latin typeface="Cambria"/>
                <a:ea typeface="Cambria"/>
                <a:cs typeface="Cambria"/>
                <a:sym typeface="Cambria"/>
              </a:rPr>
              <a:t>n which </a:t>
            </a:r>
            <a:r>
              <a:rPr lang="en" sz="1700" b="1" dirty="0">
                <a:latin typeface="Cambria"/>
                <a:ea typeface="Cambria"/>
                <a:cs typeface="Cambria"/>
                <a:sym typeface="Cambria"/>
              </a:rPr>
              <a:t>an individual element is identified by its position in the aggregate, relative to the first element.</a:t>
            </a:r>
            <a:endParaRPr sz="1700" b="1" dirty="0">
              <a:latin typeface="Cambria"/>
              <a:ea typeface="Cambria"/>
              <a:cs typeface="Cambria"/>
              <a:sym typeface="Cambria"/>
            </a:endParaRPr>
          </a:p>
          <a:p>
            <a:pPr marL="914400" lvl="0" indent="0" algn="l" rtl="0">
              <a:lnSpc>
                <a:spcPct val="150000"/>
              </a:lnSpc>
              <a:spcBef>
                <a:spcPts val="600"/>
              </a:spcBef>
              <a:spcAft>
                <a:spcPts val="0"/>
              </a:spcAft>
              <a:buNone/>
            </a:pPr>
            <a:endParaRPr sz="1700" b="1" dirty="0">
              <a:latin typeface="Cambria"/>
              <a:ea typeface="Cambria"/>
              <a:cs typeface="Cambria"/>
              <a:sym typeface="Cambria"/>
            </a:endParaRPr>
          </a:p>
          <a:p>
            <a:pPr marL="914400" lvl="0" indent="0" algn="l" rtl="0">
              <a:lnSpc>
                <a:spcPct val="150000"/>
              </a:lnSpc>
              <a:spcBef>
                <a:spcPts val="600"/>
              </a:spcBef>
              <a:spcAft>
                <a:spcPts val="0"/>
              </a:spcAft>
              <a:buNone/>
            </a:pPr>
            <a:endParaRPr sz="1600" dirty="0">
              <a:latin typeface="Cambria"/>
              <a:ea typeface="Cambria"/>
              <a:cs typeface="Cambria"/>
              <a:sym typeface="Cambria"/>
            </a:endParaRPr>
          </a:p>
          <a:p>
            <a:pPr marL="457200" lvl="0" indent="0" algn="l" rtl="0">
              <a:lnSpc>
                <a:spcPct val="150000"/>
              </a:lnSpc>
              <a:spcBef>
                <a:spcPts val="600"/>
              </a:spcBef>
              <a:spcAft>
                <a:spcPts val="0"/>
              </a:spcAft>
              <a:buNone/>
            </a:pPr>
            <a:endParaRPr sz="1600" b="1" dirty="0">
              <a:latin typeface="Cambria"/>
              <a:ea typeface="Cambria"/>
              <a:cs typeface="Cambria"/>
              <a:sym typeface="Cambria"/>
            </a:endParaRPr>
          </a:p>
          <a:p>
            <a:pPr marL="457200" lvl="0" indent="0" algn="l" rtl="0">
              <a:lnSpc>
                <a:spcPct val="150000"/>
              </a:lnSpc>
              <a:spcBef>
                <a:spcPts val="600"/>
              </a:spcBef>
              <a:spcAft>
                <a:spcPts val="0"/>
              </a:spcAft>
              <a:buNone/>
            </a:pPr>
            <a:endParaRPr sz="1600" dirty="0">
              <a:latin typeface="Cambria"/>
              <a:ea typeface="Cambria"/>
              <a:cs typeface="Cambria"/>
              <a:sym typeface="Cambria"/>
            </a:endParaRPr>
          </a:p>
          <a:p>
            <a:pPr marL="457200" lvl="0" indent="0" algn="l" rtl="0">
              <a:lnSpc>
                <a:spcPct val="150000"/>
              </a:lnSpc>
              <a:spcBef>
                <a:spcPts val="600"/>
              </a:spcBef>
              <a:spcAft>
                <a:spcPts val="0"/>
              </a:spcAft>
              <a:buNone/>
            </a:pPr>
            <a:endParaRPr sz="1600" b="1" dirty="0">
              <a:latin typeface="Cambria"/>
              <a:ea typeface="Cambria"/>
              <a:cs typeface="Cambria"/>
              <a:sym typeface="Cambria"/>
            </a:endParaRPr>
          </a:p>
          <a:p>
            <a:pPr marL="0" lvl="0" indent="0" algn="l" rtl="0">
              <a:lnSpc>
                <a:spcPct val="115000"/>
              </a:lnSpc>
              <a:spcBef>
                <a:spcPts val="600"/>
              </a:spcBef>
              <a:spcAft>
                <a:spcPts val="0"/>
              </a:spcAft>
              <a:buNone/>
            </a:pPr>
            <a:endParaRPr sz="1600" b="1" dirty="0">
              <a:latin typeface="Cambria"/>
              <a:ea typeface="Cambria"/>
              <a:cs typeface="Cambria"/>
              <a:sym typeface="Cambria"/>
            </a:endParaRPr>
          </a:p>
          <a:p>
            <a:pPr marL="457200" marR="0" lvl="0" indent="0" algn="l" rtl="0">
              <a:lnSpc>
                <a:spcPct val="115000"/>
              </a:lnSpc>
              <a:spcBef>
                <a:spcPts val="600"/>
              </a:spcBef>
              <a:spcAft>
                <a:spcPts val="0"/>
              </a:spcAft>
              <a:buNone/>
            </a:pPr>
            <a:endParaRPr sz="1700" dirty="0">
              <a:latin typeface="Cambria"/>
              <a:ea typeface="Cambria"/>
              <a:cs typeface="Cambria"/>
              <a:sym typeface="Cambria"/>
            </a:endParaRPr>
          </a:p>
          <a:p>
            <a:pPr marL="914400" lvl="0" indent="0" algn="l" rtl="0">
              <a:lnSpc>
                <a:spcPct val="115000"/>
              </a:lnSpc>
              <a:spcBef>
                <a:spcPts val="600"/>
              </a:spcBef>
              <a:spcAft>
                <a:spcPts val="0"/>
              </a:spcAft>
              <a:buNone/>
            </a:pPr>
            <a:endParaRPr sz="1800" b="1" dirty="0">
              <a:latin typeface="Cambria"/>
              <a:ea typeface="Cambria"/>
              <a:cs typeface="Cambria"/>
              <a:sym typeface="Cambria"/>
            </a:endParaRPr>
          </a:p>
          <a:p>
            <a:pPr marL="914400" lvl="0" indent="0" algn="l" rtl="0">
              <a:lnSpc>
                <a:spcPct val="115000"/>
              </a:lnSpc>
              <a:spcBef>
                <a:spcPts val="600"/>
              </a:spcBef>
              <a:spcAft>
                <a:spcPts val="0"/>
              </a:spcAft>
              <a:buNone/>
            </a:pPr>
            <a:endParaRPr sz="1800" dirty="0">
              <a:latin typeface="Cambria"/>
              <a:ea typeface="Cambria"/>
              <a:cs typeface="Cambria"/>
              <a:sym typeface="Cambria"/>
            </a:endParaRPr>
          </a:p>
          <a:p>
            <a:pPr marL="0" lvl="0" indent="457200" algn="l" rtl="0">
              <a:lnSpc>
                <a:spcPct val="115000"/>
              </a:lnSpc>
              <a:spcBef>
                <a:spcPts val="600"/>
              </a:spcBef>
              <a:spcAft>
                <a:spcPts val="0"/>
              </a:spcAft>
              <a:buNone/>
            </a:pPr>
            <a:endParaRPr sz="1800" dirty="0">
              <a:latin typeface="Cambria"/>
              <a:ea typeface="Cambria"/>
              <a:cs typeface="Cambria"/>
              <a:sym typeface="Cambria"/>
            </a:endParaRPr>
          </a:p>
          <a:p>
            <a:pPr marL="1371600" lvl="0" indent="0" algn="l" rtl="0">
              <a:lnSpc>
                <a:spcPct val="115000"/>
              </a:lnSpc>
              <a:spcBef>
                <a:spcPts val="600"/>
              </a:spcBef>
              <a:spcAft>
                <a:spcPts val="0"/>
              </a:spcAft>
              <a:buNone/>
            </a:pPr>
            <a:endParaRPr sz="1800" dirty="0">
              <a:latin typeface="Cambria"/>
              <a:ea typeface="Cambria"/>
              <a:cs typeface="Cambria"/>
              <a:sym typeface="Cambria"/>
            </a:endParaRPr>
          </a:p>
          <a:p>
            <a:pPr marL="1371600" marR="0" lvl="0" indent="0" algn="l" rtl="0">
              <a:lnSpc>
                <a:spcPct val="115000"/>
              </a:lnSpc>
              <a:spcBef>
                <a:spcPts val="0"/>
              </a:spcBef>
              <a:spcAft>
                <a:spcPts val="0"/>
              </a:spcAft>
              <a:buNone/>
            </a:pPr>
            <a:endParaRPr dirty="0"/>
          </a:p>
        </p:txBody>
      </p:sp>
      <p:pic>
        <p:nvPicPr>
          <p:cNvPr id="407" name="Google Shape;407;p76" descr="Arrays (The Java™ Tutorials &gt; Learning the Java Language &gt; Language Basics)"/>
          <p:cNvPicPr preferRelativeResize="0"/>
          <p:nvPr/>
        </p:nvPicPr>
        <p:blipFill>
          <a:blip r:embed="rId3">
            <a:alphaModFix/>
          </a:blip>
          <a:stretch>
            <a:fillRect/>
          </a:stretch>
        </p:blipFill>
        <p:spPr>
          <a:xfrm>
            <a:off x="545550" y="3607567"/>
            <a:ext cx="4026450" cy="1987200"/>
          </a:xfrm>
          <a:prstGeom prst="rect">
            <a:avLst/>
          </a:prstGeom>
          <a:noFill/>
          <a:ln>
            <a:noFill/>
          </a:ln>
        </p:spPr>
      </p:pic>
      <p:pic>
        <p:nvPicPr>
          <p:cNvPr id="408" name="Google Shape;408;p76"/>
          <p:cNvPicPr preferRelativeResize="0"/>
          <p:nvPr/>
        </p:nvPicPr>
        <p:blipFill>
          <a:blip r:embed="rId4">
            <a:alphaModFix/>
          </a:blip>
          <a:stretch>
            <a:fillRect/>
          </a:stretch>
        </p:blipFill>
        <p:spPr>
          <a:xfrm>
            <a:off x="4748239" y="3693101"/>
            <a:ext cx="3933825" cy="1816100"/>
          </a:xfrm>
          <a:prstGeom prst="rect">
            <a:avLst/>
          </a:prstGeom>
          <a:noFill/>
          <a:ln>
            <a:noFill/>
          </a:ln>
        </p:spPr>
      </p:pic>
      <p:sp>
        <p:nvSpPr>
          <p:cNvPr id="7" name="Google Shape;223;p46"/>
          <p:cNvSpPr/>
          <p:nvPr/>
        </p:nvSpPr>
        <p:spPr>
          <a:xfrm>
            <a:off x="0" y="0"/>
            <a:ext cx="9144000" cy="590400"/>
          </a:xfrm>
          <a:prstGeom prst="rect">
            <a:avLst/>
          </a:prstGeom>
          <a:solidFill>
            <a:srgbClr val="D9EAD3"/>
          </a:solidFill>
          <a:ln w="38100" cap="flat" cmpd="sng">
            <a:solidFill>
              <a:srgbClr val="548135"/>
            </a:solidFill>
            <a:prstDash val="solid"/>
            <a:round/>
            <a:headEnd type="none" w="sm" len="sm"/>
            <a:tailEnd type="none" w="sm" len="sm"/>
          </a:ln>
        </p:spPr>
        <p:txBody>
          <a:bodyPr spcFirstLastPara="1" wrap="square" lIns="91425" tIns="91425" rIns="91425" bIns="91425" anchor="ctr" anchorCtr="0">
            <a:noAutofit/>
          </a:bodyPr>
          <a:lstStyle/>
          <a:p>
            <a:pPr marL="279400" lvl="0" indent="0" algn="just" rtl="0">
              <a:lnSpc>
                <a:spcPct val="90000"/>
              </a:lnSpc>
              <a:spcBef>
                <a:spcPts val="600"/>
              </a:spcBef>
              <a:spcAft>
                <a:spcPts val="0"/>
              </a:spcAft>
              <a:buClr>
                <a:schemeClr val="dk1"/>
              </a:buClr>
              <a:buSzPts val="1100"/>
              <a:buFont typeface="Arial"/>
              <a:buNone/>
            </a:pPr>
            <a:endParaRPr sz="2400" b="1" dirty="0">
              <a:solidFill>
                <a:srgbClr val="38761D"/>
              </a:solidFill>
            </a:endParaRPr>
          </a:p>
          <a:p>
            <a:pPr marL="457200" lvl="0" algn="ctr">
              <a:lnSpc>
                <a:spcPct val="150000"/>
              </a:lnSpc>
            </a:pPr>
            <a:r>
              <a:rPr lang="en-US" sz="2400" b="1" dirty="0">
                <a:solidFill>
                  <a:srgbClr val="274E13"/>
                </a:solidFill>
                <a:latin typeface="Cambria"/>
                <a:ea typeface="Cambria"/>
                <a:cs typeface="Cambria"/>
                <a:sym typeface="Cambria"/>
              </a:rPr>
              <a:t>Array Type</a:t>
            </a:r>
          </a:p>
          <a:p>
            <a:pPr marL="0" marR="0" lvl="0" indent="0" algn="l" rtl="0">
              <a:lnSpc>
                <a:spcPct val="100000"/>
              </a:lnSpc>
              <a:spcBef>
                <a:spcPts val="0"/>
              </a:spcBef>
              <a:spcAft>
                <a:spcPts val="0"/>
              </a:spcAft>
              <a:buNone/>
            </a:pPr>
            <a:endParaRPr dirty="0"/>
          </a:p>
          <a:p>
            <a:pPr marL="0" marR="0" lvl="0" indent="0" algn="l" rtl="0">
              <a:lnSpc>
                <a:spcPct val="100000"/>
              </a:lnSpc>
              <a:spcBef>
                <a:spcPts val="0"/>
              </a:spcBef>
              <a:spcAft>
                <a:spcPts val="0"/>
              </a:spcAft>
              <a:buNone/>
            </a:pPr>
            <a:endParaRPr dirty="0"/>
          </a:p>
        </p:txBody>
      </p:sp>
    </p:spTree>
    <p:extLst>
      <p:ext uri="{BB962C8B-B14F-4D97-AF65-F5344CB8AC3E}">
        <p14:creationId xmlns="" xmlns:p14="http://schemas.microsoft.com/office/powerpoint/2010/main" val="6558827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06">
                                            <p:txEl>
                                              <p:pRg st="0" end="0"/>
                                            </p:txEl>
                                          </p:spTgt>
                                        </p:tgtEl>
                                        <p:attrNameLst>
                                          <p:attrName>style.visibility</p:attrName>
                                        </p:attrNameLst>
                                      </p:cBhvr>
                                      <p:to>
                                        <p:strVal val="visible"/>
                                      </p:to>
                                    </p:set>
                                    <p:animEffect transition="in" filter="fade">
                                      <p:cBhvr>
                                        <p:cTn id="7" dur="1000"/>
                                        <p:tgtEl>
                                          <p:spTgt spid="40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06">
                                            <p:txEl>
                                              <p:pRg st="1" end="1"/>
                                            </p:txEl>
                                          </p:spTgt>
                                        </p:tgtEl>
                                        <p:attrNameLst>
                                          <p:attrName>style.visibility</p:attrName>
                                        </p:attrNameLst>
                                      </p:cBhvr>
                                      <p:to>
                                        <p:strVal val="visible"/>
                                      </p:to>
                                    </p:set>
                                    <p:animEffect transition="in" filter="fade">
                                      <p:cBhvr>
                                        <p:cTn id="12" dur="1000"/>
                                        <p:tgtEl>
                                          <p:spTgt spid="40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06">
                                            <p:txEl>
                                              <p:pRg st="2" end="2"/>
                                            </p:txEl>
                                          </p:spTgt>
                                        </p:tgtEl>
                                        <p:attrNameLst>
                                          <p:attrName>style.visibility</p:attrName>
                                        </p:attrNameLst>
                                      </p:cBhvr>
                                      <p:to>
                                        <p:strVal val="visible"/>
                                      </p:to>
                                    </p:set>
                                    <p:animEffect transition="in" filter="fade">
                                      <p:cBhvr>
                                        <p:cTn id="17" dur="1000"/>
                                        <p:tgtEl>
                                          <p:spTgt spid="40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06">
                                            <p:txEl>
                                              <p:pRg st="3" end="3"/>
                                            </p:txEl>
                                          </p:spTgt>
                                        </p:tgtEl>
                                        <p:attrNameLst>
                                          <p:attrName>style.visibility</p:attrName>
                                        </p:attrNameLst>
                                      </p:cBhvr>
                                      <p:to>
                                        <p:strVal val="visible"/>
                                      </p:to>
                                    </p:set>
                                    <p:animEffect transition="in" filter="fade">
                                      <p:cBhvr>
                                        <p:cTn id="22" dur="1000"/>
                                        <p:tgtEl>
                                          <p:spTgt spid="40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06">
                                            <p:txEl>
                                              <p:pRg st="4" end="4"/>
                                            </p:txEl>
                                          </p:spTgt>
                                        </p:tgtEl>
                                        <p:attrNameLst>
                                          <p:attrName>style.visibility</p:attrName>
                                        </p:attrNameLst>
                                      </p:cBhvr>
                                      <p:to>
                                        <p:strVal val="visible"/>
                                      </p:to>
                                    </p:set>
                                    <p:animEffect transition="in" filter="fade">
                                      <p:cBhvr>
                                        <p:cTn id="27" dur="1000"/>
                                        <p:tgtEl>
                                          <p:spTgt spid="40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06">
                                            <p:txEl>
                                              <p:pRg st="5" end="5"/>
                                            </p:txEl>
                                          </p:spTgt>
                                        </p:tgtEl>
                                        <p:attrNameLst>
                                          <p:attrName>style.visibility</p:attrName>
                                        </p:attrNameLst>
                                      </p:cBhvr>
                                      <p:to>
                                        <p:strVal val="visible"/>
                                      </p:to>
                                    </p:set>
                                    <p:animEffect transition="in" filter="fade">
                                      <p:cBhvr>
                                        <p:cTn id="32" dur="1000"/>
                                        <p:tgtEl>
                                          <p:spTgt spid="406">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06">
                                            <p:txEl>
                                              <p:pRg st="6" end="6"/>
                                            </p:txEl>
                                          </p:spTgt>
                                        </p:tgtEl>
                                        <p:attrNameLst>
                                          <p:attrName>style.visibility</p:attrName>
                                        </p:attrNameLst>
                                      </p:cBhvr>
                                      <p:to>
                                        <p:strVal val="visible"/>
                                      </p:to>
                                    </p:set>
                                    <p:animEffect transition="in" filter="fade">
                                      <p:cBhvr>
                                        <p:cTn id="37" dur="1000"/>
                                        <p:tgtEl>
                                          <p:spTgt spid="406">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406">
                                            <p:txEl>
                                              <p:pRg st="7" end="7"/>
                                            </p:txEl>
                                          </p:spTgt>
                                        </p:tgtEl>
                                        <p:attrNameLst>
                                          <p:attrName>style.visibility</p:attrName>
                                        </p:attrNameLst>
                                      </p:cBhvr>
                                      <p:to>
                                        <p:strVal val="visible"/>
                                      </p:to>
                                    </p:set>
                                    <p:animEffect transition="in" filter="fade">
                                      <p:cBhvr>
                                        <p:cTn id="42" dur="1000"/>
                                        <p:tgtEl>
                                          <p:spTgt spid="406">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406">
                                            <p:txEl>
                                              <p:pRg st="8" end="8"/>
                                            </p:txEl>
                                          </p:spTgt>
                                        </p:tgtEl>
                                        <p:attrNameLst>
                                          <p:attrName>style.visibility</p:attrName>
                                        </p:attrNameLst>
                                      </p:cBhvr>
                                      <p:to>
                                        <p:strVal val="visible"/>
                                      </p:to>
                                    </p:set>
                                    <p:animEffect transition="in" filter="fade">
                                      <p:cBhvr>
                                        <p:cTn id="47" dur="1000"/>
                                        <p:tgtEl>
                                          <p:spTgt spid="406">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406">
                                            <p:txEl>
                                              <p:pRg st="9" end="9"/>
                                            </p:txEl>
                                          </p:spTgt>
                                        </p:tgtEl>
                                        <p:attrNameLst>
                                          <p:attrName>style.visibility</p:attrName>
                                        </p:attrNameLst>
                                      </p:cBhvr>
                                      <p:to>
                                        <p:strVal val="visible"/>
                                      </p:to>
                                    </p:set>
                                    <p:animEffect transition="in" filter="fade">
                                      <p:cBhvr>
                                        <p:cTn id="52" dur="1000"/>
                                        <p:tgtEl>
                                          <p:spTgt spid="406">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406">
                                            <p:txEl>
                                              <p:pRg st="10" end="10"/>
                                            </p:txEl>
                                          </p:spTgt>
                                        </p:tgtEl>
                                        <p:attrNameLst>
                                          <p:attrName>style.visibility</p:attrName>
                                        </p:attrNameLst>
                                      </p:cBhvr>
                                      <p:to>
                                        <p:strVal val="visible"/>
                                      </p:to>
                                    </p:set>
                                    <p:animEffect transition="in" filter="fade">
                                      <p:cBhvr>
                                        <p:cTn id="57" dur="1000"/>
                                        <p:tgtEl>
                                          <p:spTgt spid="406">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406">
                                            <p:txEl>
                                              <p:pRg st="11" end="11"/>
                                            </p:txEl>
                                          </p:spTgt>
                                        </p:tgtEl>
                                        <p:attrNameLst>
                                          <p:attrName>style.visibility</p:attrName>
                                        </p:attrNameLst>
                                      </p:cBhvr>
                                      <p:to>
                                        <p:strVal val="visible"/>
                                      </p:to>
                                    </p:set>
                                    <p:animEffect transition="in" filter="fade">
                                      <p:cBhvr>
                                        <p:cTn id="62" dur="1000"/>
                                        <p:tgtEl>
                                          <p:spTgt spid="406">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406">
                                            <p:txEl>
                                              <p:pRg st="12" end="12"/>
                                            </p:txEl>
                                          </p:spTgt>
                                        </p:tgtEl>
                                        <p:attrNameLst>
                                          <p:attrName>style.visibility</p:attrName>
                                        </p:attrNameLst>
                                      </p:cBhvr>
                                      <p:to>
                                        <p:strVal val="visible"/>
                                      </p:to>
                                    </p:set>
                                    <p:animEffect transition="in" filter="fade">
                                      <p:cBhvr>
                                        <p:cTn id="67" dur="1000"/>
                                        <p:tgtEl>
                                          <p:spTgt spid="406">
                                            <p:txEl>
                                              <p:pRg st="12" end="1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407"/>
                                        </p:tgtEl>
                                        <p:attrNameLst>
                                          <p:attrName>style.visibility</p:attrName>
                                        </p:attrNameLst>
                                      </p:cBhvr>
                                      <p:to>
                                        <p:strVal val="visible"/>
                                      </p:to>
                                    </p:set>
                                    <p:animEffect transition="in" filter="fade">
                                      <p:cBhvr>
                                        <p:cTn id="72" dur="1000"/>
                                        <p:tgtEl>
                                          <p:spTgt spid="407"/>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nodeType="clickEffect">
                                  <p:stCondLst>
                                    <p:cond delay="0"/>
                                  </p:stCondLst>
                                  <p:childTnLst>
                                    <p:set>
                                      <p:cBhvr>
                                        <p:cTn id="76" dur="1" fill="hold">
                                          <p:stCondLst>
                                            <p:cond delay="0"/>
                                          </p:stCondLst>
                                        </p:cTn>
                                        <p:tgtEl>
                                          <p:spTgt spid="408"/>
                                        </p:tgtEl>
                                        <p:attrNameLst>
                                          <p:attrName>style.visibility</p:attrName>
                                        </p:attrNameLst>
                                      </p:cBhvr>
                                      <p:to>
                                        <p:strVal val="visible"/>
                                      </p:to>
                                    </p:set>
                                    <p:animEffect transition="in" filter="fade">
                                      <p:cBhvr>
                                        <p:cTn id="77" dur="1000"/>
                                        <p:tgtEl>
                                          <p:spTgt spid="4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11"/>
        <p:cNvGrpSpPr/>
        <p:nvPr/>
      </p:nvGrpSpPr>
      <p:grpSpPr>
        <a:xfrm>
          <a:off x="0" y="0"/>
          <a:ext cx="0" cy="0"/>
          <a:chOff x="0" y="0"/>
          <a:chExt cx="0" cy="0"/>
        </a:xfrm>
      </p:grpSpPr>
      <p:sp>
        <p:nvSpPr>
          <p:cNvPr id="513" name="Google Shape;513;p93"/>
          <p:cNvSpPr txBox="1"/>
          <p:nvPr/>
        </p:nvSpPr>
        <p:spPr>
          <a:xfrm>
            <a:off x="282125" y="724035"/>
            <a:ext cx="8747700" cy="4713600"/>
          </a:xfrm>
          <a:prstGeom prst="rect">
            <a:avLst/>
          </a:prstGeom>
          <a:noFill/>
          <a:ln w="28575" cap="flat" cmpd="sng">
            <a:solidFill>
              <a:srgbClr val="FFFFFF"/>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600"/>
              </a:spcBef>
              <a:spcAft>
                <a:spcPts val="0"/>
              </a:spcAft>
              <a:buNone/>
            </a:pPr>
            <a:r>
              <a:rPr lang="en" sz="1200" b="1" dirty="0">
                <a:latin typeface="Cambria"/>
                <a:ea typeface="Cambria"/>
                <a:cs typeface="Cambria"/>
                <a:sym typeface="Cambria"/>
              </a:rPr>
              <a:t>S</a:t>
            </a:r>
            <a:r>
              <a:rPr lang="en" b="1" dirty="0">
                <a:latin typeface="Cambria"/>
                <a:ea typeface="Cambria"/>
                <a:cs typeface="Cambria"/>
                <a:sym typeface="Cambria"/>
              </a:rPr>
              <a:t>ome language allow initialization at the time of storage allocation</a:t>
            </a:r>
            <a:endParaRPr b="1" dirty="0">
              <a:latin typeface="Cambria"/>
              <a:ea typeface="Cambria"/>
              <a:cs typeface="Cambria"/>
              <a:sym typeface="Cambria"/>
            </a:endParaRPr>
          </a:p>
          <a:p>
            <a:pPr marL="457200" lvl="0" indent="-330200" algn="l" rtl="0">
              <a:lnSpc>
                <a:spcPct val="115000"/>
              </a:lnSpc>
              <a:spcBef>
                <a:spcPts val="600"/>
              </a:spcBef>
              <a:spcAft>
                <a:spcPts val="0"/>
              </a:spcAft>
              <a:buSzPts val="1600"/>
              <a:buFont typeface="Cambria"/>
              <a:buChar char="●"/>
            </a:pPr>
            <a:r>
              <a:rPr lang="en" b="1" dirty="0">
                <a:latin typeface="Cambria"/>
                <a:ea typeface="Cambria"/>
                <a:cs typeface="Cambria"/>
                <a:sym typeface="Cambria"/>
              </a:rPr>
              <a:t>Fortran </a:t>
            </a:r>
            <a:endParaRPr b="1" dirty="0">
              <a:latin typeface="Cambria"/>
              <a:ea typeface="Cambria"/>
              <a:cs typeface="Cambria"/>
              <a:sym typeface="Cambria"/>
            </a:endParaRPr>
          </a:p>
          <a:p>
            <a:pPr marL="0" lvl="0" indent="0" algn="l" rtl="0">
              <a:lnSpc>
                <a:spcPct val="115000"/>
              </a:lnSpc>
              <a:spcBef>
                <a:spcPts val="600"/>
              </a:spcBef>
              <a:spcAft>
                <a:spcPts val="0"/>
              </a:spcAft>
              <a:buNone/>
            </a:pPr>
            <a:r>
              <a:rPr lang="en" dirty="0">
                <a:latin typeface="Cambria"/>
                <a:ea typeface="Cambria"/>
                <a:cs typeface="Cambria"/>
                <a:sym typeface="Cambria"/>
              </a:rPr>
              <a:t>             </a:t>
            </a:r>
            <a:r>
              <a:rPr lang="en" dirty="0" smtClean="0">
                <a:latin typeface="Cambria"/>
                <a:ea typeface="Cambria"/>
                <a:cs typeface="Cambria"/>
                <a:sym typeface="Cambria"/>
              </a:rPr>
              <a:t>List </a:t>
            </a:r>
            <a:r>
              <a:rPr lang="en" dirty="0">
                <a:latin typeface="Cambria"/>
                <a:ea typeface="Cambria"/>
                <a:cs typeface="Cambria"/>
                <a:sym typeface="Cambria"/>
              </a:rPr>
              <a:t>(3) Data List /0, 5, 5</a:t>
            </a:r>
            <a:r>
              <a:rPr lang="en" b="1" dirty="0">
                <a:latin typeface="Cambria"/>
                <a:ea typeface="Cambria"/>
                <a:cs typeface="Cambria"/>
                <a:sym typeface="Cambria"/>
              </a:rPr>
              <a:t>/ 		// List is initialized to the values</a:t>
            </a:r>
            <a:endParaRPr b="1" dirty="0">
              <a:latin typeface="Cambria"/>
              <a:ea typeface="Cambria"/>
              <a:cs typeface="Cambria"/>
              <a:sym typeface="Cambria"/>
            </a:endParaRPr>
          </a:p>
          <a:p>
            <a:pPr marL="457200" lvl="0" indent="-330200" algn="l" rtl="0">
              <a:lnSpc>
                <a:spcPct val="115000"/>
              </a:lnSpc>
              <a:spcBef>
                <a:spcPts val="600"/>
              </a:spcBef>
              <a:spcAft>
                <a:spcPts val="0"/>
              </a:spcAft>
              <a:buSzPts val="1600"/>
              <a:buFont typeface="Cambria"/>
              <a:buChar char="●"/>
            </a:pPr>
            <a:r>
              <a:rPr lang="en" b="1" dirty="0">
                <a:latin typeface="Cambria"/>
                <a:ea typeface="Cambria"/>
                <a:cs typeface="Cambria"/>
                <a:sym typeface="Cambria"/>
              </a:rPr>
              <a:t>C, C++, Java, C# example</a:t>
            </a:r>
            <a:endParaRPr b="1" dirty="0">
              <a:latin typeface="Cambria"/>
              <a:ea typeface="Cambria"/>
              <a:cs typeface="Cambria"/>
              <a:sym typeface="Cambria"/>
            </a:endParaRPr>
          </a:p>
          <a:p>
            <a:pPr marL="0" lvl="0" indent="457200" algn="l" rtl="0">
              <a:lnSpc>
                <a:spcPct val="115000"/>
              </a:lnSpc>
              <a:spcBef>
                <a:spcPts val="600"/>
              </a:spcBef>
              <a:spcAft>
                <a:spcPts val="0"/>
              </a:spcAft>
              <a:buNone/>
            </a:pPr>
            <a:r>
              <a:rPr lang="en" dirty="0">
                <a:latin typeface="Cambria"/>
                <a:ea typeface="Cambria"/>
                <a:cs typeface="Cambria"/>
                <a:sym typeface="Cambria"/>
              </a:rPr>
              <a:t>int list [] = {4, 5, 7, 83} </a:t>
            </a:r>
            <a:endParaRPr dirty="0">
              <a:latin typeface="Cambria"/>
              <a:ea typeface="Cambria"/>
              <a:cs typeface="Cambria"/>
              <a:sym typeface="Cambria"/>
            </a:endParaRPr>
          </a:p>
          <a:p>
            <a:pPr marL="457200" lvl="0" indent="-330200" algn="l" rtl="0">
              <a:lnSpc>
                <a:spcPct val="115000"/>
              </a:lnSpc>
              <a:spcBef>
                <a:spcPts val="600"/>
              </a:spcBef>
              <a:spcAft>
                <a:spcPts val="0"/>
              </a:spcAft>
              <a:buSzPts val="1600"/>
              <a:buFont typeface="Cambria"/>
              <a:buChar char="●"/>
            </a:pPr>
            <a:r>
              <a:rPr lang="en" b="1" dirty="0">
                <a:latin typeface="Cambria"/>
                <a:ea typeface="Cambria"/>
                <a:cs typeface="Cambria"/>
                <a:sym typeface="Cambria"/>
              </a:rPr>
              <a:t>Character strings in C and C++</a:t>
            </a:r>
            <a:endParaRPr b="1" dirty="0">
              <a:latin typeface="Cambria"/>
              <a:ea typeface="Cambria"/>
              <a:cs typeface="Cambria"/>
              <a:sym typeface="Cambria"/>
            </a:endParaRPr>
          </a:p>
          <a:p>
            <a:pPr marL="0" lvl="0" indent="457200" algn="l" rtl="0">
              <a:lnSpc>
                <a:spcPct val="115000"/>
              </a:lnSpc>
              <a:spcBef>
                <a:spcPts val="600"/>
              </a:spcBef>
              <a:spcAft>
                <a:spcPts val="0"/>
              </a:spcAft>
              <a:buNone/>
            </a:pPr>
            <a:r>
              <a:rPr lang="en" dirty="0">
                <a:latin typeface="Cambria"/>
                <a:ea typeface="Cambria"/>
                <a:cs typeface="Cambria"/>
                <a:sym typeface="Cambria"/>
              </a:rPr>
              <a:t>char name [] = “freddie”; 		// </a:t>
            </a:r>
            <a:r>
              <a:rPr lang="en" b="1" dirty="0">
                <a:latin typeface="Cambria"/>
                <a:ea typeface="Cambria"/>
                <a:cs typeface="Cambria"/>
                <a:sym typeface="Cambria"/>
              </a:rPr>
              <a:t>eight elements, including last element as null </a:t>
            </a:r>
            <a:r>
              <a:rPr lang="en" b="1" dirty="0">
                <a:solidFill>
                  <a:schemeClr val="dk1"/>
                </a:solidFill>
                <a:latin typeface="Cambria"/>
                <a:ea typeface="Cambria"/>
                <a:cs typeface="Cambria"/>
                <a:sym typeface="Cambria"/>
              </a:rPr>
              <a:t> character </a:t>
            </a:r>
            <a:endParaRPr b="1" dirty="0">
              <a:latin typeface="Cambria"/>
              <a:ea typeface="Cambria"/>
              <a:cs typeface="Cambria"/>
              <a:sym typeface="Cambria"/>
            </a:endParaRPr>
          </a:p>
          <a:p>
            <a:pPr marL="457200" lvl="0" indent="-330200" algn="l" rtl="0">
              <a:lnSpc>
                <a:spcPct val="115000"/>
              </a:lnSpc>
              <a:spcBef>
                <a:spcPts val="600"/>
              </a:spcBef>
              <a:spcAft>
                <a:spcPts val="0"/>
              </a:spcAft>
              <a:buSzPts val="1600"/>
              <a:buFont typeface="Cambria"/>
              <a:buChar char="●"/>
            </a:pPr>
            <a:r>
              <a:rPr lang="en" b="1" dirty="0">
                <a:latin typeface="Cambria"/>
                <a:ea typeface="Cambria"/>
                <a:cs typeface="Cambria"/>
                <a:sym typeface="Cambria"/>
              </a:rPr>
              <a:t>Arrays of strings in C and C++</a:t>
            </a:r>
            <a:endParaRPr b="1" dirty="0">
              <a:latin typeface="Cambria"/>
              <a:ea typeface="Cambria"/>
              <a:cs typeface="Cambria"/>
              <a:sym typeface="Cambria"/>
            </a:endParaRPr>
          </a:p>
          <a:p>
            <a:pPr marL="0" lvl="0" indent="457200" algn="l" rtl="0">
              <a:lnSpc>
                <a:spcPct val="115000"/>
              </a:lnSpc>
              <a:spcBef>
                <a:spcPts val="600"/>
              </a:spcBef>
              <a:spcAft>
                <a:spcPts val="0"/>
              </a:spcAft>
              <a:buNone/>
            </a:pPr>
            <a:r>
              <a:rPr lang="en" dirty="0">
                <a:latin typeface="Cambria"/>
                <a:ea typeface="Cambria"/>
                <a:cs typeface="Cambria"/>
                <a:sym typeface="Cambria"/>
              </a:rPr>
              <a:t>char *names [] = {“Bob”, “Jake”, “Joe</a:t>
            </a:r>
            <a:r>
              <a:rPr lang="en" dirty="0" smtClean="0">
                <a:latin typeface="Cambria"/>
                <a:ea typeface="Cambria"/>
                <a:cs typeface="Cambria"/>
                <a:sym typeface="Cambria"/>
              </a:rPr>
              <a:t>”];</a:t>
            </a:r>
          </a:p>
          <a:p>
            <a:pPr marL="457200" lvl="0" indent="-336550">
              <a:lnSpc>
                <a:spcPct val="115000"/>
              </a:lnSpc>
              <a:spcBef>
                <a:spcPts val="600"/>
              </a:spcBef>
              <a:buSzPts val="1700"/>
              <a:buFont typeface="Cambria"/>
              <a:buChar char="●"/>
            </a:pPr>
            <a:r>
              <a:rPr lang="en-US" b="1" dirty="0">
                <a:latin typeface="Cambria"/>
                <a:ea typeface="Cambria"/>
                <a:cs typeface="Cambria"/>
                <a:sym typeface="Cambria"/>
              </a:rPr>
              <a:t>Java initialization of String objects</a:t>
            </a:r>
          </a:p>
          <a:p>
            <a:pPr lvl="0" indent="457200">
              <a:lnSpc>
                <a:spcPct val="115000"/>
              </a:lnSpc>
              <a:spcBef>
                <a:spcPts val="600"/>
              </a:spcBef>
            </a:pPr>
            <a:r>
              <a:rPr lang="en-US" dirty="0">
                <a:latin typeface="Cambria"/>
                <a:ea typeface="Cambria"/>
                <a:cs typeface="Cambria"/>
                <a:sym typeface="Cambria"/>
              </a:rPr>
              <a:t>String[] names = {“Bob”, “Jake”, “Joe”};</a:t>
            </a:r>
          </a:p>
          <a:p>
            <a:pPr marL="457200" lvl="0" indent="-336550">
              <a:lnSpc>
                <a:spcPct val="115000"/>
              </a:lnSpc>
              <a:spcBef>
                <a:spcPts val="600"/>
              </a:spcBef>
              <a:buSzPts val="1700"/>
              <a:buFont typeface="Cambria"/>
              <a:buChar char="●"/>
            </a:pPr>
            <a:r>
              <a:rPr lang="en-US" dirty="0">
                <a:latin typeface="Cambria"/>
                <a:ea typeface="Cambria"/>
                <a:cs typeface="Cambria"/>
                <a:sym typeface="Cambria"/>
              </a:rPr>
              <a:t> </a:t>
            </a:r>
            <a:r>
              <a:rPr lang="en-US" b="1" dirty="0">
                <a:latin typeface="Cambria"/>
                <a:ea typeface="Cambria"/>
                <a:cs typeface="Cambria"/>
                <a:sym typeface="Cambria"/>
              </a:rPr>
              <a:t>Ada positions for the values can be specified:</a:t>
            </a:r>
          </a:p>
          <a:p>
            <a:pPr lvl="0" indent="457200">
              <a:lnSpc>
                <a:spcPct val="115000"/>
              </a:lnSpc>
              <a:spcBef>
                <a:spcPts val="600"/>
              </a:spcBef>
            </a:pPr>
            <a:r>
              <a:rPr lang="en-US" dirty="0">
                <a:latin typeface="Cambria"/>
                <a:ea typeface="Cambria"/>
                <a:cs typeface="Cambria"/>
                <a:sym typeface="Cambria"/>
              </a:rPr>
              <a:t>List : array (1..5) of Integer := (1, 3, 5, 7, 9);</a:t>
            </a:r>
          </a:p>
          <a:p>
            <a:pPr marL="0" lvl="0" indent="457200" algn="l" rtl="0">
              <a:lnSpc>
                <a:spcPct val="115000"/>
              </a:lnSpc>
              <a:spcBef>
                <a:spcPts val="600"/>
              </a:spcBef>
              <a:spcAft>
                <a:spcPts val="0"/>
              </a:spcAft>
              <a:buNone/>
            </a:pPr>
            <a:endParaRPr dirty="0">
              <a:latin typeface="Cambria"/>
              <a:ea typeface="Cambria"/>
              <a:cs typeface="Cambria"/>
              <a:sym typeface="Cambria"/>
            </a:endParaRPr>
          </a:p>
          <a:p>
            <a:pPr marL="914400" lvl="0" indent="0" algn="l" rtl="0">
              <a:lnSpc>
                <a:spcPct val="150000"/>
              </a:lnSpc>
              <a:spcBef>
                <a:spcPts val="600"/>
              </a:spcBef>
              <a:spcAft>
                <a:spcPts val="0"/>
              </a:spcAft>
              <a:buNone/>
            </a:pPr>
            <a:endParaRPr sz="1600" b="1" dirty="0">
              <a:latin typeface="Cambria"/>
              <a:ea typeface="Cambria"/>
              <a:cs typeface="Cambria"/>
              <a:sym typeface="Cambria"/>
            </a:endParaRPr>
          </a:p>
          <a:p>
            <a:pPr marL="914400" lvl="0" indent="0" algn="l" rtl="0">
              <a:lnSpc>
                <a:spcPct val="150000"/>
              </a:lnSpc>
              <a:spcBef>
                <a:spcPts val="600"/>
              </a:spcBef>
              <a:spcAft>
                <a:spcPts val="0"/>
              </a:spcAft>
              <a:buNone/>
            </a:pPr>
            <a:endParaRPr sz="1600" b="1" dirty="0">
              <a:latin typeface="Cambria"/>
              <a:ea typeface="Cambria"/>
              <a:cs typeface="Cambria"/>
              <a:sym typeface="Cambria"/>
            </a:endParaRPr>
          </a:p>
          <a:p>
            <a:pPr marL="914400" lvl="0" indent="0" algn="l" rtl="0">
              <a:lnSpc>
                <a:spcPct val="150000"/>
              </a:lnSpc>
              <a:spcBef>
                <a:spcPts val="600"/>
              </a:spcBef>
              <a:spcAft>
                <a:spcPts val="0"/>
              </a:spcAft>
              <a:buNone/>
            </a:pPr>
            <a:endParaRPr b="1" dirty="0">
              <a:latin typeface="Cambria"/>
              <a:ea typeface="Cambria"/>
              <a:cs typeface="Cambria"/>
              <a:sym typeface="Cambria"/>
            </a:endParaRPr>
          </a:p>
          <a:p>
            <a:pPr marL="457200" lvl="0" indent="0" algn="l" rtl="0">
              <a:lnSpc>
                <a:spcPct val="150000"/>
              </a:lnSpc>
              <a:spcBef>
                <a:spcPts val="600"/>
              </a:spcBef>
              <a:spcAft>
                <a:spcPts val="0"/>
              </a:spcAft>
              <a:buNone/>
            </a:pPr>
            <a:endParaRPr b="1" dirty="0">
              <a:latin typeface="Cambria"/>
              <a:ea typeface="Cambria"/>
              <a:cs typeface="Cambria"/>
              <a:sym typeface="Cambria"/>
            </a:endParaRPr>
          </a:p>
          <a:p>
            <a:pPr marL="457200" lvl="0" indent="0" algn="l" rtl="0">
              <a:lnSpc>
                <a:spcPct val="150000"/>
              </a:lnSpc>
              <a:spcBef>
                <a:spcPts val="600"/>
              </a:spcBef>
              <a:spcAft>
                <a:spcPts val="0"/>
              </a:spcAft>
              <a:buNone/>
            </a:pPr>
            <a:endParaRPr b="1" dirty="0">
              <a:latin typeface="Cambria"/>
              <a:ea typeface="Cambria"/>
              <a:cs typeface="Cambria"/>
              <a:sym typeface="Cambria"/>
            </a:endParaRPr>
          </a:p>
          <a:p>
            <a:pPr marL="457200" lvl="0" indent="0" algn="l" rtl="0">
              <a:lnSpc>
                <a:spcPct val="150000"/>
              </a:lnSpc>
              <a:spcBef>
                <a:spcPts val="600"/>
              </a:spcBef>
              <a:spcAft>
                <a:spcPts val="0"/>
              </a:spcAft>
              <a:buNone/>
            </a:pPr>
            <a:endParaRPr b="1" dirty="0">
              <a:latin typeface="Cambria"/>
              <a:ea typeface="Cambria"/>
              <a:cs typeface="Cambria"/>
              <a:sym typeface="Cambria"/>
            </a:endParaRPr>
          </a:p>
          <a:p>
            <a:pPr marL="0" lvl="0" indent="0" algn="l" rtl="0">
              <a:lnSpc>
                <a:spcPct val="115000"/>
              </a:lnSpc>
              <a:spcBef>
                <a:spcPts val="600"/>
              </a:spcBef>
              <a:spcAft>
                <a:spcPts val="0"/>
              </a:spcAft>
              <a:buNone/>
            </a:pPr>
            <a:endParaRPr b="1" dirty="0">
              <a:latin typeface="Cambria"/>
              <a:ea typeface="Cambria"/>
              <a:cs typeface="Cambria"/>
              <a:sym typeface="Cambria"/>
            </a:endParaRPr>
          </a:p>
          <a:p>
            <a:pPr marL="457200" marR="0" lvl="0" indent="0" algn="l" rtl="0">
              <a:lnSpc>
                <a:spcPct val="115000"/>
              </a:lnSpc>
              <a:spcBef>
                <a:spcPts val="600"/>
              </a:spcBef>
              <a:spcAft>
                <a:spcPts val="0"/>
              </a:spcAft>
              <a:buNone/>
            </a:pPr>
            <a:endParaRPr sz="1600" b="1" dirty="0">
              <a:latin typeface="Cambria"/>
              <a:ea typeface="Cambria"/>
              <a:cs typeface="Cambria"/>
              <a:sym typeface="Cambria"/>
            </a:endParaRPr>
          </a:p>
          <a:p>
            <a:pPr marL="914400" lvl="0" indent="0" algn="l" rtl="0">
              <a:lnSpc>
                <a:spcPct val="115000"/>
              </a:lnSpc>
              <a:spcBef>
                <a:spcPts val="600"/>
              </a:spcBef>
              <a:spcAft>
                <a:spcPts val="0"/>
              </a:spcAft>
              <a:buNone/>
            </a:pPr>
            <a:endParaRPr sz="1600" b="1" dirty="0">
              <a:latin typeface="Cambria"/>
              <a:ea typeface="Cambria"/>
              <a:cs typeface="Cambria"/>
              <a:sym typeface="Cambria"/>
            </a:endParaRPr>
          </a:p>
          <a:p>
            <a:pPr marL="914400" lvl="0" indent="0" algn="l" rtl="0">
              <a:lnSpc>
                <a:spcPct val="115000"/>
              </a:lnSpc>
              <a:spcBef>
                <a:spcPts val="600"/>
              </a:spcBef>
              <a:spcAft>
                <a:spcPts val="0"/>
              </a:spcAft>
              <a:buNone/>
            </a:pPr>
            <a:endParaRPr sz="1600" b="1" dirty="0">
              <a:latin typeface="Cambria"/>
              <a:ea typeface="Cambria"/>
              <a:cs typeface="Cambria"/>
              <a:sym typeface="Cambria"/>
            </a:endParaRPr>
          </a:p>
          <a:p>
            <a:pPr marL="0" lvl="0" indent="457200" algn="l" rtl="0">
              <a:lnSpc>
                <a:spcPct val="115000"/>
              </a:lnSpc>
              <a:spcBef>
                <a:spcPts val="600"/>
              </a:spcBef>
              <a:spcAft>
                <a:spcPts val="0"/>
              </a:spcAft>
              <a:buNone/>
            </a:pPr>
            <a:endParaRPr sz="1600" b="1" dirty="0">
              <a:latin typeface="Cambria"/>
              <a:ea typeface="Cambria"/>
              <a:cs typeface="Cambria"/>
              <a:sym typeface="Cambria"/>
            </a:endParaRPr>
          </a:p>
          <a:p>
            <a:pPr marL="1371600" lvl="0" indent="0" algn="l" rtl="0">
              <a:lnSpc>
                <a:spcPct val="115000"/>
              </a:lnSpc>
              <a:spcBef>
                <a:spcPts val="600"/>
              </a:spcBef>
              <a:spcAft>
                <a:spcPts val="0"/>
              </a:spcAft>
              <a:buNone/>
            </a:pPr>
            <a:endParaRPr sz="1600" b="1" dirty="0">
              <a:latin typeface="Cambria"/>
              <a:ea typeface="Cambria"/>
              <a:cs typeface="Cambria"/>
              <a:sym typeface="Cambria"/>
            </a:endParaRPr>
          </a:p>
          <a:p>
            <a:pPr marL="1371600" marR="0" lvl="0" indent="0" algn="l" rtl="0">
              <a:lnSpc>
                <a:spcPct val="115000"/>
              </a:lnSpc>
              <a:spcBef>
                <a:spcPts val="0"/>
              </a:spcBef>
              <a:spcAft>
                <a:spcPts val="0"/>
              </a:spcAft>
              <a:buNone/>
            </a:pPr>
            <a:endParaRPr sz="1200" b="1" dirty="0"/>
          </a:p>
        </p:txBody>
      </p:sp>
      <p:sp>
        <p:nvSpPr>
          <p:cNvPr id="4" name="Google Shape;223;p46"/>
          <p:cNvSpPr/>
          <p:nvPr/>
        </p:nvSpPr>
        <p:spPr>
          <a:xfrm>
            <a:off x="0" y="0"/>
            <a:ext cx="9144000" cy="590400"/>
          </a:xfrm>
          <a:prstGeom prst="rect">
            <a:avLst/>
          </a:prstGeom>
          <a:solidFill>
            <a:srgbClr val="D9EAD3"/>
          </a:solidFill>
          <a:ln w="38100" cap="flat" cmpd="sng">
            <a:solidFill>
              <a:srgbClr val="548135"/>
            </a:solidFill>
            <a:prstDash val="solid"/>
            <a:round/>
            <a:headEnd type="none" w="sm" len="sm"/>
            <a:tailEnd type="none" w="sm" len="sm"/>
          </a:ln>
        </p:spPr>
        <p:txBody>
          <a:bodyPr spcFirstLastPara="1" wrap="square" lIns="91425" tIns="91425" rIns="91425" bIns="91425" anchor="ctr" anchorCtr="0">
            <a:noAutofit/>
          </a:bodyPr>
          <a:lstStyle/>
          <a:p>
            <a:pPr marL="279400" lvl="0" indent="0" algn="just" rtl="0">
              <a:lnSpc>
                <a:spcPct val="90000"/>
              </a:lnSpc>
              <a:spcBef>
                <a:spcPts val="600"/>
              </a:spcBef>
              <a:spcAft>
                <a:spcPts val="0"/>
              </a:spcAft>
              <a:buClr>
                <a:schemeClr val="dk1"/>
              </a:buClr>
              <a:buSzPts val="1100"/>
              <a:buFont typeface="Arial"/>
              <a:buNone/>
            </a:pPr>
            <a:endParaRPr sz="2400" b="1" dirty="0">
              <a:solidFill>
                <a:srgbClr val="38761D"/>
              </a:solidFill>
            </a:endParaRPr>
          </a:p>
          <a:p>
            <a:pPr marL="457200" lvl="0" algn="ctr">
              <a:lnSpc>
                <a:spcPct val="150000"/>
              </a:lnSpc>
            </a:pPr>
            <a:r>
              <a:rPr lang="en-US" sz="2400" b="1" dirty="0">
                <a:solidFill>
                  <a:srgbClr val="274E13"/>
                </a:solidFill>
                <a:latin typeface="Cambria"/>
                <a:ea typeface="Cambria"/>
                <a:cs typeface="Cambria"/>
                <a:sym typeface="Cambria"/>
              </a:rPr>
              <a:t>Array Initialization</a:t>
            </a:r>
            <a:endParaRPr lang="en-US" sz="2800" b="1" dirty="0">
              <a:solidFill>
                <a:srgbClr val="274E13"/>
              </a:solidFill>
              <a:latin typeface="Cambria"/>
              <a:ea typeface="Cambria"/>
              <a:cs typeface="Cambria"/>
              <a:sym typeface="Cambria"/>
            </a:endParaRPr>
          </a:p>
          <a:p>
            <a:pPr marL="0" marR="0" lvl="0" indent="0" algn="l" rtl="0">
              <a:lnSpc>
                <a:spcPct val="100000"/>
              </a:lnSpc>
              <a:spcBef>
                <a:spcPts val="0"/>
              </a:spcBef>
              <a:spcAft>
                <a:spcPts val="0"/>
              </a:spcAft>
              <a:buNone/>
            </a:pPr>
            <a:endParaRPr dirty="0"/>
          </a:p>
          <a:p>
            <a:pPr marL="0" marR="0" lvl="0" indent="0" algn="l" rtl="0">
              <a:lnSpc>
                <a:spcPct val="100000"/>
              </a:lnSpc>
              <a:spcBef>
                <a:spcPts val="0"/>
              </a:spcBef>
              <a:spcAft>
                <a:spcPts val="0"/>
              </a:spcAft>
              <a:buNone/>
            </a:pPr>
            <a:endParaRPr dirty="0"/>
          </a:p>
        </p:txBody>
      </p:sp>
    </p:spTree>
    <p:extLst>
      <p:ext uri="{BB962C8B-B14F-4D97-AF65-F5344CB8AC3E}">
        <p14:creationId xmlns="" xmlns:p14="http://schemas.microsoft.com/office/powerpoint/2010/main" val="3895510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13">
                                            <p:txEl>
                                              <p:pRg st="0" end="0"/>
                                            </p:txEl>
                                          </p:spTgt>
                                        </p:tgtEl>
                                        <p:attrNameLst>
                                          <p:attrName>style.visibility</p:attrName>
                                        </p:attrNameLst>
                                      </p:cBhvr>
                                      <p:to>
                                        <p:strVal val="visible"/>
                                      </p:to>
                                    </p:set>
                                    <p:animEffect transition="in" filter="fade">
                                      <p:cBhvr>
                                        <p:cTn id="7" dur="1000"/>
                                        <p:tgtEl>
                                          <p:spTgt spid="5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13">
                                            <p:txEl>
                                              <p:pRg st="1" end="1"/>
                                            </p:txEl>
                                          </p:spTgt>
                                        </p:tgtEl>
                                        <p:attrNameLst>
                                          <p:attrName>style.visibility</p:attrName>
                                        </p:attrNameLst>
                                      </p:cBhvr>
                                      <p:to>
                                        <p:strVal val="visible"/>
                                      </p:to>
                                    </p:set>
                                    <p:animEffect transition="in" filter="fade">
                                      <p:cBhvr>
                                        <p:cTn id="12" dur="1000"/>
                                        <p:tgtEl>
                                          <p:spTgt spid="51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13">
                                            <p:txEl>
                                              <p:pRg st="2" end="2"/>
                                            </p:txEl>
                                          </p:spTgt>
                                        </p:tgtEl>
                                        <p:attrNameLst>
                                          <p:attrName>style.visibility</p:attrName>
                                        </p:attrNameLst>
                                      </p:cBhvr>
                                      <p:to>
                                        <p:strVal val="visible"/>
                                      </p:to>
                                    </p:set>
                                    <p:animEffect transition="in" filter="fade">
                                      <p:cBhvr>
                                        <p:cTn id="17" dur="1000"/>
                                        <p:tgtEl>
                                          <p:spTgt spid="51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13">
                                            <p:txEl>
                                              <p:pRg st="3" end="3"/>
                                            </p:txEl>
                                          </p:spTgt>
                                        </p:tgtEl>
                                        <p:attrNameLst>
                                          <p:attrName>style.visibility</p:attrName>
                                        </p:attrNameLst>
                                      </p:cBhvr>
                                      <p:to>
                                        <p:strVal val="visible"/>
                                      </p:to>
                                    </p:set>
                                    <p:animEffect transition="in" filter="fade">
                                      <p:cBhvr>
                                        <p:cTn id="22" dur="1000"/>
                                        <p:tgtEl>
                                          <p:spTgt spid="51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13">
                                            <p:txEl>
                                              <p:pRg st="4" end="4"/>
                                            </p:txEl>
                                          </p:spTgt>
                                        </p:tgtEl>
                                        <p:attrNameLst>
                                          <p:attrName>style.visibility</p:attrName>
                                        </p:attrNameLst>
                                      </p:cBhvr>
                                      <p:to>
                                        <p:strVal val="visible"/>
                                      </p:to>
                                    </p:set>
                                    <p:animEffect transition="in" filter="fade">
                                      <p:cBhvr>
                                        <p:cTn id="27" dur="1000"/>
                                        <p:tgtEl>
                                          <p:spTgt spid="51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13">
                                            <p:txEl>
                                              <p:pRg st="5" end="5"/>
                                            </p:txEl>
                                          </p:spTgt>
                                        </p:tgtEl>
                                        <p:attrNameLst>
                                          <p:attrName>style.visibility</p:attrName>
                                        </p:attrNameLst>
                                      </p:cBhvr>
                                      <p:to>
                                        <p:strVal val="visible"/>
                                      </p:to>
                                    </p:set>
                                    <p:animEffect transition="in" filter="fade">
                                      <p:cBhvr>
                                        <p:cTn id="32" dur="1000"/>
                                        <p:tgtEl>
                                          <p:spTgt spid="51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13">
                                            <p:txEl>
                                              <p:pRg st="6" end="6"/>
                                            </p:txEl>
                                          </p:spTgt>
                                        </p:tgtEl>
                                        <p:attrNameLst>
                                          <p:attrName>style.visibility</p:attrName>
                                        </p:attrNameLst>
                                      </p:cBhvr>
                                      <p:to>
                                        <p:strVal val="visible"/>
                                      </p:to>
                                    </p:set>
                                    <p:animEffect transition="in" filter="fade">
                                      <p:cBhvr>
                                        <p:cTn id="37" dur="1000"/>
                                        <p:tgtEl>
                                          <p:spTgt spid="51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513">
                                            <p:txEl>
                                              <p:pRg st="7" end="7"/>
                                            </p:txEl>
                                          </p:spTgt>
                                        </p:tgtEl>
                                        <p:attrNameLst>
                                          <p:attrName>style.visibility</p:attrName>
                                        </p:attrNameLst>
                                      </p:cBhvr>
                                      <p:to>
                                        <p:strVal val="visible"/>
                                      </p:to>
                                    </p:set>
                                    <p:animEffect transition="in" filter="fade">
                                      <p:cBhvr>
                                        <p:cTn id="42" dur="1000"/>
                                        <p:tgtEl>
                                          <p:spTgt spid="51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513">
                                            <p:txEl>
                                              <p:pRg st="8" end="8"/>
                                            </p:txEl>
                                          </p:spTgt>
                                        </p:tgtEl>
                                        <p:attrNameLst>
                                          <p:attrName>style.visibility</p:attrName>
                                        </p:attrNameLst>
                                      </p:cBhvr>
                                      <p:to>
                                        <p:strVal val="visible"/>
                                      </p:to>
                                    </p:set>
                                    <p:animEffect transition="in" filter="fade">
                                      <p:cBhvr>
                                        <p:cTn id="47" dur="1000"/>
                                        <p:tgtEl>
                                          <p:spTgt spid="51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513">
                                            <p:txEl>
                                              <p:pRg st="9" end="9"/>
                                            </p:txEl>
                                          </p:spTgt>
                                        </p:tgtEl>
                                        <p:attrNameLst>
                                          <p:attrName>style.visibility</p:attrName>
                                        </p:attrNameLst>
                                      </p:cBhvr>
                                      <p:to>
                                        <p:strVal val="visible"/>
                                      </p:to>
                                    </p:set>
                                    <p:animEffect transition="in" filter="fade">
                                      <p:cBhvr>
                                        <p:cTn id="52" dur="1000"/>
                                        <p:tgtEl>
                                          <p:spTgt spid="51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513">
                                            <p:txEl>
                                              <p:pRg st="10" end="10"/>
                                            </p:txEl>
                                          </p:spTgt>
                                        </p:tgtEl>
                                        <p:attrNameLst>
                                          <p:attrName>style.visibility</p:attrName>
                                        </p:attrNameLst>
                                      </p:cBhvr>
                                      <p:to>
                                        <p:strVal val="visible"/>
                                      </p:to>
                                    </p:set>
                                    <p:animEffect transition="in" filter="fade">
                                      <p:cBhvr>
                                        <p:cTn id="57" dur="1000"/>
                                        <p:tgtEl>
                                          <p:spTgt spid="513">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513">
                                            <p:txEl>
                                              <p:pRg st="11" end="11"/>
                                            </p:txEl>
                                          </p:spTgt>
                                        </p:tgtEl>
                                        <p:attrNameLst>
                                          <p:attrName>style.visibility</p:attrName>
                                        </p:attrNameLst>
                                      </p:cBhvr>
                                      <p:to>
                                        <p:strVal val="visible"/>
                                      </p:to>
                                    </p:set>
                                    <p:animEffect transition="in" filter="fade">
                                      <p:cBhvr>
                                        <p:cTn id="62" dur="1000"/>
                                        <p:tgtEl>
                                          <p:spTgt spid="513">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513">
                                            <p:txEl>
                                              <p:pRg st="12" end="12"/>
                                            </p:txEl>
                                          </p:spTgt>
                                        </p:tgtEl>
                                        <p:attrNameLst>
                                          <p:attrName>style.visibility</p:attrName>
                                        </p:attrNameLst>
                                      </p:cBhvr>
                                      <p:to>
                                        <p:strVal val="visible"/>
                                      </p:to>
                                    </p:set>
                                    <p:animEffect transition="in" filter="fade">
                                      <p:cBhvr>
                                        <p:cTn id="67" dur="1000"/>
                                        <p:tgtEl>
                                          <p:spTgt spid="51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632"/>
        <p:cNvGrpSpPr/>
        <p:nvPr/>
      </p:nvGrpSpPr>
      <p:grpSpPr>
        <a:xfrm>
          <a:off x="0" y="0"/>
          <a:ext cx="0" cy="0"/>
          <a:chOff x="0" y="0"/>
          <a:chExt cx="0" cy="0"/>
        </a:xfrm>
      </p:grpSpPr>
      <p:pic>
        <p:nvPicPr>
          <p:cNvPr id="634" name="Google Shape;634;p111"/>
          <p:cNvPicPr preferRelativeResize="0"/>
          <p:nvPr/>
        </p:nvPicPr>
        <p:blipFill>
          <a:blip r:embed="rId3">
            <a:alphaModFix/>
          </a:blip>
          <a:stretch>
            <a:fillRect/>
          </a:stretch>
        </p:blipFill>
        <p:spPr>
          <a:xfrm>
            <a:off x="84800" y="2127867"/>
            <a:ext cx="3955050" cy="2462795"/>
          </a:xfrm>
          <a:prstGeom prst="rect">
            <a:avLst/>
          </a:prstGeom>
          <a:noFill/>
          <a:ln>
            <a:noFill/>
          </a:ln>
        </p:spPr>
      </p:pic>
      <p:pic>
        <p:nvPicPr>
          <p:cNvPr id="635" name="Google Shape;635;p111"/>
          <p:cNvPicPr preferRelativeResize="0"/>
          <p:nvPr/>
        </p:nvPicPr>
        <p:blipFill>
          <a:blip r:embed="rId4">
            <a:alphaModFix/>
          </a:blip>
          <a:stretch>
            <a:fillRect/>
          </a:stretch>
        </p:blipFill>
        <p:spPr>
          <a:xfrm>
            <a:off x="4424275" y="1948818"/>
            <a:ext cx="4237200" cy="2641845"/>
          </a:xfrm>
          <a:prstGeom prst="rect">
            <a:avLst/>
          </a:prstGeom>
          <a:noFill/>
          <a:ln>
            <a:noFill/>
          </a:ln>
        </p:spPr>
      </p:pic>
      <p:sp>
        <p:nvSpPr>
          <p:cNvPr id="5" name="Google Shape;223;p46"/>
          <p:cNvSpPr/>
          <p:nvPr/>
        </p:nvSpPr>
        <p:spPr>
          <a:xfrm>
            <a:off x="0" y="0"/>
            <a:ext cx="9144000" cy="590400"/>
          </a:xfrm>
          <a:prstGeom prst="rect">
            <a:avLst/>
          </a:prstGeom>
          <a:solidFill>
            <a:srgbClr val="D9EAD3"/>
          </a:solidFill>
          <a:ln w="38100" cap="flat" cmpd="sng">
            <a:solidFill>
              <a:srgbClr val="548135"/>
            </a:solidFill>
            <a:prstDash val="solid"/>
            <a:round/>
            <a:headEnd type="none" w="sm" len="sm"/>
            <a:tailEnd type="none" w="sm" len="sm"/>
          </a:ln>
        </p:spPr>
        <p:txBody>
          <a:bodyPr spcFirstLastPara="1" wrap="square" lIns="91425" tIns="91425" rIns="91425" bIns="91425" anchor="ctr" anchorCtr="0">
            <a:noAutofit/>
          </a:bodyPr>
          <a:lstStyle/>
          <a:p>
            <a:pPr marL="279400" lvl="0" indent="0" algn="just" rtl="0">
              <a:lnSpc>
                <a:spcPct val="90000"/>
              </a:lnSpc>
              <a:spcBef>
                <a:spcPts val="600"/>
              </a:spcBef>
              <a:spcAft>
                <a:spcPts val="0"/>
              </a:spcAft>
              <a:buClr>
                <a:schemeClr val="dk1"/>
              </a:buClr>
              <a:buSzPts val="1100"/>
              <a:buFont typeface="Arial"/>
              <a:buNone/>
            </a:pPr>
            <a:endParaRPr sz="2400" b="1" dirty="0">
              <a:solidFill>
                <a:srgbClr val="38761D"/>
              </a:solidFill>
            </a:endParaRPr>
          </a:p>
          <a:p>
            <a:pPr marL="457200" lvl="0" algn="ctr">
              <a:lnSpc>
                <a:spcPct val="150000"/>
              </a:lnSpc>
            </a:pPr>
            <a:r>
              <a:rPr lang="en-US" sz="2400" b="1" dirty="0">
                <a:solidFill>
                  <a:srgbClr val="274E13"/>
                </a:solidFill>
                <a:latin typeface="Cambria"/>
                <a:ea typeface="Cambria"/>
                <a:cs typeface="Cambria"/>
                <a:sym typeface="Cambria"/>
              </a:rPr>
              <a:t>Associative Array</a:t>
            </a:r>
            <a:endParaRPr lang="en-US" sz="2800" b="1" dirty="0">
              <a:solidFill>
                <a:srgbClr val="274E13"/>
              </a:solidFill>
              <a:latin typeface="Cambria"/>
              <a:ea typeface="Cambria"/>
              <a:cs typeface="Cambria"/>
              <a:sym typeface="Cambria"/>
            </a:endParaRPr>
          </a:p>
          <a:p>
            <a:pPr marL="0" marR="0" lvl="0" indent="0" algn="l" rtl="0">
              <a:lnSpc>
                <a:spcPct val="100000"/>
              </a:lnSpc>
              <a:spcBef>
                <a:spcPts val="0"/>
              </a:spcBef>
              <a:spcAft>
                <a:spcPts val="0"/>
              </a:spcAft>
              <a:buNone/>
            </a:pPr>
            <a:endParaRPr dirty="0"/>
          </a:p>
          <a:p>
            <a:pPr marL="0" marR="0" lvl="0" indent="0" algn="l" rtl="0">
              <a:lnSpc>
                <a:spcPct val="100000"/>
              </a:lnSpc>
              <a:spcBef>
                <a:spcPts val="0"/>
              </a:spcBef>
              <a:spcAft>
                <a:spcPts val="0"/>
              </a:spcAft>
              <a:buNone/>
            </a:pPr>
            <a:endParaRPr dirty="0"/>
          </a:p>
        </p:txBody>
      </p:sp>
    </p:spTree>
    <p:extLst>
      <p:ext uri="{BB962C8B-B14F-4D97-AF65-F5344CB8AC3E}">
        <p14:creationId xmlns="" xmlns:p14="http://schemas.microsoft.com/office/powerpoint/2010/main" val="192367220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632"/>
        <p:cNvGrpSpPr/>
        <p:nvPr/>
      </p:nvGrpSpPr>
      <p:grpSpPr>
        <a:xfrm>
          <a:off x="0" y="0"/>
          <a:ext cx="0" cy="0"/>
          <a:chOff x="0" y="0"/>
          <a:chExt cx="0" cy="0"/>
        </a:xfrm>
      </p:grpSpPr>
      <p:sp>
        <p:nvSpPr>
          <p:cNvPr id="5" name="Google Shape;223;p46"/>
          <p:cNvSpPr/>
          <p:nvPr/>
        </p:nvSpPr>
        <p:spPr>
          <a:xfrm>
            <a:off x="0" y="0"/>
            <a:ext cx="9144000" cy="590400"/>
          </a:xfrm>
          <a:prstGeom prst="rect">
            <a:avLst/>
          </a:prstGeom>
          <a:solidFill>
            <a:srgbClr val="D9EAD3"/>
          </a:solidFill>
          <a:ln w="38100" cap="flat" cmpd="sng">
            <a:solidFill>
              <a:srgbClr val="548135"/>
            </a:solidFill>
            <a:prstDash val="solid"/>
            <a:round/>
            <a:headEnd type="none" w="sm" len="sm"/>
            <a:tailEnd type="none" w="sm" len="sm"/>
          </a:ln>
        </p:spPr>
        <p:txBody>
          <a:bodyPr spcFirstLastPara="1" wrap="square" lIns="91425" tIns="91425" rIns="91425" bIns="91425" anchor="ctr" anchorCtr="0">
            <a:noAutofit/>
          </a:bodyPr>
          <a:lstStyle/>
          <a:p>
            <a:pPr marL="279400" lvl="0" indent="0" algn="just" rtl="0">
              <a:lnSpc>
                <a:spcPct val="90000"/>
              </a:lnSpc>
              <a:spcBef>
                <a:spcPts val="600"/>
              </a:spcBef>
              <a:spcAft>
                <a:spcPts val="0"/>
              </a:spcAft>
              <a:buClr>
                <a:schemeClr val="dk1"/>
              </a:buClr>
              <a:buSzPts val="1100"/>
              <a:buFont typeface="Arial"/>
              <a:buNone/>
            </a:pPr>
            <a:endParaRPr sz="2400" b="1" dirty="0">
              <a:solidFill>
                <a:srgbClr val="38761D"/>
              </a:solidFill>
            </a:endParaRPr>
          </a:p>
          <a:p>
            <a:pPr marL="457200" lvl="0" algn="ctr">
              <a:lnSpc>
                <a:spcPct val="150000"/>
              </a:lnSpc>
            </a:pPr>
            <a:r>
              <a:rPr lang="en-US" sz="2400" b="1" dirty="0">
                <a:solidFill>
                  <a:srgbClr val="274E13"/>
                </a:solidFill>
                <a:latin typeface="Cambria"/>
                <a:ea typeface="Cambria"/>
                <a:cs typeface="Cambria"/>
                <a:sym typeface="Cambria"/>
              </a:rPr>
              <a:t>Associative Array</a:t>
            </a:r>
            <a:endParaRPr lang="en-US" sz="2800" b="1" dirty="0">
              <a:solidFill>
                <a:srgbClr val="274E13"/>
              </a:solidFill>
              <a:latin typeface="Cambria"/>
              <a:ea typeface="Cambria"/>
              <a:cs typeface="Cambria"/>
              <a:sym typeface="Cambria"/>
            </a:endParaRPr>
          </a:p>
          <a:p>
            <a:pPr marL="0" marR="0" lvl="0" indent="0" algn="l" rtl="0">
              <a:lnSpc>
                <a:spcPct val="100000"/>
              </a:lnSpc>
              <a:spcBef>
                <a:spcPts val="0"/>
              </a:spcBef>
              <a:spcAft>
                <a:spcPts val="0"/>
              </a:spcAft>
              <a:buNone/>
            </a:pPr>
            <a:endParaRPr dirty="0"/>
          </a:p>
          <a:p>
            <a:pPr marL="0" marR="0" lvl="0" indent="0" algn="l" rtl="0">
              <a:lnSpc>
                <a:spcPct val="100000"/>
              </a:lnSpc>
              <a:spcBef>
                <a:spcPts val="0"/>
              </a:spcBef>
              <a:spcAft>
                <a:spcPts val="0"/>
              </a:spcAft>
              <a:buNone/>
            </a:pPr>
            <a:endParaRPr dirty="0"/>
          </a:p>
        </p:txBody>
      </p:sp>
      <p:pic>
        <p:nvPicPr>
          <p:cNvPr id="1026" name="Picture 2"/>
          <p:cNvPicPr>
            <a:picLocks noChangeAspect="1" noChangeArrowheads="1"/>
          </p:cNvPicPr>
          <p:nvPr/>
        </p:nvPicPr>
        <p:blipFill>
          <a:blip r:embed="rId3"/>
          <a:srcRect/>
          <a:stretch>
            <a:fillRect/>
          </a:stretch>
        </p:blipFill>
        <p:spPr bwMode="auto">
          <a:xfrm>
            <a:off x="533400" y="4800600"/>
            <a:ext cx="2028825" cy="1609725"/>
          </a:xfrm>
          <a:prstGeom prst="rect">
            <a:avLst/>
          </a:prstGeom>
          <a:noFill/>
          <a:ln w="9525">
            <a:noFill/>
            <a:miter lim="800000"/>
            <a:headEnd/>
            <a:tailEnd/>
          </a:ln>
          <a:effectLst/>
        </p:spPr>
      </p:pic>
      <p:pic>
        <p:nvPicPr>
          <p:cNvPr id="1027" name="Picture 3"/>
          <p:cNvPicPr>
            <a:picLocks noChangeAspect="1" noChangeArrowheads="1"/>
          </p:cNvPicPr>
          <p:nvPr/>
        </p:nvPicPr>
        <p:blipFill>
          <a:blip r:embed="rId4"/>
          <a:srcRect/>
          <a:stretch>
            <a:fillRect/>
          </a:stretch>
        </p:blipFill>
        <p:spPr bwMode="auto">
          <a:xfrm>
            <a:off x="2667000" y="3886200"/>
            <a:ext cx="6298163" cy="2286000"/>
          </a:xfrm>
          <a:prstGeom prst="rect">
            <a:avLst/>
          </a:prstGeom>
          <a:noFill/>
          <a:ln w="9525">
            <a:noFill/>
            <a:miter lim="800000"/>
            <a:headEnd/>
            <a:tailEnd/>
          </a:ln>
          <a:effectLst/>
        </p:spPr>
      </p:pic>
      <p:sp>
        <p:nvSpPr>
          <p:cNvPr id="6" name="Rectangle 5"/>
          <p:cNvSpPr/>
          <p:nvPr/>
        </p:nvSpPr>
        <p:spPr>
          <a:xfrm>
            <a:off x="0" y="1066800"/>
            <a:ext cx="8839200" cy="2862322"/>
          </a:xfrm>
          <a:prstGeom prst="rect">
            <a:avLst/>
          </a:prstGeom>
        </p:spPr>
        <p:txBody>
          <a:bodyPr wrap="square">
            <a:spAutoFit/>
          </a:bodyPr>
          <a:lstStyle/>
          <a:p>
            <a:endParaRPr lang="en-US" dirty="0" smtClean="0"/>
          </a:p>
          <a:p>
            <a:r>
              <a:rPr lang="en-US" dirty="0" smtClean="0"/>
              <a:t>An associative array is an unordered collection of data elements that are indexed by an equal number of values called keys. </a:t>
            </a:r>
          </a:p>
          <a:p>
            <a:r>
              <a:rPr lang="en-US" dirty="0" smtClean="0"/>
              <a:t>• So each element of an associative array is in fact a pair of entities, a </a:t>
            </a:r>
            <a:r>
              <a:rPr lang="en-US" b="1" dirty="0" smtClean="0"/>
              <a:t>key and a value. </a:t>
            </a:r>
          </a:p>
          <a:p>
            <a:r>
              <a:rPr lang="en-US" dirty="0" smtClean="0"/>
              <a:t>• Associative arrays are supported by the standard class libraries of Java, C++, C# </a:t>
            </a:r>
          </a:p>
          <a:p>
            <a:r>
              <a:rPr lang="en-US" dirty="0" smtClean="0"/>
              <a:t>• Example: In Perl, associative arrays are often called </a:t>
            </a:r>
            <a:r>
              <a:rPr lang="en-US" b="1" dirty="0" smtClean="0"/>
              <a:t>hashes. Names begin with %; literals are delimited by parentheses. Hashes can be set to literal values with assignment statement, as in </a:t>
            </a:r>
          </a:p>
          <a:p>
            <a:r>
              <a:rPr lang="en-US" dirty="0" smtClean="0"/>
              <a:t>%salaries = (“Gary” =&gt; 75000, “Perry” =&gt; 57000, </a:t>
            </a:r>
          </a:p>
          <a:p>
            <a:r>
              <a:rPr lang="en-US" dirty="0" smtClean="0"/>
              <a:t>“Mary” =&gt; 55750, “Cedric” =&gt; 47850); </a:t>
            </a:r>
            <a:endParaRPr lang="en-US" dirty="0"/>
          </a:p>
        </p:txBody>
      </p:sp>
      <p:sp>
        <p:nvSpPr>
          <p:cNvPr id="7" name="TextBox 6"/>
          <p:cNvSpPr txBox="1"/>
          <p:nvPr/>
        </p:nvSpPr>
        <p:spPr>
          <a:xfrm>
            <a:off x="304800" y="4267200"/>
            <a:ext cx="2095895" cy="369332"/>
          </a:xfrm>
          <a:prstGeom prst="rect">
            <a:avLst/>
          </a:prstGeom>
          <a:noFill/>
        </p:spPr>
        <p:txBody>
          <a:bodyPr wrap="none" rtlCol="0">
            <a:spAutoFit/>
          </a:bodyPr>
          <a:lstStyle/>
          <a:p>
            <a:r>
              <a:rPr lang="en-US" dirty="0" smtClean="0"/>
              <a:t>Dictionary in Python</a:t>
            </a:r>
            <a:endParaRPr lang="en-US" dirty="0"/>
          </a:p>
        </p:txBody>
      </p:sp>
    </p:spTree>
    <p:extLst>
      <p:ext uri="{BB962C8B-B14F-4D97-AF65-F5344CB8AC3E}">
        <p14:creationId xmlns="" xmlns:p14="http://schemas.microsoft.com/office/powerpoint/2010/main" val="298562035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endParaRPr lang="en-US" dirty="0" smtClean="0"/>
          </a:p>
          <a:p>
            <a:r>
              <a:rPr lang="en-US" dirty="0" smtClean="0"/>
              <a:t>Python’s associative arrays, which are called </a:t>
            </a:r>
            <a:r>
              <a:rPr lang="en-US" b="1" dirty="0" smtClean="0"/>
              <a:t>dictionaries, are similar to those of Perl, except the values are all reference to objects. </a:t>
            </a:r>
          </a:p>
          <a:p>
            <a:r>
              <a:rPr lang="en-US" dirty="0" smtClean="0"/>
              <a:t>• PHP’s arrays are both normal arrays and associative array. </a:t>
            </a:r>
          </a:p>
          <a:p>
            <a:r>
              <a:rPr lang="en-US" dirty="0" smtClean="0"/>
              <a:t>• A </a:t>
            </a:r>
            <a:r>
              <a:rPr lang="en-US" dirty="0" err="1" smtClean="0"/>
              <a:t>Lua</a:t>
            </a:r>
            <a:r>
              <a:rPr lang="en-US" dirty="0" smtClean="0"/>
              <a:t> table is an associate array in which both the keys and the values can by any type. </a:t>
            </a:r>
          </a:p>
          <a:p>
            <a:r>
              <a:rPr lang="en-US" dirty="0" smtClean="0"/>
              <a:t>• C# and F# support associative arrays through a .NET class. </a:t>
            </a:r>
          </a:p>
          <a:p>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Arrays </a:t>
            </a:r>
            <a:endParaRPr lang="en-US" dirty="0"/>
          </a:p>
        </p:txBody>
      </p:sp>
      <p:sp>
        <p:nvSpPr>
          <p:cNvPr id="3" name="Content Placeholder 2"/>
          <p:cNvSpPr>
            <a:spLocks noGrp="1"/>
          </p:cNvSpPr>
          <p:nvPr>
            <p:ph idx="1"/>
          </p:nvPr>
        </p:nvSpPr>
        <p:spPr/>
        <p:txBody>
          <a:bodyPr>
            <a:normAutofit fontScale="92500" lnSpcReduction="10000"/>
          </a:bodyPr>
          <a:lstStyle/>
          <a:p>
            <a:endParaRPr lang="en-US" dirty="0" smtClean="0"/>
          </a:p>
          <a:p>
            <a:r>
              <a:rPr lang="en-US" dirty="0" smtClean="0"/>
              <a:t> The individual data elements of an array are of the </a:t>
            </a:r>
            <a:r>
              <a:rPr lang="en-US" b="1" dirty="0" smtClean="0"/>
              <a:t>same type. </a:t>
            </a:r>
          </a:p>
          <a:p>
            <a:r>
              <a:rPr lang="en-US" dirty="0" smtClean="0"/>
              <a:t>References to individual array elements are specified using subscription expressions. </a:t>
            </a:r>
          </a:p>
          <a:p>
            <a:r>
              <a:rPr lang="en-US" dirty="0" smtClean="0"/>
              <a:t>If any of the subscript expressions in a reference include variables, then the reference will require an addition run-time calculation to determine the address of the memory location being referenced. </a:t>
            </a:r>
          </a:p>
          <a:p>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Issues in Arrays</a:t>
            </a:r>
            <a:endParaRPr lang="en-US" dirty="0"/>
          </a:p>
        </p:txBody>
      </p:sp>
      <p:sp>
        <p:nvSpPr>
          <p:cNvPr id="3" name="Content Placeholder 2"/>
          <p:cNvSpPr>
            <a:spLocks noGrp="1"/>
          </p:cNvSpPr>
          <p:nvPr>
            <p:ph idx="1"/>
          </p:nvPr>
        </p:nvSpPr>
        <p:spPr/>
        <p:txBody>
          <a:bodyPr>
            <a:normAutofit fontScale="70000" lnSpcReduction="20000"/>
          </a:bodyPr>
          <a:lstStyle/>
          <a:p>
            <a:endParaRPr lang="en-US" dirty="0" smtClean="0"/>
          </a:p>
          <a:p>
            <a:r>
              <a:rPr lang="en-US" dirty="0" smtClean="0"/>
              <a:t>The primary design issues specific to arrays are the following: </a:t>
            </a:r>
          </a:p>
          <a:p>
            <a:r>
              <a:rPr lang="en-US" dirty="0" smtClean="0"/>
              <a:t>– What types are legal for subscripts? (</a:t>
            </a:r>
            <a:r>
              <a:rPr lang="en-US" dirty="0" err="1" smtClean="0"/>
              <a:t>int</a:t>
            </a:r>
            <a:r>
              <a:rPr lang="en-US" dirty="0" smtClean="0"/>
              <a:t>)</a:t>
            </a:r>
          </a:p>
          <a:p>
            <a:r>
              <a:rPr lang="en-US" dirty="0" smtClean="0"/>
              <a:t>– Are subscripting expressions in element references range checked? (yes)</a:t>
            </a:r>
          </a:p>
          <a:p>
            <a:r>
              <a:rPr lang="en-US" dirty="0" smtClean="0"/>
              <a:t>– When are subscript ranges bound?(statically bound, dynamically bound) </a:t>
            </a:r>
          </a:p>
          <a:p>
            <a:r>
              <a:rPr lang="en-US" dirty="0" smtClean="0"/>
              <a:t>– When does allocation take place? </a:t>
            </a:r>
          </a:p>
          <a:p>
            <a:r>
              <a:rPr lang="en-US" dirty="0" smtClean="0"/>
              <a:t>– Are ragged or rectangular multidimensional arrays allowed, or both? </a:t>
            </a:r>
          </a:p>
          <a:p>
            <a:r>
              <a:rPr lang="en-US" dirty="0" smtClean="0"/>
              <a:t>– Can arrays be initialized when they have their storage allocated? </a:t>
            </a:r>
          </a:p>
          <a:p>
            <a:r>
              <a:rPr lang="en-US" dirty="0" smtClean="0"/>
              <a:t>– What kinds of slices are allowed, if any? </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pic>
        <p:nvPicPr>
          <p:cNvPr id="198" name="Google Shape;198;p42"/>
          <p:cNvPicPr preferRelativeResize="0"/>
          <p:nvPr/>
        </p:nvPicPr>
        <p:blipFill rotWithShape="1">
          <a:blip r:embed="rId3">
            <a:alphaModFix/>
          </a:blip>
          <a:srcRect l="22409" t="29784" r="50726" b="34286"/>
          <a:stretch/>
        </p:blipFill>
        <p:spPr>
          <a:xfrm>
            <a:off x="1" y="1366600"/>
            <a:ext cx="4194601" cy="3931467"/>
          </a:xfrm>
          <a:prstGeom prst="rect">
            <a:avLst/>
          </a:prstGeom>
          <a:noFill/>
          <a:ln w="38100" cap="flat" cmpd="sng">
            <a:solidFill>
              <a:srgbClr val="548135"/>
            </a:solidFill>
            <a:prstDash val="solid"/>
            <a:round/>
            <a:headEnd type="none" w="sm" len="sm"/>
            <a:tailEnd type="none" w="sm" len="sm"/>
          </a:ln>
        </p:spPr>
      </p:pic>
      <p:sp>
        <p:nvSpPr>
          <p:cNvPr id="199" name="Google Shape;199;p42"/>
          <p:cNvSpPr/>
          <p:nvPr/>
        </p:nvSpPr>
        <p:spPr>
          <a:xfrm>
            <a:off x="4124275" y="1366533"/>
            <a:ext cx="4844400" cy="3931600"/>
          </a:xfrm>
          <a:prstGeom prst="rect">
            <a:avLst/>
          </a:prstGeom>
          <a:solidFill>
            <a:srgbClr val="D9EAD3"/>
          </a:solidFill>
          <a:ln w="38100" cap="flat" cmpd="sng">
            <a:solidFill>
              <a:srgbClr val="548135"/>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15000"/>
              </a:lnSpc>
              <a:spcBef>
                <a:spcPts val="600"/>
              </a:spcBef>
              <a:spcAft>
                <a:spcPts val="0"/>
              </a:spcAft>
              <a:buNone/>
            </a:pPr>
            <a:r>
              <a:rPr lang="en" sz="2400" b="1">
                <a:solidFill>
                  <a:srgbClr val="274E13"/>
                </a:solidFill>
              </a:rPr>
              <a:t>Data type:</a:t>
            </a:r>
            <a:r>
              <a:rPr lang="en" sz="2400" b="1">
                <a:solidFill>
                  <a:srgbClr val="FF0000"/>
                </a:solidFill>
              </a:rPr>
              <a:t> </a:t>
            </a:r>
            <a:r>
              <a:rPr lang="en" sz="2400">
                <a:solidFill>
                  <a:schemeClr val="dk1"/>
                </a:solidFill>
              </a:rPr>
              <a:t>A </a:t>
            </a:r>
            <a:r>
              <a:rPr lang="en" sz="2400" i="1">
                <a:solidFill>
                  <a:schemeClr val="dk1"/>
                </a:solidFill>
              </a:rPr>
              <a:t>data type</a:t>
            </a:r>
            <a:r>
              <a:rPr lang="en" sz="2400">
                <a:solidFill>
                  <a:schemeClr val="dk1"/>
                </a:solidFill>
              </a:rPr>
              <a:t> defines a collection of data values and </a:t>
            </a:r>
            <a:endParaRPr sz="2400">
              <a:solidFill>
                <a:schemeClr val="dk1"/>
              </a:solidFill>
            </a:endParaRPr>
          </a:p>
          <a:p>
            <a:pPr marL="0" lvl="0" indent="0" algn="l" rtl="0">
              <a:lnSpc>
                <a:spcPct val="115000"/>
              </a:lnSpc>
              <a:spcBef>
                <a:spcPts val="600"/>
              </a:spcBef>
              <a:spcAft>
                <a:spcPts val="0"/>
              </a:spcAft>
              <a:buNone/>
            </a:pPr>
            <a:r>
              <a:rPr lang="en" sz="2400">
                <a:solidFill>
                  <a:schemeClr val="dk1"/>
                </a:solidFill>
              </a:rPr>
              <a:t>a set of predefined operations on those values</a:t>
            </a:r>
            <a:endParaRPr sz="2400">
              <a:solidFill>
                <a:schemeClr val="dk1"/>
              </a:solidFill>
            </a:endParaRPr>
          </a:p>
          <a:p>
            <a:pPr marL="0" lvl="0" indent="0" algn="l" rtl="0">
              <a:spcBef>
                <a:spcPts val="0"/>
              </a:spcBef>
              <a:spcAft>
                <a:spcPts val="0"/>
              </a:spcAft>
              <a:buNone/>
            </a:pPr>
            <a:endParaRPr/>
          </a:p>
        </p:txBody>
      </p:sp>
      <p:sp>
        <p:nvSpPr>
          <p:cNvPr id="6" name="Title 5"/>
          <p:cNvSpPr>
            <a:spLocks noGrp="1"/>
          </p:cNvSpPr>
          <p:nvPr>
            <p:ph type="title"/>
          </p:nvPr>
        </p:nvSpPr>
        <p:spPr/>
        <p:txBody>
          <a:bodyPr/>
          <a:lstStyle/>
          <a:p>
            <a:endParaRPr lang="en-US" dirty="0"/>
          </a:p>
        </p:txBody>
      </p:sp>
      <p:sp>
        <p:nvSpPr>
          <p:cNvPr id="7" name="Text Placeholder 6"/>
          <p:cNvSpPr>
            <a:spLocks noGrp="1"/>
          </p:cNvSpPr>
          <p:nvPr>
            <p:ph type="body" idx="1"/>
          </p:nvPr>
        </p:nvSpPr>
        <p:spPr/>
        <p:txBody>
          <a:bodyPr/>
          <a:lstStyle/>
          <a:p>
            <a:endParaRPr lang="en-US" dirty="0"/>
          </a:p>
        </p:txBody>
      </p:sp>
    </p:spTree>
    <p:extLst>
      <p:ext uri="{BB962C8B-B14F-4D97-AF65-F5344CB8AC3E}">
        <p14:creationId xmlns="" xmlns:p14="http://schemas.microsoft.com/office/powerpoint/2010/main" val="58153080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18"/>
        <p:cNvGrpSpPr/>
        <p:nvPr/>
      </p:nvGrpSpPr>
      <p:grpSpPr>
        <a:xfrm>
          <a:off x="0" y="0"/>
          <a:ext cx="0" cy="0"/>
          <a:chOff x="0" y="0"/>
          <a:chExt cx="0" cy="0"/>
        </a:xfrm>
      </p:grpSpPr>
      <p:sp>
        <p:nvSpPr>
          <p:cNvPr id="420" name="Google Shape;420;p78"/>
          <p:cNvSpPr txBox="1"/>
          <p:nvPr/>
        </p:nvSpPr>
        <p:spPr>
          <a:xfrm>
            <a:off x="180900" y="1607333"/>
            <a:ext cx="8747700" cy="4411200"/>
          </a:xfrm>
          <a:prstGeom prst="rect">
            <a:avLst/>
          </a:prstGeom>
          <a:noFill/>
          <a:ln w="28575" cap="flat" cmpd="sng">
            <a:solidFill>
              <a:srgbClr val="FFFFFF"/>
            </a:solidFill>
            <a:prstDash val="solid"/>
            <a:round/>
            <a:headEnd type="none" w="sm" len="sm"/>
            <a:tailEnd type="none" w="sm" len="sm"/>
          </a:ln>
        </p:spPr>
        <p:txBody>
          <a:bodyPr spcFirstLastPara="1" wrap="square" lIns="91425" tIns="91425" rIns="91425" bIns="91425" anchor="t" anchorCtr="0">
            <a:noAutofit/>
          </a:bodyPr>
          <a:lstStyle/>
          <a:p>
            <a:endParaRPr lang="en-US" sz="1600" dirty="0" smtClean="0"/>
          </a:p>
          <a:p>
            <a:r>
              <a:rPr lang="en-US" sz="1600" dirty="0" smtClean="0"/>
              <a:t>Indexing (or subscripting) is a mapping from indices to elements. </a:t>
            </a:r>
          </a:p>
          <a:p>
            <a:r>
              <a:rPr lang="en-US" sz="1600" dirty="0" smtClean="0"/>
              <a:t>• The mapping can be shown as: </a:t>
            </a:r>
          </a:p>
          <a:p>
            <a:r>
              <a:rPr lang="en-US" sz="1600" dirty="0" err="1" smtClean="0"/>
              <a:t>array_name</a:t>
            </a:r>
            <a:r>
              <a:rPr lang="en-US" sz="1600" dirty="0" smtClean="0"/>
              <a:t> (</a:t>
            </a:r>
            <a:r>
              <a:rPr lang="en-US" sz="1600" dirty="0" err="1" smtClean="0"/>
              <a:t>index_value_list</a:t>
            </a:r>
            <a:r>
              <a:rPr lang="en-US" sz="1600" dirty="0" smtClean="0"/>
              <a:t>) → an element </a:t>
            </a:r>
          </a:p>
          <a:p>
            <a:r>
              <a:rPr lang="en-US" sz="1600" dirty="0" smtClean="0"/>
              <a:t>• Ex, </a:t>
            </a:r>
            <a:r>
              <a:rPr lang="en-US" sz="1600" dirty="0" err="1" smtClean="0"/>
              <a:t>Ada</a:t>
            </a:r>
            <a:r>
              <a:rPr lang="en-US" sz="1600" dirty="0" smtClean="0"/>
              <a:t> assignment statement: </a:t>
            </a:r>
          </a:p>
          <a:p>
            <a:endParaRPr lang="en-US" sz="1600" dirty="0" smtClean="0"/>
          </a:p>
          <a:p>
            <a:r>
              <a:rPr lang="en-US" sz="1600" dirty="0" smtClean="0"/>
              <a:t>Sum := Sum + B(I); </a:t>
            </a:r>
          </a:p>
          <a:p>
            <a:r>
              <a:rPr lang="en-US" sz="1600" dirty="0" smtClean="0"/>
              <a:t>– Because </a:t>
            </a:r>
            <a:r>
              <a:rPr lang="en-US" sz="1600" b="1" dirty="0" smtClean="0"/>
              <a:t>( ) are used for both subprogram parameters and array subscripts in </a:t>
            </a:r>
            <a:r>
              <a:rPr lang="en-US" sz="1600" b="1" dirty="0" err="1" smtClean="0"/>
              <a:t>Ada</a:t>
            </a:r>
            <a:r>
              <a:rPr lang="en-US" sz="1600" b="1" dirty="0" smtClean="0"/>
              <a:t>, this results in reduced readability. </a:t>
            </a:r>
          </a:p>
          <a:p>
            <a:r>
              <a:rPr lang="en-US" sz="1600" dirty="0" smtClean="0"/>
              <a:t>• C-based languages use [ ] to delimit array indices. </a:t>
            </a:r>
          </a:p>
          <a:p>
            <a:r>
              <a:rPr lang="en-US" sz="1600" dirty="0" smtClean="0"/>
              <a:t>• Two distinct types are involved in an array type: </a:t>
            </a:r>
          </a:p>
          <a:p>
            <a:r>
              <a:rPr lang="en-US" sz="1600" dirty="0" smtClean="0"/>
              <a:t>– The element type, and </a:t>
            </a:r>
          </a:p>
          <a:p>
            <a:r>
              <a:rPr lang="en-US" sz="1600" dirty="0" smtClean="0"/>
              <a:t>– The type of the subscripts. </a:t>
            </a:r>
          </a:p>
          <a:p>
            <a:pPr marL="914400" lvl="0" indent="0" algn="l" rtl="0">
              <a:lnSpc>
                <a:spcPct val="150000"/>
              </a:lnSpc>
              <a:spcBef>
                <a:spcPts val="600"/>
              </a:spcBef>
              <a:spcAft>
                <a:spcPts val="0"/>
              </a:spcAft>
              <a:buNone/>
            </a:pPr>
            <a:endParaRPr sz="1700" dirty="0">
              <a:latin typeface="Cambria"/>
              <a:ea typeface="Cambria"/>
              <a:cs typeface="Cambria"/>
              <a:sym typeface="Cambria"/>
            </a:endParaRPr>
          </a:p>
          <a:p>
            <a:pPr marL="914400" lvl="0" indent="0" algn="l" rtl="0">
              <a:lnSpc>
                <a:spcPct val="150000"/>
              </a:lnSpc>
              <a:spcBef>
                <a:spcPts val="600"/>
              </a:spcBef>
              <a:spcAft>
                <a:spcPts val="0"/>
              </a:spcAft>
              <a:buNone/>
            </a:pPr>
            <a:endParaRPr sz="1700" b="1" dirty="0">
              <a:latin typeface="Cambria"/>
              <a:ea typeface="Cambria"/>
              <a:cs typeface="Cambria"/>
              <a:sym typeface="Cambria"/>
            </a:endParaRPr>
          </a:p>
          <a:p>
            <a:pPr marL="914400" lvl="0" indent="0" algn="l" rtl="0">
              <a:lnSpc>
                <a:spcPct val="150000"/>
              </a:lnSpc>
              <a:spcBef>
                <a:spcPts val="600"/>
              </a:spcBef>
              <a:spcAft>
                <a:spcPts val="0"/>
              </a:spcAft>
              <a:buNone/>
            </a:pPr>
            <a:endParaRPr sz="1600" dirty="0">
              <a:latin typeface="Cambria"/>
              <a:ea typeface="Cambria"/>
              <a:cs typeface="Cambria"/>
              <a:sym typeface="Cambria"/>
            </a:endParaRPr>
          </a:p>
          <a:p>
            <a:pPr marL="457200" lvl="0" indent="0" algn="l" rtl="0">
              <a:lnSpc>
                <a:spcPct val="150000"/>
              </a:lnSpc>
              <a:spcBef>
                <a:spcPts val="600"/>
              </a:spcBef>
              <a:spcAft>
                <a:spcPts val="0"/>
              </a:spcAft>
              <a:buNone/>
            </a:pPr>
            <a:endParaRPr sz="1600" b="1" dirty="0">
              <a:latin typeface="Cambria"/>
              <a:ea typeface="Cambria"/>
              <a:cs typeface="Cambria"/>
              <a:sym typeface="Cambria"/>
            </a:endParaRPr>
          </a:p>
          <a:p>
            <a:pPr marL="457200" lvl="0" indent="0" algn="l" rtl="0">
              <a:lnSpc>
                <a:spcPct val="150000"/>
              </a:lnSpc>
              <a:spcBef>
                <a:spcPts val="600"/>
              </a:spcBef>
              <a:spcAft>
                <a:spcPts val="0"/>
              </a:spcAft>
              <a:buNone/>
            </a:pPr>
            <a:endParaRPr sz="1600" dirty="0">
              <a:latin typeface="Cambria"/>
              <a:ea typeface="Cambria"/>
              <a:cs typeface="Cambria"/>
              <a:sym typeface="Cambria"/>
            </a:endParaRPr>
          </a:p>
          <a:p>
            <a:pPr marL="457200" lvl="0" indent="0" algn="l" rtl="0">
              <a:lnSpc>
                <a:spcPct val="150000"/>
              </a:lnSpc>
              <a:spcBef>
                <a:spcPts val="600"/>
              </a:spcBef>
              <a:spcAft>
                <a:spcPts val="0"/>
              </a:spcAft>
              <a:buNone/>
            </a:pPr>
            <a:endParaRPr sz="1600" b="1" dirty="0">
              <a:latin typeface="Cambria"/>
              <a:ea typeface="Cambria"/>
              <a:cs typeface="Cambria"/>
              <a:sym typeface="Cambria"/>
            </a:endParaRPr>
          </a:p>
          <a:p>
            <a:pPr marL="0" lvl="0" indent="0" algn="l" rtl="0">
              <a:lnSpc>
                <a:spcPct val="115000"/>
              </a:lnSpc>
              <a:spcBef>
                <a:spcPts val="600"/>
              </a:spcBef>
              <a:spcAft>
                <a:spcPts val="0"/>
              </a:spcAft>
              <a:buNone/>
            </a:pPr>
            <a:endParaRPr sz="1600" b="1" dirty="0">
              <a:latin typeface="Cambria"/>
              <a:ea typeface="Cambria"/>
              <a:cs typeface="Cambria"/>
              <a:sym typeface="Cambria"/>
            </a:endParaRPr>
          </a:p>
          <a:p>
            <a:pPr marL="457200" marR="0" lvl="0" indent="0" algn="l" rtl="0">
              <a:lnSpc>
                <a:spcPct val="115000"/>
              </a:lnSpc>
              <a:spcBef>
                <a:spcPts val="600"/>
              </a:spcBef>
              <a:spcAft>
                <a:spcPts val="0"/>
              </a:spcAft>
              <a:buNone/>
            </a:pPr>
            <a:endParaRPr sz="1700" dirty="0">
              <a:latin typeface="Cambria"/>
              <a:ea typeface="Cambria"/>
              <a:cs typeface="Cambria"/>
              <a:sym typeface="Cambria"/>
            </a:endParaRPr>
          </a:p>
          <a:p>
            <a:pPr marL="914400" lvl="0" indent="0" algn="l" rtl="0">
              <a:lnSpc>
                <a:spcPct val="115000"/>
              </a:lnSpc>
              <a:spcBef>
                <a:spcPts val="600"/>
              </a:spcBef>
              <a:spcAft>
                <a:spcPts val="0"/>
              </a:spcAft>
              <a:buNone/>
            </a:pPr>
            <a:endParaRPr sz="1800" b="1" dirty="0">
              <a:latin typeface="Cambria"/>
              <a:ea typeface="Cambria"/>
              <a:cs typeface="Cambria"/>
              <a:sym typeface="Cambria"/>
            </a:endParaRPr>
          </a:p>
          <a:p>
            <a:pPr marL="914400" lvl="0" indent="0" algn="l" rtl="0">
              <a:lnSpc>
                <a:spcPct val="115000"/>
              </a:lnSpc>
              <a:spcBef>
                <a:spcPts val="600"/>
              </a:spcBef>
              <a:spcAft>
                <a:spcPts val="0"/>
              </a:spcAft>
              <a:buNone/>
            </a:pPr>
            <a:endParaRPr sz="1800" dirty="0">
              <a:latin typeface="Cambria"/>
              <a:ea typeface="Cambria"/>
              <a:cs typeface="Cambria"/>
              <a:sym typeface="Cambria"/>
            </a:endParaRPr>
          </a:p>
          <a:p>
            <a:pPr marL="0" lvl="0" indent="457200" algn="l" rtl="0">
              <a:lnSpc>
                <a:spcPct val="115000"/>
              </a:lnSpc>
              <a:spcBef>
                <a:spcPts val="600"/>
              </a:spcBef>
              <a:spcAft>
                <a:spcPts val="0"/>
              </a:spcAft>
              <a:buNone/>
            </a:pPr>
            <a:endParaRPr sz="1800" dirty="0">
              <a:latin typeface="Cambria"/>
              <a:ea typeface="Cambria"/>
              <a:cs typeface="Cambria"/>
              <a:sym typeface="Cambria"/>
            </a:endParaRPr>
          </a:p>
          <a:p>
            <a:pPr marL="1371600" lvl="0" indent="0" algn="l" rtl="0">
              <a:lnSpc>
                <a:spcPct val="115000"/>
              </a:lnSpc>
              <a:spcBef>
                <a:spcPts val="600"/>
              </a:spcBef>
              <a:spcAft>
                <a:spcPts val="0"/>
              </a:spcAft>
              <a:buNone/>
            </a:pPr>
            <a:endParaRPr sz="1800" dirty="0">
              <a:latin typeface="Cambria"/>
              <a:ea typeface="Cambria"/>
              <a:cs typeface="Cambria"/>
              <a:sym typeface="Cambria"/>
            </a:endParaRPr>
          </a:p>
          <a:p>
            <a:pPr marL="1371600" marR="0" lvl="0" indent="0" algn="l" rtl="0">
              <a:lnSpc>
                <a:spcPct val="115000"/>
              </a:lnSpc>
              <a:spcBef>
                <a:spcPts val="0"/>
              </a:spcBef>
              <a:spcAft>
                <a:spcPts val="0"/>
              </a:spcAft>
              <a:buNone/>
            </a:pPr>
            <a:endParaRPr dirty="0"/>
          </a:p>
        </p:txBody>
      </p:sp>
      <p:sp>
        <p:nvSpPr>
          <p:cNvPr id="4" name="Google Shape;223;p46"/>
          <p:cNvSpPr/>
          <p:nvPr/>
        </p:nvSpPr>
        <p:spPr>
          <a:xfrm>
            <a:off x="0" y="0"/>
            <a:ext cx="9144000" cy="590400"/>
          </a:xfrm>
          <a:prstGeom prst="rect">
            <a:avLst/>
          </a:prstGeom>
          <a:solidFill>
            <a:srgbClr val="D9EAD3"/>
          </a:solidFill>
          <a:ln w="38100" cap="flat" cmpd="sng">
            <a:solidFill>
              <a:srgbClr val="548135"/>
            </a:solidFill>
            <a:prstDash val="solid"/>
            <a:round/>
            <a:headEnd type="none" w="sm" len="sm"/>
            <a:tailEnd type="none" w="sm" len="sm"/>
          </a:ln>
        </p:spPr>
        <p:txBody>
          <a:bodyPr spcFirstLastPara="1" wrap="square" lIns="91425" tIns="91425" rIns="91425" bIns="91425" anchor="ctr" anchorCtr="0">
            <a:noAutofit/>
          </a:bodyPr>
          <a:lstStyle/>
          <a:p>
            <a:pPr marL="279400" lvl="0" indent="0" algn="just" rtl="0">
              <a:lnSpc>
                <a:spcPct val="90000"/>
              </a:lnSpc>
              <a:spcBef>
                <a:spcPts val="600"/>
              </a:spcBef>
              <a:spcAft>
                <a:spcPts val="0"/>
              </a:spcAft>
              <a:buClr>
                <a:schemeClr val="dk1"/>
              </a:buClr>
              <a:buSzPts val="1100"/>
              <a:buFont typeface="Arial"/>
              <a:buNone/>
            </a:pPr>
            <a:endParaRPr sz="2400" b="1" dirty="0">
              <a:solidFill>
                <a:srgbClr val="38761D"/>
              </a:solidFill>
            </a:endParaRPr>
          </a:p>
          <a:p>
            <a:pPr marL="457200" lvl="0" algn="ctr">
              <a:lnSpc>
                <a:spcPct val="150000"/>
              </a:lnSpc>
            </a:pPr>
            <a:r>
              <a:rPr lang="en-US" sz="2400" b="1" dirty="0">
                <a:solidFill>
                  <a:srgbClr val="274E13"/>
                </a:solidFill>
                <a:latin typeface="Cambria"/>
                <a:ea typeface="Cambria"/>
                <a:cs typeface="Cambria"/>
                <a:sym typeface="Cambria"/>
              </a:rPr>
              <a:t>Array and Indexes</a:t>
            </a:r>
          </a:p>
          <a:p>
            <a:pPr marL="0" marR="0" lvl="0" indent="0" algn="l" rtl="0">
              <a:lnSpc>
                <a:spcPct val="100000"/>
              </a:lnSpc>
              <a:spcBef>
                <a:spcPts val="0"/>
              </a:spcBef>
              <a:spcAft>
                <a:spcPts val="0"/>
              </a:spcAft>
              <a:buNone/>
            </a:pPr>
            <a:endParaRPr dirty="0"/>
          </a:p>
          <a:p>
            <a:pPr marL="0" marR="0" lvl="0" indent="0" algn="l" rtl="0">
              <a:lnSpc>
                <a:spcPct val="100000"/>
              </a:lnSpc>
              <a:spcBef>
                <a:spcPts val="0"/>
              </a:spcBef>
              <a:spcAft>
                <a:spcPts val="0"/>
              </a:spcAft>
              <a:buNone/>
            </a:pPr>
            <a:endParaRPr dirty="0"/>
          </a:p>
        </p:txBody>
      </p:sp>
    </p:spTree>
    <p:extLst>
      <p:ext uri="{BB962C8B-B14F-4D97-AF65-F5344CB8AC3E}">
        <p14:creationId xmlns="" xmlns:p14="http://schemas.microsoft.com/office/powerpoint/2010/main" val="422917218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endParaRPr lang="en-US" dirty="0" smtClean="0"/>
          </a:p>
          <a:p>
            <a:r>
              <a:rPr lang="en-US" dirty="0" smtClean="0"/>
              <a:t>The type of the subscript is often a sub-range of integers. </a:t>
            </a:r>
          </a:p>
          <a:p>
            <a:r>
              <a:rPr lang="en-US" dirty="0" smtClean="0"/>
              <a:t>• Among contemporary languages, C, C++, Perl, and Fortran </a:t>
            </a:r>
            <a:r>
              <a:rPr lang="en-US" b="1" dirty="0" smtClean="0"/>
              <a:t>don’t specify range checking of subscripts, but Java, ML, and C# do. </a:t>
            </a:r>
          </a:p>
          <a:p>
            <a:r>
              <a:rPr lang="en-US" dirty="0" smtClean="0"/>
              <a:t>• In Perl, all arrays begin with at sign (@), because array elements are always scalars and the names of scalars always being with dollar signs ($), references to array elements use dollar signs rather that at signs in their names. For example, for the </a:t>
            </a:r>
            <a:r>
              <a:rPr lang="en-US" b="1" dirty="0" smtClean="0"/>
              <a:t>@list, the second element is referenced with $list[1]. </a:t>
            </a:r>
          </a:p>
          <a:p>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Subscript Bindings and Array Categories</a:t>
            </a:r>
            <a:endParaRPr lang="en-US" dirty="0"/>
          </a:p>
        </p:txBody>
      </p:sp>
      <p:sp>
        <p:nvSpPr>
          <p:cNvPr id="3" name="Content Placeholder 2"/>
          <p:cNvSpPr>
            <a:spLocks noGrp="1"/>
          </p:cNvSpPr>
          <p:nvPr>
            <p:ph idx="1"/>
          </p:nvPr>
        </p:nvSpPr>
        <p:spPr/>
        <p:txBody>
          <a:bodyPr>
            <a:normAutofit fontScale="92500" lnSpcReduction="20000"/>
          </a:bodyPr>
          <a:lstStyle/>
          <a:p>
            <a:endParaRPr lang="en-US" dirty="0" smtClean="0"/>
          </a:p>
          <a:p>
            <a:r>
              <a:rPr lang="en-US" dirty="0" smtClean="0"/>
              <a:t>The binding of subscript type to an array variable is usually </a:t>
            </a:r>
            <a:r>
              <a:rPr lang="en-US" b="1" dirty="0" smtClean="0"/>
              <a:t>static, but the subscript value ranges are sometimes dynamically bound. </a:t>
            </a:r>
          </a:p>
          <a:p>
            <a:r>
              <a:rPr lang="en-US" dirty="0" smtClean="0"/>
              <a:t>• In C-based languages, the lower bound of all index ranges is fixed at 0; </a:t>
            </a:r>
            <a:r>
              <a:rPr lang="en-US" b="1" dirty="0" smtClean="0"/>
              <a:t>Fortran 95, it defaults to 1. </a:t>
            </a:r>
          </a:p>
          <a:p>
            <a:endParaRPr lang="en-US" dirty="0" smtClean="0"/>
          </a:p>
          <a:p>
            <a:r>
              <a:rPr lang="en-US" dirty="0" smtClean="0"/>
              <a:t>• There are </a:t>
            </a:r>
            <a:r>
              <a:rPr lang="en-US" b="1" dirty="0" smtClean="0"/>
              <a:t>four categories of arrays, based on the binding to subscript ranges, the binding to storage, and </a:t>
            </a:r>
            <a:r>
              <a:rPr lang="en-US" b="1" dirty="0" err="1" smtClean="0"/>
              <a:t>rom</a:t>
            </a:r>
            <a:r>
              <a:rPr lang="en-US" b="1" dirty="0" smtClean="0"/>
              <a:t> where the storage is allocated. </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a:p>
        </p:txBody>
      </p:sp>
      <p:sp>
        <p:nvSpPr>
          <p:cNvPr id="5" name="Content Placeholder 4"/>
          <p:cNvSpPr>
            <a:spLocks noGrp="1"/>
          </p:cNvSpPr>
          <p:nvPr>
            <p:ph idx="1"/>
          </p:nvPr>
        </p:nvSpPr>
        <p:spPr/>
        <p:txBody>
          <a:bodyPr>
            <a:normAutofit lnSpcReduction="10000"/>
          </a:bodyPr>
          <a:lstStyle/>
          <a:p>
            <a:endParaRPr lang="en-US" dirty="0" smtClean="0"/>
          </a:p>
          <a:p>
            <a:r>
              <a:rPr lang="en-US" dirty="0" smtClean="0"/>
              <a:t>A </a:t>
            </a:r>
            <a:r>
              <a:rPr lang="en-US" b="1" dirty="0" smtClean="0"/>
              <a:t>static array is one in which the subscript ranges are statically bound and storage allocation is static (done before run time). </a:t>
            </a:r>
          </a:p>
          <a:p>
            <a:r>
              <a:rPr lang="en-US" dirty="0" smtClean="0"/>
              <a:t>– Advantages: efficiency “No allocation &amp; </a:t>
            </a:r>
            <a:r>
              <a:rPr lang="en-US" dirty="0" err="1" smtClean="0"/>
              <a:t>deallocation</a:t>
            </a:r>
            <a:r>
              <a:rPr lang="en-US" dirty="0" smtClean="0"/>
              <a:t>.” </a:t>
            </a:r>
          </a:p>
          <a:p>
            <a:r>
              <a:rPr lang="en-US" dirty="0" smtClean="0"/>
              <a:t>– Ex: </a:t>
            </a:r>
          </a:p>
          <a:p>
            <a:r>
              <a:rPr lang="en-US" dirty="0" smtClean="0"/>
              <a:t>Arrays declared in C &amp; C++ function that includes the </a:t>
            </a:r>
            <a:r>
              <a:rPr lang="en-US" b="1" dirty="0" smtClean="0"/>
              <a:t>static modifier are static. </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endParaRPr lang="en-US" dirty="0" smtClean="0"/>
          </a:p>
          <a:p>
            <a:r>
              <a:rPr lang="en-US" dirty="0" smtClean="0"/>
              <a:t>A </a:t>
            </a:r>
            <a:r>
              <a:rPr lang="en-US" b="1" dirty="0" smtClean="0"/>
              <a:t>fixed stack-dynamic array is one in which the subscript ranges are statically bound, but the allocation is done at elaboration time during execution. </a:t>
            </a:r>
          </a:p>
          <a:p>
            <a:r>
              <a:rPr lang="en-US" dirty="0" smtClean="0"/>
              <a:t>– Advantages: Space efficiency. A large array in one subprogram can use the same space as a large array in different subprograms. </a:t>
            </a:r>
          </a:p>
          <a:p>
            <a:r>
              <a:rPr lang="en-US" dirty="0" smtClean="0"/>
              <a:t>– Ex: </a:t>
            </a:r>
          </a:p>
          <a:p>
            <a:r>
              <a:rPr lang="en-US" dirty="0" smtClean="0"/>
              <a:t>Arrays declared in C &amp; C++ function without the static modifier are </a:t>
            </a:r>
            <a:r>
              <a:rPr lang="en-US" b="1" dirty="0" smtClean="0"/>
              <a:t>fixed stack-dynamic arrays. </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0000" lnSpcReduction="20000"/>
          </a:bodyPr>
          <a:lstStyle/>
          <a:p>
            <a:endParaRPr lang="en-US" dirty="0" smtClean="0"/>
          </a:p>
          <a:p>
            <a:r>
              <a:rPr lang="en-US" dirty="0" smtClean="0"/>
              <a:t>A </a:t>
            </a:r>
            <a:r>
              <a:rPr lang="en-US" b="1" dirty="0" smtClean="0"/>
              <a:t>fixed heap-dynamic array is similar to fixed stack-dynamic in which the subscript ranges are dynamically bound, and the storage allocation is dynamic, but they are both fixed after storage is allocated (i.e., binding is done when requested and storage is allocated from heap, not stack) </a:t>
            </a:r>
          </a:p>
          <a:p>
            <a:r>
              <a:rPr lang="en-US" dirty="0" smtClean="0"/>
              <a:t>– The bindings are done when the user program requests them during execution, rather than at elaboration time and the storage is allocated on the heap, rather than the stack. </a:t>
            </a:r>
          </a:p>
          <a:p>
            <a:r>
              <a:rPr lang="en-US" dirty="0" smtClean="0"/>
              <a:t>– Ex: ▪ C &amp; C++ also provide </a:t>
            </a:r>
            <a:r>
              <a:rPr lang="en-US" b="1" dirty="0" smtClean="0"/>
              <a:t>fixed heap-dynamic arrays. The function </a:t>
            </a:r>
            <a:r>
              <a:rPr lang="en-US" b="1" dirty="0" err="1" smtClean="0"/>
              <a:t>malloc</a:t>
            </a:r>
            <a:r>
              <a:rPr lang="en-US" b="1" dirty="0" smtClean="0"/>
              <a:t> and free are used in C. The operations new and delete are used in C++. ▪ In Java, all non-generic arrays are fixed heap dynamic arrays. Once created, they keep the same subscript ranges and storage. </a:t>
            </a:r>
          </a:p>
          <a:p>
            <a:endParaRPr lang="en-US" dirty="0" smtClean="0"/>
          </a:p>
          <a:p>
            <a:endParaRPr lang="en-US" dirty="0" smtClean="0"/>
          </a:p>
          <a:p>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endParaRPr lang="en-US" dirty="0" smtClean="0"/>
          </a:p>
          <a:p>
            <a:r>
              <a:rPr lang="en-US" dirty="0" smtClean="0"/>
              <a:t>A </a:t>
            </a:r>
            <a:r>
              <a:rPr lang="en-US" b="1" dirty="0" smtClean="0"/>
              <a:t>heap-dynamic array is one in which the subscript ranges are dynamically bound, and the storage allocation is dynamic, and can change any number of times during the array’s lifetime. </a:t>
            </a:r>
          </a:p>
          <a:p>
            <a:r>
              <a:rPr lang="en-US" dirty="0" smtClean="0"/>
              <a:t>– Advantages: Flexibility. Arrays can grow and shrink during program execution as the need for space changes. </a:t>
            </a:r>
          </a:p>
          <a:p>
            <a:r>
              <a:rPr lang="en-US" dirty="0" smtClean="0"/>
              <a:t>– Ex: ▪ Objects of the C# List class are generic </a:t>
            </a:r>
            <a:r>
              <a:rPr lang="en-US" b="1" dirty="0" smtClean="0"/>
              <a:t>heap-dynamic arrays. These array object are created without any elements, as in </a:t>
            </a:r>
          </a:p>
          <a:p>
            <a:endParaRPr lang="en-US" dirty="0" smtClean="0"/>
          </a:p>
          <a:p>
            <a:r>
              <a:rPr lang="en-US" dirty="0" smtClean="0"/>
              <a:t>List&lt;String&gt; </a:t>
            </a:r>
            <a:r>
              <a:rPr lang="en-US" dirty="0" err="1" smtClean="0"/>
              <a:t>stringList</a:t>
            </a:r>
            <a:r>
              <a:rPr lang="en-US" dirty="0" smtClean="0"/>
              <a:t> = new List&lt;</a:t>
            </a:r>
            <a:r>
              <a:rPr lang="en-US" dirty="0" err="1" smtClean="0"/>
              <a:t>Stirng</a:t>
            </a:r>
            <a:r>
              <a:rPr lang="en-US" dirty="0" smtClean="0"/>
              <a:t>&gt;( ); </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55000" lnSpcReduction="20000"/>
          </a:bodyPr>
          <a:lstStyle/>
          <a:p>
            <a:endParaRPr lang="en-US" dirty="0" smtClean="0"/>
          </a:p>
          <a:p>
            <a:r>
              <a:rPr lang="en-US" dirty="0" smtClean="0"/>
              <a:t>▪ Java includes a generic class similar to C#’s List, named </a:t>
            </a:r>
            <a:r>
              <a:rPr lang="en-US" b="1" dirty="0" err="1" smtClean="0"/>
              <a:t>ArrayList</a:t>
            </a:r>
            <a:r>
              <a:rPr lang="en-US" b="1" dirty="0" smtClean="0"/>
              <a:t>. </a:t>
            </a:r>
          </a:p>
          <a:p>
            <a:r>
              <a:rPr lang="en-US" dirty="0" smtClean="0"/>
              <a:t>▪ Perl, JavaScript, Python, and Ruby support heap-dynamic arrays. • A Perl array and JavaScript also support heap-dynamic array to grow with the push (puts one or more new elements on the end of the array) and </a:t>
            </a:r>
            <a:r>
              <a:rPr lang="en-US" dirty="0" err="1" smtClean="0"/>
              <a:t>unshift</a:t>
            </a:r>
            <a:r>
              <a:rPr lang="en-US" dirty="0" smtClean="0"/>
              <a:t> (puts one or more new elements on the beginning of the array) </a:t>
            </a:r>
          </a:p>
          <a:p>
            <a:r>
              <a:rPr lang="en-US" dirty="0" smtClean="0"/>
              <a:t>• For example, in Perl we could create an array of five numbers with </a:t>
            </a:r>
          </a:p>
          <a:p>
            <a:endParaRPr lang="en-US" dirty="0" smtClean="0"/>
          </a:p>
          <a:p>
            <a:endParaRPr lang="en-US" dirty="0" smtClean="0"/>
          </a:p>
          <a:p>
            <a:endParaRPr lang="en-US" dirty="0" smtClean="0"/>
          </a:p>
          <a:p>
            <a:r>
              <a:rPr lang="en-US" dirty="0" smtClean="0"/>
              <a:t>Elements are added to this object with the Add method, as in </a:t>
            </a:r>
          </a:p>
          <a:p>
            <a:r>
              <a:rPr lang="en-US" dirty="0" err="1" smtClean="0"/>
              <a:t>stringList.Add</a:t>
            </a:r>
            <a:r>
              <a:rPr lang="en-US" dirty="0" smtClean="0"/>
              <a:t>(“Michael”); </a:t>
            </a:r>
          </a:p>
          <a:p>
            <a:r>
              <a:rPr lang="en-US" dirty="0" smtClean="0"/>
              <a:t>@list = {1, 2, 4, 7, 10); </a:t>
            </a:r>
          </a:p>
          <a:p>
            <a:r>
              <a:rPr lang="en-US" dirty="0" smtClean="0"/>
              <a:t>Later, the array could be lengthened with the push function, as in </a:t>
            </a:r>
          </a:p>
          <a:p>
            <a:r>
              <a:rPr lang="en-US" dirty="0" smtClean="0"/>
              <a:t>push(@list, 13, 17); </a:t>
            </a:r>
          </a:p>
          <a:p>
            <a:r>
              <a:rPr lang="en-US" dirty="0" smtClean="0"/>
              <a:t>Now the array’s value is (1, 2, 4, 7, 10, 13, 17). </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Slices </a:t>
            </a:r>
            <a:endParaRPr lang="en-US" dirty="0"/>
          </a:p>
        </p:txBody>
      </p:sp>
      <p:sp>
        <p:nvSpPr>
          <p:cNvPr id="3" name="Content Placeholder 2"/>
          <p:cNvSpPr>
            <a:spLocks noGrp="1"/>
          </p:cNvSpPr>
          <p:nvPr>
            <p:ph idx="1"/>
          </p:nvPr>
        </p:nvSpPr>
        <p:spPr/>
        <p:txBody>
          <a:bodyPr>
            <a:normAutofit fontScale="55000" lnSpcReduction="20000"/>
          </a:bodyPr>
          <a:lstStyle/>
          <a:p>
            <a:endParaRPr lang="en-US" dirty="0" smtClean="0"/>
          </a:p>
          <a:p>
            <a:r>
              <a:rPr lang="en-US" dirty="0" smtClean="0"/>
              <a:t>A slice of an array is some </a:t>
            </a:r>
            <a:r>
              <a:rPr lang="en-US" b="1" dirty="0" smtClean="0"/>
              <a:t>substructure of an array. </a:t>
            </a:r>
          </a:p>
          <a:p>
            <a:r>
              <a:rPr lang="en-US" dirty="0" smtClean="0"/>
              <a:t>• It is a mechanism for referencing part of an array as a unit. </a:t>
            </a:r>
          </a:p>
          <a:p>
            <a:r>
              <a:rPr lang="en-US" dirty="0" smtClean="0"/>
              <a:t>• If arrays cannot be manipulated as units in a language, that has no use for slices. Slices are </a:t>
            </a:r>
            <a:r>
              <a:rPr lang="en-US" b="1" dirty="0" smtClean="0"/>
              <a:t>only useful in languages that have array operations. </a:t>
            </a:r>
          </a:p>
          <a:p>
            <a:r>
              <a:rPr lang="en-US" dirty="0" smtClean="0"/>
              <a:t>• Python – vector (3:6) is a three-element array, which is [8, 10, 12] </a:t>
            </a:r>
          </a:p>
          <a:p>
            <a:r>
              <a:rPr lang="en-US" dirty="0" smtClean="0"/>
              <a:t>– mat[0][0:2] is the first and second element of the first row of mat, which is [1, 2] </a:t>
            </a:r>
          </a:p>
          <a:p>
            <a:r>
              <a:rPr lang="en-US" dirty="0" smtClean="0"/>
              <a:t>– </a:t>
            </a:r>
            <a:r>
              <a:rPr lang="en-US" dirty="0" err="1" smtClean="0"/>
              <a:t>list.slice</a:t>
            </a:r>
            <a:r>
              <a:rPr lang="en-US" dirty="0" smtClean="0"/>
              <a:t>(2, 2) return returns the third and fourth elements of list: [6, 8] </a:t>
            </a:r>
          </a:p>
          <a:p>
            <a:r>
              <a:rPr lang="en-US" dirty="0" smtClean="0"/>
              <a:t>– </a:t>
            </a:r>
            <a:r>
              <a:rPr lang="en-US" dirty="0" err="1" smtClean="0"/>
              <a:t>list.slice</a:t>
            </a:r>
            <a:r>
              <a:rPr lang="en-US" dirty="0" smtClean="0"/>
              <a:t>(1..3) return [4, 6, 8] </a:t>
            </a:r>
          </a:p>
          <a:p>
            <a:endParaRPr lang="en-US" dirty="0" smtClean="0"/>
          </a:p>
          <a:p>
            <a:r>
              <a:rPr lang="es-ES" dirty="0" smtClean="0"/>
              <a:t>vector = [2, 4, 6, 8, 10, 12, 14, 16] </a:t>
            </a:r>
          </a:p>
          <a:p>
            <a:r>
              <a:rPr lang="fi-FI" dirty="0" smtClean="0"/>
              <a:t>mat = [[1, 2, 3], [4, 5, 6], [7, 8, 9]] </a:t>
            </a:r>
          </a:p>
          <a:p>
            <a:r>
              <a:rPr lang="en-US" dirty="0" smtClean="0"/>
              <a:t>• Ruby supports slices with the slice method </a:t>
            </a:r>
          </a:p>
          <a:p>
            <a:endParaRPr lang="en-US" dirty="0" smtClean="0"/>
          </a:p>
          <a:p>
            <a:r>
              <a:rPr lang="da-DK" dirty="0" smtClean="0"/>
              <a:t>list = [2, 4, 6, 8, 10] </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 </a:t>
            </a:r>
            <a:endParaRPr lang="en-US" dirty="0"/>
          </a:p>
        </p:txBody>
      </p:sp>
      <p:sp>
        <p:nvSpPr>
          <p:cNvPr id="3" name="Content Placeholder 2"/>
          <p:cNvSpPr>
            <a:spLocks noGrp="1"/>
          </p:cNvSpPr>
          <p:nvPr>
            <p:ph idx="1"/>
          </p:nvPr>
        </p:nvSpPr>
        <p:spPr/>
        <p:txBody>
          <a:bodyPr/>
          <a:lstStyle/>
          <a:p>
            <a:endParaRPr lang="en-US" dirty="0" smtClean="0"/>
          </a:p>
          <a:p>
            <a:r>
              <a:rPr lang="en-US" dirty="0" smtClean="0"/>
              <a:t>Arrays have been included in virtually all programming languages. </a:t>
            </a:r>
          </a:p>
          <a:p>
            <a:r>
              <a:rPr lang="en-US" dirty="0" smtClean="0"/>
              <a:t>• The primary advances since their introduction in Fortran I have been slices and dynamic arrays. </a:t>
            </a:r>
          </a:p>
          <a:p>
            <a:r>
              <a:rPr lang="en-US" dirty="0" smtClean="0"/>
              <a:t>• The latest advances in arrays have been in associate arrays </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43"/>
          <p:cNvSpPr/>
          <p:nvPr/>
        </p:nvSpPr>
        <p:spPr>
          <a:xfrm>
            <a:off x="4679625" y="1207867"/>
            <a:ext cx="4288800" cy="4354800"/>
          </a:xfrm>
          <a:prstGeom prst="rect">
            <a:avLst/>
          </a:prstGeom>
          <a:solidFill>
            <a:srgbClr val="D9EAD3"/>
          </a:solidFill>
          <a:ln w="38100" cap="flat" cmpd="sng">
            <a:solidFill>
              <a:srgbClr val="548135"/>
            </a:solidFill>
            <a:prstDash val="solid"/>
            <a:round/>
            <a:headEnd type="none" w="sm" len="sm"/>
            <a:tailEnd type="none" w="sm" len="sm"/>
          </a:ln>
        </p:spPr>
        <p:txBody>
          <a:bodyPr spcFirstLastPara="1" wrap="square" lIns="91425" tIns="91425" rIns="91425" bIns="91425" anchor="ctr" anchorCtr="0">
            <a:noAutofit/>
          </a:bodyPr>
          <a:lstStyle/>
          <a:p>
            <a:pPr marL="279400" lvl="0" indent="0" algn="just" rtl="0">
              <a:lnSpc>
                <a:spcPct val="90000"/>
              </a:lnSpc>
              <a:spcBef>
                <a:spcPts val="600"/>
              </a:spcBef>
              <a:spcAft>
                <a:spcPts val="0"/>
              </a:spcAft>
              <a:buClr>
                <a:schemeClr val="dk1"/>
              </a:buClr>
              <a:buSzPts val="1100"/>
              <a:buFont typeface="Arial"/>
              <a:buNone/>
            </a:pPr>
            <a:r>
              <a:rPr lang="en" sz="2400">
                <a:solidFill>
                  <a:schemeClr val="dk1"/>
                </a:solidFill>
              </a:rPr>
              <a:t>An </a:t>
            </a:r>
            <a:r>
              <a:rPr lang="en" sz="2400" i="1">
                <a:solidFill>
                  <a:schemeClr val="dk1"/>
                </a:solidFill>
              </a:rPr>
              <a:t>object</a:t>
            </a:r>
            <a:r>
              <a:rPr lang="en" sz="2400">
                <a:solidFill>
                  <a:schemeClr val="dk1"/>
                </a:solidFill>
              </a:rPr>
              <a:t> represents an instance of a user-defined (abstract data) type</a:t>
            </a:r>
            <a:endParaRPr sz="2400">
              <a:solidFill>
                <a:schemeClr val="dk1"/>
              </a:solidFill>
            </a:endParaRPr>
          </a:p>
          <a:p>
            <a:pPr marL="0" marR="0" lvl="0" indent="0" algn="l" rtl="0">
              <a:lnSpc>
                <a:spcPct val="100000"/>
              </a:lnSpc>
              <a:spcBef>
                <a:spcPts val="0"/>
              </a:spcBef>
              <a:spcAft>
                <a:spcPts val="0"/>
              </a:spcAft>
              <a:buNone/>
            </a:pPr>
            <a:endParaRPr/>
          </a:p>
          <a:p>
            <a:pPr marL="0" marR="0" lvl="0" indent="0" algn="l" rtl="0">
              <a:lnSpc>
                <a:spcPct val="100000"/>
              </a:lnSpc>
              <a:spcBef>
                <a:spcPts val="0"/>
              </a:spcBef>
              <a:spcAft>
                <a:spcPts val="0"/>
              </a:spcAft>
              <a:buNone/>
            </a:pPr>
            <a:endParaRPr/>
          </a:p>
        </p:txBody>
      </p:sp>
      <p:pic>
        <p:nvPicPr>
          <p:cNvPr id="205" name="Google Shape;205;p43"/>
          <p:cNvPicPr preferRelativeResize="0"/>
          <p:nvPr/>
        </p:nvPicPr>
        <p:blipFill>
          <a:blip r:embed="rId3">
            <a:alphaModFix/>
          </a:blip>
          <a:stretch>
            <a:fillRect/>
          </a:stretch>
        </p:blipFill>
        <p:spPr>
          <a:xfrm>
            <a:off x="197176" y="2163067"/>
            <a:ext cx="4374825" cy="2531852"/>
          </a:xfrm>
          <a:prstGeom prst="rect">
            <a:avLst/>
          </a:prstGeom>
          <a:noFill/>
          <a:ln w="38100" cap="flat" cmpd="sng">
            <a:solidFill>
              <a:srgbClr val="548135"/>
            </a:solidFill>
            <a:prstDash val="solid"/>
            <a:round/>
            <a:headEnd type="none" w="sm" len="sm"/>
            <a:tailEnd type="none" w="sm" len="sm"/>
          </a:ln>
        </p:spPr>
      </p:pic>
    </p:spTree>
    <p:extLst>
      <p:ext uri="{BB962C8B-B14F-4D97-AF65-F5344CB8AC3E}">
        <p14:creationId xmlns="" xmlns:p14="http://schemas.microsoft.com/office/powerpoint/2010/main" val="160195989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709"/>
        <p:cNvGrpSpPr/>
        <p:nvPr/>
      </p:nvGrpSpPr>
      <p:grpSpPr>
        <a:xfrm>
          <a:off x="0" y="0"/>
          <a:ext cx="0" cy="0"/>
          <a:chOff x="0" y="0"/>
          <a:chExt cx="0" cy="0"/>
        </a:xfrm>
      </p:grpSpPr>
      <p:pic>
        <p:nvPicPr>
          <p:cNvPr id="711" name="Google Shape;711;p123"/>
          <p:cNvPicPr preferRelativeResize="0"/>
          <p:nvPr/>
        </p:nvPicPr>
        <p:blipFill rotWithShape="1">
          <a:blip r:embed="rId3">
            <a:alphaModFix/>
          </a:blip>
          <a:srcRect l="7496" t="19928" r="4722" b="15408"/>
          <a:stretch/>
        </p:blipFill>
        <p:spPr>
          <a:xfrm>
            <a:off x="1140763" y="1602600"/>
            <a:ext cx="7788633" cy="4646600"/>
          </a:xfrm>
          <a:prstGeom prst="rect">
            <a:avLst/>
          </a:prstGeom>
          <a:noFill/>
          <a:ln>
            <a:noFill/>
          </a:ln>
        </p:spPr>
      </p:pic>
      <p:sp>
        <p:nvSpPr>
          <p:cNvPr id="4" name="Google Shape;223;p46"/>
          <p:cNvSpPr/>
          <p:nvPr/>
        </p:nvSpPr>
        <p:spPr>
          <a:xfrm>
            <a:off x="0" y="0"/>
            <a:ext cx="9144000" cy="590400"/>
          </a:xfrm>
          <a:prstGeom prst="rect">
            <a:avLst/>
          </a:prstGeom>
          <a:solidFill>
            <a:srgbClr val="D9EAD3"/>
          </a:solidFill>
          <a:ln w="38100" cap="flat" cmpd="sng">
            <a:solidFill>
              <a:srgbClr val="548135"/>
            </a:solidFill>
            <a:prstDash val="solid"/>
            <a:round/>
            <a:headEnd type="none" w="sm" len="sm"/>
            <a:tailEnd type="none" w="sm" len="sm"/>
          </a:ln>
        </p:spPr>
        <p:txBody>
          <a:bodyPr spcFirstLastPara="1" wrap="square" lIns="91425" tIns="91425" rIns="91425" bIns="91425" anchor="ctr" anchorCtr="0">
            <a:noAutofit/>
          </a:bodyPr>
          <a:lstStyle/>
          <a:p>
            <a:pPr marL="279400" lvl="0" indent="0" algn="just" rtl="0">
              <a:lnSpc>
                <a:spcPct val="90000"/>
              </a:lnSpc>
              <a:spcBef>
                <a:spcPts val="600"/>
              </a:spcBef>
              <a:spcAft>
                <a:spcPts val="0"/>
              </a:spcAft>
              <a:buClr>
                <a:schemeClr val="dk1"/>
              </a:buClr>
              <a:buSzPts val="1100"/>
              <a:buFont typeface="Arial"/>
              <a:buNone/>
            </a:pPr>
            <a:endParaRPr sz="2400" b="1" dirty="0" smtClean="0">
              <a:solidFill>
                <a:srgbClr val="38761D"/>
              </a:solidFill>
            </a:endParaRPr>
          </a:p>
          <a:p>
            <a:pPr marL="457200" lvl="0" algn="ctr">
              <a:lnSpc>
                <a:spcPct val="150000"/>
              </a:lnSpc>
            </a:pPr>
            <a:r>
              <a:rPr lang="en-US" sz="2400" b="1" dirty="0">
                <a:solidFill>
                  <a:srgbClr val="274E13"/>
                </a:solidFill>
                <a:latin typeface="Cambria"/>
                <a:ea typeface="Cambria"/>
                <a:cs typeface="Cambria"/>
                <a:sym typeface="Cambria"/>
              </a:rPr>
              <a:t>Record Type</a:t>
            </a:r>
            <a:endParaRPr lang="en-US" sz="2800" b="1" dirty="0">
              <a:solidFill>
                <a:srgbClr val="274E13"/>
              </a:solidFill>
              <a:latin typeface="Cambria"/>
              <a:ea typeface="Cambria"/>
              <a:cs typeface="Cambria"/>
              <a:sym typeface="Cambria"/>
            </a:endParaRPr>
          </a:p>
          <a:p>
            <a:pPr marL="0" marR="0" lvl="0" indent="0" algn="l" rtl="0">
              <a:lnSpc>
                <a:spcPct val="100000"/>
              </a:lnSpc>
              <a:spcBef>
                <a:spcPts val="0"/>
              </a:spcBef>
              <a:spcAft>
                <a:spcPts val="0"/>
              </a:spcAft>
              <a:buNone/>
            </a:pPr>
            <a:endParaRPr dirty="0" smtClean="0"/>
          </a:p>
          <a:p>
            <a:pPr marL="0" marR="0" lvl="0" indent="0" algn="l" rtl="0">
              <a:lnSpc>
                <a:spcPct val="100000"/>
              </a:lnSpc>
              <a:spcBef>
                <a:spcPts val="0"/>
              </a:spcBef>
              <a:spcAft>
                <a:spcPts val="0"/>
              </a:spcAft>
              <a:buNone/>
            </a:pPr>
            <a:endParaRPr dirty="0"/>
          </a:p>
        </p:txBody>
      </p:sp>
    </p:spTree>
    <p:extLst>
      <p:ext uri="{BB962C8B-B14F-4D97-AF65-F5344CB8AC3E}">
        <p14:creationId xmlns="" xmlns:p14="http://schemas.microsoft.com/office/powerpoint/2010/main" val="407703061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smtClean="0"/>
          </a:p>
          <a:p>
            <a:r>
              <a:rPr lang="en-US" dirty="0" smtClean="0"/>
              <a:t>A record is a possibly </a:t>
            </a:r>
            <a:r>
              <a:rPr lang="en-US" b="1" dirty="0" smtClean="0"/>
              <a:t>heterogeneous aggregate of data elements in which the individual elements are identified by names. </a:t>
            </a:r>
          </a:p>
          <a:p>
            <a:r>
              <a:rPr lang="en-US" dirty="0" smtClean="0"/>
              <a:t>• In C, C++, and C#, records are supported with the </a:t>
            </a:r>
            <a:r>
              <a:rPr lang="en-US" b="1" dirty="0" err="1" smtClean="0"/>
              <a:t>struct</a:t>
            </a:r>
            <a:r>
              <a:rPr lang="en-US" b="1" dirty="0" smtClean="0"/>
              <a:t> data type. In C++, structures are a minor variation on classes. </a:t>
            </a:r>
          </a:p>
          <a:p>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Definitions of Records </a:t>
            </a:r>
            <a:endParaRPr lang="en-US" dirty="0"/>
          </a:p>
        </p:txBody>
      </p:sp>
      <p:sp>
        <p:nvSpPr>
          <p:cNvPr id="3" name="Content Placeholder 2"/>
          <p:cNvSpPr>
            <a:spLocks noGrp="1"/>
          </p:cNvSpPr>
          <p:nvPr>
            <p:ph idx="1"/>
          </p:nvPr>
        </p:nvSpPr>
        <p:spPr/>
        <p:txBody>
          <a:bodyPr>
            <a:normAutofit fontScale="62500" lnSpcReduction="20000"/>
          </a:bodyPr>
          <a:lstStyle/>
          <a:p>
            <a:endParaRPr lang="en-US" dirty="0" smtClean="0"/>
          </a:p>
          <a:p>
            <a:r>
              <a:rPr lang="en-US" dirty="0" smtClean="0"/>
              <a:t>The fundamental difference between a record and an array is that record elements, or </a:t>
            </a:r>
            <a:r>
              <a:rPr lang="en-US" b="1" dirty="0" smtClean="0"/>
              <a:t>fields, are not referenced by indices. Instead, the fields are named with identifier, and references to the fields are made using these identifiers. </a:t>
            </a:r>
          </a:p>
          <a:p>
            <a:r>
              <a:rPr lang="en-US" dirty="0" smtClean="0"/>
              <a:t>A data structure which is collection of components of different data types is termed as record.</a:t>
            </a:r>
          </a:p>
          <a:p>
            <a:r>
              <a:rPr lang="en-US" dirty="0" smtClean="0"/>
              <a:t>Specifications: The attributes of record are</a:t>
            </a:r>
          </a:p>
          <a:p>
            <a:pPr lvl="2">
              <a:buNone/>
            </a:pPr>
            <a:r>
              <a:rPr lang="en-US" dirty="0" smtClean="0"/>
              <a:t>1. The number of components</a:t>
            </a:r>
          </a:p>
          <a:p>
            <a:pPr lvl="2">
              <a:buNone/>
            </a:pPr>
            <a:r>
              <a:rPr lang="en-US" dirty="0" smtClean="0"/>
              <a:t>2. The data type of each component</a:t>
            </a:r>
          </a:p>
          <a:p>
            <a:pPr lvl="2">
              <a:buNone/>
            </a:pPr>
            <a:r>
              <a:rPr lang="en-US" dirty="0" smtClean="0"/>
              <a:t>3. The selector used to name each component.</a:t>
            </a:r>
          </a:p>
          <a:p>
            <a:pPr lvl="2">
              <a:buNone/>
            </a:pPr>
            <a:r>
              <a:rPr lang="en-US" dirty="0" smtClean="0"/>
              <a:t>In c the syntax for record is denoted by </a:t>
            </a:r>
            <a:r>
              <a:rPr lang="en-US" dirty="0" err="1" smtClean="0"/>
              <a:t>struct</a:t>
            </a:r>
            <a:endParaRPr lang="en-US" dirty="0" smtClean="0"/>
          </a:p>
          <a:p>
            <a:pPr lvl="2">
              <a:buNone/>
            </a:pPr>
            <a:r>
              <a:rPr lang="en-US" smtClean="0"/>
              <a:t>struct</a:t>
            </a:r>
            <a:r>
              <a:rPr lang="en-US" dirty="0" smtClean="0"/>
              <a:t> student{</a:t>
            </a:r>
          </a:p>
          <a:p>
            <a:pPr lvl="2">
              <a:buNone/>
            </a:pPr>
            <a:r>
              <a:rPr lang="en-US" dirty="0" smtClean="0"/>
              <a:t>                               </a:t>
            </a:r>
            <a:r>
              <a:rPr lang="en-US" dirty="0" err="1" smtClean="0"/>
              <a:t>int</a:t>
            </a:r>
            <a:r>
              <a:rPr lang="en-US" dirty="0" smtClean="0"/>
              <a:t> </a:t>
            </a:r>
            <a:r>
              <a:rPr lang="en-US" dirty="0" err="1" smtClean="0"/>
              <a:t>rollno</a:t>
            </a:r>
            <a:r>
              <a:rPr lang="en-US" dirty="0" smtClean="0"/>
              <a:t>;</a:t>
            </a:r>
          </a:p>
          <a:p>
            <a:pPr lvl="2">
              <a:buNone/>
            </a:pPr>
            <a:r>
              <a:rPr lang="en-US" dirty="0" smtClean="0"/>
              <a:t>                               char name[20];</a:t>
            </a:r>
          </a:p>
          <a:p>
            <a:pPr lvl="2">
              <a:buNone/>
            </a:pPr>
            <a:r>
              <a:rPr lang="en-US" dirty="0" smtClean="0"/>
              <a:t>                           }</a:t>
            </a:r>
          </a:p>
          <a:p>
            <a:pPr lvl="2">
              <a:buNone/>
            </a:pPr>
            <a:r>
              <a:rPr lang="en-US" dirty="0" smtClean="0"/>
              <a:t> </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Evaluation </a:t>
            </a:r>
            <a:endParaRPr lang="en-US" dirty="0"/>
          </a:p>
        </p:txBody>
      </p:sp>
      <p:sp>
        <p:nvSpPr>
          <p:cNvPr id="3" name="Content Placeholder 2"/>
          <p:cNvSpPr>
            <a:spLocks noGrp="1"/>
          </p:cNvSpPr>
          <p:nvPr>
            <p:ph idx="1"/>
          </p:nvPr>
        </p:nvSpPr>
        <p:spPr/>
        <p:txBody>
          <a:bodyPr>
            <a:normAutofit fontScale="85000" lnSpcReduction="10000"/>
          </a:bodyPr>
          <a:lstStyle/>
          <a:p>
            <a:endParaRPr lang="en-US" dirty="0" smtClean="0"/>
          </a:p>
          <a:p>
            <a:r>
              <a:rPr lang="en-US" dirty="0" smtClean="0"/>
              <a:t>Records and arrays are closely related structural forms. </a:t>
            </a:r>
          </a:p>
          <a:p>
            <a:r>
              <a:rPr lang="en-US" dirty="0" smtClean="0"/>
              <a:t>• Arrays are used when all the data values have the </a:t>
            </a:r>
            <a:r>
              <a:rPr lang="en-US" b="1" dirty="0" smtClean="0"/>
              <a:t>same type and/or are processed in the same way. </a:t>
            </a:r>
          </a:p>
          <a:p>
            <a:r>
              <a:rPr lang="en-US" dirty="0" smtClean="0"/>
              <a:t>• Records are used when the collection data values is </a:t>
            </a:r>
            <a:r>
              <a:rPr lang="en-US" b="1" dirty="0" smtClean="0"/>
              <a:t>heterogeneous and the different fields are not processed in the same way. Also, the fields of a record often need not be processed in a particular order. </a:t>
            </a:r>
          </a:p>
          <a:p>
            <a:r>
              <a:rPr lang="en-US" dirty="0" smtClean="0"/>
              <a:t>• Access to array elements is much slower than access to record fields, because subscripts are dynamic (field names are static) </a:t>
            </a:r>
          </a:p>
          <a:p>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715"/>
        <p:cNvGrpSpPr/>
        <p:nvPr/>
      </p:nvGrpSpPr>
      <p:grpSpPr>
        <a:xfrm>
          <a:off x="0" y="0"/>
          <a:ext cx="0" cy="0"/>
          <a:chOff x="0" y="0"/>
          <a:chExt cx="0" cy="0"/>
        </a:xfrm>
      </p:grpSpPr>
      <p:pic>
        <p:nvPicPr>
          <p:cNvPr id="717" name="Google Shape;717;p124"/>
          <p:cNvPicPr preferRelativeResize="0"/>
          <p:nvPr/>
        </p:nvPicPr>
        <p:blipFill rotWithShape="1">
          <a:blip r:embed="rId3">
            <a:alphaModFix/>
          </a:blip>
          <a:srcRect l="15079" t="16676" r="14749" b="27326"/>
          <a:stretch/>
        </p:blipFill>
        <p:spPr>
          <a:xfrm>
            <a:off x="364719" y="1094093"/>
            <a:ext cx="8387395" cy="4282967"/>
          </a:xfrm>
          <a:prstGeom prst="rect">
            <a:avLst/>
          </a:prstGeom>
          <a:noFill/>
          <a:ln>
            <a:noFill/>
          </a:ln>
        </p:spPr>
      </p:pic>
      <p:sp>
        <p:nvSpPr>
          <p:cNvPr id="4" name="Google Shape;223;p46"/>
          <p:cNvSpPr/>
          <p:nvPr/>
        </p:nvSpPr>
        <p:spPr>
          <a:xfrm>
            <a:off x="0" y="0"/>
            <a:ext cx="9144000" cy="590400"/>
          </a:xfrm>
          <a:prstGeom prst="rect">
            <a:avLst/>
          </a:prstGeom>
          <a:solidFill>
            <a:srgbClr val="D9EAD3"/>
          </a:solidFill>
          <a:ln w="38100" cap="flat" cmpd="sng">
            <a:solidFill>
              <a:srgbClr val="548135"/>
            </a:solidFill>
            <a:prstDash val="solid"/>
            <a:round/>
            <a:headEnd type="none" w="sm" len="sm"/>
            <a:tailEnd type="none" w="sm" len="sm"/>
          </a:ln>
        </p:spPr>
        <p:txBody>
          <a:bodyPr spcFirstLastPara="1" wrap="square" lIns="91425" tIns="91425" rIns="91425" bIns="91425" anchor="ctr" anchorCtr="0">
            <a:noAutofit/>
          </a:bodyPr>
          <a:lstStyle/>
          <a:p>
            <a:pPr marL="279400" lvl="0" indent="0" algn="just" rtl="0">
              <a:lnSpc>
                <a:spcPct val="90000"/>
              </a:lnSpc>
              <a:spcBef>
                <a:spcPts val="600"/>
              </a:spcBef>
              <a:spcAft>
                <a:spcPts val="0"/>
              </a:spcAft>
              <a:buClr>
                <a:schemeClr val="dk1"/>
              </a:buClr>
              <a:buSzPts val="1100"/>
              <a:buFont typeface="Arial"/>
              <a:buNone/>
            </a:pPr>
            <a:endParaRPr sz="2400" b="1" dirty="0" smtClean="0">
              <a:solidFill>
                <a:srgbClr val="38761D"/>
              </a:solidFill>
            </a:endParaRPr>
          </a:p>
          <a:p>
            <a:pPr marL="457200" lvl="0" algn="ctr">
              <a:lnSpc>
                <a:spcPct val="150000"/>
              </a:lnSpc>
            </a:pPr>
            <a:r>
              <a:rPr lang="en-US" sz="2400" b="1" dirty="0">
                <a:solidFill>
                  <a:srgbClr val="274E13"/>
                </a:solidFill>
                <a:latin typeface="Cambria"/>
                <a:ea typeface="Cambria"/>
                <a:cs typeface="Cambria"/>
                <a:sym typeface="Cambria"/>
              </a:rPr>
              <a:t>Record Type</a:t>
            </a:r>
            <a:endParaRPr lang="en-US" sz="2800" b="1" dirty="0">
              <a:solidFill>
                <a:srgbClr val="274E13"/>
              </a:solidFill>
              <a:latin typeface="Cambria"/>
              <a:ea typeface="Cambria"/>
              <a:cs typeface="Cambria"/>
              <a:sym typeface="Cambria"/>
            </a:endParaRPr>
          </a:p>
          <a:p>
            <a:pPr marL="0" marR="0" lvl="0" indent="0" algn="l" rtl="0">
              <a:lnSpc>
                <a:spcPct val="100000"/>
              </a:lnSpc>
              <a:spcBef>
                <a:spcPts val="0"/>
              </a:spcBef>
              <a:spcAft>
                <a:spcPts val="0"/>
              </a:spcAft>
              <a:buNone/>
            </a:pPr>
            <a:endParaRPr dirty="0" smtClean="0"/>
          </a:p>
          <a:p>
            <a:pPr marL="0" marR="0" lvl="0" indent="0" algn="l" rtl="0">
              <a:lnSpc>
                <a:spcPct val="100000"/>
              </a:lnSpc>
              <a:spcBef>
                <a:spcPts val="0"/>
              </a:spcBef>
              <a:spcAft>
                <a:spcPts val="0"/>
              </a:spcAft>
              <a:buNone/>
            </a:pPr>
            <a:endParaRPr dirty="0"/>
          </a:p>
        </p:txBody>
      </p:sp>
    </p:spTree>
    <p:extLst>
      <p:ext uri="{BB962C8B-B14F-4D97-AF65-F5344CB8AC3E}">
        <p14:creationId xmlns="" xmlns:p14="http://schemas.microsoft.com/office/powerpoint/2010/main" val="346263843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727"/>
        <p:cNvGrpSpPr/>
        <p:nvPr/>
      </p:nvGrpSpPr>
      <p:grpSpPr>
        <a:xfrm>
          <a:off x="0" y="0"/>
          <a:ext cx="0" cy="0"/>
          <a:chOff x="0" y="0"/>
          <a:chExt cx="0" cy="0"/>
        </a:xfrm>
      </p:grpSpPr>
      <p:sp>
        <p:nvSpPr>
          <p:cNvPr id="729" name="Google Shape;729;p126"/>
          <p:cNvSpPr txBox="1"/>
          <p:nvPr/>
        </p:nvSpPr>
        <p:spPr>
          <a:xfrm>
            <a:off x="321600" y="984860"/>
            <a:ext cx="4178392" cy="3348579"/>
          </a:xfrm>
          <a:prstGeom prst="rect">
            <a:avLst/>
          </a:prstGeom>
          <a:ln/>
        </p:spPr>
        <p:style>
          <a:lnRef idx="2">
            <a:schemeClr val="accent1"/>
          </a:lnRef>
          <a:fillRef idx="1">
            <a:schemeClr val="lt1"/>
          </a:fillRef>
          <a:effectRef idx="0">
            <a:schemeClr val="accent1"/>
          </a:effectRef>
          <a:fontRef idx="minor">
            <a:schemeClr val="dk1"/>
          </a:fontRef>
        </p:style>
        <p:txBody>
          <a:bodyPr spcFirstLastPara="1" wrap="square" lIns="91425" tIns="91425" rIns="91425" bIns="91425" anchor="t" anchorCtr="0">
            <a:spAutoFit/>
          </a:bodyPr>
          <a:lstStyle/>
          <a:p>
            <a:pPr marL="0" marR="0" lvl="0" indent="0" algn="just" rtl="0">
              <a:lnSpc>
                <a:spcPct val="115000"/>
              </a:lnSpc>
              <a:spcBef>
                <a:spcPts val="600"/>
              </a:spcBef>
              <a:spcAft>
                <a:spcPts val="0"/>
              </a:spcAft>
              <a:buNone/>
            </a:pPr>
            <a:r>
              <a:rPr lang="en" sz="1800" b="1" dirty="0" smtClean="0">
                <a:latin typeface="Cambria"/>
                <a:ea typeface="Cambria"/>
                <a:cs typeface="Cambria"/>
                <a:sym typeface="Cambria"/>
              </a:rPr>
              <a:t>ADA:</a:t>
            </a:r>
            <a:r>
              <a:rPr lang="en" sz="1800" dirty="0">
                <a:latin typeface="Cambria"/>
                <a:ea typeface="Cambria"/>
                <a:cs typeface="Cambria"/>
                <a:sym typeface="Cambria"/>
              </a:rPr>
              <a:t>	</a:t>
            </a:r>
            <a:endParaRPr lang="en" sz="1800" dirty="0" smtClean="0">
              <a:latin typeface="Cambria"/>
              <a:ea typeface="Cambria"/>
              <a:cs typeface="Cambria"/>
              <a:sym typeface="Cambria"/>
            </a:endParaRPr>
          </a:p>
          <a:p>
            <a:pPr marL="0" marR="0" lvl="0" indent="0" algn="just" rtl="0">
              <a:lnSpc>
                <a:spcPct val="115000"/>
              </a:lnSpc>
              <a:spcBef>
                <a:spcPts val="600"/>
              </a:spcBef>
              <a:spcAft>
                <a:spcPts val="0"/>
              </a:spcAft>
              <a:buNone/>
            </a:pPr>
            <a:r>
              <a:rPr lang="en" sz="1800" b="1" dirty="0" smtClean="0">
                <a:latin typeface="Cambria"/>
                <a:ea typeface="Cambria"/>
                <a:cs typeface="Cambria"/>
                <a:sym typeface="Cambria"/>
              </a:rPr>
              <a:t>type </a:t>
            </a:r>
            <a:r>
              <a:rPr lang="en" sz="1800" b="1" dirty="0">
                <a:latin typeface="Cambria"/>
                <a:ea typeface="Cambria"/>
                <a:cs typeface="Cambria"/>
                <a:sym typeface="Cambria"/>
              </a:rPr>
              <a:t>Emp_Rec_Type is record</a:t>
            </a:r>
            <a:endParaRPr sz="1800" b="1" dirty="0">
              <a:latin typeface="Cambria"/>
              <a:ea typeface="Cambria"/>
              <a:cs typeface="Cambria"/>
              <a:sym typeface="Cambria"/>
            </a:endParaRPr>
          </a:p>
          <a:p>
            <a:pPr marL="0" marR="0" lvl="0" indent="0" algn="just" rtl="0">
              <a:lnSpc>
                <a:spcPct val="115000"/>
              </a:lnSpc>
              <a:spcBef>
                <a:spcPts val="600"/>
              </a:spcBef>
              <a:spcAft>
                <a:spcPts val="0"/>
              </a:spcAft>
              <a:buNone/>
            </a:pPr>
            <a:r>
              <a:rPr lang="en" sz="1800" b="1" dirty="0">
                <a:latin typeface="Cambria"/>
                <a:ea typeface="Cambria"/>
                <a:cs typeface="Cambria"/>
                <a:sym typeface="Cambria"/>
              </a:rPr>
              <a:t>		First: String (1..20);</a:t>
            </a:r>
            <a:endParaRPr sz="1800" b="1" dirty="0">
              <a:latin typeface="Cambria"/>
              <a:ea typeface="Cambria"/>
              <a:cs typeface="Cambria"/>
              <a:sym typeface="Cambria"/>
            </a:endParaRPr>
          </a:p>
          <a:p>
            <a:pPr marL="0" marR="0" lvl="0" indent="0" algn="just" rtl="0">
              <a:lnSpc>
                <a:spcPct val="115000"/>
              </a:lnSpc>
              <a:spcBef>
                <a:spcPts val="600"/>
              </a:spcBef>
              <a:spcAft>
                <a:spcPts val="0"/>
              </a:spcAft>
              <a:buNone/>
            </a:pPr>
            <a:r>
              <a:rPr lang="en" sz="1800" b="1" dirty="0">
                <a:latin typeface="Cambria"/>
                <a:ea typeface="Cambria"/>
                <a:cs typeface="Cambria"/>
                <a:sym typeface="Cambria"/>
              </a:rPr>
              <a:t>		Mid: String (1..10);</a:t>
            </a:r>
            <a:endParaRPr sz="1800" b="1" dirty="0">
              <a:latin typeface="Cambria"/>
              <a:ea typeface="Cambria"/>
              <a:cs typeface="Cambria"/>
              <a:sym typeface="Cambria"/>
            </a:endParaRPr>
          </a:p>
          <a:p>
            <a:pPr marL="0" marR="0" lvl="0" indent="0" algn="just" rtl="0">
              <a:lnSpc>
                <a:spcPct val="115000"/>
              </a:lnSpc>
              <a:spcBef>
                <a:spcPts val="600"/>
              </a:spcBef>
              <a:spcAft>
                <a:spcPts val="0"/>
              </a:spcAft>
              <a:buNone/>
            </a:pPr>
            <a:r>
              <a:rPr lang="en" sz="1800" b="1" dirty="0">
                <a:latin typeface="Cambria"/>
                <a:ea typeface="Cambria"/>
                <a:cs typeface="Cambria"/>
                <a:sym typeface="Cambria"/>
              </a:rPr>
              <a:t>		Last: String (1..20);</a:t>
            </a:r>
            <a:endParaRPr sz="1800" b="1" dirty="0">
              <a:latin typeface="Cambria"/>
              <a:ea typeface="Cambria"/>
              <a:cs typeface="Cambria"/>
              <a:sym typeface="Cambria"/>
            </a:endParaRPr>
          </a:p>
          <a:p>
            <a:pPr marL="0" marR="0" lvl="0" indent="0" algn="just" rtl="0">
              <a:lnSpc>
                <a:spcPct val="115000"/>
              </a:lnSpc>
              <a:spcBef>
                <a:spcPts val="600"/>
              </a:spcBef>
              <a:spcAft>
                <a:spcPts val="0"/>
              </a:spcAft>
              <a:buNone/>
            </a:pPr>
            <a:r>
              <a:rPr lang="en" sz="1800" b="1" dirty="0">
                <a:latin typeface="Cambria"/>
                <a:ea typeface="Cambria"/>
                <a:cs typeface="Cambria"/>
                <a:sym typeface="Cambria"/>
              </a:rPr>
              <a:t>		Hourly_Rate: Float;</a:t>
            </a:r>
            <a:endParaRPr sz="1800" b="1" dirty="0">
              <a:latin typeface="Cambria"/>
              <a:ea typeface="Cambria"/>
              <a:cs typeface="Cambria"/>
              <a:sym typeface="Cambria"/>
            </a:endParaRPr>
          </a:p>
          <a:p>
            <a:pPr marL="0" marR="0" lvl="0" indent="0" algn="just" rtl="0">
              <a:lnSpc>
                <a:spcPct val="115000"/>
              </a:lnSpc>
              <a:spcBef>
                <a:spcPts val="600"/>
              </a:spcBef>
              <a:spcAft>
                <a:spcPts val="0"/>
              </a:spcAft>
              <a:buNone/>
            </a:pPr>
            <a:r>
              <a:rPr lang="en" sz="1800" b="1" dirty="0">
                <a:latin typeface="Cambria"/>
                <a:ea typeface="Cambria"/>
                <a:cs typeface="Cambria"/>
                <a:sym typeface="Cambria"/>
              </a:rPr>
              <a:t>	end record;</a:t>
            </a:r>
            <a:endParaRPr sz="1800" b="1" dirty="0">
              <a:latin typeface="Cambria"/>
              <a:ea typeface="Cambria"/>
              <a:cs typeface="Cambria"/>
              <a:sym typeface="Cambria"/>
            </a:endParaRPr>
          </a:p>
          <a:p>
            <a:pPr marL="0" marR="0" lvl="0" indent="0" algn="just" rtl="0">
              <a:lnSpc>
                <a:spcPct val="115000"/>
              </a:lnSpc>
              <a:spcBef>
                <a:spcPts val="600"/>
              </a:spcBef>
              <a:spcAft>
                <a:spcPts val="0"/>
              </a:spcAft>
              <a:buNone/>
            </a:pPr>
            <a:r>
              <a:rPr lang="en" sz="1800" b="1" dirty="0">
                <a:latin typeface="Cambria"/>
                <a:ea typeface="Cambria"/>
                <a:cs typeface="Cambria"/>
                <a:sym typeface="Cambria"/>
              </a:rPr>
              <a:t>	Emp_Rec: Emp_Rec_Type</a:t>
            </a:r>
            <a:r>
              <a:rPr lang="en" sz="1800" b="1" dirty="0" smtClean="0">
                <a:latin typeface="Cambria"/>
                <a:ea typeface="Cambria"/>
                <a:cs typeface="Cambria"/>
                <a:sym typeface="Cambria"/>
              </a:rPr>
              <a:t>;</a:t>
            </a:r>
            <a:endParaRPr sz="2000" dirty="0">
              <a:latin typeface="Cambria"/>
              <a:ea typeface="Cambria"/>
              <a:cs typeface="Cambria"/>
              <a:sym typeface="Cambria"/>
            </a:endParaRPr>
          </a:p>
        </p:txBody>
      </p:sp>
      <p:sp>
        <p:nvSpPr>
          <p:cNvPr id="4" name="Google Shape;223;p46"/>
          <p:cNvSpPr/>
          <p:nvPr/>
        </p:nvSpPr>
        <p:spPr>
          <a:xfrm>
            <a:off x="0" y="0"/>
            <a:ext cx="9144000" cy="590400"/>
          </a:xfrm>
          <a:prstGeom prst="rect">
            <a:avLst/>
          </a:prstGeom>
          <a:solidFill>
            <a:srgbClr val="D9EAD3"/>
          </a:solidFill>
          <a:ln w="38100" cap="flat" cmpd="sng">
            <a:solidFill>
              <a:srgbClr val="548135"/>
            </a:solidFill>
            <a:prstDash val="solid"/>
            <a:round/>
            <a:headEnd type="none" w="sm" len="sm"/>
            <a:tailEnd type="none" w="sm" len="sm"/>
          </a:ln>
        </p:spPr>
        <p:txBody>
          <a:bodyPr spcFirstLastPara="1" wrap="square" lIns="91425" tIns="91425" rIns="91425" bIns="91425" anchor="ctr" anchorCtr="0">
            <a:noAutofit/>
          </a:bodyPr>
          <a:lstStyle/>
          <a:p>
            <a:pPr marL="279400" lvl="0" indent="0" algn="just" rtl="0">
              <a:lnSpc>
                <a:spcPct val="90000"/>
              </a:lnSpc>
              <a:spcBef>
                <a:spcPts val="600"/>
              </a:spcBef>
              <a:spcAft>
                <a:spcPts val="0"/>
              </a:spcAft>
              <a:buClr>
                <a:schemeClr val="dk1"/>
              </a:buClr>
              <a:buSzPts val="1100"/>
              <a:buFont typeface="Arial"/>
              <a:buNone/>
            </a:pPr>
            <a:endParaRPr sz="2400" b="1" dirty="0" smtClean="0">
              <a:solidFill>
                <a:srgbClr val="38761D"/>
              </a:solidFill>
            </a:endParaRPr>
          </a:p>
          <a:p>
            <a:pPr marL="457200" lvl="0" algn="ctr">
              <a:lnSpc>
                <a:spcPct val="150000"/>
              </a:lnSpc>
            </a:pPr>
            <a:r>
              <a:rPr lang="en-US" sz="2400" b="1" dirty="0">
                <a:solidFill>
                  <a:srgbClr val="274E13"/>
                </a:solidFill>
                <a:latin typeface="Cambria"/>
                <a:ea typeface="Cambria"/>
                <a:cs typeface="Cambria"/>
                <a:sym typeface="Cambria"/>
              </a:rPr>
              <a:t>Record </a:t>
            </a:r>
            <a:r>
              <a:rPr lang="en-US" sz="2400" b="1" dirty="0" smtClean="0">
                <a:solidFill>
                  <a:srgbClr val="274E13"/>
                </a:solidFill>
                <a:latin typeface="Cambria"/>
                <a:ea typeface="Cambria"/>
                <a:cs typeface="Cambria"/>
                <a:sym typeface="Cambria"/>
              </a:rPr>
              <a:t>Type</a:t>
            </a:r>
            <a:endParaRPr dirty="0" smtClean="0"/>
          </a:p>
          <a:p>
            <a:pPr marL="0" marR="0" lvl="0" indent="0" algn="l" rtl="0">
              <a:lnSpc>
                <a:spcPct val="100000"/>
              </a:lnSpc>
              <a:spcBef>
                <a:spcPts val="0"/>
              </a:spcBef>
              <a:spcAft>
                <a:spcPts val="0"/>
              </a:spcAft>
              <a:buNone/>
            </a:pPr>
            <a:endParaRPr dirty="0"/>
          </a:p>
        </p:txBody>
      </p:sp>
      <p:sp>
        <p:nvSpPr>
          <p:cNvPr id="5" name="Rectangle 4"/>
          <p:cNvSpPr/>
          <p:nvPr/>
        </p:nvSpPr>
        <p:spPr>
          <a:xfrm>
            <a:off x="4500560" y="3284984"/>
            <a:ext cx="4572000" cy="3416320"/>
          </a:xfrm>
          <a:prstGeom prst="rect">
            <a:avLst/>
          </a:prstGeom>
        </p:spPr>
        <p:style>
          <a:lnRef idx="2">
            <a:schemeClr val="accent1"/>
          </a:lnRef>
          <a:fillRef idx="1">
            <a:schemeClr val="lt1"/>
          </a:fillRef>
          <a:effectRef idx="0">
            <a:schemeClr val="accent1"/>
          </a:effectRef>
          <a:fontRef idx="minor">
            <a:schemeClr val="dk1"/>
          </a:fontRef>
        </p:style>
        <p:txBody>
          <a:bodyPr>
            <a:spAutoFit/>
          </a:bodyPr>
          <a:lstStyle/>
          <a:p>
            <a:r>
              <a:rPr lang="en-US" b="1" dirty="0" smtClean="0"/>
              <a:t>Array of Records</a:t>
            </a:r>
          </a:p>
          <a:p>
            <a:r>
              <a:rPr lang="en-US" b="1" dirty="0" err="1" smtClean="0"/>
              <a:t>intArr</a:t>
            </a:r>
            <a:r>
              <a:rPr lang="en-US" b="1" dirty="0" smtClean="0"/>
              <a:t> </a:t>
            </a:r>
            <a:r>
              <a:rPr lang="en-US" b="1" dirty="0"/>
              <a:t>= array of integer;</a:t>
            </a:r>
          </a:p>
          <a:p>
            <a:r>
              <a:rPr lang="en-US" b="1" dirty="0"/>
              <a:t> </a:t>
            </a:r>
          </a:p>
          <a:p>
            <a:r>
              <a:rPr lang="en-US" b="1" dirty="0" err="1"/>
              <a:t>strArr</a:t>
            </a:r>
            <a:r>
              <a:rPr lang="en-US" b="1" dirty="0"/>
              <a:t> = array of string;</a:t>
            </a:r>
          </a:p>
          <a:p>
            <a:r>
              <a:rPr lang="en-US" b="1" dirty="0"/>
              <a:t> </a:t>
            </a:r>
          </a:p>
          <a:p>
            <a:r>
              <a:rPr lang="en-US" b="1" dirty="0" err="1"/>
              <a:t>recPerson</a:t>
            </a:r>
            <a:r>
              <a:rPr lang="en-US" b="1" dirty="0"/>
              <a:t> = record</a:t>
            </a:r>
          </a:p>
          <a:p>
            <a:r>
              <a:rPr lang="en-US" b="1" dirty="0"/>
              <a:t>  </a:t>
            </a:r>
            <a:r>
              <a:rPr lang="en-US" b="1" dirty="0" err="1"/>
              <a:t>ForeName</a:t>
            </a:r>
            <a:r>
              <a:rPr lang="en-US" b="1" dirty="0"/>
              <a:t>, </a:t>
            </a:r>
            <a:r>
              <a:rPr lang="en-US" b="1" dirty="0" err="1"/>
              <a:t>SurName</a:t>
            </a:r>
            <a:r>
              <a:rPr lang="en-US" b="1" dirty="0"/>
              <a:t>: string;</a:t>
            </a:r>
          </a:p>
          <a:p>
            <a:r>
              <a:rPr lang="en-US" b="1" dirty="0"/>
              <a:t>  </a:t>
            </a:r>
            <a:r>
              <a:rPr lang="en-US" b="1" dirty="0" err="1"/>
              <a:t>BirthDay</a:t>
            </a:r>
            <a:r>
              <a:rPr lang="en-US" b="1" dirty="0"/>
              <a:t>: </a:t>
            </a:r>
            <a:r>
              <a:rPr lang="en-US" b="1" dirty="0" err="1"/>
              <a:t>TDateTime</a:t>
            </a:r>
            <a:r>
              <a:rPr lang="en-US" b="1" dirty="0"/>
              <a:t>;</a:t>
            </a:r>
          </a:p>
          <a:p>
            <a:r>
              <a:rPr lang="en-US" b="1" dirty="0"/>
              <a:t>  Income: integer;</a:t>
            </a:r>
          </a:p>
          <a:p>
            <a:r>
              <a:rPr lang="en-US" b="1" dirty="0"/>
              <a:t>end;</a:t>
            </a:r>
          </a:p>
          <a:p>
            <a:r>
              <a:rPr lang="en-US" b="1" dirty="0"/>
              <a:t> </a:t>
            </a:r>
          </a:p>
          <a:p>
            <a:r>
              <a:rPr lang="en-US" b="1" dirty="0" err="1"/>
              <a:t>arrPersons</a:t>
            </a:r>
            <a:r>
              <a:rPr lang="en-US" b="1" dirty="0"/>
              <a:t> = array of </a:t>
            </a:r>
            <a:r>
              <a:rPr lang="en-US" b="1" dirty="0" err="1"/>
              <a:t>recPerson</a:t>
            </a:r>
            <a:r>
              <a:rPr lang="en-US" b="1" dirty="0"/>
              <a:t>;</a:t>
            </a:r>
          </a:p>
        </p:txBody>
      </p:sp>
      <p:sp>
        <p:nvSpPr>
          <p:cNvPr id="6" name="Rectangle 5"/>
          <p:cNvSpPr/>
          <p:nvPr/>
        </p:nvSpPr>
        <p:spPr>
          <a:xfrm>
            <a:off x="4572000" y="1340768"/>
            <a:ext cx="4572000" cy="1477328"/>
          </a:xfrm>
          <a:prstGeom prst="rect">
            <a:avLst/>
          </a:prstGeom>
        </p:spPr>
        <p:style>
          <a:lnRef idx="2">
            <a:schemeClr val="accent1"/>
          </a:lnRef>
          <a:fillRef idx="1">
            <a:schemeClr val="lt1"/>
          </a:fillRef>
          <a:effectRef idx="0">
            <a:schemeClr val="accent1"/>
          </a:effectRef>
          <a:fontRef idx="minor">
            <a:schemeClr val="dk1"/>
          </a:fontRef>
        </p:style>
        <p:txBody>
          <a:bodyPr>
            <a:spAutoFit/>
          </a:bodyPr>
          <a:lstStyle/>
          <a:p>
            <a:r>
              <a:rPr lang="en-US" b="1" dirty="0"/>
              <a:t>COBOL:</a:t>
            </a:r>
          </a:p>
          <a:p>
            <a:r>
              <a:rPr lang="en-US" dirty="0"/>
              <a:t>       01 WS-DATE.</a:t>
            </a:r>
          </a:p>
          <a:p>
            <a:r>
              <a:rPr lang="en-US" dirty="0"/>
              <a:t>          02 WS-YEAR  PIC 9999.</a:t>
            </a:r>
          </a:p>
          <a:p>
            <a:r>
              <a:rPr lang="en-US" dirty="0"/>
              <a:t>          02 WS-MONTH PIC 99.</a:t>
            </a:r>
          </a:p>
          <a:p>
            <a:r>
              <a:rPr lang="en-US" dirty="0"/>
              <a:t>          02 WS-DAY   PIC 99.</a:t>
            </a:r>
          </a:p>
        </p:txBody>
      </p:sp>
      <p:sp>
        <p:nvSpPr>
          <p:cNvPr id="7" name="Rectangle 6"/>
          <p:cNvSpPr/>
          <p:nvPr/>
        </p:nvSpPr>
        <p:spPr>
          <a:xfrm>
            <a:off x="827584" y="4509120"/>
            <a:ext cx="2647004" cy="1754326"/>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b="1" dirty="0"/>
              <a:t>Pascal:</a:t>
            </a:r>
          </a:p>
          <a:p>
            <a:r>
              <a:rPr lang="en-US" dirty="0"/>
              <a:t>type </a:t>
            </a:r>
            <a:r>
              <a:rPr lang="en-US" dirty="0" err="1"/>
              <a:t>TDate</a:t>
            </a:r>
            <a:r>
              <a:rPr lang="en-US" dirty="0"/>
              <a:t> = record</a:t>
            </a:r>
          </a:p>
          <a:p>
            <a:r>
              <a:rPr lang="en-US" dirty="0"/>
              <a:t>   Year: Integer;</a:t>
            </a:r>
          </a:p>
          <a:p>
            <a:r>
              <a:rPr lang="en-US" dirty="0"/>
              <a:t>   Month: 1..12;</a:t>
            </a:r>
          </a:p>
          <a:p>
            <a:r>
              <a:rPr lang="en-US" dirty="0"/>
              <a:t>   Day: 1..31;</a:t>
            </a:r>
          </a:p>
          <a:p>
            <a:r>
              <a:rPr lang="en-US" dirty="0"/>
              <a:t>end;</a:t>
            </a:r>
          </a:p>
        </p:txBody>
      </p:sp>
    </p:spTree>
    <p:extLst>
      <p:ext uri="{BB962C8B-B14F-4D97-AF65-F5344CB8AC3E}">
        <p14:creationId xmlns="" xmlns:p14="http://schemas.microsoft.com/office/powerpoint/2010/main" val="286954807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766"/>
        <p:cNvGrpSpPr/>
        <p:nvPr/>
      </p:nvGrpSpPr>
      <p:grpSpPr>
        <a:xfrm>
          <a:off x="0" y="0"/>
          <a:ext cx="0" cy="0"/>
          <a:chOff x="0" y="0"/>
          <a:chExt cx="0" cy="0"/>
        </a:xfrm>
      </p:grpSpPr>
      <p:sp>
        <p:nvSpPr>
          <p:cNvPr id="768" name="Google Shape;768;p132"/>
          <p:cNvSpPr txBox="1"/>
          <p:nvPr/>
        </p:nvSpPr>
        <p:spPr>
          <a:xfrm>
            <a:off x="542700" y="908720"/>
            <a:ext cx="8058600" cy="2300600"/>
          </a:xfrm>
          <a:prstGeom prst="rect">
            <a:avLst/>
          </a:prstGeom>
          <a:noFill/>
          <a:ln>
            <a:noFill/>
          </a:ln>
        </p:spPr>
        <p:txBody>
          <a:bodyPr spcFirstLastPara="1" wrap="square" lIns="91425" tIns="91425" rIns="91425" bIns="91425" anchor="t" anchorCtr="0">
            <a:spAutoFit/>
          </a:bodyPr>
          <a:lstStyle/>
          <a:p>
            <a:pPr marL="457200" marR="0" lvl="0" indent="-374650" algn="just" rtl="0">
              <a:lnSpc>
                <a:spcPct val="150000"/>
              </a:lnSpc>
              <a:spcBef>
                <a:spcPts val="600"/>
              </a:spcBef>
              <a:spcAft>
                <a:spcPts val="0"/>
              </a:spcAft>
              <a:buSzPts val="2300"/>
              <a:buFont typeface="Cambria"/>
              <a:buChar char="●"/>
            </a:pPr>
            <a:r>
              <a:rPr lang="en" sz="2300" dirty="0">
                <a:latin typeface="Cambria"/>
                <a:ea typeface="Cambria"/>
                <a:cs typeface="Cambria"/>
                <a:sym typeface="Cambria"/>
              </a:rPr>
              <a:t>A union is a type w</a:t>
            </a:r>
            <a:r>
              <a:rPr lang="en" sz="2300" b="1" dirty="0">
                <a:latin typeface="Cambria"/>
                <a:ea typeface="Cambria"/>
                <a:cs typeface="Cambria"/>
                <a:sym typeface="Cambria"/>
              </a:rPr>
              <a:t>hose variables are allowed to store different type values at different times during execution</a:t>
            </a:r>
            <a:endParaRPr sz="2300" b="1" dirty="0">
              <a:latin typeface="Cambria"/>
              <a:ea typeface="Cambria"/>
              <a:cs typeface="Cambria"/>
              <a:sym typeface="Cambria"/>
            </a:endParaRPr>
          </a:p>
          <a:p>
            <a:pPr marL="457200" marR="0" lvl="0" indent="0" algn="just" rtl="0">
              <a:lnSpc>
                <a:spcPct val="150000"/>
              </a:lnSpc>
              <a:spcBef>
                <a:spcPts val="600"/>
              </a:spcBef>
              <a:spcAft>
                <a:spcPts val="0"/>
              </a:spcAft>
              <a:buNone/>
            </a:pPr>
            <a:endParaRPr sz="1600" dirty="0">
              <a:latin typeface="Cambria"/>
              <a:ea typeface="Cambria"/>
              <a:cs typeface="Cambria"/>
              <a:sym typeface="Cambria"/>
            </a:endParaRPr>
          </a:p>
        </p:txBody>
      </p:sp>
      <p:sp>
        <p:nvSpPr>
          <p:cNvPr id="4" name="Google Shape;223;p46"/>
          <p:cNvSpPr/>
          <p:nvPr/>
        </p:nvSpPr>
        <p:spPr>
          <a:xfrm>
            <a:off x="0" y="0"/>
            <a:ext cx="9144000" cy="590400"/>
          </a:xfrm>
          <a:prstGeom prst="rect">
            <a:avLst/>
          </a:prstGeom>
          <a:solidFill>
            <a:srgbClr val="D9EAD3"/>
          </a:solidFill>
          <a:ln w="38100" cap="flat" cmpd="sng">
            <a:solidFill>
              <a:srgbClr val="548135"/>
            </a:solidFill>
            <a:prstDash val="solid"/>
            <a:round/>
            <a:headEnd type="none" w="sm" len="sm"/>
            <a:tailEnd type="none" w="sm" len="sm"/>
          </a:ln>
        </p:spPr>
        <p:txBody>
          <a:bodyPr spcFirstLastPara="1" wrap="square" lIns="91425" tIns="91425" rIns="91425" bIns="91425" anchor="ctr" anchorCtr="0">
            <a:noAutofit/>
          </a:bodyPr>
          <a:lstStyle/>
          <a:p>
            <a:pPr marL="279400" lvl="0" indent="0" algn="just" rtl="0">
              <a:lnSpc>
                <a:spcPct val="90000"/>
              </a:lnSpc>
              <a:spcBef>
                <a:spcPts val="600"/>
              </a:spcBef>
              <a:spcAft>
                <a:spcPts val="0"/>
              </a:spcAft>
              <a:buClr>
                <a:schemeClr val="dk1"/>
              </a:buClr>
              <a:buSzPts val="1100"/>
              <a:buFont typeface="Arial"/>
              <a:buNone/>
            </a:pPr>
            <a:endParaRPr sz="2400" b="1" dirty="0" smtClean="0">
              <a:solidFill>
                <a:srgbClr val="38761D"/>
              </a:solidFill>
            </a:endParaRPr>
          </a:p>
          <a:p>
            <a:pPr marL="457200" lvl="0" algn="ctr">
              <a:lnSpc>
                <a:spcPct val="150000"/>
              </a:lnSpc>
            </a:pPr>
            <a:r>
              <a:rPr lang="en-US" sz="2400" b="1" dirty="0" smtClean="0">
                <a:solidFill>
                  <a:srgbClr val="274E13"/>
                </a:solidFill>
                <a:latin typeface="Cambria"/>
                <a:ea typeface="Cambria"/>
                <a:cs typeface="Cambria"/>
                <a:sym typeface="Cambria"/>
              </a:rPr>
              <a:t>Union</a:t>
            </a:r>
            <a:endParaRPr lang="en-US" sz="2800" b="1" dirty="0">
              <a:solidFill>
                <a:srgbClr val="274E13"/>
              </a:solidFill>
              <a:latin typeface="Cambria"/>
              <a:ea typeface="Cambria"/>
              <a:cs typeface="Cambria"/>
              <a:sym typeface="Cambria"/>
            </a:endParaRPr>
          </a:p>
          <a:p>
            <a:pPr marL="0" marR="0" lvl="0" indent="0" algn="l" rtl="0">
              <a:lnSpc>
                <a:spcPct val="100000"/>
              </a:lnSpc>
              <a:spcBef>
                <a:spcPts val="0"/>
              </a:spcBef>
              <a:spcAft>
                <a:spcPts val="0"/>
              </a:spcAft>
              <a:buNone/>
            </a:pPr>
            <a:endParaRPr dirty="0" smtClean="0"/>
          </a:p>
          <a:p>
            <a:pPr marL="0" marR="0" lvl="0" indent="0" algn="l" rtl="0">
              <a:lnSpc>
                <a:spcPct val="100000"/>
              </a:lnSpc>
              <a:spcBef>
                <a:spcPts val="0"/>
              </a:spcBef>
              <a:spcAft>
                <a:spcPts val="0"/>
              </a:spcAft>
              <a:buNone/>
            </a:pPr>
            <a:endParaRPr dirty="0"/>
          </a:p>
        </p:txBody>
      </p:sp>
    </p:spTree>
    <p:extLst>
      <p:ext uri="{BB962C8B-B14F-4D97-AF65-F5344CB8AC3E}">
        <p14:creationId xmlns="" xmlns:p14="http://schemas.microsoft.com/office/powerpoint/2010/main" val="1020287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68">
                                            <p:txEl>
                                              <p:pRg st="0" end="0"/>
                                            </p:txEl>
                                          </p:spTgt>
                                        </p:tgtEl>
                                        <p:attrNameLst>
                                          <p:attrName>style.visibility</p:attrName>
                                        </p:attrNameLst>
                                      </p:cBhvr>
                                      <p:to>
                                        <p:strVal val="visible"/>
                                      </p:to>
                                    </p:set>
                                    <p:animEffect transition="in" filter="fade">
                                      <p:cBhvr>
                                        <p:cTn id="7" dur="1000"/>
                                        <p:tgtEl>
                                          <p:spTgt spid="76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79512" y="1556792"/>
            <a:ext cx="8712968" cy="489654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4" name="Google Shape;223;p46"/>
          <p:cNvSpPr/>
          <p:nvPr/>
        </p:nvSpPr>
        <p:spPr>
          <a:xfrm>
            <a:off x="0" y="0"/>
            <a:ext cx="9144000" cy="590400"/>
          </a:xfrm>
          <a:prstGeom prst="rect">
            <a:avLst/>
          </a:prstGeom>
          <a:solidFill>
            <a:srgbClr val="D9EAD3"/>
          </a:solidFill>
          <a:ln w="38100" cap="flat" cmpd="sng">
            <a:solidFill>
              <a:srgbClr val="548135"/>
            </a:solidFill>
            <a:prstDash val="solid"/>
            <a:round/>
            <a:headEnd type="none" w="sm" len="sm"/>
            <a:tailEnd type="none" w="sm" len="sm"/>
          </a:ln>
        </p:spPr>
        <p:txBody>
          <a:bodyPr spcFirstLastPara="1" wrap="square" lIns="91425" tIns="91425" rIns="91425" bIns="91425" anchor="ctr" anchorCtr="0">
            <a:noAutofit/>
          </a:bodyPr>
          <a:lstStyle/>
          <a:p>
            <a:pPr marL="279400" lvl="0" indent="0" algn="just" rtl="0">
              <a:lnSpc>
                <a:spcPct val="90000"/>
              </a:lnSpc>
              <a:spcBef>
                <a:spcPts val="600"/>
              </a:spcBef>
              <a:spcAft>
                <a:spcPts val="0"/>
              </a:spcAft>
              <a:buClr>
                <a:schemeClr val="dk1"/>
              </a:buClr>
              <a:buSzPts val="1100"/>
              <a:buFont typeface="Arial"/>
              <a:buNone/>
            </a:pPr>
            <a:endParaRPr sz="2400" b="1" dirty="0" smtClean="0">
              <a:solidFill>
                <a:srgbClr val="38761D"/>
              </a:solidFill>
            </a:endParaRPr>
          </a:p>
          <a:p>
            <a:pPr marL="457200" lvl="0" algn="ctr">
              <a:lnSpc>
                <a:spcPct val="150000"/>
              </a:lnSpc>
            </a:pPr>
            <a:r>
              <a:rPr lang="en-US" sz="2400" b="1" dirty="0" smtClean="0">
                <a:solidFill>
                  <a:srgbClr val="274E13"/>
                </a:solidFill>
                <a:latin typeface="Cambria"/>
                <a:ea typeface="Cambria"/>
                <a:cs typeface="Cambria"/>
                <a:sym typeface="Cambria"/>
              </a:rPr>
              <a:t>Types of Union</a:t>
            </a:r>
            <a:endParaRPr lang="en-US" sz="2800" b="1" dirty="0">
              <a:solidFill>
                <a:srgbClr val="274E13"/>
              </a:solidFill>
              <a:latin typeface="Cambria"/>
              <a:ea typeface="Cambria"/>
              <a:cs typeface="Cambria"/>
              <a:sym typeface="Cambria"/>
            </a:endParaRPr>
          </a:p>
          <a:p>
            <a:pPr marL="0" marR="0" lvl="0" indent="0" algn="l" rtl="0">
              <a:lnSpc>
                <a:spcPct val="100000"/>
              </a:lnSpc>
              <a:spcBef>
                <a:spcPts val="0"/>
              </a:spcBef>
              <a:spcAft>
                <a:spcPts val="0"/>
              </a:spcAft>
              <a:buNone/>
            </a:pPr>
            <a:endParaRPr dirty="0" smtClean="0"/>
          </a:p>
          <a:p>
            <a:pPr marL="0" marR="0" lvl="0" indent="0" algn="l" rtl="0">
              <a:lnSpc>
                <a:spcPct val="100000"/>
              </a:lnSpc>
              <a:spcBef>
                <a:spcPts val="0"/>
              </a:spcBef>
              <a:spcAft>
                <a:spcPts val="0"/>
              </a:spcAft>
              <a:buNone/>
            </a:pPr>
            <a:endParaRPr dirty="0"/>
          </a:p>
        </p:txBody>
      </p:sp>
    </p:spTree>
    <p:extLst>
      <p:ext uri="{BB962C8B-B14F-4D97-AF65-F5344CB8AC3E}">
        <p14:creationId xmlns="" xmlns:p14="http://schemas.microsoft.com/office/powerpoint/2010/main" val="92756370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Evaluation </a:t>
            </a:r>
            <a:endParaRPr lang="en-US" dirty="0"/>
          </a:p>
        </p:txBody>
      </p:sp>
      <p:sp>
        <p:nvSpPr>
          <p:cNvPr id="3" name="Content Placeholder 2"/>
          <p:cNvSpPr>
            <a:spLocks noGrp="1"/>
          </p:cNvSpPr>
          <p:nvPr>
            <p:ph idx="1"/>
          </p:nvPr>
        </p:nvSpPr>
        <p:spPr/>
        <p:txBody>
          <a:bodyPr/>
          <a:lstStyle/>
          <a:p>
            <a:endParaRPr lang="en-US" dirty="0" smtClean="0"/>
          </a:p>
          <a:p>
            <a:r>
              <a:rPr lang="en-US" dirty="0" smtClean="0"/>
              <a:t>Potentially </a:t>
            </a:r>
            <a:r>
              <a:rPr lang="en-US" b="1" dirty="0" smtClean="0"/>
              <a:t>unsafe construct – They are one of the reasons why C and C++ are not strongly typed </a:t>
            </a:r>
          </a:p>
          <a:p>
            <a:endParaRPr lang="en-US" dirty="0" smtClean="0"/>
          </a:p>
          <a:p>
            <a:r>
              <a:rPr lang="en-US" dirty="0" smtClean="0"/>
              <a:t>• Java and C# do </a:t>
            </a:r>
            <a:r>
              <a:rPr lang="en-US" b="1" dirty="0" smtClean="0"/>
              <a:t>not support unions – Reflective of growing concerns for safety in programming language </a:t>
            </a:r>
          </a:p>
          <a:p>
            <a:endParaRPr lang="en-US" dirty="0" smtClean="0"/>
          </a:p>
          <a:p>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780;p134"/>
          <p:cNvSpPr txBox="1"/>
          <p:nvPr/>
        </p:nvSpPr>
        <p:spPr>
          <a:xfrm>
            <a:off x="323528" y="1158465"/>
            <a:ext cx="8352928" cy="954077"/>
          </a:xfrm>
          <a:prstGeom prst="rect">
            <a:avLst/>
          </a:prstGeom>
          <a:ln>
            <a:headEnd type="none" w="sm" len="sm"/>
            <a:tailEnd type="none" w="sm" len="sm"/>
          </a:ln>
        </p:spPr>
        <p:style>
          <a:lnRef idx="2">
            <a:schemeClr val="accent1"/>
          </a:lnRef>
          <a:fillRef idx="1">
            <a:schemeClr val="lt1"/>
          </a:fillRef>
          <a:effectRef idx="0">
            <a:schemeClr val="accent1"/>
          </a:effectRef>
          <a:fontRef idx="minor">
            <a:schemeClr val="dk1"/>
          </a:fontRef>
        </p:style>
        <p:txBody>
          <a:bodyPr spcFirstLastPara="1" wrap="square" lIns="91425" tIns="91425" rIns="91425" bIns="91425" anchor="t" anchorCtr="0">
            <a:spAutoFit/>
          </a:bodyPr>
          <a:lstStyle/>
          <a:p>
            <a:pPr marL="0" marR="0" lvl="0" indent="0" algn="just" rtl="0">
              <a:lnSpc>
                <a:spcPct val="100000"/>
              </a:lnSpc>
              <a:spcBef>
                <a:spcPts val="600"/>
              </a:spcBef>
              <a:spcAft>
                <a:spcPts val="0"/>
              </a:spcAft>
              <a:buNone/>
            </a:pPr>
            <a:r>
              <a:rPr lang="en" sz="2000" dirty="0">
                <a:latin typeface="Cambria"/>
                <a:ea typeface="Cambria"/>
                <a:cs typeface="Cambria"/>
                <a:sym typeface="Cambria"/>
              </a:rPr>
              <a:t>type Shape is (Circle, Triangle, Rectangle);</a:t>
            </a:r>
            <a:endParaRPr sz="2000" dirty="0">
              <a:latin typeface="Cambria"/>
              <a:ea typeface="Cambria"/>
              <a:cs typeface="Cambria"/>
              <a:sym typeface="Cambria"/>
            </a:endParaRPr>
          </a:p>
          <a:p>
            <a:pPr marL="0" marR="0" lvl="0" indent="0" algn="just" rtl="0">
              <a:lnSpc>
                <a:spcPct val="100000"/>
              </a:lnSpc>
              <a:spcBef>
                <a:spcPts val="600"/>
              </a:spcBef>
              <a:spcAft>
                <a:spcPts val="0"/>
              </a:spcAft>
              <a:buNone/>
            </a:pPr>
            <a:r>
              <a:rPr lang="en" sz="2000" dirty="0">
                <a:latin typeface="Cambria"/>
                <a:ea typeface="Cambria"/>
                <a:cs typeface="Cambria"/>
                <a:sym typeface="Cambria"/>
              </a:rPr>
              <a:t>		</a:t>
            </a:r>
            <a:endParaRPr sz="3600" dirty="0">
              <a:latin typeface="Cambria"/>
              <a:ea typeface="Cambria"/>
              <a:cs typeface="Cambria"/>
              <a:sym typeface="Cambria"/>
            </a:endParaRPr>
          </a:p>
        </p:txBody>
      </p:sp>
      <p:pic>
        <p:nvPicPr>
          <p:cNvPr id="2051" name="Picture 3"/>
          <p:cNvPicPr>
            <a:picLocks noChangeAspect="1" noChangeArrowheads="1"/>
          </p:cNvPicPr>
          <p:nvPr/>
        </p:nvPicPr>
        <p:blipFill rotWithShape="1">
          <a:blip r:embed="rId2">
            <a:extLst>
              <a:ext uri="{28A0092B-C50C-407E-A947-70E740481C1C}">
                <a14:useLocalDpi xmlns="" xmlns:a14="http://schemas.microsoft.com/office/drawing/2010/main" val="0"/>
              </a:ext>
            </a:extLst>
          </a:blip>
          <a:srcRect l="33078" t="-24286" b="24286"/>
          <a:stretch/>
        </p:blipFill>
        <p:spPr bwMode="auto">
          <a:xfrm>
            <a:off x="719572" y="1484784"/>
            <a:ext cx="7560840" cy="403244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7" name="Google Shape;223;p46"/>
          <p:cNvSpPr/>
          <p:nvPr/>
        </p:nvSpPr>
        <p:spPr>
          <a:xfrm>
            <a:off x="0" y="0"/>
            <a:ext cx="9144000" cy="590400"/>
          </a:xfrm>
          <a:prstGeom prst="rect">
            <a:avLst/>
          </a:prstGeom>
          <a:solidFill>
            <a:srgbClr val="D9EAD3"/>
          </a:solidFill>
          <a:ln w="38100" cap="flat" cmpd="sng">
            <a:solidFill>
              <a:srgbClr val="548135"/>
            </a:solidFill>
            <a:prstDash val="solid"/>
            <a:round/>
            <a:headEnd type="none" w="sm" len="sm"/>
            <a:tailEnd type="none" w="sm" len="sm"/>
          </a:ln>
        </p:spPr>
        <p:txBody>
          <a:bodyPr spcFirstLastPara="1" wrap="square" lIns="91425" tIns="91425" rIns="91425" bIns="91425" anchor="ctr" anchorCtr="0">
            <a:noAutofit/>
          </a:bodyPr>
          <a:lstStyle/>
          <a:p>
            <a:pPr marL="279400" lvl="0" indent="0" algn="just" rtl="0">
              <a:lnSpc>
                <a:spcPct val="90000"/>
              </a:lnSpc>
              <a:spcBef>
                <a:spcPts val="600"/>
              </a:spcBef>
              <a:spcAft>
                <a:spcPts val="0"/>
              </a:spcAft>
              <a:buClr>
                <a:schemeClr val="dk1"/>
              </a:buClr>
              <a:buSzPts val="1100"/>
              <a:buFont typeface="Arial"/>
              <a:buNone/>
            </a:pPr>
            <a:endParaRPr sz="2400" b="1" dirty="0" smtClean="0">
              <a:solidFill>
                <a:srgbClr val="38761D"/>
              </a:solidFill>
            </a:endParaRPr>
          </a:p>
          <a:p>
            <a:pPr marL="457200" lvl="0" algn="ctr">
              <a:lnSpc>
                <a:spcPct val="150000"/>
              </a:lnSpc>
            </a:pPr>
            <a:r>
              <a:rPr lang="en-US" sz="2400" b="1" dirty="0" smtClean="0">
                <a:solidFill>
                  <a:srgbClr val="274E13"/>
                </a:solidFill>
                <a:latin typeface="Cambria"/>
                <a:ea typeface="Cambria"/>
                <a:cs typeface="Cambria"/>
                <a:sym typeface="Cambria"/>
              </a:rPr>
              <a:t>Union Example in ADA</a:t>
            </a:r>
            <a:endParaRPr lang="en-US" sz="2800" b="1" dirty="0">
              <a:solidFill>
                <a:srgbClr val="274E13"/>
              </a:solidFill>
              <a:latin typeface="Cambria"/>
              <a:ea typeface="Cambria"/>
              <a:cs typeface="Cambria"/>
              <a:sym typeface="Cambria"/>
            </a:endParaRPr>
          </a:p>
          <a:p>
            <a:pPr marL="0" marR="0" lvl="0" indent="0" algn="l" rtl="0">
              <a:lnSpc>
                <a:spcPct val="100000"/>
              </a:lnSpc>
              <a:spcBef>
                <a:spcPts val="0"/>
              </a:spcBef>
              <a:spcAft>
                <a:spcPts val="0"/>
              </a:spcAft>
              <a:buNone/>
            </a:pPr>
            <a:endParaRPr dirty="0" smtClean="0"/>
          </a:p>
          <a:p>
            <a:pPr marL="0" marR="0" lvl="0" indent="0" algn="l" rtl="0">
              <a:lnSpc>
                <a:spcPct val="100000"/>
              </a:lnSpc>
              <a:spcBef>
                <a:spcPts val="0"/>
              </a:spcBef>
              <a:spcAft>
                <a:spcPts val="0"/>
              </a:spcAft>
              <a:buNone/>
            </a:pPr>
            <a:endParaRPr dirty="0"/>
          </a:p>
        </p:txBody>
      </p:sp>
    </p:spTree>
    <p:extLst>
      <p:ext uri="{BB962C8B-B14F-4D97-AF65-F5344CB8AC3E}">
        <p14:creationId xmlns="" xmlns:p14="http://schemas.microsoft.com/office/powerpoint/2010/main" val="3101640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46"/>
          <p:cNvSpPr/>
          <p:nvPr/>
        </p:nvSpPr>
        <p:spPr>
          <a:xfrm>
            <a:off x="0" y="0"/>
            <a:ext cx="9144000" cy="590400"/>
          </a:xfrm>
          <a:prstGeom prst="rect">
            <a:avLst/>
          </a:prstGeom>
          <a:solidFill>
            <a:srgbClr val="D9EAD3"/>
          </a:solidFill>
          <a:ln w="38100" cap="flat" cmpd="sng">
            <a:solidFill>
              <a:srgbClr val="548135"/>
            </a:solidFill>
            <a:prstDash val="solid"/>
            <a:round/>
            <a:headEnd type="none" w="sm" len="sm"/>
            <a:tailEnd type="none" w="sm" len="sm"/>
          </a:ln>
        </p:spPr>
        <p:txBody>
          <a:bodyPr spcFirstLastPara="1" wrap="square" lIns="91425" tIns="91425" rIns="91425" bIns="91425" anchor="ctr" anchorCtr="0">
            <a:noAutofit/>
          </a:bodyPr>
          <a:lstStyle/>
          <a:p>
            <a:pPr marL="279400" lvl="0" indent="0" algn="just" rtl="0">
              <a:lnSpc>
                <a:spcPct val="90000"/>
              </a:lnSpc>
              <a:spcBef>
                <a:spcPts val="600"/>
              </a:spcBef>
              <a:spcAft>
                <a:spcPts val="0"/>
              </a:spcAft>
              <a:buClr>
                <a:schemeClr val="dk1"/>
              </a:buClr>
              <a:buSzPts val="1100"/>
              <a:buFont typeface="Arial"/>
              <a:buNone/>
            </a:pPr>
            <a:endParaRPr sz="2400" b="1" dirty="0">
              <a:solidFill>
                <a:srgbClr val="38761D"/>
              </a:solidFill>
            </a:endParaRPr>
          </a:p>
          <a:p>
            <a:pPr marL="279400" lvl="0" indent="0" algn="ctr" rtl="0">
              <a:lnSpc>
                <a:spcPct val="90000"/>
              </a:lnSpc>
              <a:spcBef>
                <a:spcPts val="600"/>
              </a:spcBef>
              <a:spcAft>
                <a:spcPts val="0"/>
              </a:spcAft>
              <a:buClr>
                <a:schemeClr val="dk1"/>
              </a:buClr>
              <a:buSzPts val="1100"/>
              <a:buFont typeface="Arial"/>
              <a:buNone/>
            </a:pPr>
            <a:r>
              <a:rPr lang="en" sz="2400" b="1" dirty="0">
                <a:solidFill>
                  <a:srgbClr val="38761D"/>
                </a:solidFill>
              </a:rPr>
              <a:t>Descriptor</a:t>
            </a:r>
            <a:endParaRPr sz="2400" b="1" dirty="0">
              <a:solidFill>
                <a:srgbClr val="38761D"/>
              </a:solidFill>
            </a:endParaRPr>
          </a:p>
          <a:p>
            <a:pPr marL="0" marR="0" lvl="0" indent="0" algn="l" rtl="0">
              <a:lnSpc>
                <a:spcPct val="100000"/>
              </a:lnSpc>
              <a:spcBef>
                <a:spcPts val="0"/>
              </a:spcBef>
              <a:spcAft>
                <a:spcPts val="0"/>
              </a:spcAft>
              <a:buNone/>
            </a:pPr>
            <a:endParaRPr dirty="0"/>
          </a:p>
          <a:p>
            <a:pPr marL="0" marR="0" lvl="0" indent="0" algn="l" rtl="0">
              <a:lnSpc>
                <a:spcPct val="100000"/>
              </a:lnSpc>
              <a:spcBef>
                <a:spcPts val="0"/>
              </a:spcBef>
              <a:spcAft>
                <a:spcPts val="0"/>
              </a:spcAft>
              <a:buNone/>
            </a:pPr>
            <a:endParaRPr dirty="0"/>
          </a:p>
        </p:txBody>
      </p:sp>
      <p:sp>
        <p:nvSpPr>
          <p:cNvPr id="224" name="Google Shape;224;p46"/>
          <p:cNvSpPr txBox="1"/>
          <p:nvPr/>
        </p:nvSpPr>
        <p:spPr>
          <a:xfrm>
            <a:off x="539552" y="1646426"/>
            <a:ext cx="7776864" cy="4508896"/>
          </a:xfrm>
          <a:prstGeom prst="rect">
            <a:avLst/>
          </a:prstGeom>
          <a:solidFill>
            <a:srgbClr val="D9EAD3"/>
          </a:solidFill>
          <a:ln w="38100" cap="flat" cmpd="sng">
            <a:solidFill>
              <a:srgbClr val="548135"/>
            </a:solidFill>
            <a:prstDash val="solid"/>
            <a:round/>
            <a:headEnd type="none" w="sm" len="sm"/>
            <a:tailEnd type="none" w="sm" len="sm"/>
          </a:ln>
        </p:spPr>
        <p:txBody>
          <a:bodyPr spcFirstLastPara="1" wrap="square" lIns="91425" tIns="91425" rIns="91425" bIns="91425" anchor="ctr" anchorCtr="0">
            <a:spAutoFit/>
          </a:bodyPr>
          <a:lstStyle/>
          <a:p>
            <a:pPr marL="457200" marR="0" lvl="0" indent="-330200" algn="just" rtl="0">
              <a:lnSpc>
                <a:spcPct val="115000"/>
              </a:lnSpc>
              <a:spcBef>
                <a:spcPts val="600"/>
              </a:spcBef>
              <a:spcAft>
                <a:spcPts val="0"/>
              </a:spcAft>
              <a:buSzPts val="1600"/>
              <a:buChar char="●"/>
            </a:pPr>
            <a:r>
              <a:rPr lang="en" sz="2400" dirty="0"/>
              <a:t>A descriptor is the </a:t>
            </a:r>
            <a:r>
              <a:rPr lang="en" sz="2400" b="1" dirty="0"/>
              <a:t>collection of the attributes of a variable</a:t>
            </a:r>
            <a:r>
              <a:rPr lang="en" sz="2400" dirty="0"/>
              <a:t>.</a:t>
            </a:r>
            <a:endParaRPr sz="2400" dirty="0"/>
          </a:p>
          <a:p>
            <a:pPr marL="457200" marR="0" lvl="0" indent="-330200" algn="just" rtl="0">
              <a:lnSpc>
                <a:spcPct val="115000"/>
              </a:lnSpc>
              <a:spcBef>
                <a:spcPts val="0"/>
              </a:spcBef>
              <a:spcAft>
                <a:spcPts val="0"/>
              </a:spcAft>
              <a:buSzPts val="1600"/>
              <a:buChar char="●"/>
            </a:pPr>
            <a:r>
              <a:rPr lang="en" sz="2400" dirty="0"/>
              <a:t> In an implementation a descriptor is a </a:t>
            </a:r>
            <a:r>
              <a:rPr lang="en" sz="2400" b="1" dirty="0"/>
              <a:t>collection of memory cells that store variable attributes</a:t>
            </a:r>
            <a:r>
              <a:rPr lang="en" sz="2400" dirty="0"/>
              <a:t>. </a:t>
            </a:r>
            <a:endParaRPr sz="2400" dirty="0"/>
          </a:p>
          <a:p>
            <a:pPr marL="457200" marR="0" lvl="0" indent="-330200" algn="just" rtl="0">
              <a:lnSpc>
                <a:spcPct val="115000"/>
              </a:lnSpc>
              <a:spcBef>
                <a:spcPts val="0"/>
              </a:spcBef>
              <a:spcAft>
                <a:spcPts val="0"/>
              </a:spcAft>
              <a:buSzPts val="1600"/>
              <a:buChar char="●"/>
            </a:pPr>
            <a:r>
              <a:rPr lang="en" sz="2400" dirty="0"/>
              <a:t>If the</a:t>
            </a:r>
            <a:r>
              <a:rPr lang="en" sz="2400" b="1" dirty="0"/>
              <a:t> attributes are static</a:t>
            </a:r>
            <a:r>
              <a:rPr lang="en" sz="2400" dirty="0"/>
              <a:t>, descriptor are required </a:t>
            </a:r>
            <a:r>
              <a:rPr lang="en" sz="2400" b="1" dirty="0"/>
              <a:t>only at compile time</a:t>
            </a:r>
            <a:r>
              <a:rPr lang="en" sz="2400" dirty="0"/>
              <a:t>. </a:t>
            </a:r>
            <a:endParaRPr sz="2400" dirty="0"/>
          </a:p>
          <a:p>
            <a:pPr marL="457200" marR="0" lvl="0" indent="-330200" algn="just" rtl="0">
              <a:lnSpc>
                <a:spcPct val="115000"/>
              </a:lnSpc>
              <a:spcBef>
                <a:spcPts val="0"/>
              </a:spcBef>
              <a:spcAft>
                <a:spcPts val="0"/>
              </a:spcAft>
              <a:buSzPts val="1600"/>
              <a:buChar char="●"/>
            </a:pPr>
            <a:r>
              <a:rPr lang="en" sz="2400" dirty="0"/>
              <a:t> For </a:t>
            </a:r>
            <a:r>
              <a:rPr lang="en" sz="2400" b="1" dirty="0"/>
              <a:t>dynamic attributes</a:t>
            </a:r>
            <a:r>
              <a:rPr lang="en" sz="2400" dirty="0"/>
              <a:t>, part or all of the descriptor must be </a:t>
            </a:r>
            <a:r>
              <a:rPr lang="en" sz="2400" b="1" dirty="0"/>
              <a:t>maintained during execution</a:t>
            </a:r>
            <a:r>
              <a:rPr lang="en" sz="2400" dirty="0"/>
              <a:t>.</a:t>
            </a:r>
            <a:endParaRPr sz="2400" dirty="0"/>
          </a:p>
          <a:p>
            <a:pPr marL="457200" marR="0" lvl="0" indent="-330200" algn="just" rtl="0">
              <a:lnSpc>
                <a:spcPct val="115000"/>
              </a:lnSpc>
              <a:spcBef>
                <a:spcPts val="0"/>
              </a:spcBef>
              <a:spcAft>
                <a:spcPts val="0"/>
              </a:spcAft>
              <a:buSzPts val="1600"/>
              <a:buChar char="●"/>
            </a:pPr>
            <a:r>
              <a:rPr lang="en" sz="2400" dirty="0"/>
              <a:t>Descriptors are used for </a:t>
            </a:r>
            <a:r>
              <a:rPr lang="en" sz="2400" b="1" dirty="0"/>
              <a:t>type checking and by allocation and deallocation operations. </a:t>
            </a:r>
            <a:endParaRPr sz="2400" b="1" dirty="0"/>
          </a:p>
        </p:txBody>
      </p:sp>
    </p:spTree>
    <p:extLst>
      <p:ext uri="{BB962C8B-B14F-4D97-AF65-F5344CB8AC3E}">
        <p14:creationId xmlns="" xmlns:p14="http://schemas.microsoft.com/office/powerpoint/2010/main" val="342551801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b="1" dirty="0" smtClean="0">
                <a:solidFill>
                  <a:srgbClr val="274E13"/>
                </a:solidFill>
                <a:latin typeface="Cambria"/>
                <a:ea typeface="Cambria"/>
                <a:cs typeface="Cambria"/>
                <a:sym typeface="Cambria"/>
              </a:rPr>
              <a:t>Pointers and Reference Variable</a:t>
            </a:r>
            <a:r>
              <a:rPr lang="en-US" sz="4800" b="1" dirty="0" smtClean="0">
                <a:solidFill>
                  <a:srgbClr val="274E13"/>
                </a:solidFill>
                <a:latin typeface="Cambria"/>
                <a:ea typeface="Cambria"/>
                <a:cs typeface="Cambria"/>
                <a:sym typeface="Cambria"/>
              </a:rPr>
              <a:t/>
            </a:r>
            <a:br>
              <a:rPr lang="en-US" sz="4800" b="1" dirty="0" smtClean="0">
                <a:solidFill>
                  <a:srgbClr val="274E13"/>
                </a:solidFill>
                <a:latin typeface="Cambria"/>
                <a:ea typeface="Cambria"/>
                <a:cs typeface="Cambria"/>
                <a:sym typeface="Cambria"/>
              </a:rPr>
            </a:br>
            <a:endParaRPr lang="en-US" dirty="0"/>
          </a:p>
        </p:txBody>
      </p:sp>
      <p:sp>
        <p:nvSpPr>
          <p:cNvPr id="3" name="Content Placeholder 2"/>
          <p:cNvSpPr>
            <a:spLocks noGrp="1"/>
          </p:cNvSpPr>
          <p:nvPr>
            <p:ph idx="1"/>
          </p:nvPr>
        </p:nvSpPr>
        <p:spPr/>
        <p:txBody>
          <a:bodyPr>
            <a:normAutofit fontScale="85000" lnSpcReduction="20000"/>
          </a:bodyPr>
          <a:lstStyle/>
          <a:p>
            <a:endParaRPr lang="en-US" dirty="0" smtClean="0"/>
          </a:p>
          <a:p>
            <a:r>
              <a:rPr lang="en-US" dirty="0" smtClean="0"/>
              <a:t>A pointer type in which the variables have a range of values that consists of </a:t>
            </a:r>
            <a:r>
              <a:rPr lang="en-US" b="1" dirty="0" smtClean="0"/>
              <a:t>memory addresses and a special value, nil. </a:t>
            </a:r>
          </a:p>
          <a:p>
            <a:r>
              <a:rPr lang="en-US" dirty="0" smtClean="0"/>
              <a:t>• The value nil is not a valid address and is used to indicate that a pointer cannot currently be used to reference any memory cell. </a:t>
            </a:r>
          </a:p>
          <a:p>
            <a:r>
              <a:rPr lang="en-US" dirty="0" smtClean="0"/>
              <a:t>• Pointers are designed for two distinct kinds of uses: – Provide the power of indirect addressing </a:t>
            </a:r>
          </a:p>
          <a:p>
            <a:r>
              <a:rPr lang="en-US" dirty="0" smtClean="0"/>
              <a:t>– Provide a way to manage dynamic memory. A pointer can be used to access a location in the area where storage is dynamically created (usually called a </a:t>
            </a:r>
            <a:r>
              <a:rPr lang="en-US" b="1" dirty="0" smtClean="0"/>
              <a:t>heap) </a:t>
            </a:r>
          </a:p>
          <a:p>
            <a:endParaRPr lang="en-US" dirty="0" smtClean="0"/>
          </a:p>
          <a:p>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223;p46"/>
          <p:cNvSpPr/>
          <p:nvPr/>
        </p:nvSpPr>
        <p:spPr>
          <a:xfrm>
            <a:off x="0" y="0"/>
            <a:ext cx="9144000" cy="590400"/>
          </a:xfrm>
          <a:prstGeom prst="rect">
            <a:avLst/>
          </a:prstGeom>
          <a:solidFill>
            <a:srgbClr val="D9EAD3"/>
          </a:solidFill>
          <a:ln w="38100" cap="flat" cmpd="sng">
            <a:solidFill>
              <a:srgbClr val="548135"/>
            </a:solidFill>
            <a:prstDash val="solid"/>
            <a:round/>
            <a:headEnd type="none" w="sm" len="sm"/>
            <a:tailEnd type="none" w="sm" len="sm"/>
          </a:ln>
        </p:spPr>
        <p:txBody>
          <a:bodyPr spcFirstLastPara="1" wrap="square" lIns="91425" tIns="91425" rIns="91425" bIns="91425" anchor="ctr" anchorCtr="0">
            <a:noAutofit/>
          </a:bodyPr>
          <a:lstStyle/>
          <a:p>
            <a:pPr marL="279400" lvl="0" indent="0" algn="just" rtl="0">
              <a:lnSpc>
                <a:spcPct val="90000"/>
              </a:lnSpc>
              <a:spcBef>
                <a:spcPts val="600"/>
              </a:spcBef>
              <a:spcAft>
                <a:spcPts val="0"/>
              </a:spcAft>
              <a:buClr>
                <a:schemeClr val="dk1"/>
              </a:buClr>
              <a:buSzPts val="1100"/>
              <a:buFont typeface="Arial"/>
              <a:buNone/>
            </a:pPr>
            <a:endParaRPr sz="2400" b="1" dirty="0" smtClean="0">
              <a:solidFill>
                <a:srgbClr val="38761D"/>
              </a:solidFill>
            </a:endParaRPr>
          </a:p>
          <a:p>
            <a:pPr marL="457200" lvl="0" algn="ctr">
              <a:lnSpc>
                <a:spcPct val="150000"/>
              </a:lnSpc>
            </a:pPr>
            <a:r>
              <a:rPr lang="en-US" sz="2400" b="1" dirty="0" smtClean="0">
                <a:solidFill>
                  <a:srgbClr val="274E13"/>
                </a:solidFill>
                <a:latin typeface="Cambria"/>
                <a:ea typeface="Cambria"/>
                <a:cs typeface="Cambria"/>
                <a:sym typeface="Cambria"/>
              </a:rPr>
              <a:t>Pointers and Reference Variable</a:t>
            </a:r>
            <a:endParaRPr lang="en-US" sz="2800" b="1" dirty="0">
              <a:solidFill>
                <a:srgbClr val="274E13"/>
              </a:solidFill>
              <a:latin typeface="Cambria"/>
              <a:ea typeface="Cambria"/>
              <a:cs typeface="Cambria"/>
              <a:sym typeface="Cambria"/>
            </a:endParaRPr>
          </a:p>
          <a:p>
            <a:pPr marL="0" marR="0" lvl="0" indent="0" algn="l" rtl="0">
              <a:lnSpc>
                <a:spcPct val="100000"/>
              </a:lnSpc>
              <a:spcBef>
                <a:spcPts val="0"/>
              </a:spcBef>
              <a:spcAft>
                <a:spcPts val="0"/>
              </a:spcAft>
              <a:buNone/>
            </a:pPr>
            <a:endParaRPr dirty="0" smtClean="0"/>
          </a:p>
          <a:p>
            <a:pPr marL="0" marR="0" lvl="0" indent="0" algn="l" rtl="0">
              <a:lnSpc>
                <a:spcPct val="100000"/>
              </a:lnSpc>
              <a:spcBef>
                <a:spcPts val="0"/>
              </a:spcBef>
              <a:spcAft>
                <a:spcPts val="0"/>
              </a:spcAft>
              <a:buNone/>
            </a:pPr>
            <a:endParaRPr dirty="0"/>
          </a:p>
        </p:txBody>
      </p:sp>
      <p:sp>
        <p:nvSpPr>
          <p:cNvPr id="3" name="Rectangle 2"/>
          <p:cNvSpPr/>
          <p:nvPr/>
        </p:nvSpPr>
        <p:spPr>
          <a:xfrm>
            <a:off x="374224" y="770503"/>
            <a:ext cx="8748464" cy="461665"/>
          </a:xfrm>
          <a:prstGeom prst="rect">
            <a:avLst/>
          </a:prstGeom>
        </p:spPr>
        <p:txBody>
          <a:bodyPr wrap="square">
            <a:spAutoFit/>
          </a:bodyPr>
          <a:lstStyle/>
          <a:p>
            <a:r>
              <a:rPr lang="en-US" sz="2400" dirty="0" smtClean="0"/>
              <a:t>Pointer is a </a:t>
            </a:r>
            <a:r>
              <a:rPr lang="en-US" sz="2400" dirty="0"/>
              <a:t>variable which stores the address of another variable</a:t>
            </a:r>
          </a:p>
        </p:txBody>
      </p:sp>
      <p:sp>
        <p:nvSpPr>
          <p:cNvPr id="4" name="Rectangle 3"/>
          <p:cNvSpPr/>
          <p:nvPr/>
        </p:nvSpPr>
        <p:spPr>
          <a:xfrm>
            <a:off x="374224" y="1484784"/>
            <a:ext cx="4572000" cy="646331"/>
          </a:xfrm>
          <a:prstGeom prst="rect">
            <a:avLst/>
          </a:prstGeom>
        </p:spPr>
        <p:txBody>
          <a:bodyPr>
            <a:spAutoFit/>
          </a:bodyPr>
          <a:lstStyle/>
          <a:p>
            <a:r>
              <a:rPr lang="en-US" dirty="0" err="1" smtClean="0"/>
              <a:t>int</a:t>
            </a:r>
            <a:r>
              <a:rPr lang="en-US" dirty="0" smtClean="0"/>
              <a:t> number </a:t>
            </a:r>
            <a:r>
              <a:rPr lang="en-US" dirty="0"/>
              <a:t>= </a:t>
            </a:r>
            <a:r>
              <a:rPr lang="en-US" dirty="0" smtClean="0"/>
              <a:t>50</a:t>
            </a:r>
            <a:r>
              <a:rPr lang="en-US" dirty="0"/>
              <a:t>;   </a:t>
            </a:r>
          </a:p>
          <a:p>
            <a:r>
              <a:rPr lang="en-US" dirty="0" err="1"/>
              <a:t>int</a:t>
            </a:r>
            <a:r>
              <a:rPr lang="en-US" dirty="0"/>
              <a:t>* p = &amp;n; </a:t>
            </a:r>
          </a:p>
        </p:txBody>
      </p:sp>
      <p:pic>
        <p:nvPicPr>
          <p:cNvPr id="3074"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827584" y="2420888"/>
            <a:ext cx="6918141" cy="2209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352312082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9512" y="58847"/>
            <a:ext cx="4680520" cy="5632311"/>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dirty="0"/>
              <a:t>#include &lt;</a:t>
            </a:r>
            <a:r>
              <a:rPr lang="en-US" dirty="0" err="1"/>
              <a:t>stdio.h</a:t>
            </a:r>
            <a:r>
              <a:rPr lang="en-US" dirty="0"/>
              <a:t>&gt;</a:t>
            </a:r>
          </a:p>
          <a:p>
            <a:r>
              <a:rPr lang="en-US" dirty="0" err="1"/>
              <a:t>int</a:t>
            </a:r>
            <a:r>
              <a:rPr lang="en-US" dirty="0"/>
              <a:t> main()</a:t>
            </a:r>
          </a:p>
          <a:p>
            <a:r>
              <a:rPr lang="en-US" dirty="0"/>
              <a:t>{</a:t>
            </a:r>
          </a:p>
          <a:p>
            <a:r>
              <a:rPr lang="en-US" dirty="0"/>
              <a:t>   </a:t>
            </a:r>
            <a:r>
              <a:rPr lang="en-US" dirty="0" err="1"/>
              <a:t>int</a:t>
            </a:r>
            <a:r>
              <a:rPr lang="en-US" dirty="0"/>
              <a:t>* pc, c;</a:t>
            </a:r>
          </a:p>
          <a:p>
            <a:r>
              <a:rPr lang="en-US" dirty="0"/>
              <a:t>   </a:t>
            </a:r>
            <a:r>
              <a:rPr lang="en-US" dirty="0" smtClean="0"/>
              <a:t>c </a:t>
            </a:r>
            <a:r>
              <a:rPr lang="en-US" dirty="0"/>
              <a:t>= 22;</a:t>
            </a:r>
          </a:p>
          <a:p>
            <a:r>
              <a:rPr lang="en-US" dirty="0"/>
              <a:t>   </a:t>
            </a:r>
            <a:r>
              <a:rPr lang="en-US" dirty="0" err="1"/>
              <a:t>printf</a:t>
            </a:r>
            <a:r>
              <a:rPr lang="en-US" dirty="0"/>
              <a:t>("Address of c: %p\n", &amp;c);</a:t>
            </a:r>
          </a:p>
          <a:p>
            <a:r>
              <a:rPr lang="en-US" dirty="0"/>
              <a:t>   </a:t>
            </a:r>
            <a:r>
              <a:rPr lang="en-US" dirty="0" err="1"/>
              <a:t>printf</a:t>
            </a:r>
            <a:r>
              <a:rPr lang="en-US" dirty="0"/>
              <a:t>("Value of c: %d\n\n", c);  // 22</a:t>
            </a:r>
          </a:p>
          <a:p>
            <a:r>
              <a:rPr lang="en-US" dirty="0"/>
              <a:t>   </a:t>
            </a:r>
            <a:r>
              <a:rPr lang="en-US" dirty="0" smtClean="0"/>
              <a:t>pc </a:t>
            </a:r>
            <a:r>
              <a:rPr lang="en-US" dirty="0"/>
              <a:t>= &amp;c;</a:t>
            </a:r>
          </a:p>
          <a:p>
            <a:r>
              <a:rPr lang="en-US" dirty="0"/>
              <a:t>   </a:t>
            </a:r>
            <a:r>
              <a:rPr lang="en-US" dirty="0" err="1"/>
              <a:t>printf</a:t>
            </a:r>
            <a:r>
              <a:rPr lang="en-US" dirty="0"/>
              <a:t>("Address of pointer pc: %p\n", pc);</a:t>
            </a:r>
          </a:p>
          <a:p>
            <a:r>
              <a:rPr lang="en-US" dirty="0"/>
              <a:t>   </a:t>
            </a:r>
            <a:r>
              <a:rPr lang="en-US" dirty="0" err="1"/>
              <a:t>printf</a:t>
            </a:r>
            <a:r>
              <a:rPr lang="en-US" dirty="0"/>
              <a:t>("Content of pointer pc: %d\n\n", *pc); // 22</a:t>
            </a:r>
          </a:p>
          <a:p>
            <a:r>
              <a:rPr lang="en-US" dirty="0"/>
              <a:t>   </a:t>
            </a:r>
            <a:r>
              <a:rPr lang="en-US" dirty="0" smtClean="0"/>
              <a:t>c </a:t>
            </a:r>
            <a:r>
              <a:rPr lang="en-US" dirty="0"/>
              <a:t>= 11;</a:t>
            </a:r>
          </a:p>
          <a:p>
            <a:r>
              <a:rPr lang="en-US" dirty="0"/>
              <a:t>   </a:t>
            </a:r>
            <a:r>
              <a:rPr lang="en-US" dirty="0" err="1"/>
              <a:t>printf</a:t>
            </a:r>
            <a:r>
              <a:rPr lang="en-US" dirty="0"/>
              <a:t>("Address of pointer pc: %p\n", pc);</a:t>
            </a:r>
          </a:p>
          <a:p>
            <a:r>
              <a:rPr lang="en-US" dirty="0"/>
              <a:t>   </a:t>
            </a:r>
            <a:r>
              <a:rPr lang="en-US" dirty="0" err="1"/>
              <a:t>printf</a:t>
            </a:r>
            <a:r>
              <a:rPr lang="en-US" dirty="0"/>
              <a:t>("Content of pointer pc: %d\n\n", *pc); // 11</a:t>
            </a:r>
          </a:p>
          <a:p>
            <a:r>
              <a:rPr lang="en-US" dirty="0"/>
              <a:t>   </a:t>
            </a:r>
            <a:r>
              <a:rPr lang="en-US" dirty="0" smtClean="0"/>
              <a:t>*</a:t>
            </a:r>
            <a:r>
              <a:rPr lang="en-US" dirty="0"/>
              <a:t>pc = 2;</a:t>
            </a:r>
          </a:p>
          <a:p>
            <a:r>
              <a:rPr lang="en-US" dirty="0"/>
              <a:t>   </a:t>
            </a:r>
            <a:r>
              <a:rPr lang="en-US" dirty="0" err="1"/>
              <a:t>printf</a:t>
            </a:r>
            <a:r>
              <a:rPr lang="en-US" dirty="0"/>
              <a:t>("Address of c: %p\n", &amp;c);</a:t>
            </a:r>
          </a:p>
          <a:p>
            <a:r>
              <a:rPr lang="en-US" dirty="0"/>
              <a:t>   </a:t>
            </a:r>
            <a:r>
              <a:rPr lang="en-US" dirty="0" err="1"/>
              <a:t>printf</a:t>
            </a:r>
            <a:r>
              <a:rPr lang="en-US" dirty="0"/>
              <a:t>("Value of c: %d\n\n", c); // 2</a:t>
            </a:r>
          </a:p>
          <a:p>
            <a:r>
              <a:rPr lang="en-US" dirty="0"/>
              <a:t>   return 0;</a:t>
            </a:r>
          </a:p>
          <a:p>
            <a:r>
              <a:rPr lang="en-US" dirty="0"/>
              <a:t>}</a:t>
            </a:r>
          </a:p>
        </p:txBody>
      </p:sp>
      <p:sp>
        <p:nvSpPr>
          <p:cNvPr id="3" name="Rectangle 2"/>
          <p:cNvSpPr/>
          <p:nvPr/>
        </p:nvSpPr>
        <p:spPr>
          <a:xfrm>
            <a:off x="4067944" y="4365104"/>
            <a:ext cx="4572000" cy="2308324"/>
          </a:xfrm>
          <a:prstGeom prst="rect">
            <a:avLst/>
          </a:prstGeom>
        </p:spPr>
        <p:style>
          <a:lnRef idx="2">
            <a:schemeClr val="accent1"/>
          </a:lnRef>
          <a:fillRef idx="1">
            <a:schemeClr val="lt1"/>
          </a:fillRef>
          <a:effectRef idx="0">
            <a:schemeClr val="accent1"/>
          </a:effectRef>
          <a:fontRef idx="minor">
            <a:schemeClr val="dk1"/>
          </a:fontRef>
        </p:style>
        <p:txBody>
          <a:bodyPr>
            <a:spAutoFit/>
          </a:bodyPr>
          <a:lstStyle/>
          <a:p>
            <a:r>
              <a:rPr lang="en-US" dirty="0"/>
              <a:t>Address of c: 2686784</a:t>
            </a:r>
          </a:p>
          <a:p>
            <a:r>
              <a:rPr lang="en-US" dirty="0"/>
              <a:t>Value of c: 22</a:t>
            </a:r>
          </a:p>
          <a:p>
            <a:r>
              <a:rPr lang="en-US" dirty="0" smtClean="0"/>
              <a:t>Address </a:t>
            </a:r>
            <a:r>
              <a:rPr lang="en-US" dirty="0"/>
              <a:t>of pointer pc: 2686784</a:t>
            </a:r>
          </a:p>
          <a:p>
            <a:r>
              <a:rPr lang="en-US" dirty="0"/>
              <a:t>Content of pointer pc: 22</a:t>
            </a:r>
          </a:p>
          <a:p>
            <a:r>
              <a:rPr lang="en-US" dirty="0" smtClean="0"/>
              <a:t>Address </a:t>
            </a:r>
            <a:r>
              <a:rPr lang="en-US" dirty="0"/>
              <a:t>of pointer pc: 2686784</a:t>
            </a:r>
          </a:p>
          <a:p>
            <a:r>
              <a:rPr lang="en-US" dirty="0"/>
              <a:t>Content of pointer pc: 11</a:t>
            </a:r>
          </a:p>
          <a:p>
            <a:r>
              <a:rPr lang="en-US" dirty="0" smtClean="0"/>
              <a:t>Address </a:t>
            </a:r>
            <a:r>
              <a:rPr lang="en-US" dirty="0"/>
              <a:t>of c: 2686784</a:t>
            </a:r>
          </a:p>
          <a:p>
            <a:r>
              <a:rPr lang="en-US" dirty="0"/>
              <a:t>Value of c: 2</a:t>
            </a:r>
          </a:p>
        </p:txBody>
      </p:sp>
      <p:sp>
        <p:nvSpPr>
          <p:cNvPr id="4" name="Rectangle 3"/>
          <p:cNvSpPr/>
          <p:nvPr/>
        </p:nvSpPr>
        <p:spPr>
          <a:xfrm>
            <a:off x="5882500" y="188640"/>
            <a:ext cx="942887" cy="369332"/>
          </a:xfrm>
          <a:prstGeom prst="rect">
            <a:avLst/>
          </a:prstGeom>
        </p:spPr>
        <p:txBody>
          <a:bodyPr wrap="none">
            <a:spAutoFit/>
          </a:bodyPr>
          <a:lstStyle/>
          <a:p>
            <a:r>
              <a:rPr lang="en-US" dirty="0"/>
              <a:t>pc = &amp;c;</a:t>
            </a:r>
          </a:p>
        </p:txBody>
      </p:sp>
      <p:pic>
        <p:nvPicPr>
          <p:cNvPr id="4098"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5148063" y="1124744"/>
            <a:ext cx="3563283" cy="2880320"/>
          </a:xfrm>
          <a:prstGeom prst="rect">
            <a:avLst/>
          </a:prstGeom>
          <a:ln/>
        </p:spPr>
        <p:style>
          <a:lnRef idx="2">
            <a:schemeClr val="accent2"/>
          </a:lnRef>
          <a:fillRef idx="1">
            <a:schemeClr val="lt1"/>
          </a:fillRef>
          <a:effectRef idx="0">
            <a:schemeClr val="accent2"/>
          </a:effectRef>
          <a:fontRef idx="minor">
            <a:schemeClr val="dk1"/>
          </a:fontRef>
        </p:style>
      </p:pic>
    </p:spTree>
    <p:extLst>
      <p:ext uri="{BB962C8B-B14F-4D97-AF65-F5344CB8AC3E}">
        <p14:creationId xmlns="" xmlns:p14="http://schemas.microsoft.com/office/powerpoint/2010/main" val="232121631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2696" y="1196752"/>
            <a:ext cx="7992888" cy="5016758"/>
          </a:xfrm>
          <a:prstGeom prst="rect">
            <a:avLst/>
          </a:prstGeom>
        </p:spPr>
        <p:txBody>
          <a:bodyPr wrap="square">
            <a:spAutoFit/>
          </a:bodyPr>
          <a:lstStyle/>
          <a:p>
            <a:pPr>
              <a:buFont typeface="Arial" pitchFamily="34" charset="0"/>
              <a:buChar char="•"/>
            </a:pPr>
            <a:r>
              <a:rPr lang="en-US" sz="3200" dirty="0"/>
              <a:t>What are the scope of and lifetime of a pointer variable?</a:t>
            </a:r>
          </a:p>
          <a:p>
            <a:pPr>
              <a:buFont typeface="Arial" pitchFamily="34" charset="0"/>
              <a:buChar char="•"/>
            </a:pPr>
            <a:r>
              <a:rPr lang="en-US" sz="3200" dirty="0"/>
              <a:t>What is the lifetime of a heap-dynamic variable?</a:t>
            </a:r>
          </a:p>
          <a:p>
            <a:pPr>
              <a:buFont typeface="Arial" pitchFamily="34" charset="0"/>
              <a:buChar char="•"/>
            </a:pPr>
            <a:r>
              <a:rPr lang="en-US" sz="3200" dirty="0"/>
              <a:t>Are pointers restricted as to the type of value to which they can point?</a:t>
            </a:r>
          </a:p>
          <a:p>
            <a:pPr>
              <a:buFont typeface="Arial" pitchFamily="34" charset="0"/>
              <a:buChar char="•"/>
            </a:pPr>
            <a:r>
              <a:rPr lang="en-US" sz="3200" dirty="0"/>
              <a:t>Are pointers used for dynamic storage management, indirect addressing, or both?</a:t>
            </a:r>
          </a:p>
          <a:p>
            <a:pPr>
              <a:buFont typeface="Arial" pitchFamily="34" charset="0"/>
              <a:buChar char="•"/>
            </a:pPr>
            <a:r>
              <a:rPr lang="en-US" sz="3200" dirty="0"/>
              <a:t>Should the language support pointer types, reference types, or both?</a:t>
            </a:r>
          </a:p>
        </p:txBody>
      </p:sp>
      <p:sp>
        <p:nvSpPr>
          <p:cNvPr id="3" name="Google Shape;223;p46"/>
          <p:cNvSpPr/>
          <p:nvPr/>
        </p:nvSpPr>
        <p:spPr>
          <a:xfrm>
            <a:off x="0" y="0"/>
            <a:ext cx="9144000" cy="590400"/>
          </a:xfrm>
          <a:prstGeom prst="rect">
            <a:avLst/>
          </a:prstGeom>
          <a:solidFill>
            <a:srgbClr val="D9EAD3"/>
          </a:solidFill>
          <a:ln w="38100" cap="flat" cmpd="sng">
            <a:solidFill>
              <a:srgbClr val="548135"/>
            </a:solidFill>
            <a:prstDash val="solid"/>
            <a:round/>
            <a:headEnd type="none" w="sm" len="sm"/>
            <a:tailEnd type="none" w="sm" len="sm"/>
          </a:ln>
        </p:spPr>
        <p:txBody>
          <a:bodyPr spcFirstLastPara="1" wrap="square" lIns="91425" tIns="91425" rIns="91425" bIns="91425" anchor="ctr" anchorCtr="0">
            <a:noAutofit/>
          </a:bodyPr>
          <a:lstStyle/>
          <a:p>
            <a:pPr marL="279400" lvl="0" indent="0" algn="just" rtl="0">
              <a:lnSpc>
                <a:spcPct val="90000"/>
              </a:lnSpc>
              <a:spcBef>
                <a:spcPts val="600"/>
              </a:spcBef>
              <a:spcAft>
                <a:spcPts val="0"/>
              </a:spcAft>
              <a:buClr>
                <a:schemeClr val="dk1"/>
              </a:buClr>
              <a:buSzPts val="1100"/>
              <a:buFont typeface="Arial"/>
              <a:buNone/>
            </a:pPr>
            <a:endParaRPr sz="2400" b="1" dirty="0" smtClean="0">
              <a:solidFill>
                <a:srgbClr val="38761D"/>
              </a:solidFill>
            </a:endParaRPr>
          </a:p>
          <a:p>
            <a:pPr marL="457200" lvl="0" algn="ctr">
              <a:lnSpc>
                <a:spcPct val="150000"/>
              </a:lnSpc>
            </a:pPr>
            <a:r>
              <a:rPr lang="en-US" sz="2400" b="1" dirty="0" smtClean="0">
                <a:solidFill>
                  <a:srgbClr val="274E13"/>
                </a:solidFill>
                <a:latin typeface="Cambria"/>
                <a:ea typeface="Cambria"/>
                <a:cs typeface="Cambria"/>
                <a:sym typeface="Cambria"/>
              </a:rPr>
              <a:t>Design Issues of Pointer</a:t>
            </a:r>
            <a:endParaRPr dirty="0" smtClean="0"/>
          </a:p>
          <a:p>
            <a:pPr marL="0" marR="0" lvl="0" indent="0" algn="l" rtl="0">
              <a:lnSpc>
                <a:spcPct val="100000"/>
              </a:lnSpc>
              <a:spcBef>
                <a:spcPts val="0"/>
              </a:spcBef>
              <a:spcAft>
                <a:spcPts val="0"/>
              </a:spcAft>
              <a:buNone/>
            </a:pPr>
            <a:endParaRPr dirty="0"/>
          </a:p>
        </p:txBody>
      </p:sp>
    </p:spTree>
    <p:extLst>
      <p:ext uri="{BB962C8B-B14F-4D97-AF65-F5344CB8AC3E}">
        <p14:creationId xmlns="" xmlns:p14="http://schemas.microsoft.com/office/powerpoint/2010/main" val="28865661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346200" y="836712"/>
            <a:ext cx="7797800" cy="432048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236951279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849"/>
        <p:cNvGrpSpPr/>
        <p:nvPr/>
      </p:nvGrpSpPr>
      <p:grpSpPr>
        <a:xfrm>
          <a:off x="0" y="0"/>
          <a:ext cx="0" cy="0"/>
          <a:chOff x="0" y="0"/>
          <a:chExt cx="0" cy="0"/>
        </a:xfrm>
      </p:grpSpPr>
      <p:sp>
        <p:nvSpPr>
          <p:cNvPr id="851" name="Google Shape;851;p146"/>
          <p:cNvSpPr txBox="1"/>
          <p:nvPr/>
        </p:nvSpPr>
        <p:spPr>
          <a:xfrm>
            <a:off x="251520" y="867813"/>
            <a:ext cx="8409300" cy="1381374"/>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600"/>
              </a:spcBef>
              <a:spcAft>
                <a:spcPts val="0"/>
              </a:spcAft>
              <a:buClr>
                <a:schemeClr val="dk1"/>
              </a:buClr>
              <a:buSzPts val="1100"/>
              <a:buFont typeface="Arial"/>
              <a:buNone/>
            </a:pPr>
            <a:r>
              <a:rPr lang="en" sz="2400" b="1" dirty="0">
                <a:solidFill>
                  <a:srgbClr val="C00000"/>
                </a:solidFill>
              </a:rPr>
              <a:t>Dangling pointers </a:t>
            </a:r>
            <a:r>
              <a:rPr lang="en" sz="2400" dirty="0">
                <a:solidFill>
                  <a:schemeClr val="dk1"/>
                </a:solidFill>
              </a:rPr>
              <a:t>(dangerous)</a:t>
            </a:r>
            <a:endParaRPr sz="2400" dirty="0">
              <a:solidFill>
                <a:schemeClr val="dk1"/>
              </a:solidFill>
            </a:endParaRPr>
          </a:p>
          <a:p>
            <a:pPr marL="0" lvl="0" indent="0" algn="l" rtl="0">
              <a:lnSpc>
                <a:spcPct val="115000"/>
              </a:lnSpc>
              <a:spcBef>
                <a:spcPts val="500"/>
              </a:spcBef>
              <a:spcAft>
                <a:spcPts val="0"/>
              </a:spcAft>
              <a:buClr>
                <a:schemeClr val="dk1"/>
              </a:buClr>
              <a:buSzPts val="1100"/>
              <a:buFont typeface="Arial"/>
              <a:buNone/>
            </a:pPr>
            <a:r>
              <a:rPr lang="en" sz="2000" dirty="0">
                <a:solidFill>
                  <a:schemeClr val="dk1"/>
                </a:solidFill>
              </a:rPr>
              <a:t>A pointer points to a heap-dynamic variable that has been deallocated</a:t>
            </a:r>
            <a:endParaRPr sz="2000" dirty="0">
              <a:solidFill>
                <a:schemeClr val="dk1"/>
              </a:solidFill>
            </a:endParaRPr>
          </a:p>
          <a:p>
            <a:pPr marL="0" lvl="0" indent="0" algn="l" rtl="0">
              <a:spcBef>
                <a:spcPts val="0"/>
              </a:spcBef>
              <a:spcAft>
                <a:spcPts val="0"/>
              </a:spcAft>
              <a:buNone/>
            </a:pPr>
            <a:endParaRPr dirty="0"/>
          </a:p>
        </p:txBody>
      </p:sp>
      <p:pic>
        <p:nvPicPr>
          <p:cNvPr id="852" name="Google Shape;852;p146"/>
          <p:cNvPicPr preferRelativeResize="0"/>
          <p:nvPr/>
        </p:nvPicPr>
        <p:blipFill>
          <a:blip r:embed="rId3">
            <a:alphaModFix/>
          </a:blip>
          <a:stretch>
            <a:fillRect/>
          </a:stretch>
        </p:blipFill>
        <p:spPr>
          <a:xfrm>
            <a:off x="5201125" y="2799534"/>
            <a:ext cx="3842376" cy="3246933"/>
          </a:xfrm>
          <a:prstGeom prst="rect">
            <a:avLst/>
          </a:prstGeom>
          <a:noFill/>
          <a:ln>
            <a:noFill/>
          </a:ln>
        </p:spPr>
      </p:pic>
      <p:pic>
        <p:nvPicPr>
          <p:cNvPr id="853" name="Google Shape;853;p146"/>
          <p:cNvPicPr preferRelativeResize="0"/>
          <p:nvPr/>
        </p:nvPicPr>
        <p:blipFill rotWithShape="1">
          <a:blip r:embed="rId4">
            <a:alphaModFix/>
          </a:blip>
          <a:srcRect r="23165"/>
          <a:stretch/>
        </p:blipFill>
        <p:spPr>
          <a:xfrm>
            <a:off x="1" y="2799534"/>
            <a:ext cx="5129825" cy="3246933"/>
          </a:xfrm>
          <a:prstGeom prst="rect">
            <a:avLst/>
          </a:prstGeom>
          <a:noFill/>
          <a:ln>
            <a:noFill/>
          </a:ln>
        </p:spPr>
      </p:pic>
      <p:sp>
        <p:nvSpPr>
          <p:cNvPr id="6" name="Google Shape;223;p46"/>
          <p:cNvSpPr/>
          <p:nvPr/>
        </p:nvSpPr>
        <p:spPr>
          <a:xfrm>
            <a:off x="0" y="0"/>
            <a:ext cx="9144000" cy="590400"/>
          </a:xfrm>
          <a:prstGeom prst="rect">
            <a:avLst/>
          </a:prstGeom>
          <a:solidFill>
            <a:srgbClr val="D9EAD3"/>
          </a:solidFill>
          <a:ln w="38100" cap="flat" cmpd="sng">
            <a:solidFill>
              <a:srgbClr val="548135"/>
            </a:solidFill>
            <a:prstDash val="solid"/>
            <a:round/>
            <a:headEnd type="none" w="sm" len="sm"/>
            <a:tailEnd type="none" w="sm" len="sm"/>
          </a:ln>
        </p:spPr>
        <p:txBody>
          <a:bodyPr spcFirstLastPara="1" wrap="square" lIns="91425" tIns="91425" rIns="91425" bIns="91425" anchor="ctr" anchorCtr="0">
            <a:noAutofit/>
          </a:bodyPr>
          <a:lstStyle/>
          <a:p>
            <a:pPr marL="279400" lvl="0" indent="0" algn="just" rtl="0">
              <a:lnSpc>
                <a:spcPct val="90000"/>
              </a:lnSpc>
              <a:spcBef>
                <a:spcPts val="600"/>
              </a:spcBef>
              <a:spcAft>
                <a:spcPts val="0"/>
              </a:spcAft>
              <a:buClr>
                <a:schemeClr val="dk1"/>
              </a:buClr>
              <a:buSzPts val="1100"/>
              <a:buFont typeface="Arial"/>
              <a:buNone/>
            </a:pPr>
            <a:endParaRPr sz="2400" b="1" dirty="0" smtClean="0">
              <a:solidFill>
                <a:srgbClr val="38761D"/>
              </a:solidFill>
            </a:endParaRPr>
          </a:p>
          <a:p>
            <a:pPr marL="457200" lvl="0" algn="ctr">
              <a:lnSpc>
                <a:spcPct val="150000"/>
              </a:lnSpc>
            </a:pPr>
            <a:r>
              <a:rPr lang="en-US" sz="2400" b="1" dirty="0">
                <a:solidFill>
                  <a:srgbClr val="274E13"/>
                </a:solidFill>
                <a:latin typeface="Cambria"/>
                <a:ea typeface="Cambria"/>
                <a:cs typeface="Cambria"/>
                <a:sym typeface="Cambria"/>
              </a:rPr>
              <a:t>Dangling Pointer </a:t>
            </a:r>
            <a:endParaRPr lang="en-US" sz="2800" b="1" dirty="0">
              <a:solidFill>
                <a:srgbClr val="274E13"/>
              </a:solidFill>
              <a:latin typeface="Cambria"/>
              <a:ea typeface="Cambria"/>
              <a:cs typeface="Cambria"/>
              <a:sym typeface="Cambria"/>
            </a:endParaRPr>
          </a:p>
          <a:p>
            <a:pPr marL="0" marR="0" lvl="0" indent="0" algn="l" rtl="0">
              <a:lnSpc>
                <a:spcPct val="100000"/>
              </a:lnSpc>
              <a:spcBef>
                <a:spcPts val="0"/>
              </a:spcBef>
              <a:spcAft>
                <a:spcPts val="0"/>
              </a:spcAft>
              <a:buNone/>
            </a:pPr>
            <a:endParaRPr dirty="0"/>
          </a:p>
        </p:txBody>
      </p:sp>
    </p:spTree>
    <p:extLst>
      <p:ext uri="{BB962C8B-B14F-4D97-AF65-F5344CB8AC3E}">
        <p14:creationId xmlns="" xmlns:p14="http://schemas.microsoft.com/office/powerpoint/2010/main" val="113120171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863"/>
        <p:cNvGrpSpPr/>
        <p:nvPr/>
      </p:nvGrpSpPr>
      <p:grpSpPr>
        <a:xfrm>
          <a:off x="0" y="0"/>
          <a:ext cx="0" cy="0"/>
          <a:chOff x="0" y="0"/>
          <a:chExt cx="0" cy="0"/>
        </a:xfrm>
      </p:grpSpPr>
      <p:pic>
        <p:nvPicPr>
          <p:cNvPr id="865" name="Google Shape;865;p148"/>
          <p:cNvPicPr preferRelativeResize="0"/>
          <p:nvPr/>
        </p:nvPicPr>
        <p:blipFill>
          <a:blip r:embed="rId3">
            <a:alphaModFix/>
          </a:blip>
          <a:stretch>
            <a:fillRect/>
          </a:stretch>
        </p:blipFill>
        <p:spPr>
          <a:xfrm>
            <a:off x="152400" y="1698134"/>
            <a:ext cx="4800600" cy="1130300"/>
          </a:xfrm>
          <a:prstGeom prst="rect">
            <a:avLst/>
          </a:prstGeom>
          <a:noFill/>
          <a:ln>
            <a:noFill/>
          </a:ln>
        </p:spPr>
      </p:pic>
      <p:pic>
        <p:nvPicPr>
          <p:cNvPr id="866" name="Google Shape;866;p148"/>
          <p:cNvPicPr preferRelativeResize="0"/>
          <p:nvPr/>
        </p:nvPicPr>
        <p:blipFill>
          <a:blip r:embed="rId4">
            <a:alphaModFix/>
          </a:blip>
          <a:stretch>
            <a:fillRect/>
          </a:stretch>
        </p:blipFill>
        <p:spPr>
          <a:xfrm>
            <a:off x="4415199" y="1698133"/>
            <a:ext cx="3825550" cy="1450400"/>
          </a:xfrm>
          <a:prstGeom prst="rect">
            <a:avLst/>
          </a:prstGeom>
          <a:noFill/>
          <a:ln>
            <a:noFill/>
          </a:ln>
        </p:spPr>
      </p:pic>
      <p:pic>
        <p:nvPicPr>
          <p:cNvPr id="867" name="Google Shape;867;p148"/>
          <p:cNvPicPr preferRelativeResize="0"/>
          <p:nvPr/>
        </p:nvPicPr>
        <p:blipFill>
          <a:blip r:embed="rId5">
            <a:alphaModFix/>
          </a:blip>
          <a:stretch>
            <a:fillRect/>
          </a:stretch>
        </p:blipFill>
        <p:spPr>
          <a:xfrm>
            <a:off x="1426900" y="3148534"/>
            <a:ext cx="4954600" cy="2928433"/>
          </a:xfrm>
          <a:prstGeom prst="rect">
            <a:avLst/>
          </a:prstGeom>
          <a:noFill/>
          <a:ln>
            <a:noFill/>
          </a:ln>
        </p:spPr>
      </p:pic>
      <p:sp>
        <p:nvSpPr>
          <p:cNvPr id="7" name="Google Shape;223;p46"/>
          <p:cNvSpPr/>
          <p:nvPr/>
        </p:nvSpPr>
        <p:spPr>
          <a:xfrm>
            <a:off x="0" y="0"/>
            <a:ext cx="9144000" cy="590400"/>
          </a:xfrm>
          <a:prstGeom prst="rect">
            <a:avLst/>
          </a:prstGeom>
          <a:solidFill>
            <a:srgbClr val="D9EAD3"/>
          </a:solidFill>
          <a:ln w="38100" cap="flat" cmpd="sng">
            <a:solidFill>
              <a:srgbClr val="548135"/>
            </a:solidFill>
            <a:prstDash val="solid"/>
            <a:round/>
            <a:headEnd type="none" w="sm" len="sm"/>
            <a:tailEnd type="none" w="sm" len="sm"/>
          </a:ln>
        </p:spPr>
        <p:txBody>
          <a:bodyPr spcFirstLastPara="1" wrap="square" lIns="91425" tIns="91425" rIns="91425" bIns="91425" anchor="ctr" anchorCtr="0">
            <a:noAutofit/>
          </a:bodyPr>
          <a:lstStyle/>
          <a:p>
            <a:pPr marL="279400" lvl="0" indent="0" algn="just" rtl="0">
              <a:lnSpc>
                <a:spcPct val="90000"/>
              </a:lnSpc>
              <a:spcBef>
                <a:spcPts val="600"/>
              </a:spcBef>
              <a:spcAft>
                <a:spcPts val="0"/>
              </a:spcAft>
              <a:buClr>
                <a:schemeClr val="dk1"/>
              </a:buClr>
              <a:buSzPts val="1100"/>
              <a:buFont typeface="Arial"/>
              <a:buNone/>
            </a:pPr>
            <a:endParaRPr sz="2400" b="1" dirty="0" smtClean="0">
              <a:solidFill>
                <a:srgbClr val="38761D"/>
              </a:solidFill>
            </a:endParaRPr>
          </a:p>
          <a:p>
            <a:pPr marL="457200" lvl="0" algn="ctr">
              <a:lnSpc>
                <a:spcPct val="150000"/>
              </a:lnSpc>
            </a:pPr>
            <a:r>
              <a:rPr lang="en-US" sz="2400" b="1" dirty="0">
                <a:solidFill>
                  <a:srgbClr val="274E13"/>
                </a:solidFill>
                <a:latin typeface="Cambria"/>
                <a:ea typeface="Cambria"/>
                <a:cs typeface="Cambria"/>
                <a:sym typeface="Cambria"/>
              </a:rPr>
              <a:t>Lost Heap dynamic Variable</a:t>
            </a:r>
            <a:endParaRPr lang="en-US" sz="2800" b="1" dirty="0">
              <a:solidFill>
                <a:srgbClr val="274E13"/>
              </a:solidFill>
              <a:latin typeface="Cambria"/>
              <a:ea typeface="Cambria"/>
              <a:cs typeface="Cambria"/>
              <a:sym typeface="Cambria"/>
            </a:endParaRPr>
          </a:p>
          <a:p>
            <a:pPr marL="0" marR="0" lvl="0" indent="0" algn="l" rtl="0">
              <a:lnSpc>
                <a:spcPct val="100000"/>
              </a:lnSpc>
              <a:spcBef>
                <a:spcPts val="0"/>
              </a:spcBef>
              <a:spcAft>
                <a:spcPts val="0"/>
              </a:spcAft>
              <a:buNone/>
            </a:pPr>
            <a:endParaRPr dirty="0"/>
          </a:p>
        </p:txBody>
      </p:sp>
    </p:spTree>
    <p:extLst>
      <p:ext uri="{BB962C8B-B14F-4D97-AF65-F5344CB8AC3E}">
        <p14:creationId xmlns="" xmlns:p14="http://schemas.microsoft.com/office/powerpoint/2010/main" val="1401544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65"/>
                                        </p:tgtEl>
                                        <p:attrNameLst>
                                          <p:attrName>style.visibility</p:attrName>
                                        </p:attrNameLst>
                                      </p:cBhvr>
                                      <p:to>
                                        <p:strVal val="visible"/>
                                      </p:to>
                                    </p:set>
                                    <p:animEffect transition="in" filter="fade">
                                      <p:cBhvr>
                                        <p:cTn id="7" dur="1000"/>
                                        <p:tgtEl>
                                          <p:spTgt spid="86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66"/>
                                        </p:tgtEl>
                                        <p:attrNameLst>
                                          <p:attrName>style.visibility</p:attrName>
                                        </p:attrNameLst>
                                      </p:cBhvr>
                                      <p:to>
                                        <p:strVal val="visible"/>
                                      </p:to>
                                    </p:set>
                                    <p:animEffect transition="in" filter="fade">
                                      <p:cBhvr>
                                        <p:cTn id="12" dur="1000"/>
                                        <p:tgtEl>
                                          <p:spTgt spid="8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882"/>
        <p:cNvGrpSpPr/>
        <p:nvPr/>
      </p:nvGrpSpPr>
      <p:grpSpPr>
        <a:xfrm>
          <a:off x="0" y="0"/>
          <a:ext cx="0" cy="0"/>
          <a:chOff x="0" y="0"/>
          <a:chExt cx="0" cy="0"/>
        </a:xfrm>
      </p:grpSpPr>
      <p:sp>
        <p:nvSpPr>
          <p:cNvPr id="884" name="Google Shape;884;p151"/>
          <p:cNvSpPr txBox="1"/>
          <p:nvPr/>
        </p:nvSpPr>
        <p:spPr>
          <a:xfrm>
            <a:off x="276228" y="764704"/>
            <a:ext cx="8579400" cy="3524524"/>
          </a:xfrm>
          <a:prstGeom prst="rect">
            <a:avLst/>
          </a:prstGeom>
          <a:noFill/>
          <a:ln>
            <a:noFill/>
          </a:ln>
        </p:spPr>
        <p:txBody>
          <a:bodyPr spcFirstLastPara="1" wrap="square" lIns="91425" tIns="91425" rIns="91425" bIns="91425" anchor="t" anchorCtr="0">
            <a:spAutoFit/>
          </a:bodyPr>
          <a:lstStyle/>
          <a:p>
            <a:pPr marL="457200" lvl="0" indent="-361950" algn="l" rtl="0">
              <a:lnSpc>
                <a:spcPct val="115000"/>
              </a:lnSpc>
              <a:spcBef>
                <a:spcPts val="700"/>
              </a:spcBef>
              <a:spcAft>
                <a:spcPts val="0"/>
              </a:spcAft>
              <a:buSzPts val="2100"/>
              <a:buFont typeface="Cambria"/>
              <a:buChar char="●"/>
            </a:pPr>
            <a:r>
              <a:rPr lang="en" sz="2100" b="1" dirty="0">
                <a:latin typeface="Cambria"/>
                <a:ea typeface="Cambria"/>
                <a:cs typeface="Cambria"/>
                <a:sym typeface="Cambria"/>
              </a:rPr>
              <a:t>C++ includes</a:t>
            </a:r>
            <a:r>
              <a:rPr lang="en" sz="2100" dirty="0">
                <a:latin typeface="Cambria"/>
                <a:ea typeface="Cambria"/>
                <a:cs typeface="Cambria"/>
                <a:sym typeface="Cambria"/>
              </a:rPr>
              <a:t> a special kind of pointer type called a r</a:t>
            </a:r>
            <a:r>
              <a:rPr lang="en" sz="2100" b="1" dirty="0">
                <a:latin typeface="Cambria"/>
                <a:ea typeface="Cambria"/>
                <a:cs typeface="Cambria"/>
                <a:sym typeface="Cambria"/>
              </a:rPr>
              <a:t>eference type</a:t>
            </a:r>
            <a:r>
              <a:rPr lang="en" sz="2100" dirty="0">
                <a:latin typeface="Cambria"/>
                <a:ea typeface="Cambria"/>
                <a:cs typeface="Cambria"/>
                <a:sym typeface="Cambria"/>
              </a:rPr>
              <a:t> that is used </a:t>
            </a:r>
            <a:r>
              <a:rPr lang="en" sz="2100" b="1" dirty="0">
                <a:latin typeface="Cambria"/>
                <a:ea typeface="Cambria"/>
                <a:cs typeface="Cambria"/>
                <a:sym typeface="Cambria"/>
              </a:rPr>
              <a:t>primarily for formal parameters</a:t>
            </a:r>
            <a:endParaRPr sz="2100" b="1" dirty="0">
              <a:latin typeface="Cambria"/>
              <a:ea typeface="Cambria"/>
              <a:cs typeface="Cambria"/>
              <a:sym typeface="Cambria"/>
            </a:endParaRPr>
          </a:p>
          <a:p>
            <a:pPr marL="914400" lvl="1" indent="-361950" algn="l" rtl="0">
              <a:lnSpc>
                <a:spcPct val="115000"/>
              </a:lnSpc>
              <a:spcBef>
                <a:spcPts val="0"/>
              </a:spcBef>
              <a:spcAft>
                <a:spcPts val="0"/>
              </a:spcAft>
              <a:buSzPts val="2100"/>
              <a:buFont typeface="Cambria"/>
              <a:buChar char="○"/>
            </a:pPr>
            <a:r>
              <a:rPr lang="en" sz="2100" dirty="0">
                <a:latin typeface="Cambria"/>
                <a:ea typeface="Cambria"/>
                <a:cs typeface="Cambria"/>
                <a:sym typeface="Cambria"/>
              </a:rPr>
              <a:t>Advantages of </a:t>
            </a:r>
            <a:r>
              <a:rPr lang="en" sz="2100" b="1" dirty="0">
                <a:latin typeface="Cambria"/>
                <a:ea typeface="Cambria"/>
                <a:cs typeface="Cambria"/>
                <a:sym typeface="Cambria"/>
              </a:rPr>
              <a:t>both pass-by-reference and pass-by-value</a:t>
            </a:r>
            <a:endParaRPr sz="2100" b="1" dirty="0">
              <a:latin typeface="Cambria"/>
              <a:ea typeface="Cambria"/>
              <a:cs typeface="Cambria"/>
              <a:sym typeface="Cambria"/>
            </a:endParaRPr>
          </a:p>
          <a:p>
            <a:pPr marL="457200" marR="0" lvl="0" indent="-361950" algn="l" rtl="0">
              <a:lnSpc>
                <a:spcPct val="115000"/>
              </a:lnSpc>
              <a:spcBef>
                <a:spcPts val="0"/>
              </a:spcBef>
              <a:spcAft>
                <a:spcPts val="0"/>
              </a:spcAft>
              <a:buSzPts val="2100"/>
              <a:buFont typeface="Cambria"/>
              <a:buChar char="●"/>
            </a:pPr>
            <a:r>
              <a:rPr lang="en" sz="2100" b="1" dirty="0">
                <a:latin typeface="Cambria"/>
                <a:ea typeface="Cambria"/>
                <a:cs typeface="Cambria"/>
                <a:sym typeface="Cambria"/>
              </a:rPr>
              <a:t>Java extends C++’s reference variables and allows them to replace pointers entirely</a:t>
            </a:r>
            <a:endParaRPr sz="2100" b="1" dirty="0">
              <a:latin typeface="Cambria"/>
              <a:ea typeface="Cambria"/>
              <a:cs typeface="Cambria"/>
              <a:sym typeface="Cambria"/>
            </a:endParaRPr>
          </a:p>
          <a:p>
            <a:pPr marL="914400" marR="0" lvl="1" indent="-361950" algn="l" rtl="0">
              <a:lnSpc>
                <a:spcPct val="115000"/>
              </a:lnSpc>
              <a:spcBef>
                <a:spcPts val="0"/>
              </a:spcBef>
              <a:spcAft>
                <a:spcPts val="0"/>
              </a:spcAft>
              <a:buSzPts val="2100"/>
              <a:buFont typeface="Cambria"/>
              <a:buChar char="○"/>
            </a:pPr>
            <a:r>
              <a:rPr lang="en" sz="2100" dirty="0">
                <a:latin typeface="Cambria"/>
                <a:ea typeface="Cambria"/>
                <a:cs typeface="Cambria"/>
                <a:sym typeface="Cambria"/>
              </a:rPr>
              <a:t>References are </a:t>
            </a:r>
            <a:r>
              <a:rPr lang="en" sz="2100" b="1" dirty="0">
                <a:latin typeface="Cambria"/>
                <a:ea typeface="Cambria"/>
                <a:cs typeface="Cambria"/>
                <a:sym typeface="Cambria"/>
              </a:rPr>
              <a:t>references to objects, rather than being addresses</a:t>
            </a:r>
            <a:endParaRPr sz="2100" b="1" dirty="0">
              <a:latin typeface="Cambria"/>
              <a:ea typeface="Cambria"/>
              <a:cs typeface="Cambria"/>
              <a:sym typeface="Cambria"/>
            </a:endParaRPr>
          </a:p>
          <a:p>
            <a:pPr marL="457200" marR="0" lvl="0" indent="-361950" algn="l" rtl="0">
              <a:lnSpc>
                <a:spcPct val="115000"/>
              </a:lnSpc>
              <a:spcBef>
                <a:spcPts val="0"/>
              </a:spcBef>
              <a:spcAft>
                <a:spcPts val="0"/>
              </a:spcAft>
              <a:buSzPts val="2100"/>
              <a:buFont typeface="Cambria"/>
              <a:buChar char="●"/>
            </a:pPr>
            <a:r>
              <a:rPr lang="en" sz="2100" b="1" dirty="0">
                <a:latin typeface="Cambria"/>
                <a:ea typeface="Cambria"/>
                <a:cs typeface="Cambria"/>
                <a:sym typeface="Cambria"/>
              </a:rPr>
              <a:t>C# includes both the references of Java and the pointers of C++</a:t>
            </a:r>
            <a:endParaRPr sz="2800" b="1" dirty="0">
              <a:solidFill>
                <a:schemeClr val="dk1"/>
              </a:solidFill>
              <a:latin typeface="Calibri"/>
              <a:ea typeface="Calibri"/>
              <a:cs typeface="Calibri"/>
              <a:sym typeface="Calibri"/>
            </a:endParaRPr>
          </a:p>
          <a:p>
            <a:pPr marL="0" lvl="0" indent="0" algn="l" rtl="0">
              <a:spcBef>
                <a:spcPts val="0"/>
              </a:spcBef>
              <a:spcAft>
                <a:spcPts val="0"/>
              </a:spcAft>
              <a:buNone/>
            </a:pPr>
            <a:endParaRPr dirty="0"/>
          </a:p>
        </p:txBody>
      </p:sp>
      <p:sp>
        <p:nvSpPr>
          <p:cNvPr id="4" name="Google Shape;223;p46"/>
          <p:cNvSpPr/>
          <p:nvPr/>
        </p:nvSpPr>
        <p:spPr>
          <a:xfrm>
            <a:off x="0" y="0"/>
            <a:ext cx="9144000" cy="590400"/>
          </a:xfrm>
          <a:prstGeom prst="rect">
            <a:avLst/>
          </a:prstGeom>
          <a:solidFill>
            <a:srgbClr val="D9EAD3"/>
          </a:solidFill>
          <a:ln w="38100" cap="flat" cmpd="sng">
            <a:solidFill>
              <a:srgbClr val="548135"/>
            </a:solidFill>
            <a:prstDash val="solid"/>
            <a:round/>
            <a:headEnd type="none" w="sm" len="sm"/>
            <a:tailEnd type="none" w="sm" len="sm"/>
          </a:ln>
        </p:spPr>
        <p:txBody>
          <a:bodyPr spcFirstLastPara="1" wrap="square" lIns="91425" tIns="91425" rIns="91425" bIns="91425" anchor="ctr" anchorCtr="0">
            <a:noAutofit/>
          </a:bodyPr>
          <a:lstStyle/>
          <a:p>
            <a:pPr marL="457200" lvl="0" algn="ctr">
              <a:lnSpc>
                <a:spcPct val="150000"/>
              </a:lnSpc>
            </a:pPr>
            <a:r>
              <a:rPr lang="en-US" sz="2400" b="1" dirty="0">
                <a:solidFill>
                  <a:srgbClr val="274E13"/>
                </a:solidFill>
                <a:latin typeface="Cambria"/>
                <a:ea typeface="Cambria"/>
                <a:cs typeface="Cambria"/>
                <a:sym typeface="Cambria"/>
              </a:rPr>
              <a:t>Reference Type</a:t>
            </a:r>
            <a:endParaRPr lang="en-US" sz="2800" b="1" dirty="0">
              <a:solidFill>
                <a:srgbClr val="274E13"/>
              </a:solidFill>
              <a:latin typeface="Cambria"/>
              <a:ea typeface="Cambria"/>
              <a:cs typeface="Cambria"/>
              <a:sym typeface="Cambria"/>
            </a:endParaRPr>
          </a:p>
        </p:txBody>
      </p:sp>
      <p:pic>
        <p:nvPicPr>
          <p:cNvPr id="6146" name="Picture 2"/>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1331640" y="4653136"/>
            <a:ext cx="6773863" cy="17002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1074184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84">
                                            <p:txEl>
                                              <p:pRg st="0" end="0"/>
                                            </p:txEl>
                                          </p:spTgt>
                                        </p:tgtEl>
                                        <p:attrNameLst>
                                          <p:attrName>style.visibility</p:attrName>
                                        </p:attrNameLst>
                                      </p:cBhvr>
                                      <p:to>
                                        <p:strVal val="visible"/>
                                      </p:to>
                                    </p:set>
                                    <p:animEffect transition="in" filter="fade">
                                      <p:cBhvr>
                                        <p:cTn id="7" dur="1000"/>
                                        <p:tgtEl>
                                          <p:spTgt spid="88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84">
                                            <p:txEl>
                                              <p:pRg st="1" end="1"/>
                                            </p:txEl>
                                          </p:spTgt>
                                        </p:tgtEl>
                                        <p:attrNameLst>
                                          <p:attrName>style.visibility</p:attrName>
                                        </p:attrNameLst>
                                      </p:cBhvr>
                                      <p:to>
                                        <p:strVal val="visible"/>
                                      </p:to>
                                    </p:set>
                                    <p:animEffect transition="in" filter="fade">
                                      <p:cBhvr>
                                        <p:cTn id="12" dur="1000"/>
                                        <p:tgtEl>
                                          <p:spTgt spid="88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84">
                                            <p:txEl>
                                              <p:pRg st="2" end="2"/>
                                            </p:txEl>
                                          </p:spTgt>
                                        </p:tgtEl>
                                        <p:attrNameLst>
                                          <p:attrName>style.visibility</p:attrName>
                                        </p:attrNameLst>
                                      </p:cBhvr>
                                      <p:to>
                                        <p:strVal val="visible"/>
                                      </p:to>
                                    </p:set>
                                    <p:animEffect transition="in" filter="fade">
                                      <p:cBhvr>
                                        <p:cTn id="17" dur="1000"/>
                                        <p:tgtEl>
                                          <p:spTgt spid="88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84">
                                            <p:txEl>
                                              <p:pRg st="3" end="3"/>
                                            </p:txEl>
                                          </p:spTgt>
                                        </p:tgtEl>
                                        <p:attrNameLst>
                                          <p:attrName>style.visibility</p:attrName>
                                        </p:attrNameLst>
                                      </p:cBhvr>
                                      <p:to>
                                        <p:strVal val="visible"/>
                                      </p:to>
                                    </p:set>
                                    <p:animEffect transition="in" filter="fade">
                                      <p:cBhvr>
                                        <p:cTn id="22" dur="1000"/>
                                        <p:tgtEl>
                                          <p:spTgt spid="88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884">
                                            <p:txEl>
                                              <p:pRg st="4" end="4"/>
                                            </p:txEl>
                                          </p:spTgt>
                                        </p:tgtEl>
                                        <p:attrNameLst>
                                          <p:attrName>style.visibility</p:attrName>
                                        </p:attrNameLst>
                                      </p:cBhvr>
                                      <p:to>
                                        <p:strVal val="visible"/>
                                      </p:to>
                                    </p:set>
                                    <p:animEffect transition="in" filter="fade">
                                      <p:cBhvr>
                                        <p:cTn id="27" dur="1000"/>
                                        <p:tgtEl>
                                          <p:spTgt spid="88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884">
                                            <p:txEl>
                                              <p:pRg st="5" end="5"/>
                                            </p:txEl>
                                          </p:spTgt>
                                        </p:tgtEl>
                                        <p:attrNameLst>
                                          <p:attrName>style.visibility</p:attrName>
                                        </p:attrNameLst>
                                      </p:cBhvr>
                                      <p:to>
                                        <p:strVal val="visible"/>
                                      </p:to>
                                    </p:set>
                                    <p:animEffect transition="in" filter="fade">
                                      <p:cBhvr>
                                        <p:cTn id="32" dur="1000"/>
                                        <p:tgtEl>
                                          <p:spTgt spid="88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pic>
        <p:nvPicPr>
          <p:cNvPr id="229" name="Google Shape;229;p47"/>
          <p:cNvPicPr preferRelativeResize="0"/>
          <p:nvPr/>
        </p:nvPicPr>
        <p:blipFill rotWithShape="1">
          <a:blip r:embed="rId3">
            <a:alphaModFix/>
          </a:blip>
          <a:srcRect l="6905" r="34478" b="50000"/>
          <a:stretch/>
        </p:blipFill>
        <p:spPr>
          <a:xfrm>
            <a:off x="1" y="765300"/>
            <a:ext cx="4571999" cy="5493600"/>
          </a:xfrm>
          <a:prstGeom prst="rect">
            <a:avLst/>
          </a:prstGeom>
          <a:noFill/>
          <a:ln>
            <a:noFill/>
          </a:ln>
        </p:spPr>
      </p:pic>
      <p:pic>
        <p:nvPicPr>
          <p:cNvPr id="230" name="Google Shape;230;p47"/>
          <p:cNvPicPr preferRelativeResize="0"/>
          <p:nvPr/>
        </p:nvPicPr>
        <p:blipFill rotWithShape="1">
          <a:blip r:embed="rId3">
            <a:alphaModFix/>
          </a:blip>
          <a:srcRect l="6808" t="49464" r="34089"/>
          <a:stretch/>
        </p:blipFill>
        <p:spPr>
          <a:xfrm>
            <a:off x="4892076" y="918167"/>
            <a:ext cx="4153499" cy="5271533"/>
          </a:xfrm>
          <a:prstGeom prst="rect">
            <a:avLst/>
          </a:prstGeom>
          <a:noFill/>
          <a:ln>
            <a:noFill/>
          </a:ln>
        </p:spPr>
      </p:pic>
      <p:sp>
        <p:nvSpPr>
          <p:cNvPr id="5" name="Google Shape;223;p46"/>
          <p:cNvSpPr/>
          <p:nvPr/>
        </p:nvSpPr>
        <p:spPr>
          <a:xfrm>
            <a:off x="0" y="0"/>
            <a:ext cx="9144000" cy="590400"/>
          </a:xfrm>
          <a:prstGeom prst="rect">
            <a:avLst/>
          </a:prstGeom>
          <a:solidFill>
            <a:srgbClr val="D9EAD3"/>
          </a:solidFill>
          <a:ln w="38100" cap="flat" cmpd="sng">
            <a:solidFill>
              <a:srgbClr val="548135"/>
            </a:solidFill>
            <a:prstDash val="solid"/>
            <a:round/>
            <a:headEnd type="none" w="sm" len="sm"/>
            <a:tailEnd type="none" w="sm" len="sm"/>
          </a:ln>
        </p:spPr>
        <p:txBody>
          <a:bodyPr spcFirstLastPara="1" wrap="square" lIns="91425" tIns="91425" rIns="91425" bIns="91425" anchor="ctr" anchorCtr="0">
            <a:noAutofit/>
          </a:bodyPr>
          <a:lstStyle/>
          <a:p>
            <a:pPr marL="279400" lvl="0" indent="0" algn="just" rtl="0">
              <a:lnSpc>
                <a:spcPct val="90000"/>
              </a:lnSpc>
              <a:spcBef>
                <a:spcPts val="600"/>
              </a:spcBef>
              <a:spcAft>
                <a:spcPts val="0"/>
              </a:spcAft>
              <a:buClr>
                <a:schemeClr val="dk1"/>
              </a:buClr>
              <a:buSzPts val="1100"/>
              <a:buFont typeface="Arial"/>
              <a:buNone/>
            </a:pPr>
            <a:endParaRPr sz="2400" b="1" dirty="0">
              <a:solidFill>
                <a:srgbClr val="38761D"/>
              </a:solidFill>
            </a:endParaRPr>
          </a:p>
          <a:p>
            <a:pPr marL="279400" lvl="0" indent="0" algn="ctr" rtl="0">
              <a:lnSpc>
                <a:spcPct val="90000"/>
              </a:lnSpc>
              <a:spcBef>
                <a:spcPts val="600"/>
              </a:spcBef>
              <a:spcAft>
                <a:spcPts val="0"/>
              </a:spcAft>
              <a:buClr>
                <a:schemeClr val="dk1"/>
              </a:buClr>
              <a:buSzPts val="1100"/>
              <a:buFont typeface="Arial"/>
              <a:buNone/>
            </a:pPr>
            <a:r>
              <a:rPr lang="en-US" sz="2400" b="1" dirty="0" smtClean="0">
                <a:solidFill>
                  <a:srgbClr val="38761D"/>
                </a:solidFill>
              </a:rPr>
              <a:t>Data Types</a:t>
            </a:r>
            <a:endParaRPr sz="2400" b="1" dirty="0">
              <a:solidFill>
                <a:srgbClr val="38761D"/>
              </a:solidFill>
            </a:endParaRPr>
          </a:p>
          <a:p>
            <a:pPr marL="0" marR="0" lvl="0" indent="0" algn="l" rtl="0">
              <a:lnSpc>
                <a:spcPct val="100000"/>
              </a:lnSpc>
              <a:spcBef>
                <a:spcPts val="0"/>
              </a:spcBef>
              <a:spcAft>
                <a:spcPts val="0"/>
              </a:spcAft>
              <a:buNone/>
            </a:pPr>
            <a:endParaRPr dirty="0"/>
          </a:p>
          <a:p>
            <a:pPr marL="0" marR="0" lvl="0" indent="0" algn="l" rtl="0">
              <a:lnSpc>
                <a:spcPct val="100000"/>
              </a:lnSpc>
              <a:spcBef>
                <a:spcPts val="0"/>
              </a:spcBef>
              <a:spcAft>
                <a:spcPts val="0"/>
              </a:spcAft>
              <a:buNone/>
            </a:pPr>
            <a:endParaRPr dirty="0"/>
          </a:p>
        </p:txBody>
      </p:sp>
    </p:spTree>
    <p:extLst>
      <p:ext uri="{BB962C8B-B14F-4D97-AF65-F5344CB8AC3E}">
        <p14:creationId xmlns="" xmlns:p14="http://schemas.microsoft.com/office/powerpoint/2010/main" val="197943894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48"/>
          <p:cNvSpPr txBox="1"/>
          <p:nvPr/>
        </p:nvSpPr>
        <p:spPr>
          <a:xfrm>
            <a:off x="499625" y="2253333"/>
            <a:ext cx="8045400" cy="1015632"/>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5400">
                <a:solidFill>
                  <a:srgbClr val="38761D"/>
                </a:solidFill>
              </a:rPr>
              <a:t>Primitive Data Types</a:t>
            </a:r>
            <a:endParaRPr sz="5400">
              <a:solidFill>
                <a:srgbClr val="38761D"/>
              </a:solidFill>
            </a:endParaRPr>
          </a:p>
        </p:txBody>
      </p:sp>
    </p:spTree>
    <p:extLst>
      <p:ext uri="{BB962C8B-B14F-4D97-AF65-F5344CB8AC3E}">
        <p14:creationId xmlns="" xmlns:p14="http://schemas.microsoft.com/office/powerpoint/2010/main" val="28291637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1" name="Google Shape;241;p49"/>
          <p:cNvSpPr txBox="1"/>
          <p:nvPr/>
        </p:nvSpPr>
        <p:spPr>
          <a:xfrm>
            <a:off x="648900" y="1494933"/>
            <a:ext cx="8495100" cy="966400"/>
          </a:xfrm>
          <a:prstGeom prst="rect">
            <a:avLst/>
          </a:prstGeom>
          <a:noFill/>
          <a:ln>
            <a:noFill/>
          </a:ln>
        </p:spPr>
        <p:txBody>
          <a:bodyPr spcFirstLastPara="1" wrap="square" lIns="91425" tIns="91425" rIns="91425" bIns="91425" anchor="t" anchorCtr="0">
            <a:noAutofit/>
          </a:bodyPr>
          <a:lstStyle/>
          <a:p>
            <a:pPr marL="457200" marR="0" lvl="0" indent="-342900" algn="l" rtl="0">
              <a:lnSpc>
                <a:spcPct val="115000"/>
              </a:lnSpc>
              <a:spcBef>
                <a:spcPts val="0"/>
              </a:spcBef>
              <a:spcAft>
                <a:spcPts val="0"/>
              </a:spcAft>
              <a:buSzPts val="1800"/>
              <a:buFont typeface="Cambria"/>
              <a:buChar char="●"/>
            </a:pPr>
            <a:r>
              <a:rPr lang="en" sz="1800" dirty="0">
                <a:latin typeface="Cambria"/>
                <a:ea typeface="Cambria"/>
                <a:cs typeface="Cambria"/>
                <a:sym typeface="Cambria"/>
              </a:rPr>
              <a:t>Primitive data types are those </a:t>
            </a:r>
            <a:r>
              <a:rPr lang="en" sz="1800" b="1" dirty="0">
                <a:latin typeface="Cambria"/>
                <a:ea typeface="Cambria"/>
                <a:cs typeface="Cambria"/>
                <a:sym typeface="Cambria"/>
              </a:rPr>
              <a:t>that are not defined in terms of other data types</a:t>
            </a:r>
            <a:endParaRPr sz="1800" b="1" dirty="0">
              <a:latin typeface="Cambria"/>
              <a:ea typeface="Cambria"/>
              <a:cs typeface="Cambria"/>
              <a:sym typeface="Cambria"/>
            </a:endParaRPr>
          </a:p>
          <a:p>
            <a:pPr marL="1371600" marR="0" lvl="0" indent="0" algn="l" rtl="0">
              <a:lnSpc>
                <a:spcPct val="115000"/>
              </a:lnSpc>
              <a:spcBef>
                <a:spcPts val="0"/>
              </a:spcBef>
              <a:spcAft>
                <a:spcPts val="0"/>
              </a:spcAft>
              <a:buNone/>
            </a:pPr>
            <a:endParaRPr sz="1700" b="1" dirty="0">
              <a:solidFill>
                <a:schemeClr val="dk1"/>
              </a:solidFill>
            </a:endParaRPr>
          </a:p>
          <a:p>
            <a:pPr marL="457200" marR="0" lvl="0" indent="0" algn="l" rtl="0">
              <a:lnSpc>
                <a:spcPct val="115000"/>
              </a:lnSpc>
              <a:spcBef>
                <a:spcPts val="0"/>
              </a:spcBef>
              <a:spcAft>
                <a:spcPts val="0"/>
              </a:spcAft>
              <a:buNone/>
            </a:pPr>
            <a:endParaRPr sz="1800" b="1" dirty="0">
              <a:latin typeface="Cambria"/>
              <a:ea typeface="Cambria"/>
              <a:cs typeface="Cambria"/>
              <a:sym typeface="Cambria"/>
            </a:endParaRPr>
          </a:p>
          <a:p>
            <a:pPr marL="0" marR="0" lvl="0" indent="0" algn="l" rtl="0">
              <a:lnSpc>
                <a:spcPct val="115000"/>
              </a:lnSpc>
              <a:spcBef>
                <a:spcPts val="0"/>
              </a:spcBef>
              <a:spcAft>
                <a:spcPts val="0"/>
              </a:spcAft>
              <a:buNone/>
            </a:pPr>
            <a:endParaRPr sz="1800" dirty="0">
              <a:latin typeface="Cambria"/>
              <a:ea typeface="Cambria"/>
              <a:cs typeface="Cambria"/>
              <a:sym typeface="Cambria"/>
            </a:endParaRPr>
          </a:p>
          <a:p>
            <a:pPr marL="1371600" marR="0" lvl="0" indent="0" algn="l" rtl="0">
              <a:lnSpc>
                <a:spcPct val="150000"/>
              </a:lnSpc>
              <a:spcBef>
                <a:spcPts val="0"/>
              </a:spcBef>
              <a:spcAft>
                <a:spcPts val="0"/>
              </a:spcAft>
              <a:buNone/>
            </a:pPr>
            <a:endParaRPr dirty="0"/>
          </a:p>
        </p:txBody>
      </p:sp>
      <p:pic>
        <p:nvPicPr>
          <p:cNvPr id="242" name="Google Shape;242;p49"/>
          <p:cNvPicPr preferRelativeResize="0"/>
          <p:nvPr/>
        </p:nvPicPr>
        <p:blipFill>
          <a:blip r:embed="rId3">
            <a:alphaModFix/>
          </a:blip>
          <a:stretch>
            <a:fillRect/>
          </a:stretch>
        </p:blipFill>
        <p:spPr>
          <a:xfrm>
            <a:off x="1654475" y="2471933"/>
            <a:ext cx="4762450" cy="3782299"/>
          </a:xfrm>
          <a:prstGeom prst="rect">
            <a:avLst/>
          </a:prstGeom>
          <a:noFill/>
          <a:ln>
            <a:noFill/>
          </a:ln>
        </p:spPr>
      </p:pic>
      <p:sp>
        <p:nvSpPr>
          <p:cNvPr id="5" name="Google Shape;223;p46"/>
          <p:cNvSpPr/>
          <p:nvPr/>
        </p:nvSpPr>
        <p:spPr>
          <a:xfrm>
            <a:off x="0" y="0"/>
            <a:ext cx="9144000" cy="590400"/>
          </a:xfrm>
          <a:prstGeom prst="rect">
            <a:avLst/>
          </a:prstGeom>
          <a:solidFill>
            <a:srgbClr val="D9EAD3"/>
          </a:solidFill>
          <a:ln w="38100" cap="flat" cmpd="sng">
            <a:solidFill>
              <a:srgbClr val="548135"/>
            </a:solidFill>
            <a:prstDash val="solid"/>
            <a:round/>
            <a:headEnd type="none" w="sm" len="sm"/>
            <a:tailEnd type="none" w="sm" len="sm"/>
          </a:ln>
        </p:spPr>
        <p:txBody>
          <a:bodyPr spcFirstLastPara="1" wrap="square" lIns="91425" tIns="91425" rIns="91425" bIns="91425" anchor="ctr" anchorCtr="0">
            <a:noAutofit/>
          </a:bodyPr>
          <a:lstStyle/>
          <a:p>
            <a:pPr marL="279400" lvl="0" indent="0" algn="just" rtl="0">
              <a:lnSpc>
                <a:spcPct val="90000"/>
              </a:lnSpc>
              <a:spcBef>
                <a:spcPts val="600"/>
              </a:spcBef>
              <a:spcAft>
                <a:spcPts val="0"/>
              </a:spcAft>
              <a:buClr>
                <a:schemeClr val="dk1"/>
              </a:buClr>
              <a:buSzPts val="1100"/>
              <a:buFont typeface="Arial"/>
              <a:buNone/>
            </a:pPr>
            <a:endParaRPr sz="2400" b="1" dirty="0">
              <a:solidFill>
                <a:srgbClr val="38761D"/>
              </a:solidFill>
            </a:endParaRPr>
          </a:p>
          <a:p>
            <a:pPr marL="457200" lvl="0" algn="ctr">
              <a:lnSpc>
                <a:spcPct val="150000"/>
              </a:lnSpc>
            </a:pPr>
            <a:r>
              <a:rPr lang="en-US" sz="2400" b="1" dirty="0">
                <a:solidFill>
                  <a:srgbClr val="274E13"/>
                </a:solidFill>
                <a:latin typeface="Cambria"/>
                <a:ea typeface="Cambria"/>
                <a:cs typeface="Cambria"/>
                <a:sym typeface="Cambria"/>
              </a:rPr>
              <a:t>Primitive Data Types</a:t>
            </a:r>
          </a:p>
          <a:p>
            <a:pPr marL="0" marR="0" lvl="0" indent="0" algn="l" rtl="0">
              <a:lnSpc>
                <a:spcPct val="100000"/>
              </a:lnSpc>
              <a:spcBef>
                <a:spcPts val="0"/>
              </a:spcBef>
              <a:spcAft>
                <a:spcPts val="0"/>
              </a:spcAft>
              <a:buNone/>
            </a:pPr>
            <a:endParaRPr dirty="0"/>
          </a:p>
          <a:p>
            <a:pPr marL="0" marR="0" lvl="0" indent="0" algn="l" rtl="0">
              <a:lnSpc>
                <a:spcPct val="100000"/>
              </a:lnSpc>
              <a:spcBef>
                <a:spcPts val="0"/>
              </a:spcBef>
              <a:spcAft>
                <a:spcPts val="0"/>
              </a:spcAft>
              <a:buNone/>
            </a:pPr>
            <a:endParaRPr dirty="0"/>
          </a:p>
        </p:txBody>
      </p:sp>
    </p:spTree>
    <p:extLst>
      <p:ext uri="{BB962C8B-B14F-4D97-AF65-F5344CB8AC3E}">
        <p14:creationId xmlns="" xmlns:p14="http://schemas.microsoft.com/office/powerpoint/2010/main" val="1964017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42"/>
                                        </p:tgtEl>
                                        <p:attrNameLst>
                                          <p:attrName>style.visibility</p:attrName>
                                        </p:attrNameLst>
                                      </p:cBhvr>
                                      <p:to>
                                        <p:strVal val="visible"/>
                                      </p:to>
                                    </p:set>
                                    <p:animEffect transition="in" filter="fade">
                                      <p:cBhvr>
                                        <p:cTn id="7" dur="1000"/>
                                        <p:tgtEl>
                                          <p:spTgt spid="2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362200" y="457200"/>
            <a:ext cx="4343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 type structure</a:t>
            </a:r>
            <a:endParaRPr lang="en-US" dirty="0"/>
          </a:p>
        </p:txBody>
      </p:sp>
      <p:sp>
        <p:nvSpPr>
          <p:cNvPr id="4" name="Rectangle 3"/>
          <p:cNvSpPr/>
          <p:nvPr/>
        </p:nvSpPr>
        <p:spPr>
          <a:xfrm>
            <a:off x="381000" y="2438400"/>
            <a:ext cx="28956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Fundamental types</a:t>
            </a:r>
            <a:endParaRPr lang="en-US" dirty="0"/>
          </a:p>
        </p:txBody>
      </p:sp>
      <p:sp>
        <p:nvSpPr>
          <p:cNvPr id="5" name="Rectangle 4"/>
          <p:cNvSpPr/>
          <p:nvPr/>
        </p:nvSpPr>
        <p:spPr>
          <a:xfrm>
            <a:off x="5410200" y="2438400"/>
            <a:ext cx="28956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Derived Types</a:t>
            </a:r>
            <a:endParaRPr lang="en-US" dirty="0"/>
          </a:p>
        </p:txBody>
      </p:sp>
      <p:sp>
        <p:nvSpPr>
          <p:cNvPr id="7" name="Rectangle 6"/>
          <p:cNvSpPr/>
          <p:nvPr/>
        </p:nvSpPr>
        <p:spPr>
          <a:xfrm>
            <a:off x="1752600" y="3505200"/>
            <a:ext cx="1219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Float</a:t>
            </a:r>
            <a:endParaRPr lang="en-US" dirty="0"/>
          </a:p>
        </p:txBody>
      </p:sp>
      <p:sp>
        <p:nvSpPr>
          <p:cNvPr id="8" name="Rectangle 7"/>
          <p:cNvSpPr/>
          <p:nvPr/>
        </p:nvSpPr>
        <p:spPr>
          <a:xfrm>
            <a:off x="228600" y="3505200"/>
            <a:ext cx="1219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Integer</a:t>
            </a:r>
            <a:endParaRPr lang="en-US" dirty="0"/>
          </a:p>
        </p:txBody>
      </p:sp>
      <p:sp>
        <p:nvSpPr>
          <p:cNvPr id="9" name="Rectangle 8"/>
          <p:cNvSpPr/>
          <p:nvPr/>
        </p:nvSpPr>
        <p:spPr>
          <a:xfrm>
            <a:off x="4038600" y="3429000"/>
            <a:ext cx="914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Arrays</a:t>
            </a:r>
            <a:endParaRPr lang="en-US" dirty="0"/>
          </a:p>
        </p:txBody>
      </p:sp>
      <p:sp>
        <p:nvSpPr>
          <p:cNvPr id="10" name="Rectangle 9"/>
          <p:cNvSpPr/>
          <p:nvPr/>
        </p:nvSpPr>
        <p:spPr>
          <a:xfrm>
            <a:off x="8001000" y="3429000"/>
            <a:ext cx="914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Pointer</a:t>
            </a:r>
            <a:endParaRPr lang="en-US" dirty="0"/>
          </a:p>
        </p:txBody>
      </p:sp>
      <p:sp>
        <p:nvSpPr>
          <p:cNvPr id="11" name="Rectangle 10"/>
          <p:cNvSpPr/>
          <p:nvPr/>
        </p:nvSpPr>
        <p:spPr>
          <a:xfrm>
            <a:off x="5029200" y="3429000"/>
            <a:ext cx="914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Class</a:t>
            </a:r>
            <a:endParaRPr lang="en-US" dirty="0"/>
          </a:p>
        </p:txBody>
      </p:sp>
      <p:sp>
        <p:nvSpPr>
          <p:cNvPr id="12" name="Rectangle 11"/>
          <p:cNvSpPr/>
          <p:nvPr/>
        </p:nvSpPr>
        <p:spPr>
          <a:xfrm>
            <a:off x="6019800" y="3429000"/>
            <a:ext cx="990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Struct</a:t>
            </a:r>
            <a:endParaRPr lang="en-US" dirty="0"/>
          </a:p>
        </p:txBody>
      </p:sp>
      <p:sp>
        <p:nvSpPr>
          <p:cNvPr id="13" name="Rectangle 12"/>
          <p:cNvSpPr/>
          <p:nvPr/>
        </p:nvSpPr>
        <p:spPr>
          <a:xfrm>
            <a:off x="7086600" y="3429000"/>
            <a:ext cx="838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Union</a:t>
            </a:r>
            <a:endParaRPr lang="en-US" dirty="0"/>
          </a:p>
        </p:txBody>
      </p:sp>
      <p:sp>
        <p:nvSpPr>
          <p:cNvPr id="14" name="Rectangle 13"/>
          <p:cNvSpPr/>
          <p:nvPr/>
        </p:nvSpPr>
        <p:spPr>
          <a:xfrm>
            <a:off x="228600" y="4572000"/>
            <a:ext cx="914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Int</a:t>
            </a:r>
            <a:endParaRPr lang="en-US" dirty="0"/>
          </a:p>
        </p:txBody>
      </p:sp>
      <p:sp>
        <p:nvSpPr>
          <p:cNvPr id="15" name="Rectangle 14"/>
          <p:cNvSpPr/>
          <p:nvPr/>
        </p:nvSpPr>
        <p:spPr>
          <a:xfrm>
            <a:off x="1219200" y="4572000"/>
            <a:ext cx="914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Char</a:t>
            </a:r>
            <a:endParaRPr lang="en-US" dirty="0"/>
          </a:p>
        </p:txBody>
      </p:sp>
      <p:sp>
        <p:nvSpPr>
          <p:cNvPr id="16" name="Rectangle 15"/>
          <p:cNvSpPr/>
          <p:nvPr/>
        </p:nvSpPr>
        <p:spPr>
          <a:xfrm>
            <a:off x="2209800" y="4572000"/>
            <a:ext cx="914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Short</a:t>
            </a:r>
            <a:endParaRPr lang="en-US" dirty="0"/>
          </a:p>
        </p:txBody>
      </p:sp>
      <p:sp>
        <p:nvSpPr>
          <p:cNvPr id="17" name="Rectangle 16"/>
          <p:cNvSpPr/>
          <p:nvPr/>
        </p:nvSpPr>
        <p:spPr>
          <a:xfrm>
            <a:off x="3200400" y="4572000"/>
            <a:ext cx="914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Long</a:t>
            </a:r>
            <a:endParaRPr lang="en-US" dirty="0"/>
          </a:p>
        </p:txBody>
      </p:sp>
      <p:sp>
        <p:nvSpPr>
          <p:cNvPr id="18" name="Rectangle 17"/>
          <p:cNvSpPr/>
          <p:nvPr/>
        </p:nvSpPr>
        <p:spPr>
          <a:xfrm>
            <a:off x="4191000" y="4572000"/>
            <a:ext cx="914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Float</a:t>
            </a:r>
            <a:endParaRPr lang="en-US" dirty="0"/>
          </a:p>
        </p:txBody>
      </p:sp>
      <p:sp>
        <p:nvSpPr>
          <p:cNvPr id="19" name="Rectangle 18"/>
          <p:cNvSpPr/>
          <p:nvPr/>
        </p:nvSpPr>
        <p:spPr>
          <a:xfrm>
            <a:off x="5181600" y="4572000"/>
            <a:ext cx="914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Double</a:t>
            </a:r>
            <a:endParaRPr lang="en-US" dirty="0"/>
          </a:p>
        </p:txBody>
      </p:sp>
      <p:cxnSp>
        <p:nvCxnSpPr>
          <p:cNvPr id="21" name="Straight Connector 20"/>
          <p:cNvCxnSpPr/>
          <p:nvPr/>
        </p:nvCxnSpPr>
        <p:spPr>
          <a:xfrm>
            <a:off x="1524000" y="1905000"/>
            <a:ext cx="5334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rot="5400000">
            <a:off x="4076700" y="1638300"/>
            <a:ext cx="533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rot="5400000">
            <a:off x="1258094" y="2171700"/>
            <a:ext cx="532606" cy="7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rot="5400000">
            <a:off x="6592094" y="2170906"/>
            <a:ext cx="533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609600" y="3124200"/>
            <a:ext cx="19812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4495800" y="3048000"/>
            <a:ext cx="38862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533400" y="4343400"/>
            <a:ext cx="3048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4343400" y="4267200"/>
            <a:ext cx="1524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2438400" y="4191000"/>
            <a:ext cx="2895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rot="5400000">
            <a:off x="5295900" y="4229100"/>
            <a:ext cx="76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7" idx="2"/>
          </p:cNvCxnSpPr>
          <p:nvPr/>
        </p:nvCxnSpPr>
        <p:spPr>
          <a:xfrm rot="5400000">
            <a:off x="2247900" y="4076700"/>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rot="5400000">
            <a:off x="800100" y="41529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rot="5400000">
            <a:off x="419100" y="4457700"/>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endCxn id="15" idx="0"/>
          </p:cNvCxnSpPr>
          <p:nvPr/>
        </p:nvCxnSpPr>
        <p:spPr>
          <a:xfrm rot="5400000">
            <a:off x="1562100" y="4457700"/>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rot="5400000">
            <a:off x="2476500" y="4457700"/>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rot="5400000">
            <a:off x="3467100" y="4457700"/>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p:nvPr/>
        </p:nvCxnSpPr>
        <p:spPr>
          <a:xfrm rot="5400000">
            <a:off x="5715000" y="4419600"/>
            <a:ext cx="304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p:nvPr/>
        </p:nvCxnSpPr>
        <p:spPr>
          <a:xfrm rot="5400000">
            <a:off x="4191794" y="4418806"/>
            <a:ext cx="304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endCxn id="9" idx="0"/>
          </p:cNvCxnSpPr>
          <p:nvPr/>
        </p:nvCxnSpPr>
        <p:spPr>
          <a:xfrm rot="5400000">
            <a:off x="4306094" y="3238500"/>
            <a:ext cx="380206" cy="7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rot="5400000">
            <a:off x="7277894" y="3237706"/>
            <a:ext cx="380206" cy="7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p:nvPr/>
        </p:nvCxnSpPr>
        <p:spPr>
          <a:xfrm rot="5400000">
            <a:off x="8268494" y="3237706"/>
            <a:ext cx="380206" cy="7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p:nvPr/>
        </p:nvCxnSpPr>
        <p:spPr>
          <a:xfrm rot="5400000">
            <a:off x="4763294" y="3695700"/>
            <a:ext cx="380206" cy="7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rot="5400000">
            <a:off x="5296694" y="3237706"/>
            <a:ext cx="380206" cy="7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p:nvPr/>
        </p:nvCxnSpPr>
        <p:spPr>
          <a:xfrm rot="5400000">
            <a:off x="6287294" y="3237706"/>
            <a:ext cx="380206" cy="7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rot="5400000">
            <a:off x="1447800" y="2971800"/>
            <a:ext cx="304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rot="5400000">
            <a:off x="419100" y="33147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rot="5400000">
            <a:off x="2400300" y="33147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p:nvPr/>
        </p:nvCxnSpPr>
        <p:spPr>
          <a:xfrm rot="5400000">
            <a:off x="6553200" y="2971800"/>
            <a:ext cx="304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1478</TotalTime>
  <Words>3204</Words>
  <Application>Microsoft Office PowerPoint</Application>
  <PresentationFormat>On-screen Show (4:3)</PresentationFormat>
  <Paragraphs>422</Paragraphs>
  <Slides>57</Slides>
  <Notes>25</Notes>
  <HiddenSlides>0</HiddenSlides>
  <MMClips>0</MMClips>
  <ScaleCrop>false</ScaleCrop>
  <HeadingPairs>
    <vt:vector size="4" baseType="variant">
      <vt:variant>
        <vt:lpstr>Theme</vt:lpstr>
      </vt:variant>
      <vt:variant>
        <vt:i4>1</vt:i4>
      </vt:variant>
      <vt:variant>
        <vt:lpstr>Slide Titles</vt:lpstr>
      </vt:variant>
      <vt:variant>
        <vt:i4>57</vt:i4>
      </vt:variant>
    </vt:vector>
  </HeadingPairs>
  <TitlesOfParts>
    <vt:vector size="58" baseType="lpstr">
      <vt:lpstr>Office Theme</vt:lpstr>
      <vt:lpstr>Unit II : Structuring the Data, Computations and Program</vt:lpstr>
      <vt:lpstr>Course Outcome </vt:lpstr>
      <vt:lpstr>Slide 3</vt:lpstr>
      <vt:lpstr>Slide 4</vt:lpstr>
      <vt:lpstr>Slide 5</vt:lpstr>
      <vt:lpstr>Slide 6</vt:lpstr>
      <vt:lpstr>Slide 7</vt:lpstr>
      <vt:lpstr>Slide 8</vt:lpstr>
      <vt:lpstr>Slide 9</vt:lpstr>
      <vt:lpstr>Slide 10</vt:lpstr>
      <vt:lpstr>Character String Types</vt:lpstr>
      <vt:lpstr>Design issues</vt:lpstr>
      <vt:lpstr>Implementation of character String type</vt:lpstr>
      <vt:lpstr>Slide 14</vt:lpstr>
      <vt:lpstr>Slide 15</vt:lpstr>
      <vt:lpstr>Slide 16</vt:lpstr>
      <vt:lpstr>Slide 17</vt:lpstr>
      <vt:lpstr>Design issues for Enumeration Types</vt:lpstr>
      <vt:lpstr>Slide 19</vt:lpstr>
      <vt:lpstr> Evaluation of Enumerated Type </vt:lpstr>
      <vt:lpstr>Slide 21</vt:lpstr>
      <vt:lpstr>Slide 22</vt:lpstr>
      <vt:lpstr>Slide 23</vt:lpstr>
      <vt:lpstr>Slide 24</vt:lpstr>
      <vt:lpstr>Slide 25</vt:lpstr>
      <vt:lpstr>Slide 26</vt:lpstr>
      <vt:lpstr>Slide 27</vt:lpstr>
      <vt:lpstr>Arrays </vt:lpstr>
      <vt:lpstr>Design Issues in Arrays</vt:lpstr>
      <vt:lpstr>Slide 30</vt:lpstr>
      <vt:lpstr>Slide 31</vt:lpstr>
      <vt:lpstr>Subscript Bindings and Array Categories</vt:lpstr>
      <vt:lpstr>Slide 33</vt:lpstr>
      <vt:lpstr>Slide 34</vt:lpstr>
      <vt:lpstr>Slide 35</vt:lpstr>
      <vt:lpstr>Slide 36</vt:lpstr>
      <vt:lpstr>Slide 37</vt:lpstr>
      <vt:lpstr>Slices </vt:lpstr>
      <vt:lpstr>Evaluation </vt:lpstr>
      <vt:lpstr>Slide 40</vt:lpstr>
      <vt:lpstr>Slide 41</vt:lpstr>
      <vt:lpstr>Definitions of Records </vt:lpstr>
      <vt:lpstr>Evaluation </vt:lpstr>
      <vt:lpstr>Slide 44</vt:lpstr>
      <vt:lpstr>Slide 45</vt:lpstr>
      <vt:lpstr>Slide 46</vt:lpstr>
      <vt:lpstr>Slide 47</vt:lpstr>
      <vt:lpstr>Evaluation </vt:lpstr>
      <vt:lpstr>Slide 49</vt:lpstr>
      <vt:lpstr>Pointers and Reference Variable </vt:lpstr>
      <vt:lpstr>Slide 51</vt:lpstr>
      <vt:lpstr>Slide 52</vt:lpstr>
      <vt:lpstr>Slide 53</vt:lpstr>
      <vt:lpstr>Slide 54</vt:lpstr>
      <vt:lpstr>Slide 55</vt:lpstr>
      <vt:lpstr>Slide 56</vt:lpstr>
      <vt:lpstr>Slide 57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Sonali</dc:creator>
  <cp:lastModifiedBy>DR.JOTI RAO</cp:lastModifiedBy>
  <cp:revision>39</cp:revision>
  <dcterms:created xsi:type="dcterms:W3CDTF">2022-01-20T01:04:13Z</dcterms:created>
  <dcterms:modified xsi:type="dcterms:W3CDTF">2022-03-17T17:41:57Z</dcterms:modified>
</cp:coreProperties>
</file>