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82" r:id="rId19"/>
    <p:sldId id="374" r:id="rId20"/>
    <p:sldId id="273" r:id="rId21"/>
    <p:sldId id="286" r:id="rId22"/>
    <p:sldId id="287" r:id="rId23"/>
    <p:sldId id="288" r:id="rId24"/>
    <p:sldId id="375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383" r:id="rId33"/>
    <p:sldId id="384" r:id="rId34"/>
    <p:sldId id="385" r:id="rId35"/>
    <p:sldId id="387" r:id="rId36"/>
    <p:sldId id="388" r:id="rId37"/>
    <p:sldId id="389" r:id="rId38"/>
    <p:sldId id="297" r:id="rId39"/>
    <p:sldId id="381" r:id="rId40"/>
    <p:sldId id="380" r:id="rId41"/>
    <p:sldId id="398" r:id="rId42"/>
    <p:sldId id="400" r:id="rId43"/>
    <p:sldId id="402" r:id="rId44"/>
    <p:sldId id="405" r:id="rId45"/>
    <p:sldId id="406" r:id="rId46"/>
    <p:sldId id="390" r:id="rId47"/>
    <p:sldId id="391" r:id="rId48"/>
    <p:sldId id="392" r:id="rId49"/>
    <p:sldId id="407" r:id="rId50"/>
    <p:sldId id="394" r:id="rId51"/>
    <p:sldId id="321" r:id="rId52"/>
    <p:sldId id="323" r:id="rId53"/>
    <p:sldId id="324" r:id="rId54"/>
    <p:sldId id="325" r:id="rId55"/>
    <p:sldId id="326" r:id="rId56"/>
    <p:sldId id="328" r:id="rId57"/>
    <p:sldId id="331" r:id="rId58"/>
    <p:sldId id="335" r:id="rId59"/>
    <p:sldId id="336" r:id="rId60"/>
    <p:sldId id="339" r:id="rId61"/>
    <p:sldId id="342" r:id="rId6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1884" y="-8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774178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3beaafc14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3beaafc14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3beaafc14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3beaafc14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3beaafc14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3beaafc14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3beaafc14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3beaafc14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3beaafc14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3beaafc14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3beaafc14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3beaafc14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3beaafc14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3beaafc14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ba11ca0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ba11ca0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ba11ca0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ba11ca0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4cf69c4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4cf69c4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3beaafc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3beaafc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4f13bc3c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4f13bc3c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4cf69c48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4cf69c48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4f13bc3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4f13bc3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4cf69c48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b4cf69c48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4cf69c48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4cf69c48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4cf69c48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b4cf69c48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b4cf69c48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b4cf69c48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4cf69c48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4cf69c48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b4cf69c48e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b4cf69c48e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b4cf69c48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b4cf69c48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3beaafc1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3beaafc1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b4f13bc3c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b4f13bc3c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b4f13bc3c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b4f13bc3c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b466643f2a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b466643f2a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b466643f2a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b466643f2a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b466643f2a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b466643f2a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b466643f2a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b466643f2a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b466643f2a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b466643f2a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ae0ad193d0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ae0ad193d0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b5571edbf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b5571edbf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ae0ad193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ae0ad193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3beaafc1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3beaafc1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ae0ad193d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ae0ad193d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b5571edbf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b5571edbf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b5571edbf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b5571edbf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ae0ad193d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ae0ad193d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ae0ad193d0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ae0ad193d0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e0ad193d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e0ad193d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e0ad193d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e0ad193d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ae0ad193d0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ae0ad193d0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ae0ad193d0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ae0ad193d0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3beaafc1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3beaafc1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3beaafc1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3beaafc1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3beaafc14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3beaafc14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3beaafc1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3beaafc1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3beaafc1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3beaafc14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A2FC05-F7D2-4794-964E-3264972C3266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4E2D-B77F-450C-9C47-7C46D0E8C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889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41000">
              <a:srgbClr val="FFEEDB">
                <a:lumMod val="0"/>
                <a:lumOff val="100000"/>
                <a:alpha val="89000"/>
              </a:srgbClr>
            </a:gs>
            <a:gs pos="27000">
              <a:schemeClr val="accent4">
                <a:lumMod val="20000"/>
                <a:lumOff val="80000"/>
              </a:schemeClr>
            </a:gs>
            <a:gs pos="54168">
              <a:srgbClr val="FFF7EE"/>
            </a:gs>
            <a:gs pos="12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PPL%20SYLLABUS.doc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CFC/PPT/The%20First%20Programming%20Languages_%20Crash%20Course%20Computer%20Science%2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3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5733" y="1764719"/>
            <a:ext cx="768672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/>
              <a:t>210255</a:t>
            </a:r>
            <a:r>
              <a:rPr lang="en-US" sz="2800" dirty="0">
                <a:hlinkClick r:id="rId3" action="ppaction://hlinkfile"/>
              </a:rPr>
              <a:t>: Principles of Programming Languages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84800" y="876250"/>
            <a:ext cx="8843700" cy="31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Reason 1: </a:t>
            </a:r>
            <a:endParaRPr sz="22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Cambria"/>
              <a:buChar char="●"/>
            </a:pPr>
            <a:r>
              <a:rPr lang="en" sz="2100" b="1" dirty="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" sz="2100" b="1" dirty="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o improve your ability to develop effective algorithms</a:t>
            </a:r>
            <a:endParaRPr sz="2100" b="1" dirty="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Cambria"/>
              <a:buChar char="●"/>
            </a:pPr>
            <a:r>
              <a:rPr lang="en" sz="2100" b="1" dirty="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100" b="1" dirty="0" smtClean="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" sz="2100" b="1" dirty="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depth at which people can think is heavily influenced by the expressive power of their language.</a:t>
            </a:r>
            <a:endParaRPr sz="2100" b="1" dirty="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Cambria"/>
              <a:buChar char="●"/>
            </a:pPr>
            <a:r>
              <a:rPr lang="en" sz="2100" b="1" dirty="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 It is difficult for people to conceptualize structures that they cannot describe, verbally or in writing</a:t>
            </a:r>
            <a:r>
              <a:rPr lang="en" sz="2100" b="1" dirty="0" smtClean="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</a:p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Cambria"/>
              <a:buChar char="●"/>
            </a:pPr>
            <a:r>
              <a:rPr lang="en-US" sz="2100" b="1" dirty="0" smtClean="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r>
              <a:rPr lang="en" sz="2100" b="1" dirty="0" smtClean="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g recursion</a:t>
            </a:r>
            <a:endParaRPr sz="2100" b="1" dirty="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84800" y="876250"/>
            <a:ext cx="8843700" cy="31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Reason 2: </a:t>
            </a: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Cambria"/>
              <a:buChar char="●"/>
            </a:pPr>
            <a:r>
              <a:rPr lang="en" sz="2100" b="1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To improve your use of your existing programming language</a:t>
            </a:r>
            <a:endParaRPr sz="2100" b="1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Cambria"/>
              <a:buChar char="●"/>
            </a:pPr>
            <a:r>
              <a:rPr lang="en" sz="2100" b="1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 Many professional programmers have a limited formal education in computer science, limited to a small number of programming languages.</a:t>
            </a:r>
            <a:endParaRPr sz="2100" b="1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Cambria"/>
              <a:buChar char="●"/>
            </a:pPr>
            <a:r>
              <a:rPr lang="en" sz="2100" b="1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 They are more likely to use languages with which they are most comfortable than the most suitable one for a particular job</a:t>
            </a:r>
            <a:r>
              <a:rPr lang="en" sz="2100" b="1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2100" b="1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84800" y="876250"/>
            <a:ext cx="8843700" cy="31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Reason 3 </a:t>
            </a:r>
            <a:endParaRPr sz="22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Cambria"/>
              <a:buChar char="●"/>
            </a:pPr>
            <a:r>
              <a:rPr lang="en" sz="2100" b="1" dirty="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Computer science is consider as a young discipline and most software technologies (design methodology, software development, and programming languages) are not yet mature. Therefore, they are still evolving.</a:t>
            </a:r>
            <a:endParaRPr sz="2100" b="1" dirty="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Cambria"/>
              <a:buChar char="●"/>
            </a:pPr>
            <a:r>
              <a:rPr lang="en" sz="2100" b="1" dirty="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The understanding of programming language design and implementation makes it easier to learn new languages.</a:t>
            </a:r>
            <a:r>
              <a:rPr lang="en" sz="2100" b="1" dirty="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2100" b="1" dirty="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84800" y="876250"/>
            <a:ext cx="8843700" cy="31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Reason 4 </a:t>
            </a: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Cambria"/>
              <a:buChar char="●"/>
            </a:pPr>
            <a:r>
              <a:rPr lang="en" sz="2100" b="1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It is often necessary to learn about language implementation; it can lead to a better understanding of why the language was designed the way that it was.</a:t>
            </a:r>
            <a:endParaRPr sz="2100" b="1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Cambria"/>
              <a:buChar char="●"/>
            </a:pPr>
            <a:r>
              <a:rPr lang="en" sz="2100" b="1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 Fixing some bugs requires an understanding of implementation issues.</a:t>
            </a:r>
            <a:endParaRPr sz="2100" b="1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84800" y="876250"/>
            <a:ext cx="8843700" cy="31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Reason 4 </a:t>
            </a: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Cambria"/>
              <a:buChar char="●"/>
            </a:pPr>
            <a:r>
              <a:rPr lang="en" sz="2100" b="1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Some languages are better for some jobs than others.</a:t>
            </a:r>
            <a:endParaRPr sz="2100" b="1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Cambria"/>
              <a:buChar char="○"/>
            </a:pPr>
            <a:r>
              <a:rPr lang="en" sz="2100" b="1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(i) FORTRAN and APL for calculations, COBOL and RPG for report generation, LISP and PROLOG for AI, etc.</a:t>
            </a:r>
            <a:endParaRPr sz="2100" b="1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Cambria"/>
              <a:buChar char="●"/>
            </a:pPr>
            <a:r>
              <a:rPr lang="en" sz="2100" b="1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 Improve your use of existing programming language</a:t>
            </a:r>
            <a:endParaRPr sz="2100" b="1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Cambria"/>
              <a:buChar char="●"/>
            </a:pPr>
            <a:r>
              <a:rPr lang="en" sz="2100" b="1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 By understanding how features are implemented, you can make more efficient use of them.</a:t>
            </a:r>
            <a:endParaRPr sz="2100" b="1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84800" y="876250"/>
            <a:ext cx="8843700" cy="31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Reason 5</a:t>
            </a:r>
            <a:endParaRPr sz="22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Cambria"/>
              <a:buChar char="●"/>
            </a:pPr>
            <a:r>
              <a:rPr lang="en" sz="2100" b="1" dirty="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To improve your use of existing programming language</a:t>
            </a:r>
            <a:endParaRPr sz="2100" b="1" dirty="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Cambria"/>
              <a:buChar char="●"/>
            </a:pPr>
            <a:r>
              <a:rPr lang="en" sz="2100" b="1" dirty="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 By understanding how features are implemented, you can make more efficient use of them.</a:t>
            </a:r>
            <a:endParaRPr sz="2100" b="1" dirty="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Cambria"/>
              <a:buChar char="●"/>
            </a:pPr>
            <a:r>
              <a:rPr lang="en" sz="2100" b="1" dirty="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Examples:</a:t>
            </a:r>
            <a:endParaRPr sz="2100" b="1" dirty="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Cambria"/>
              <a:buChar char="●"/>
            </a:pPr>
            <a:r>
              <a:rPr lang="en" sz="2100" b="1" dirty="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 Creating arrays, strings, lists, records.</a:t>
            </a:r>
            <a:endParaRPr sz="2100" b="1" dirty="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Cambria"/>
              <a:buChar char="●"/>
            </a:pPr>
            <a:r>
              <a:rPr lang="en" sz="2100" b="1" dirty="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 Using recursions, object classes, etc.</a:t>
            </a:r>
            <a:endParaRPr sz="2100" b="1" dirty="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84800" y="876250"/>
            <a:ext cx="8843700" cy="31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Reason 6 </a:t>
            </a: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Cambria"/>
              <a:buChar char="●"/>
            </a:pPr>
            <a:r>
              <a:rPr lang="en" sz="2100" b="1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Designing a new language require prior knowledge of previous one to make it effective, efficient and convenient to users.</a:t>
            </a:r>
            <a:endParaRPr sz="2100" b="1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Cambria"/>
              <a:buChar char="●"/>
            </a:pPr>
            <a:r>
              <a:rPr lang="en" sz="2100" b="1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The previous knowledge as well as concepts are usual to design a new language irrespective of their work domains.</a:t>
            </a:r>
            <a:endParaRPr sz="2100" b="1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84800" y="876250"/>
            <a:ext cx="8843700" cy="31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History of Programming languages</a:t>
            </a:r>
            <a:endParaRPr sz="22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 dirty="0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 action="ppaction://hlinkfile"/>
              </a:rPr>
              <a:t>Click Here for Video</a:t>
            </a:r>
            <a:endParaRPr sz="22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150150" y="1417425"/>
            <a:ext cx="8843700" cy="31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Defining the System</a:t>
            </a:r>
          </a:p>
          <a:p>
            <a:pPr marL="7429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Analyzing the system defined</a:t>
            </a:r>
          </a:p>
          <a:p>
            <a:pPr marL="7429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Detailed System Specification</a:t>
            </a:r>
          </a:p>
          <a:p>
            <a:pPr marL="7429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Design the system</a:t>
            </a:r>
          </a:p>
          <a:p>
            <a:pPr marL="7429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Implement the design</a:t>
            </a:r>
          </a:p>
          <a:p>
            <a:pPr marL="7429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Testing and Debugging</a:t>
            </a:r>
          </a:p>
          <a:p>
            <a:pPr marL="7429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Validation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18266" y="859650"/>
            <a:ext cx="3488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How to Solve a Problem</a:t>
            </a:r>
          </a:p>
        </p:txBody>
      </p:sp>
    </p:spTree>
    <p:extLst>
      <p:ext uri="{BB962C8B-B14F-4D97-AF65-F5344CB8AC3E}">
        <p14:creationId xmlns:p14="http://schemas.microsoft.com/office/powerpoint/2010/main" xmlns="" val="340535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Good Program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Time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Cost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57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2500" y="1050763"/>
            <a:ext cx="9083700" cy="31890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Unit 1 Fundamentals of Programming</a:t>
            </a:r>
            <a:endParaRPr sz="35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660000"/>
                </a:solidFill>
                <a:latin typeface="Cambria"/>
                <a:ea typeface="Cambria"/>
                <a:cs typeface="Cambria"/>
                <a:sym typeface="Cambria"/>
              </a:rPr>
              <a:t>Importance of Studying Programming Languages</a:t>
            </a:r>
            <a:r>
              <a:rPr lang="en" sz="18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" sz="1800" b="1" dirty="0">
                <a:solidFill>
                  <a:srgbClr val="A61C00"/>
                </a:solidFill>
                <a:latin typeface="Cambria"/>
                <a:ea typeface="Cambria"/>
                <a:cs typeface="Cambria"/>
                <a:sym typeface="Cambria"/>
              </a:rPr>
              <a:t>History of Programming Languages, Impact of Programming Paradigms, Role of Programming Languages,</a:t>
            </a:r>
            <a:r>
              <a:rPr lang="en" sz="18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 b="1" dirty="0">
                <a:solidFill>
                  <a:srgbClr val="A61C00"/>
                </a:solidFill>
                <a:latin typeface="Cambria"/>
                <a:ea typeface="Cambria"/>
                <a:cs typeface="Cambria"/>
                <a:sym typeface="Cambria"/>
              </a:rPr>
              <a:t>Programming Environments.</a:t>
            </a:r>
            <a:r>
              <a:rPr lang="en" sz="18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8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Impact of Machine Architectures: The operation of a computer, Virtual Computers and Binding Times.</a:t>
            </a:r>
            <a:endParaRPr sz="18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Programming paradigms- Introduction to programming paradigms, Introduction to four main Programming paradigms- procedural, object oriented, functional, and logic and rule based.</a:t>
            </a:r>
            <a:endParaRPr sz="18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b="1" dirty="0" smtClean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3354218"/>
              </p:ext>
            </p:extLst>
          </p:nvPr>
        </p:nvGraphicFramePr>
        <p:xfrm>
          <a:off x="1145520" y="538059"/>
          <a:ext cx="7297549" cy="3261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97680"/>
                <a:gridCol w="5699869"/>
              </a:tblGrid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C216.1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Use basic principles of programming languages.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6571" y="130629"/>
            <a:ext cx="3125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COURSE OUTCOME :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411371" y="1874625"/>
            <a:ext cx="884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History of Programming languages</a:t>
            </a:r>
            <a:endParaRPr sz="22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3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4" name="Google Shape;364;p43"/>
          <p:cNvSpPr txBox="1"/>
          <p:nvPr/>
        </p:nvSpPr>
        <p:spPr>
          <a:xfrm>
            <a:off x="192500" y="641550"/>
            <a:ext cx="884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Some influences on the development of Programming Languages</a:t>
            </a:r>
            <a:endParaRPr sz="21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65" name="Google Shape;3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00" y="1212979"/>
            <a:ext cx="8755557" cy="3351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4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4" name="Google Shape;374;p44"/>
          <p:cNvSpPr txBox="1"/>
          <p:nvPr/>
        </p:nvSpPr>
        <p:spPr>
          <a:xfrm>
            <a:off x="84800" y="876250"/>
            <a:ext cx="884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Some influences on the development of Programming Languages</a:t>
            </a:r>
            <a:endParaRPr sz="21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75" name="Google Shape;3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00" y="1458568"/>
            <a:ext cx="8843699" cy="29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5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4" name="Google Shape;384;p45"/>
          <p:cNvSpPr txBox="1"/>
          <p:nvPr/>
        </p:nvSpPr>
        <p:spPr>
          <a:xfrm>
            <a:off x="84800" y="876250"/>
            <a:ext cx="884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Some influences on the development of Programming Languages</a:t>
            </a:r>
            <a:endParaRPr sz="21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85" name="Google Shape;3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00" y="1471050"/>
            <a:ext cx="8909910" cy="29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1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4" name="Google Shape;344;p41"/>
          <p:cNvSpPr txBox="1"/>
          <p:nvPr/>
        </p:nvSpPr>
        <p:spPr>
          <a:xfrm>
            <a:off x="192500" y="708559"/>
            <a:ext cx="884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algn="ctr">
              <a:lnSpc>
                <a:spcPct val="150000"/>
              </a:lnSpc>
            </a:pPr>
            <a:r>
              <a:rPr lang="en-US" sz="22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Attributes of a good </a:t>
            </a:r>
            <a:r>
              <a:rPr lang="en-US" sz="2200" b="1" dirty="0" smtClean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language</a:t>
            </a:r>
          </a:p>
          <a:p>
            <a:pPr marL="8001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Clarity</a:t>
            </a:r>
            <a:r>
              <a:rPr lang="en-US" sz="1800" dirty="0"/>
              <a:t>, simplicity, and unity. </a:t>
            </a:r>
          </a:p>
          <a:p>
            <a:pPr marL="8001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Orthogonality.  </a:t>
            </a:r>
          </a:p>
          <a:p>
            <a:pPr marL="8001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Naturalness </a:t>
            </a:r>
            <a:r>
              <a:rPr lang="en-US" sz="1800" dirty="0"/>
              <a:t>for the application.  </a:t>
            </a:r>
            <a:endParaRPr lang="en-US" sz="1800" dirty="0" smtClean="0"/>
          </a:p>
          <a:p>
            <a:pPr marL="8001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Support </a:t>
            </a:r>
            <a:r>
              <a:rPr lang="en-US" sz="1800" dirty="0"/>
              <a:t>of abstraction.  </a:t>
            </a:r>
            <a:endParaRPr lang="en-US" sz="1800" dirty="0" smtClean="0"/>
          </a:p>
          <a:p>
            <a:pPr marL="8001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Ease </a:t>
            </a:r>
            <a:r>
              <a:rPr lang="en-US" sz="1800" dirty="0"/>
              <a:t>of program verification. </a:t>
            </a:r>
          </a:p>
          <a:p>
            <a:pPr marL="8001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Programming </a:t>
            </a:r>
            <a:r>
              <a:rPr lang="en-US" sz="1800" dirty="0"/>
              <a:t>environments.  </a:t>
            </a:r>
            <a:endParaRPr lang="en-US" sz="1800" dirty="0" smtClean="0"/>
          </a:p>
          <a:p>
            <a:pPr marL="8001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Portability </a:t>
            </a:r>
            <a:r>
              <a:rPr lang="en-US" sz="1800" dirty="0"/>
              <a:t>of programs.</a:t>
            </a:r>
            <a:r>
              <a:rPr lang="en-US" sz="1800" b="1" dirty="0" smtClean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800" b="1" dirty="0" smtClean="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42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6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4" name="Google Shape;394;p46"/>
          <p:cNvSpPr txBox="1"/>
          <p:nvPr/>
        </p:nvSpPr>
        <p:spPr>
          <a:xfrm>
            <a:off x="84800" y="876250"/>
            <a:ext cx="884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Clarity, Simplicity And Unity</a:t>
            </a: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5" name="Google Shape;395;p46"/>
          <p:cNvSpPr txBox="1"/>
          <p:nvPr/>
        </p:nvSpPr>
        <p:spPr>
          <a:xfrm>
            <a:off x="475711" y="1407786"/>
            <a:ext cx="8495100" cy="3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A Programming language provides </a:t>
            </a:r>
            <a:r>
              <a:rPr lang="en" sz="1800" b="1" dirty="0">
                <a:latin typeface="Cambria"/>
                <a:ea typeface="Cambria"/>
                <a:cs typeface="Cambria"/>
                <a:sym typeface="Cambria"/>
              </a:rPr>
              <a:t>both a conceptual framework for Algorithm planning and means of expressing them</a:t>
            </a: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. 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endParaRPr lang="en" sz="1800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 dirty="0" smtClean="0">
                <a:latin typeface="Cambria"/>
                <a:ea typeface="Cambria"/>
                <a:cs typeface="Cambria"/>
                <a:sym typeface="Cambria"/>
              </a:rPr>
              <a:t>It </a:t>
            </a: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should have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Cambria"/>
                <a:ea typeface="Cambria"/>
                <a:cs typeface="Cambria"/>
                <a:sym typeface="Cambria"/>
              </a:rPr>
              <a:t>•minimum </a:t>
            </a: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number of different concepts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Cambria"/>
                <a:ea typeface="Cambria"/>
                <a:cs typeface="Cambria"/>
                <a:sym typeface="Cambria"/>
              </a:rPr>
              <a:t>•with </a:t>
            </a: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Rules </a:t>
            </a:r>
            <a:endParaRPr lang="en" sz="1800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Cambria"/>
                <a:ea typeface="Cambria"/>
                <a:cs typeface="Cambria"/>
                <a:sym typeface="Cambria"/>
              </a:rPr>
              <a:t>•simple </a:t>
            </a: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and regular.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This attribute is called conceptual integrity.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7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7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4" name="Google Shape;404;p47"/>
          <p:cNvSpPr txBox="1"/>
          <p:nvPr/>
        </p:nvSpPr>
        <p:spPr>
          <a:xfrm>
            <a:off x="84800" y="876250"/>
            <a:ext cx="884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Orthogonality</a:t>
            </a: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5" name="Google Shape;405;p47"/>
          <p:cNvSpPr txBox="1"/>
          <p:nvPr/>
        </p:nvSpPr>
        <p:spPr>
          <a:xfrm>
            <a:off x="197225" y="1239750"/>
            <a:ext cx="8660700" cy="3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It is one of the most important feature of PL orthogonality is the property that means " Changing A does not change B</a:t>
            </a:r>
            <a:r>
              <a:rPr lang="en" sz="1800" dirty="0" smtClean="0">
                <a:latin typeface="Cambria"/>
                <a:ea typeface="Cambria"/>
                <a:cs typeface="Cambria"/>
                <a:sym typeface="Cambria"/>
              </a:rPr>
              <a:t>".</a:t>
            </a: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e.g. Radio</a:t>
            </a:r>
          </a:p>
          <a:p>
            <a:pPr marL="1371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8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8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4" name="Google Shape;414;p48"/>
          <p:cNvSpPr txBox="1"/>
          <p:nvPr/>
        </p:nvSpPr>
        <p:spPr>
          <a:xfrm>
            <a:off x="84800" y="876250"/>
            <a:ext cx="884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Support for Abstraction</a:t>
            </a: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5" name="Google Shape;415;p48"/>
          <p:cNvSpPr txBox="1"/>
          <p:nvPr/>
        </p:nvSpPr>
        <p:spPr>
          <a:xfrm>
            <a:off x="542098" y="1818332"/>
            <a:ext cx="7929103" cy="16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There is always found that a substantial gap remaining between the abstract data structure and operations that characterize the solution to a </a:t>
            </a:r>
            <a:r>
              <a:rPr lang="en" sz="1800" dirty="0" smtClean="0">
                <a:latin typeface="Cambria"/>
                <a:ea typeface="Cambria"/>
                <a:cs typeface="Cambria"/>
                <a:sym typeface="Cambria"/>
              </a:rPr>
              <a:t>problem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9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4" name="Google Shape;424;p49"/>
          <p:cNvSpPr txBox="1"/>
          <p:nvPr/>
        </p:nvSpPr>
        <p:spPr>
          <a:xfrm>
            <a:off x="84800" y="876250"/>
            <a:ext cx="884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Programming Environment</a:t>
            </a:r>
            <a:endParaRPr sz="22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5" name="Google Shape;425;p49"/>
          <p:cNvSpPr txBox="1"/>
          <p:nvPr/>
        </p:nvSpPr>
        <p:spPr>
          <a:xfrm>
            <a:off x="213000" y="1557075"/>
            <a:ext cx="8718000" cy="16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An appropriate programming environment adds an extra utility and make language to be implemented easily </a:t>
            </a:r>
            <a:endParaRPr lang="en" sz="1800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 dirty="0" smtClean="0"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availability of- Reliable- Efficient - Well documentation </a:t>
            </a:r>
            <a:r>
              <a:rPr lang="en" sz="1800" dirty="0" smtClean="0">
                <a:latin typeface="Cambria"/>
                <a:ea typeface="Cambria"/>
                <a:cs typeface="Cambria"/>
                <a:sym typeface="Cambria"/>
              </a:rPr>
              <a:t>to speed </a:t>
            </a: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testing </a:t>
            </a:r>
            <a:endParaRPr lang="en-US" sz="1800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 dirty="0" smtClean="0">
                <a:latin typeface="Cambria"/>
                <a:ea typeface="Cambria"/>
                <a:cs typeface="Cambria"/>
                <a:sym typeface="Cambria"/>
              </a:rPr>
              <a:t>Facility- </a:t>
            </a: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Maintaining and Modifying- Multi </a:t>
            </a:r>
            <a:r>
              <a:rPr lang="en" sz="1800" dirty="0" smtClean="0">
                <a:latin typeface="Cambria"/>
                <a:ea typeface="Cambria"/>
                <a:cs typeface="Cambria"/>
                <a:sym typeface="Cambria"/>
              </a:rPr>
              <a:t>Version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0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0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4" name="Google Shape;434;p50"/>
          <p:cNvSpPr txBox="1"/>
          <p:nvPr/>
        </p:nvSpPr>
        <p:spPr>
          <a:xfrm>
            <a:off x="84800" y="876250"/>
            <a:ext cx="884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Programming Environment</a:t>
            </a: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35" name="Google Shape;43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50" y="1618175"/>
            <a:ext cx="8330100" cy="20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07250" y="802400"/>
            <a:ext cx="8614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Importance of Studying Programming Languages </a:t>
            </a: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75" y="1643525"/>
            <a:ext cx="3962400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687250" y="1554238"/>
            <a:ext cx="4028400" cy="2775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highlight>
                  <a:srgbClr val="FFFFFF"/>
                </a:highlight>
              </a:rPr>
              <a:t>Computers aren't very smart</a:t>
            </a:r>
            <a:endParaRPr sz="1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highlight>
                  <a:srgbClr val="FFFFFF"/>
                </a:highlight>
              </a:rPr>
              <a:t>Ask the computer to draw a picture of bird…</a:t>
            </a:r>
            <a:endParaRPr sz="1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highlight>
                  <a:srgbClr val="FFFFFF"/>
                </a:highlight>
              </a:rPr>
              <a:t>Will it draw?</a:t>
            </a:r>
            <a:endParaRPr sz="2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1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51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4" name="Google Shape;444;p51"/>
          <p:cNvSpPr txBox="1"/>
          <p:nvPr/>
        </p:nvSpPr>
        <p:spPr>
          <a:xfrm>
            <a:off x="150150" y="783488"/>
            <a:ext cx="884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Ease of program verification:- Reusability:</a:t>
            </a: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5" name="Google Shape;445;p51"/>
          <p:cNvSpPr txBox="1"/>
          <p:nvPr/>
        </p:nvSpPr>
        <p:spPr>
          <a:xfrm>
            <a:off x="261450" y="1250746"/>
            <a:ext cx="8621100" cy="2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The reusability of program written in a language is always a central concern. A program is checked by various testing technique like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Formal verification method Desk checking Input output test checking.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We verify the program by many more techniques.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 dirty="0" smtClean="0">
                <a:latin typeface="Cambria"/>
                <a:ea typeface="Cambria"/>
                <a:cs typeface="Cambria"/>
                <a:sym typeface="Cambria"/>
              </a:rPr>
              <a:t>Simplicity </a:t>
            </a: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of semantic and syntactic structure is a primary aspect that tends to simplify program verification.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137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2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52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4" name="Google Shape;454;p52"/>
          <p:cNvSpPr txBox="1"/>
          <p:nvPr/>
        </p:nvSpPr>
        <p:spPr>
          <a:xfrm>
            <a:off x="150150" y="783488"/>
            <a:ext cx="884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Syntax and Semantics</a:t>
            </a: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5" name="Google Shape;455;p52"/>
          <p:cNvSpPr txBox="1"/>
          <p:nvPr/>
        </p:nvSpPr>
        <p:spPr>
          <a:xfrm>
            <a:off x="196100" y="1371550"/>
            <a:ext cx="8621100" cy="2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The syntax of programming language is what the program looks like.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How statements declaration and other constructs are written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The semantic of </a:t>
            </a:r>
            <a:r>
              <a:rPr lang="en" sz="1800" dirty="0" smtClean="0">
                <a:latin typeface="Cambria"/>
                <a:ea typeface="Cambria"/>
                <a:cs typeface="Cambria"/>
                <a:sym typeface="Cambria"/>
              </a:rPr>
              <a:t>PL </a:t>
            </a: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is meaning is a meaning given to the various syntactic constructors.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56" name="Google Shape;45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94" y="3440694"/>
            <a:ext cx="2566954" cy="9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3950" y="3463898"/>
            <a:ext cx="4866349" cy="9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885" y="1"/>
            <a:ext cx="6052185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5005" marR="5080" indent="-1932939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ndara"/>
                <a:cs typeface="Candara"/>
              </a:rPr>
              <a:t>Programming</a:t>
            </a:r>
            <a:r>
              <a:rPr sz="4800" spc="-114" dirty="0">
                <a:latin typeface="Candara"/>
                <a:cs typeface="Candara"/>
              </a:rPr>
              <a:t> </a:t>
            </a:r>
            <a:r>
              <a:rPr sz="4800" spc="-5" dirty="0">
                <a:latin typeface="Candara"/>
                <a:cs typeface="Candara"/>
              </a:rPr>
              <a:t>language  qualities</a:t>
            </a:r>
            <a:endParaRPr sz="4800" dirty="0">
              <a:latin typeface="Candara"/>
              <a:cs typeface="Candar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5154" y="4965189"/>
            <a:ext cx="187452" cy="147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301" y="5037200"/>
            <a:ext cx="192023" cy="106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584" y="4886322"/>
            <a:ext cx="192024" cy="2263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7452" y="5006338"/>
            <a:ext cx="224028" cy="137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924041"/>
            <a:ext cx="265176" cy="192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879" y="4913753"/>
            <a:ext cx="224028" cy="1577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5009767"/>
            <a:ext cx="301752" cy="1337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006" y="4910328"/>
            <a:ext cx="196596" cy="1165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6595" y="4910328"/>
            <a:ext cx="196596" cy="1165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152" y="5078347"/>
            <a:ext cx="201168" cy="651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740" y="5078347"/>
            <a:ext cx="192024" cy="651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5175" y="4989193"/>
            <a:ext cx="201168" cy="1165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" y="4999479"/>
            <a:ext cx="196596" cy="11315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Rectangle 30"/>
          <p:cNvSpPr/>
          <p:nvPr/>
        </p:nvSpPr>
        <p:spPr>
          <a:xfrm>
            <a:off x="965309" y="1923339"/>
            <a:ext cx="7348267" cy="29469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29285"/>
            <a:endParaRPr lang="en-US" spc="-15" dirty="0" smtClean="0">
              <a:latin typeface="Calibri"/>
              <a:cs typeface="Calibri"/>
            </a:endParaRPr>
          </a:p>
          <a:p>
            <a:pPr marL="629285"/>
            <a:endParaRPr lang="en-US" spc="-15" dirty="0" smtClean="0">
              <a:latin typeface="Calibri"/>
              <a:cs typeface="Calibri"/>
            </a:endParaRPr>
          </a:p>
          <a:p>
            <a:pPr marL="9525">
              <a:lnSpc>
                <a:spcPts val="3105"/>
              </a:lnSpc>
              <a:spcBef>
                <a:spcPts val="1689"/>
              </a:spcBef>
              <a:buFont typeface="Wingdings" pitchFamily="2" charset="2"/>
              <a:buChar char="ü"/>
            </a:pPr>
            <a:r>
              <a:rPr lang="en-US" sz="2400" spc="-15" dirty="0" smtClean="0">
                <a:latin typeface="Calibri"/>
                <a:cs typeface="Calibri"/>
              </a:rPr>
              <a:t>Software </a:t>
            </a:r>
            <a:r>
              <a:rPr lang="en-US" sz="2400" spc="-10" dirty="0" smtClean="0">
                <a:latin typeface="Calibri"/>
                <a:cs typeface="Calibri"/>
              </a:rPr>
              <a:t>must </a:t>
            </a:r>
            <a:r>
              <a:rPr lang="en-US" sz="2400" spc="-5" dirty="0" smtClean="0">
                <a:latin typeface="Calibri"/>
                <a:cs typeface="Calibri"/>
              </a:rPr>
              <a:t>be </a:t>
            </a:r>
            <a:r>
              <a:rPr lang="en-US" sz="24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reliable </a:t>
            </a:r>
            <a:r>
              <a:rPr lang="en-US" sz="2400" dirty="0" smtClean="0">
                <a:latin typeface="Calibri"/>
                <a:cs typeface="Calibri"/>
              </a:rPr>
              <a:t>( </a:t>
            </a:r>
            <a:r>
              <a:rPr lang="en-US" sz="2400" spc="-5" dirty="0" smtClean="0">
                <a:latin typeface="Calibri"/>
                <a:cs typeface="Calibri"/>
              </a:rPr>
              <a:t>no</a:t>
            </a:r>
            <a:r>
              <a:rPr lang="en-US" sz="2400" spc="40" dirty="0" smtClean="0">
                <a:latin typeface="Calibri"/>
                <a:cs typeface="Calibri"/>
              </a:rPr>
              <a:t> </a:t>
            </a:r>
            <a:r>
              <a:rPr lang="en-US" sz="2400" spc="-15" dirty="0" smtClean="0">
                <a:latin typeface="Calibri"/>
                <a:cs typeface="Calibri"/>
              </a:rPr>
              <a:t>failure)</a:t>
            </a:r>
          </a:p>
          <a:p>
            <a:pPr marL="9525">
              <a:lnSpc>
                <a:spcPts val="3105"/>
              </a:lnSpc>
              <a:spcBef>
                <a:spcPts val="1689"/>
              </a:spcBef>
              <a:buFont typeface="Wingdings" pitchFamily="2" charset="2"/>
              <a:buChar char="ü"/>
            </a:pPr>
            <a:r>
              <a:rPr lang="en-US" sz="2400" spc="-15" dirty="0" smtClean="0">
                <a:latin typeface="Calibri"/>
                <a:cs typeface="Calibri"/>
              </a:rPr>
              <a:t>Software </a:t>
            </a:r>
            <a:r>
              <a:rPr lang="en-US" sz="2400" spc="-10" dirty="0" smtClean="0">
                <a:latin typeface="Calibri"/>
                <a:cs typeface="Calibri"/>
              </a:rPr>
              <a:t>must </a:t>
            </a:r>
            <a:r>
              <a:rPr lang="en-US" sz="2400" spc="-5" dirty="0" smtClean="0">
                <a:latin typeface="Calibri"/>
                <a:cs typeface="Calibri"/>
              </a:rPr>
              <a:t>be</a:t>
            </a:r>
            <a:r>
              <a:rPr lang="en-US" sz="2400" spc="25" dirty="0" smtClean="0">
                <a:latin typeface="Calibri"/>
                <a:cs typeface="Calibri"/>
              </a:rPr>
              <a:t> </a:t>
            </a:r>
            <a:r>
              <a:rPr lang="en-US" sz="24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maintainable</a:t>
            </a:r>
            <a:r>
              <a:rPr lang="en-US" sz="2400" spc="-10" dirty="0" smtClean="0">
                <a:latin typeface="Calibri"/>
                <a:cs typeface="Calibri"/>
              </a:rPr>
              <a:t>(new requirements </a:t>
            </a:r>
            <a:r>
              <a:rPr lang="en-US" sz="2400" spc="-5" dirty="0" smtClean="0">
                <a:latin typeface="Calibri"/>
                <a:cs typeface="Calibri"/>
              </a:rPr>
              <a:t>be </a:t>
            </a:r>
            <a:r>
              <a:rPr lang="en-US" sz="2400" dirty="0" smtClean="0">
                <a:latin typeface="Calibri"/>
                <a:cs typeface="Calibri"/>
              </a:rPr>
              <a:t>easily </a:t>
            </a:r>
            <a:r>
              <a:rPr lang="en-US" sz="2400" spc="-5" dirty="0" smtClean="0">
                <a:latin typeface="Calibri"/>
                <a:cs typeface="Calibri"/>
              </a:rPr>
              <a:t>added ..or</a:t>
            </a:r>
            <a:r>
              <a:rPr lang="en-US" sz="2400" spc="-25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modified</a:t>
            </a:r>
          </a:p>
          <a:p>
            <a:pPr marL="12700">
              <a:lnSpc>
                <a:spcPts val="3105"/>
              </a:lnSpc>
              <a:buFont typeface="Wingdings" pitchFamily="2" charset="2"/>
              <a:buChar char="ü"/>
            </a:pPr>
            <a:r>
              <a:rPr lang="en-US" sz="2400" spc="-15" dirty="0" smtClean="0">
                <a:latin typeface="Calibri"/>
                <a:cs typeface="Calibri"/>
              </a:rPr>
              <a:t>Software </a:t>
            </a:r>
            <a:r>
              <a:rPr lang="en-US" sz="2400" spc="-10" dirty="0" smtClean="0">
                <a:latin typeface="Calibri"/>
                <a:cs typeface="Calibri"/>
              </a:rPr>
              <a:t>must </a:t>
            </a:r>
            <a:r>
              <a:rPr lang="en-US" sz="2400" spc="-5" dirty="0" smtClean="0">
                <a:latin typeface="Calibri"/>
                <a:cs typeface="Calibri"/>
              </a:rPr>
              <a:t>be </a:t>
            </a:r>
            <a:r>
              <a:rPr lang="en-US" sz="24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efficient</a:t>
            </a:r>
            <a:r>
              <a:rPr lang="en-US" sz="2400" spc="-10" dirty="0" smtClean="0">
                <a:latin typeface="Calibri"/>
                <a:cs typeface="Calibri"/>
              </a:rPr>
              <a:t>( </a:t>
            </a:r>
            <a:r>
              <a:rPr lang="en-US" sz="2400" spc="-5" dirty="0" smtClean="0">
                <a:latin typeface="Calibri"/>
                <a:cs typeface="Calibri"/>
              </a:rPr>
              <a:t>speedy and </a:t>
            </a:r>
            <a:r>
              <a:rPr lang="en-US" sz="2400" dirty="0" smtClean="0">
                <a:latin typeface="Calibri"/>
                <a:cs typeface="Calibri"/>
              </a:rPr>
              <a:t>less  </a:t>
            </a:r>
            <a:r>
              <a:rPr lang="en-US" sz="2400" spc="-5" dirty="0" smtClean="0">
                <a:latin typeface="Calibri"/>
                <a:cs typeface="Calibri"/>
              </a:rPr>
              <a:t>space)</a:t>
            </a:r>
            <a:endParaRPr lang="en-US" sz="2400" dirty="0" smtClean="0">
              <a:latin typeface="Calibri"/>
              <a:cs typeface="Calibri"/>
            </a:endParaRPr>
          </a:p>
          <a:p>
            <a:pPr marL="12700" algn="ctr">
              <a:lnSpc>
                <a:spcPts val="3105"/>
              </a:lnSpc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93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6" y="94678"/>
            <a:ext cx="9279535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Reliability is </a:t>
            </a:r>
            <a:r>
              <a:rPr spc="-5"/>
              <a:t>achieved</a:t>
            </a:r>
            <a:r>
              <a:rPr spc="-90"/>
              <a:t> </a:t>
            </a:r>
            <a:r>
              <a:rPr spc="-5" smtClean="0"/>
              <a:t>by</a:t>
            </a:r>
            <a:r>
              <a:rPr lang="en-US" spc="-5" dirty="0" smtClean="0"/>
              <a:t>..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05154" y="4965189"/>
            <a:ext cx="187452" cy="147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1" y="5037200"/>
            <a:ext cx="192023" cy="106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584" y="4886322"/>
            <a:ext cx="192024" cy="2263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452" y="5006338"/>
            <a:ext cx="224028" cy="137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924041"/>
            <a:ext cx="265176" cy="192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879" y="4913753"/>
            <a:ext cx="224028" cy="1577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009767"/>
            <a:ext cx="301752" cy="1337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06" y="4910328"/>
            <a:ext cx="196596" cy="1165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6595" y="4910328"/>
            <a:ext cx="196596" cy="1165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152" y="5078347"/>
            <a:ext cx="201168" cy="651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740" y="5078347"/>
            <a:ext cx="192024" cy="651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175" y="4989193"/>
            <a:ext cx="201168" cy="1165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" y="4999479"/>
            <a:ext cx="196596" cy="11315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56789" y="1585342"/>
            <a:ext cx="5887211" cy="5669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26715" y="1720025"/>
            <a:ext cx="53778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Calibri"/>
                <a:cs typeface="Calibri"/>
              </a:rPr>
              <a:t>Higher-level languages </a:t>
            </a:r>
            <a:r>
              <a:rPr sz="1800" spc="-10" dirty="0">
                <a:latin typeface="Calibri"/>
                <a:cs typeface="Calibri"/>
              </a:rPr>
              <a:t>are more writable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low-level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955" y="1455038"/>
            <a:ext cx="3384804" cy="9006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56789" y="2221992"/>
            <a:ext cx="5887211" cy="6172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26715" y="2271484"/>
            <a:ext cx="5717285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085">
              <a:lnSpc>
                <a:spcPts val="2065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800" spc="-10" dirty="0">
                <a:latin typeface="Calibri"/>
                <a:cs typeface="Calibri"/>
              </a:rPr>
              <a:t>Provision </a:t>
            </a:r>
            <a:r>
              <a:rPr sz="1800" spc="-5" dirty="0">
                <a:latin typeface="Calibri"/>
                <a:cs typeface="Calibri"/>
              </a:rPr>
              <a:t>of adding new </a:t>
            </a:r>
            <a:r>
              <a:rPr sz="1800" spc="-10" dirty="0">
                <a:latin typeface="Calibri"/>
                <a:cs typeface="Calibri"/>
              </a:rPr>
              <a:t>operations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dirty="0">
                <a:latin typeface="Calibri"/>
                <a:cs typeface="Calibri"/>
              </a:rPr>
              <a:t>types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easily</a:t>
            </a:r>
            <a:endParaRPr sz="1800">
              <a:latin typeface="Calibri"/>
              <a:cs typeface="Calibri"/>
            </a:endParaRPr>
          </a:p>
          <a:p>
            <a:pPr marL="184785">
              <a:lnSpc>
                <a:spcPts val="2065"/>
              </a:lnSpc>
            </a:pPr>
            <a:r>
              <a:rPr sz="1800" spc="-5" dirty="0">
                <a:latin typeface="Calibri"/>
                <a:cs typeface="Calibri"/>
              </a:rPr>
              <a:t>enhances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readability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955" y="2100833"/>
            <a:ext cx="3407664" cy="9006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56789" y="2867786"/>
            <a:ext cx="5887211" cy="6172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26714" y="2917506"/>
            <a:ext cx="5030470" cy="55463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84785" marR="5080" indent="-172085">
              <a:lnSpc>
                <a:spcPts val="1970"/>
              </a:lnSpc>
              <a:spcBef>
                <a:spcPts val="325"/>
              </a:spcBef>
              <a:buChar char="•"/>
              <a:tabLst>
                <a:tab pos="185420" algn="l"/>
              </a:tabLst>
            </a:pPr>
            <a:r>
              <a:rPr sz="1800" spc="-10" dirty="0">
                <a:latin typeface="Calibri"/>
                <a:cs typeface="Calibri"/>
              </a:rPr>
              <a:t>Allow </a:t>
            </a:r>
            <a:r>
              <a:rPr sz="1800" spc="-5" dirty="0">
                <a:latin typeface="Calibri"/>
                <a:cs typeface="Calibri"/>
              </a:rPr>
              <a:t>algorithms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expressed </a:t>
            </a:r>
            <a:r>
              <a:rPr sz="1800" spc="-25" dirty="0">
                <a:latin typeface="Calibri"/>
                <a:cs typeface="Calibri"/>
              </a:rPr>
              <a:t>easily, </a:t>
            </a:r>
            <a:r>
              <a:rPr sz="1800" spc="-5" dirty="0">
                <a:latin typeface="Calibri"/>
                <a:cs typeface="Calibri"/>
              </a:rPr>
              <a:t>Eg. </a:t>
            </a:r>
            <a:r>
              <a:rPr sz="1800" spc="-15" dirty="0">
                <a:latin typeface="Calibri"/>
                <a:cs typeface="Calibri"/>
              </a:rPr>
              <a:t>Pascal </a:t>
            </a:r>
            <a:r>
              <a:rPr sz="1800" spc="-5" dirty="0">
                <a:latin typeface="Calibri"/>
                <a:cs typeface="Calibri"/>
              </a:rPr>
              <a:t>is  simpler than </a:t>
            </a:r>
            <a:r>
              <a:rPr sz="1800" dirty="0">
                <a:latin typeface="Calibri"/>
                <a:cs typeface="Calibri"/>
              </a:rPr>
              <a:t>C++ </a:t>
            </a:r>
            <a:r>
              <a:rPr sz="1800" spc="-5" dirty="0">
                <a:latin typeface="Calibri"/>
                <a:cs typeface="Calibri"/>
              </a:rPr>
              <a:t>but less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powerful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955" y="2746628"/>
            <a:ext cx="3384804" cy="9006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56789" y="3512439"/>
            <a:ext cx="5887211" cy="61836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26714" y="3563302"/>
            <a:ext cx="5389880" cy="55463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84785" marR="5080" indent="-172085">
              <a:lnSpc>
                <a:spcPts val="1970"/>
              </a:lnSpc>
              <a:spcBef>
                <a:spcPts val="32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If </a:t>
            </a:r>
            <a:r>
              <a:rPr sz="1800" spc="-5" dirty="0">
                <a:latin typeface="Calibri"/>
                <a:cs typeface="Calibri"/>
              </a:rPr>
              <a:t>language </a:t>
            </a:r>
            <a:r>
              <a:rPr sz="1800" spc="-10" dirty="0">
                <a:latin typeface="Calibri"/>
                <a:cs typeface="Calibri"/>
              </a:rPr>
              <a:t>provides </a:t>
            </a:r>
            <a:r>
              <a:rPr sz="1800" spc="-5" dirty="0">
                <a:latin typeface="Calibri"/>
                <a:cs typeface="Calibri"/>
              </a:rPr>
              <a:t>no </a:t>
            </a:r>
            <a:r>
              <a:rPr sz="1800" spc="-15" dirty="0">
                <a:latin typeface="Calibri"/>
                <a:cs typeface="Calibri"/>
              </a:rPr>
              <a:t>features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20" dirty="0">
                <a:latin typeface="Calibri"/>
                <a:cs typeface="Calibri"/>
              </a:rPr>
              <a:t>make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possible </a:t>
            </a:r>
            <a:r>
              <a:rPr sz="1800" spc="-10" dirty="0">
                <a:latin typeface="Calibri"/>
                <a:cs typeface="Calibri"/>
              </a:rPr>
              <a:t>to  write </a:t>
            </a:r>
            <a:r>
              <a:rPr sz="1800" spc="-5" dirty="0">
                <a:latin typeface="Calibri"/>
                <a:cs typeface="Calibri"/>
              </a:rPr>
              <a:t>harmful </a:t>
            </a:r>
            <a:r>
              <a:rPr sz="1800" spc="-15" dirty="0">
                <a:latin typeface="Calibri"/>
                <a:cs typeface="Calibri"/>
              </a:rPr>
              <a:t>programs..like </a:t>
            </a:r>
            <a:r>
              <a:rPr sz="1800" b="1" spc="-10" dirty="0">
                <a:latin typeface="Calibri"/>
                <a:cs typeface="Calibri"/>
              </a:rPr>
              <a:t>goto </a:t>
            </a:r>
            <a:r>
              <a:rPr sz="1800" b="1" dirty="0">
                <a:latin typeface="Calibri"/>
                <a:cs typeface="Calibri"/>
              </a:rPr>
              <a:t>then its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safe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955" y="3392424"/>
            <a:ext cx="3384804" cy="9006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56789" y="4158234"/>
            <a:ext cx="5887211" cy="61836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426714" y="4209059"/>
            <a:ext cx="4960620" cy="55463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84785" marR="5080" indent="-172085">
              <a:lnSpc>
                <a:spcPts val="1970"/>
              </a:lnSpc>
              <a:spcBef>
                <a:spcPts val="325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Calibri"/>
                <a:cs typeface="Calibri"/>
              </a:rPr>
              <a:t>Ability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deal with </a:t>
            </a:r>
            <a:r>
              <a:rPr sz="1800" spc="-10" dirty="0">
                <a:latin typeface="Calibri"/>
                <a:cs typeface="Calibri"/>
              </a:rPr>
              <a:t>undesired </a:t>
            </a:r>
            <a:r>
              <a:rPr sz="1800" spc="-5" dirty="0">
                <a:latin typeface="Calibri"/>
                <a:cs typeface="Calibri"/>
              </a:rPr>
              <a:t>events </a:t>
            </a:r>
            <a:r>
              <a:rPr sz="1800" spc="-20" dirty="0">
                <a:latin typeface="Calibri"/>
                <a:cs typeface="Calibri"/>
              </a:rPr>
              <a:t>like </a:t>
            </a:r>
            <a:r>
              <a:rPr sz="1800" spc="-5" dirty="0">
                <a:latin typeface="Calibri"/>
                <a:cs typeface="Calibri"/>
              </a:rPr>
              <a:t>arithmetic  </a:t>
            </a:r>
            <a:r>
              <a:rPr sz="1800" spc="-20" dirty="0">
                <a:latin typeface="Calibri"/>
                <a:cs typeface="Calibri"/>
              </a:rPr>
              <a:t>overflow.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955" y="4037075"/>
            <a:ext cx="3384804" cy="90182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74675" y="1385533"/>
            <a:ext cx="2496820" cy="36138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3175" algn="ctr">
              <a:lnSpc>
                <a:spcPct val="137800"/>
              </a:lnSpc>
              <a:spcBef>
                <a:spcPts val="95"/>
              </a:spcBef>
            </a:pPr>
            <a:r>
              <a:rPr sz="3200" spc="-20" smtClean="0">
                <a:solidFill>
                  <a:srgbClr val="FFFFFF"/>
                </a:solidFill>
                <a:latin typeface="Calibri"/>
                <a:cs typeface="Calibri"/>
              </a:rPr>
              <a:t>Writability</a:t>
            </a:r>
            <a:endParaRPr lang="en-US" sz="3200" spc="-2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12065" marR="5080" indent="-3175" algn="ctr">
              <a:lnSpc>
                <a:spcPct val="137800"/>
              </a:lnSpc>
              <a:spcBef>
                <a:spcPts val="95"/>
              </a:spcBef>
            </a:pPr>
            <a:r>
              <a:rPr sz="3200" spc="-7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200" smtClean="0">
                <a:solidFill>
                  <a:srgbClr val="FFFFFF"/>
                </a:solidFill>
                <a:latin typeface="Calibri"/>
                <a:cs typeface="Calibri"/>
              </a:rPr>
              <a:t>eadabil</a:t>
            </a:r>
            <a:r>
              <a:rPr sz="3200" spc="-2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200" smtClean="0">
                <a:solidFill>
                  <a:srgbClr val="FFFFFF"/>
                </a:solidFill>
                <a:latin typeface="Calibri"/>
                <a:cs typeface="Calibri"/>
              </a:rPr>
              <a:t>lty 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Simplicity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Safety  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Robustness</a:t>
            </a:r>
            <a:endParaRPr sz="4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7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32403"/>
            <a:ext cx="9372600" cy="13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           </a:t>
            </a:r>
            <a:r>
              <a:rPr spc="-5" smtClean="0"/>
              <a:t>Maintainability </a:t>
            </a:r>
            <a:r>
              <a:rPr spc="-5"/>
              <a:t>is </a:t>
            </a:r>
            <a:r>
              <a:rPr spc="-5" smtClean="0"/>
              <a:t>achieved</a:t>
            </a:r>
            <a:r>
              <a:rPr lang="en-US" spc="-5" dirty="0" smtClean="0"/>
              <a:t> </a:t>
            </a:r>
            <a:r>
              <a:rPr spc="-5" smtClean="0"/>
              <a:t>by….</a:t>
            </a:r>
            <a:r>
              <a:rPr lang="en-US" spc="-5" dirty="0" smtClean="0"/>
              <a:t/>
            </a:r>
            <a:br>
              <a:rPr lang="en-US" spc="-5" dirty="0" smtClean="0"/>
            </a:br>
            <a:r>
              <a:rPr lang="en-US" spc="-5" dirty="0" smtClean="0"/>
              <a:t/>
            </a:r>
            <a:br>
              <a:rPr lang="en-US" spc="-5" dirty="0" smtClean="0"/>
            </a:b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05154" y="4965189"/>
            <a:ext cx="187452" cy="147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1" y="5037200"/>
            <a:ext cx="192023" cy="106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584" y="4886322"/>
            <a:ext cx="192024" cy="2263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452" y="5006338"/>
            <a:ext cx="224028" cy="137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924041"/>
            <a:ext cx="265176" cy="192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879" y="4913753"/>
            <a:ext cx="224028" cy="1577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009767"/>
            <a:ext cx="301752" cy="1337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06" y="4910328"/>
            <a:ext cx="196596" cy="1165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6595" y="4910328"/>
            <a:ext cx="196596" cy="1165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152" y="5078347"/>
            <a:ext cx="201168" cy="651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740" y="5078347"/>
            <a:ext cx="192024" cy="651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175" y="4989193"/>
            <a:ext cx="201168" cy="1165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" y="4999479"/>
            <a:ext cx="196596" cy="11315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5"/>
          <p:cNvSpPr/>
          <p:nvPr/>
        </p:nvSpPr>
        <p:spPr>
          <a:xfrm>
            <a:off x="541177" y="1334672"/>
            <a:ext cx="4572000" cy="12926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pc="-5" dirty="0" smtClean="0"/>
              <a:t> </a:t>
            </a:r>
            <a:r>
              <a:rPr lang="en-US" sz="3200" spc="-5" dirty="0" smtClean="0"/>
              <a:t>Factoring</a:t>
            </a:r>
            <a:br>
              <a:rPr lang="en-US" sz="3200" spc="-5" dirty="0" smtClean="0"/>
            </a:br>
            <a:r>
              <a:rPr lang="en-US" sz="3200" spc="-5" dirty="0" smtClean="0"/>
              <a:t> Locality</a:t>
            </a:r>
            <a:br>
              <a:rPr lang="en-US" sz="3200" spc="-5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23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3920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Language </a:t>
            </a:r>
            <a:r>
              <a:rPr spc="-5" dirty="0"/>
              <a:t>and</a:t>
            </a:r>
            <a:r>
              <a:rPr spc="-45" dirty="0"/>
              <a:t> </a:t>
            </a:r>
            <a:r>
              <a:rPr spc="-5" dirty="0"/>
              <a:t>Efficiency..</a:t>
            </a:r>
          </a:p>
        </p:txBody>
      </p:sp>
      <p:sp>
        <p:nvSpPr>
          <p:cNvPr id="3" name="object 3"/>
          <p:cNvSpPr/>
          <p:nvPr/>
        </p:nvSpPr>
        <p:spPr>
          <a:xfrm>
            <a:off x="105154" y="4965189"/>
            <a:ext cx="187452" cy="147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1" y="5037200"/>
            <a:ext cx="192023" cy="106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584" y="4886322"/>
            <a:ext cx="192024" cy="2263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452" y="5006338"/>
            <a:ext cx="224028" cy="137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924041"/>
            <a:ext cx="265176" cy="192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879" y="4913753"/>
            <a:ext cx="224028" cy="1577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009767"/>
            <a:ext cx="301752" cy="1337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06" y="4910328"/>
            <a:ext cx="196596" cy="1165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6595" y="4910328"/>
            <a:ext cx="196596" cy="1165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152" y="5078347"/>
            <a:ext cx="201168" cy="651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740" y="5078347"/>
            <a:ext cx="192024" cy="651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175" y="4989193"/>
            <a:ext cx="201168" cy="1165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" y="4999479"/>
            <a:ext cx="196596" cy="11315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7763" y="1543079"/>
            <a:ext cx="8195731" cy="283921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76505" y="1548631"/>
            <a:ext cx="8061005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70534" algn="l"/>
              </a:tabLst>
            </a:pPr>
            <a:r>
              <a:rPr sz="2800" dirty="0">
                <a:latin typeface="Candara"/>
                <a:cs typeface="Candara"/>
              </a:rPr>
              <a:t>Efficiency </a:t>
            </a:r>
            <a:r>
              <a:rPr sz="2800" b="1" spc="-5" dirty="0">
                <a:latin typeface="Candara"/>
                <a:cs typeface="Candara"/>
              </a:rPr>
              <a:t>earlier </a:t>
            </a:r>
            <a:r>
              <a:rPr sz="2800" dirty="0">
                <a:latin typeface="Candara"/>
                <a:cs typeface="Candara"/>
              </a:rPr>
              <a:t>was </a:t>
            </a:r>
            <a:r>
              <a:rPr sz="2800" spc="-5" dirty="0">
                <a:latin typeface="Candara"/>
                <a:cs typeface="Candara"/>
              </a:rPr>
              <a:t>measured </a:t>
            </a:r>
            <a:r>
              <a:rPr sz="2800" dirty="0">
                <a:latin typeface="Candara"/>
                <a:cs typeface="Candara"/>
              </a:rPr>
              <a:t>by</a:t>
            </a:r>
            <a:r>
              <a:rPr sz="2800" spc="-170" dirty="0">
                <a:latin typeface="Candara"/>
                <a:cs typeface="Candara"/>
              </a:rPr>
              <a:t> </a:t>
            </a:r>
            <a:r>
              <a:rPr sz="2800" b="1" spc="-5" dirty="0">
                <a:latin typeface="Candara"/>
                <a:cs typeface="Candara"/>
              </a:rPr>
              <a:t>execution</a:t>
            </a:r>
            <a:endParaRPr sz="2800">
              <a:latin typeface="Candara"/>
              <a:cs typeface="Candara"/>
            </a:endParaRPr>
          </a:p>
          <a:p>
            <a:pPr marL="469900">
              <a:lnSpc>
                <a:spcPct val="100000"/>
              </a:lnSpc>
            </a:pPr>
            <a:r>
              <a:rPr sz="2800" b="1" spc="-5" dirty="0">
                <a:latin typeface="Candara"/>
                <a:cs typeface="Candara"/>
              </a:rPr>
              <a:t>speed and</a:t>
            </a:r>
            <a:r>
              <a:rPr sz="2800" b="1" spc="-45" dirty="0">
                <a:latin typeface="Candara"/>
                <a:cs typeface="Candara"/>
              </a:rPr>
              <a:t> </a:t>
            </a:r>
            <a:r>
              <a:rPr sz="2800" b="1" spc="-10" dirty="0">
                <a:latin typeface="Candara"/>
                <a:cs typeface="Candara"/>
              </a:rPr>
              <a:t>space</a:t>
            </a:r>
            <a:endParaRPr sz="2800">
              <a:latin typeface="Candara"/>
              <a:cs typeface="Candara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sz="2800" b="1" spc="-5" dirty="0">
                <a:latin typeface="Candara"/>
                <a:cs typeface="Candara"/>
              </a:rPr>
              <a:t>Now-a-days </a:t>
            </a:r>
            <a:r>
              <a:rPr sz="2800" dirty="0">
                <a:latin typeface="Candara"/>
                <a:cs typeface="Candara"/>
              </a:rPr>
              <a:t>we can </a:t>
            </a:r>
            <a:r>
              <a:rPr sz="2800" spc="-5" dirty="0">
                <a:latin typeface="Candara"/>
                <a:cs typeface="Candara"/>
              </a:rPr>
              <a:t>measure </a:t>
            </a:r>
            <a:r>
              <a:rPr sz="2800" dirty="0">
                <a:latin typeface="Candara"/>
                <a:cs typeface="Candara"/>
              </a:rPr>
              <a:t>it by</a:t>
            </a:r>
            <a:r>
              <a:rPr sz="2800" spc="-120" dirty="0">
                <a:latin typeface="Candara"/>
                <a:cs typeface="Candara"/>
              </a:rPr>
              <a:t> </a:t>
            </a:r>
            <a:r>
              <a:rPr sz="2800" dirty="0">
                <a:latin typeface="Candara"/>
                <a:cs typeface="Candara"/>
              </a:rPr>
              <a:t>combined</a:t>
            </a:r>
            <a:endParaRPr sz="2800">
              <a:latin typeface="Candara"/>
              <a:cs typeface="Candara"/>
            </a:endParaRPr>
          </a:p>
          <a:p>
            <a:pPr marL="469900">
              <a:lnSpc>
                <a:spcPct val="100000"/>
              </a:lnSpc>
            </a:pPr>
            <a:r>
              <a:rPr sz="2800" b="1" spc="-5" dirty="0">
                <a:latin typeface="Candara"/>
                <a:cs typeface="Candara"/>
              </a:rPr>
              <a:t>quality </a:t>
            </a:r>
            <a:r>
              <a:rPr sz="2800" b="1" dirty="0">
                <a:latin typeface="Candara"/>
                <a:cs typeface="Candara"/>
              </a:rPr>
              <a:t>of language and </a:t>
            </a:r>
            <a:r>
              <a:rPr sz="2800" b="1" spc="-5" dirty="0">
                <a:latin typeface="Candara"/>
                <a:cs typeface="Candara"/>
              </a:rPr>
              <a:t>its</a:t>
            </a:r>
            <a:r>
              <a:rPr sz="2800" b="1" spc="-165" dirty="0">
                <a:latin typeface="Candara"/>
                <a:cs typeface="Candara"/>
              </a:rPr>
              <a:t> </a:t>
            </a:r>
            <a:r>
              <a:rPr sz="2800" b="1" spc="-5" dirty="0">
                <a:latin typeface="Candara"/>
                <a:cs typeface="Candara"/>
              </a:rPr>
              <a:t>implementation</a:t>
            </a:r>
            <a:endParaRPr sz="2800">
              <a:latin typeface="Candara"/>
              <a:cs typeface="Candara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sz="2800" spc="-5" dirty="0">
                <a:latin typeface="Candara"/>
                <a:cs typeface="Candara"/>
              </a:rPr>
              <a:t>If </a:t>
            </a:r>
            <a:r>
              <a:rPr sz="2800" dirty="0">
                <a:latin typeface="Candara"/>
                <a:cs typeface="Candara"/>
              </a:rPr>
              <a:t>a </a:t>
            </a:r>
            <a:r>
              <a:rPr sz="2800" spc="-5" dirty="0">
                <a:latin typeface="Candara"/>
                <a:cs typeface="Candara"/>
              </a:rPr>
              <a:t>language does </a:t>
            </a:r>
            <a:r>
              <a:rPr sz="2800" dirty="0">
                <a:latin typeface="Candara"/>
                <a:cs typeface="Candara"/>
              </a:rPr>
              <a:t>not </a:t>
            </a:r>
            <a:r>
              <a:rPr sz="2800" spc="-5" dirty="0">
                <a:latin typeface="Candara"/>
                <a:cs typeface="Candara"/>
              </a:rPr>
              <a:t>allow </a:t>
            </a:r>
            <a:r>
              <a:rPr sz="2800" b="1" spc="-5" dirty="0">
                <a:latin typeface="Candara"/>
                <a:cs typeface="Candara"/>
              </a:rPr>
              <a:t>optimization </a:t>
            </a:r>
            <a:r>
              <a:rPr sz="2800" dirty="0">
                <a:latin typeface="Candara"/>
                <a:cs typeface="Candara"/>
              </a:rPr>
              <a:t>it</a:t>
            </a:r>
            <a:r>
              <a:rPr sz="2800" spc="-155" dirty="0">
                <a:latin typeface="Candara"/>
                <a:cs typeface="Candara"/>
              </a:rPr>
              <a:t> </a:t>
            </a:r>
            <a:r>
              <a:rPr sz="2800" dirty="0">
                <a:latin typeface="Candara"/>
                <a:cs typeface="Candara"/>
              </a:rPr>
              <a:t>may  </a:t>
            </a:r>
            <a:r>
              <a:rPr sz="2800" spc="-5" dirty="0">
                <a:latin typeface="Candara"/>
                <a:cs typeface="Candara"/>
              </a:rPr>
              <a:t>adversely affect</a:t>
            </a:r>
            <a:r>
              <a:rPr sz="2800" spc="-60" dirty="0">
                <a:latin typeface="Candara"/>
                <a:cs typeface="Candara"/>
              </a:rPr>
              <a:t> </a:t>
            </a:r>
            <a:r>
              <a:rPr sz="2800" spc="-5" dirty="0">
                <a:latin typeface="Candara"/>
                <a:cs typeface="Candara"/>
              </a:rPr>
              <a:t>efficiency</a:t>
            </a:r>
            <a:endParaRPr sz="280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08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Role of Programming Languages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Capabilities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Programming Methods</a:t>
            </a:r>
          </a:p>
          <a:p>
            <a:r>
              <a:rPr lang="en-US" dirty="0" smtClean="0"/>
              <a:t>Implementation methods</a:t>
            </a:r>
          </a:p>
          <a:p>
            <a:r>
              <a:rPr lang="en-US" dirty="0" smtClean="0"/>
              <a:t>Theoretical Studies</a:t>
            </a:r>
          </a:p>
          <a:p>
            <a:r>
              <a:rPr lang="en-US" dirty="0" smtClean="0"/>
              <a:t>Standardization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446" t="20716" r="43403" b="47042"/>
          <a:stretch/>
        </p:blipFill>
        <p:spPr bwMode="auto">
          <a:xfrm>
            <a:off x="3489650" y="1175656"/>
            <a:ext cx="5299787" cy="364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519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Role of Programming Languages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1152475"/>
            <a:ext cx="8412422" cy="3559484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1600" b="1" dirty="0" smtClean="0"/>
              <a:t>Computer capabilities :</a:t>
            </a:r>
            <a:r>
              <a:rPr lang="en-US" sz="1600" dirty="0" smtClean="0"/>
              <a:t> Hardware and OS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b="1" dirty="0" smtClean="0"/>
              <a:t>Applications : </a:t>
            </a:r>
            <a:r>
              <a:rPr lang="en-US" sz="1600" dirty="0" smtClean="0"/>
              <a:t>Wide area of applications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b="1" dirty="0" smtClean="0"/>
              <a:t>Programming methods:  </a:t>
            </a:r>
            <a:r>
              <a:rPr lang="en-US" sz="1600" dirty="0" smtClean="0"/>
              <a:t>Multiprogramming, interactive systems, data abstraction, formal semantics, OO programming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b="1" dirty="0" smtClean="0"/>
              <a:t>Implementation methods:   </a:t>
            </a:r>
            <a:r>
              <a:rPr lang="en-US" sz="1600" dirty="0" smtClean="0"/>
              <a:t>The development of better implementation methods has affected the choice of feature to include in new language designs.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b="1" dirty="0" smtClean="0"/>
              <a:t>Theoretical studies:</a:t>
            </a:r>
            <a:r>
              <a:rPr lang="en-US" sz="1600" dirty="0" smtClean="0"/>
              <a:t> Deep research using formal mathematical methods for understanding of the strengths and weaknesses of language features which has influence the inclusion of these features in new language designs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b="1" dirty="0" smtClean="0"/>
              <a:t>Standardization: </a:t>
            </a:r>
            <a:r>
              <a:rPr lang="en-US" sz="1600" dirty="0" smtClean="0"/>
              <a:t>Need for standard languages that can be implemented easily on a variety of computer systems.  Has provided a strong conservative influence on the evolution of language design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54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6" name="Google Shape;476;p54"/>
          <p:cNvSpPr txBox="1"/>
          <p:nvPr/>
        </p:nvSpPr>
        <p:spPr>
          <a:xfrm>
            <a:off x="150150" y="783488"/>
            <a:ext cx="884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Language Paradigms</a:t>
            </a:r>
            <a:endParaRPr sz="28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54"/>
          <p:cNvSpPr txBox="1"/>
          <p:nvPr/>
        </p:nvSpPr>
        <p:spPr>
          <a:xfrm>
            <a:off x="196100" y="1371550"/>
            <a:ext cx="8621100" cy="2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>
              <a:lnSpc>
                <a:spcPct val="150000"/>
              </a:lnSpc>
              <a:buSzPts val="1800"/>
              <a:buFont typeface="Cambria"/>
              <a:buChar char="●"/>
            </a:pPr>
            <a:endParaRPr sz="1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95962" y="1523191"/>
            <a:ext cx="8497888" cy="411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Programming Language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notation for specifying programs/computations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consists of words, symbols, and rules for writing a program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Programming Paradigm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programming “technique”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way of thinking about programming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view of a program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Language paradigms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33147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altLang="ko-KR" sz="2400" b="1" dirty="0">
              <a:latin typeface="Courier New" pitchFamily="49" charset="0"/>
            </a:endParaRPr>
          </a:p>
          <a:p>
            <a:pPr marL="114300" indent="0">
              <a:lnSpc>
                <a:spcPct val="9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</a:rPr>
              <a:t>Imperative languages 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latin typeface="Courier New" pitchFamily="49" charset="0"/>
              </a:rPr>
              <a:t>Goal is to understand a machine state (set of memory locations, each containing a value)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latin typeface="Courier New" pitchFamily="49" charset="0"/>
              </a:rPr>
              <a:t>Statement oriented languages that change machine state (C, Pascal, FORTRAN, COBOL)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latin typeface="Courier New" pitchFamily="49" charset="0"/>
              </a:rPr>
              <a:t>Syntax: S1, S2, S3, ...</a:t>
            </a:r>
          </a:p>
          <a:p>
            <a:pPr>
              <a:lnSpc>
                <a:spcPct val="90000"/>
              </a:lnSpc>
            </a:pPr>
            <a:endParaRPr lang="en-US" altLang="ko-KR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114300" indent="0">
              <a:lnSpc>
                <a:spcPct val="9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</a:rPr>
              <a:t>Applicative (functional) languages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latin typeface="Courier New" pitchFamily="49" charset="0"/>
              </a:rPr>
              <a:t>Goal is to understand the function that produces the answer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latin typeface="Courier New" pitchFamily="49" charset="0"/>
              </a:rPr>
              <a:t>Function composition is major operation (ML, LISP)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latin typeface="Courier New" pitchFamily="49" charset="0"/>
              </a:rPr>
              <a:t>Syntax: P1(P2(P3(X)))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latin typeface="Courier New" pitchFamily="49" charset="0"/>
              </a:rPr>
              <a:t>Programming consists of building the function that computes the answer</a:t>
            </a:r>
          </a:p>
          <a:p>
            <a:pPr>
              <a:lnSpc>
                <a:spcPct val="90000"/>
              </a:lnSpc>
            </a:pPr>
            <a:endParaRPr lang="en-US" altLang="ko-KR" b="1" dirty="0">
              <a:latin typeface="Courier New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D1FB-934E-477E-BA13-618130F13166}" type="slidenum">
              <a:rPr lang="en-US" altLang="ko-KR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322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07250" y="802400"/>
            <a:ext cx="8614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Importance of Studying Programming Languages </a:t>
            </a: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084150" y="2338138"/>
            <a:ext cx="49032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Computers are bad at understanding things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0100"/>
            <a:ext cx="3690740" cy="30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Language paradigms (continued)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284584" y="1126671"/>
            <a:ext cx="7772400" cy="34861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altLang="ko-KR" sz="2400" b="1" dirty="0">
              <a:latin typeface="Courier New" pitchFamily="49" charset="0"/>
            </a:endParaRPr>
          </a:p>
          <a:p>
            <a:pPr marL="114300" indent="0">
              <a:lnSpc>
                <a:spcPct val="9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</a:rPr>
              <a:t>Rule-based languages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latin typeface="Courier New" pitchFamily="49" charset="0"/>
              </a:rPr>
              <a:t>Specify rule that specifies problem solution (Prolog, BNF Parsing)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latin typeface="Courier New" pitchFamily="49" charset="0"/>
              </a:rPr>
              <a:t>Other examples: Decision procedures, Grammar rules (BNF)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latin typeface="Courier New" pitchFamily="49" charset="0"/>
              </a:rPr>
              <a:t>Syntax: Answer </a:t>
            </a:r>
            <a:r>
              <a:rPr lang="en-US" altLang="ko-KR" b="1" i="1" dirty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ko-KR" b="1" dirty="0">
                <a:latin typeface="Courier New" pitchFamily="49" charset="0"/>
              </a:rPr>
              <a:t>  specification rule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latin typeface="Courier New" pitchFamily="49" charset="0"/>
              </a:rPr>
              <a:t>Programming consists of specifying the attributes of the answer</a:t>
            </a:r>
          </a:p>
          <a:p>
            <a:pPr>
              <a:lnSpc>
                <a:spcPct val="90000"/>
              </a:lnSpc>
            </a:pPr>
            <a:endParaRPr lang="en-US" altLang="ko-KR" b="1" dirty="0">
              <a:latin typeface="Courier New" pitchFamily="49" charset="0"/>
            </a:endParaRPr>
          </a:p>
          <a:p>
            <a:pPr marL="114300" indent="0">
              <a:lnSpc>
                <a:spcPct val="9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</a:rPr>
              <a:t>Object-oriented languages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latin typeface="Courier New" pitchFamily="49" charset="0"/>
              </a:rPr>
              <a:t>Imperative languages that merge applicative design with imperative statements (Java, C++, Smalltalk)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latin typeface="Courier New" pitchFamily="49" charset="0"/>
              </a:rPr>
              <a:t>Syntax: Set of objects (classes) containing data (imperative concepts) and methods (applicative concepts)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3873-CEB2-4C81-89FB-C7DFCA897CE2}" type="slidenum">
              <a:rPr lang="en-US" altLang="ko-KR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0058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121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121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0" name="Google Shape;1150;p121"/>
          <p:cNvSpPr txBox="1"/>
          <p:nvPr/>
        </p:nvSpPr>
        <p:spPr>
          <a:xfrm>
            <a:off x="84800" y="690725"/>
            <a:ext cx="9059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Programming Paradigms- </a:t>
            </a:r>
            <a:r>
              <a:rPr lang="en" sz="1800" b="1" dirty="0" smtClean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Imperative</a:t>
            </a: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</a:rPr>
              <a:t>use mnemonics to represent machine instructions</a:t>
            </a:r>
            <a:endParaRPr sz="20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</a:rPr>
              <a:t>ØEach statement in assembly language corresponds to one statement in machine language.</a:t>
            </a:r>
            <a:endParaRPr sz="20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</a:rPr>
              <a:t>ØAssembly language programs have the same advantages and disadvantages as machine language programs.</a:t>
            </a:r>
            <a:endParaRPr sz="2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</a:rPr>
              <a:t>Compare the following machine language and assembly language programs:</a:t>
            </a: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51" name="Google Shape;1151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8425"/>
            <a:ext cx="497205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" name="Google Shape;1152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1325" y="1601375"/>
            <a:ext cx="3714750" cy="23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3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123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1" name="Google Shape;1171;p123"/>
          <p:cNvSpPr txBox="1"/>
          <p:nvPr/>
        </p:nvSpPr>
        <p:spPr>
          <a:xfrm>
            <a:off x="84800" y="690725"/>
            <a:ext cx="9059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Programming Paradigms- Object Oriented</a:t>
            </a: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use mnemonics to represent machine instructions</a:t>
            </a:r>
            <a:endParaRPr sz="20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ØEach statement in assembly language corresponds to one statement in machine language.</a:t>
            </a:r>
            <a:endParaRPr sz="20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ØAssembly language programs have the same advantages and disadvantages as machine language programs.</a:t>
            </a:r>
            <a:endParaRPr sz="2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Compare the following machine language and assembly language programs:</a:t>
            </a: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72" name="Google Shape;1172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0180"/>
            <a:ext cx="4419600" cy="298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3" name="Google Shape;1173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875" y="1354725"/>
            <a:ext cx="3147650" cy="26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25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125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2" name="Google Shape;1192;p125"/>
          <p:cNvSpPr txBox="1"/>
          <p:nvPr/>
        </p:nvSpPr>
        <p:spPr>
          <a:xfrm>
            <a:off x="84800" y="690725"/>
            <a:ext cx="9059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Programming Paradigms- Functional Programming</a:t>
            </a:r>
            <a:endParaRPr sz="18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8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93" name="Google Shape;1193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00" y="1265131"/>
            <a:ext cx="3521775" cy="29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4" name="Google Shape;1194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2733" y="1581020"/>
            <a:ext cx="4191000" cy="25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28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128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4" name="Google Shape;1224;p128"/>
          <p:cNvSpPr txBox="1"/>
          <p:nvPr/>
        </p:nvSpPr>
        <p:spPr>
          <a:xfrm>
            <a:off x="368600" y="972688"/>
            <a:ext cx="5682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Programming Paradigms- Logical programming</a:t>
            </a: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use mnemonics to represent machine instructions</a:t>
            </a:r>
            <a:endParaRPr sz="20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ØEach statement in assembly language corresponds to one statement in machine language.</a:t>
            </a:r>
            <a:endParaRPr sz="20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ØAssembly language programs have the same advantages and disadvantages as machine :</a:t>
            </a: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25" name="Google Shape;1225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00" y="1776475"/>
            <a:ext cx="302895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7125" y="856125"/>
            <a:ext cx="2513950" cy="379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29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p129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5" name="Google Shape;1235;p129"/>
          <p:cNvSpPr txBox="1"/>
          <p:nvPr/>
        </p:nvSpPr>
        <p:spPr>
          <a:xfrm>
            <a:off x="448250" y="690713"/>
            <a:ext cx="5682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Programming Paradigms- Logical programming</a:t>
            </a: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use mnemonics to represent machine instructions</a:t>
            </a:r>
            <a:endParaRPr sz="20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ØEach statement in assembly language corresponds to one statement in machine language.</a:t>
            </a:r>
            <a:endParaRPr sz="20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ØAssembly language programs have the same advantages and disadvantages as machine :</a:t>
            </a: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36" name="Google Shape;1236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9" y="1796176"/>
            <a:ext cx="6527509" cy="1797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7" name="Google Shape;1237;p129"/>
          <p:cNvPicPr preferRelativeResize="0"/>
          <p:nvPr/>
        </p:nvPicPr>
        <p:blipFill rotWithShape="1">
          <a:blip r:embed="rId4">
            <a:alphaModFix/>
          </a:blip>
          <a:srcRect r="64463"/>
          <a:stretch/>
        </p:blipFill>
        <p:spPr>
          <a:xfrm>
            <a:off x="6864192" y="1321288"/>
            <a:ext cx="16010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8675" y="317335"/>
            <a:ext cx="6378575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Concept of</a:t>
            </a:r>
            <a:r>
              <a:rPr b="1" spc="-114" dirty="0"/>
              <a:t> </a:t>
            </a:r>
            <a:r>
              <a:rPr b="1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643" y="978904"/>
            <a:ext cx="7967345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6350" indent="-4572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70534" algn="l"/>
              </a:tabLst>
            </a:pPr>
            <a:r>
              <a:rPr sz="2400" b="1" dirty="0">
                <a:latin typeface="Candara"/>
                <a:cs typeface="Candara"/>
              </a:rPr>
              <a:t>A </a:t>
            </a:r>
            <a:r>
              <a:rPr sz="2400" b="1" i="1" spc="-5" dirty="0">
                <a:latin typeface="Candara"/>
                <a:cs typeface="Candara"/>
              </a:rPr>
              <a:t>binding </a:t>
            </a:r>
            <a:r>
              <a:rPr sz="2400" b="1" dirty="0">
                <a:latin typeface="Candara"/>
                <a:cs typeface="Candara"/>
              </a:rPr>
              <a:t>in a </a:t>
            </a:r>
            <a:r>
              <a:rPr sz="2400" b="1" spc="-5" dirty="0">
                <a:latin typeface="Candara"/>
                <a:cs typeface="Candara"/>
              </a:rPr>
              <a:t>program </a:t>
            </a:r>
            <a:r>
              <a:rPr sz="2400" b="1" dirty="0">
                <a:latin typeface="Candara"/>
                <a:cs typeface="Candara"/>
              </a:rPr>
              <a:t>is an association of </a:t>
            </a:r>
            <a:r>
              <a:rPr sz="2400" b="1" spc="-5" dirty="0">
                <a:latin typeface="Candara"/>
                <a:cs typeface="Candara"/>
              </a:rPr>
              <a:t>an attribute  </a:t>
            </a:r>
            <a:r>
              <a:rPr sz="2400" b="1" dirty="0">
                <a:latin typeface="Candara"/>
                <a:cs typeface="Candara"/>
              </a:rPr>
              <a:t>with a program </a:t>
            </a:r>
            <a:r>
              <a:rPr sz="2400" b="1" spc="-5" dirty="0">
                <a:latin typeface="Candara"/>
                <a:cs typeface="Candara"/>
              </a:rPr>
              <a:t>component </a:t>
            </a:r>
            <a:r>
              <a:rPr sz="2400" b="1" dirty="0">
                <a:latin typeface="Candara"/>
                <a:cs typeface="Candara"/>
              </a:rPr>
              <a:t>such </a:t>
            </a:r>
            <a:r>
              <a:rPr sz="2400" b="1" spc="-5" dirty="0">
                <a:latin typeface="Candara"/>
                <a:cs typeface="Candara"/>
              </a:rPr>
              <a:t>as an identifier </a:t>
            </a:r>
            <a:r>
              <a:rPr sz="2400" b="1" dirty="0">
                <a:latin typeface="Candara"/>
                <a:cs typeface="Candara"/>
              </a:rPr>
              <a:t>or a  </a:t>
            </a:r>
            <a:r>
              <a:rPr sz="2400" b="1" spc="-5" dirty="0">
                <a:latin typeface="Candara"/>
                <a:cs typeface="Candara"/>
              </a:rPr>
              <a:t>symbol.</a:t>
            </a:r>
            <a:endParaRPr sz="2400">
              <a:latin typeface="Candara"/>
              <a:cs typeface="Candara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dirty="0">
                <a:latin typeface="Candara"/>
                <a:cs typeface="Candara"/>
              </a:rPr>
              <a:t>For</a:t>
            </a:r>
            <a:r>
              <a:rPr sz="2400" spc="13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example</a:t>
            </a:r>
            <a:r>
              <a:rPr sz="2400" spc="1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the</a:t>
            </a:r>
            <a:r>
              <a:rPr sz="2400" spc="15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data</a:t>
            </a:r>
            <a:r>
              <a:rPr sz="2400" spc="1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type</a:t>
            </a:r>
            <a:r>
              <a:rPr sz="2400" spc="1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of</a:t>
            </a:r>
            <a:r>
              <a:rPr sz="2400" spc="1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the</a:t>
            </a:r>
            <a:r>
              <a:rPr sz="2400" spc="15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value</a:t>
            </a:r>
            <a:r>
              <a:rPr sz="2400" spc="1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of</a:t>
            </a:r>
            <a:r>
              <a:rPr sz="2400" spc="1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</a:t>
            </a:r>
            <a:r>
              <a:rPr sz="2400" spc="1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variable</a:t>
            </a:r>
            <a:r>
              <a:rPr sz="2400" spc="1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is</a:t>
            </a:r>
            <a:r>
              <a:rPr sz="2400" spc="13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an</a:t>
            </a:r>
            <a:endParaRPr sz="2400">
              <a:latin typeface="Candara"/>
              <a:cs typeface="Candar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ndara"/>
                <a:cs typeface="Candara"/>
              </a:rPr>
              <a:t>attribute </a:t>
            </a:r>
            <a:r>
              <a:rPr sz="2400" spc="-5" dirty="0">
                <a:latin typeface="Candara"/>
                <a:cs typeface="Candara"/>
              </a:rPr>
              <a:t>that </a:t>
            </a:r>
            <a:r>
              <a:rPr sz="2400" dirty="0">
                <a:latin typeface="Candara"/>
                <a:cs typeface="Candara"/>
              </a:rPr>
              <a:t>is associated </a:t>
            </a:r>
            <a:r>
              <a:rPr sz="2400" spc="-5" dirty="0">
                <a:latin typeface="Candara"/>
                <a:cs typeface="Candara"/>
              </a:rPr>
              <a:t>with </a:t>
            </a:r>
            <a:r>
              <a:rPr sz="2400" dirty="0">
                <a:latin typeface="Candara"/>
                <a:cs typeface="Candara"/>
              </a:rPr>
              <a:t>the </a:t>
            </a:r>
            <a:r>
              <a:rPr sz="2400" spc="-5" dirty="0">
                <a:latin typeface="Candara"/>
                <a:cs typeface="Candara"/>
              </a:rPr>
              <a:t>variable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name.</a:t>
            </a:r>
            <a:endParaRPr sz="2400">
              <a:latin typeface="Candara"/>
              <a:cs typeface="Candara"/>
            </a:endParaRPr>
          </a:p>
          <a:p>
            <a:pPr marL="469900" marR="6350" indent="-457200" algn="just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2400" b="1" dirty="0">
                <a:latin typeface="Candara"/>
                <a:cs typeface="Candara"/>
              </a:rPr>
              <a:t>The binding time for </a:t>
            </a:r>
            <a:r>
              <a:rPr sz="2400" b="1" spc="-5" dirty="0">
                <a:latin typeface="Candara"/>
                <a:cs typeface="Candara"/>
              </a:rPr>
              <a:t>an attribute </a:t>
            </a:r>
            <a:r>
              <a:rPr sz="2400" b="1" dirty="0">
                <a:latin typeface="Candara"/>
                <a:cs typeface="Candara"/>
              </a:rPr>
              <a:t>is the time </a:t>
            </a:r>
            <a:r>
              <a:rPr sz="2400" b="1" spc="-5" dirty="0">
                <a:latin typeface="Candara"/>
                <a:cs typeface="Candara"/>
              </a:rPr>
              <a:t>at </a:t>
            </a:r>
            <a:r>
              <a:rPr sz="2400" b="1" dirty="0">
                <a:latin typeface="Candara"/>
                <a:cs typeface="Candara"/>
              </a:rPr>
              <a:t>which the  binding</a:t>
            </a:r>
            <a:r>
              <a:rPr sz="2400" b="1" spc="25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occurs.</a:t>
            </a:r>
            <a:endParaRPr sz="2400">
              <a:latin typeface="Candara"/>
              <a:cs typeface="Candara"/>
            </a:endParaRPr>
          </a:p>
          <a:p>
            <a:pPr marL="469900" marR="5080" indent="-457200" algn="just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2400" dirty="0">
                <a:latin typeface="Candara"/>
                <a:cs typeface="Candara"/>
              </a:rPr>
              <a:t>For </a:t>
            </a:r>
            <a:r>
              <a:rPr sz="2400" spc="-5" dirty="0">
                <a:latin typeface="Candara"/>
                <a:cs typeface="Candara"/>
              </a:rPr>
              <a:t>example, </a:t>
            </a:r>
            <a:r>
              <a:rPr sz="2400" dirty="0">
                <a:latin typeface="Candara"/>
                <a:cs typeface="Candara"/>
              </a:rPr>
              <a:t>in C the binding time for a </a:t>
            </a:r>
            <a:r>
              <a:rPr sz="2400" spc="-5" dirty="0">
                <a:latin typeface="Candara"/>
                <a:cs typeface="Candara"/>
              </a:rPr>
              <a:t>variable </a:t>
            </a:r>
            <a:r>
              <a:rPr sz="2400" dirty="0">
                <a:latin typeface="Candara"/>
                <a:cs typeface="Candara"/>
              </a:rPr>
              <a:t>type is  </a:t>
            </a:r>
            <a:r>
              <a:rPr sz="2400" spc="-5" dirty="0">
                <a:latin typeface="Candara"/>
                <a:cs typeface="Candara"/>
              </a:rPr>
              <a:t>when </a:t>
            </a:r>
            <a:r>
              <a:rPr sz="2400" dirty="0">
                <a:latin typeface="Candara"/>
                <a:cs typeface="Candara"/>
              </a:rPr>
              <a:t>the </a:t>
            </a:r>
            <a:r>
              <a:rPr sz="2400" spc="-5" dirty="0">
                <a:latin typeface="Candara"/>
                <a:cs typeface="Candara"/>
              </a:rPr>
              <a:t>program </a:t>
            </a:r>
            <a:r>
              <a:rPr sz="2400" dirty="0">
                <a:latin typeface="Candara"/>
                <a:cs typeface="Candara"/>
              </a:rPr>
              <a:t>is compiled </a:t>
            </a:r>
            <a:r>
              <a:rPr sz="2400" spc="-5" dirty="0">
                <a:latin typeface="Candara"/>
                <a:cs typeface="Candara"/>
              </a:rPr>
              <a:t>but </a:t>
            </a:r>
            <a:r>
              <a:rPr sz="2400" dirty="0">
                <a:latin typeface="Candara"/>
                <a:cs typeface="Candara"/>
              </a:rPr>
              <a:t>the value of the  </a:t>
            </a:r>
            <a:r>
              <a:rPr sz="2400" spc="-5" dirty="0">
                <a:latin typeface="Candara"/>
                <a:cs typeface="Candara"/>
              </a:rPr>
              <a:t>variable </a:t>
            </a:r>
            <a:r>
              <a:rPr sz="2400" dirty="0">
                <a:latin typeface="Candara"/>
                <a:cs typeface="Candara"/>
              </a:rPr>
              <a:t>is not </a:t>
            </a:r>
            <a:r>
              <a:rPr sz="2400" spc="-5" dirty="0">
                <a:latin typeface="Candara"/>
                <a:cs typeface="Candara"/>
              </a:rPr>
              <a:t>bound until </a:t>
            </a:r>
            <a:r>
              <a:rPr sz="2400" dirty="0">
                <a:latin typeface="Candara"/>
                <a:cs typeface="Candara"/>
              </a:rPr>
              <a:t>the program</a:t>
            </a:r>
            <a:r>
              <a:rPr sz="2400" spc="4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executes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8627" y="25489"/>
            <a:ext cx="485521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Binding</a:t>
            </a:r>
            <a:r>
              <a:rPr b="1" spc="-90" dirty="0"/>
              <a:t> </a:t>
            </a:r>
            <a:r>
              <a:rPr b="1" dirty="0"/>
              <a:t>Times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238" y="695926"/>
            <a:ext cx="7966075" cy="3953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080770" algn="l"/>
                <a:tab pos="2388870" algn="l"/>
                <a:tab pos="4345940" algn="l"/>
                <a:tab pos="6065520" algn="l"/>
                <a:tab pos="7443470" algn="l"/>
              </a:tabLst>
            </a:pPr>
            <a:r>
              <a:rPr sz="3200" spc="-5" dirty="0">
                <a:latin typeface="Candara"/>
                <a:cs typeface="Candara"/>
              </a:rPr>
              <a:t>Th</a:t>
            </a:r>
            <a:r>
              <a:rPr sz="3200" dirty="0">
                <a:latin typeface="Candara"/>
                <a:cs typeface="Candara"/>
              </a:rPr>
              <a:t>e	most	common	binding	tim</a:t>
            </a:r>
            <a:r>
              <a:rPr sz="3200" spc="0" dirty="0">
                <a:latin typeface="Candara"/>
                <a:cs typeface="Candara"/>
              </a:rPr>
              <a:t>e</a:t>
            </a:r>
            <a:r>
              <a:rPr sz="3200" dirty="0">
                <a:latin typeface="Candara"/>
                <a:cs typeface="Candara"/>
              </a:rPr>
              <a:t>s	for  attributes are </a:t>
            </a:r>
            <a:r>
              <a:rPr sz="3200" spc="-5" dirty="0">
                <a:latin typeface="Candara"/>
                <a:cs typeface="Candara"/>
              </a:rPr>
              <a:t>(in </a:t>
            </a:r>
            <a:r>
              <a:rPr sz="3200" dirty="0">
                <a:latin typeface="Candara"/>
                <a:cs typeface="Candara"/>
              </a:rPr>
              <a:t>chronological</a:t>
            </a:r>
            <a:r>
              <a:rPr sz="3200" spc="-35" dirty="0">
                <a:latin typeface="Candara"/>
                <a:cs typeface="Candara"/>
              </a:rPr>
              <a:t> </a:t>
            </a:r>
            <a:r>
              <a:rPr sz="3200" dirty="0">
                <a:latin typeface="Candara"/>
                <a:cs typeface="Candara"/>
              </a:rPr>
              <a:t>order):</a:t>
            </a:r>
            <a:endParaRPr sz="3200">
              <a:latin typeface="Candara"/>
              <a:cs typeface="Candara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smtClean="0">
                <a:latin typeface="Candara"/>
                <a:cs typeface="Candara"/>
              </a:rPr>
              <a:t>Language</a:t>
            </a:r>
            <a:r>
              <a:rPr sz="3200" spc="-25" smtClean="0">
                <a:latin typeface="Candara"/>
                <a:cs typeface="Candara"/>
              </a:rPr>
              <a:t> </a:t>
            </a:r>
            <a:r>
              <a:rPr sz="3200" spc="-5" dirty="0">
                <a:latin typeface="Candara"/>
                <a:cs typeface="Candara"/>
              </a:rPr>
              <a:t>definition</a:t>
            </a:r>
            <a:endParaRPr sz="3200">
              <a:latin typeface="Candara"/>
              <a:cs typeface="Candara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dirty="0">
                <a:latin typeface="Candara"/>
                <a:cs typeface="Candara"/>
              </a:rPr>
              <a:t>Language</a:t>
            </a:r>
            <a:r>
              <a:rPr sz="3200" spc="-25" dirty="0">
                <a:latin typeface="Candara"/>
                <a:cs typeface="Candara"/>
              </a:rPr>
              <a:t> </a:t>
            </a:r>
            <a:r>
              <a:rPr sz="3200" dirty="0">
                <a:latin typeface="Candara"/>
                <a:cs typeface="Candara"/>
              </a:rPr>
              <a:t>implementation</a:t>
            </a:r>
            <a:endParaRPr sz="3200">
              <a:latin typeface="Candara"/>
              <a:cs typeface="Candara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dirty="0">
                <a:latin typeface="Candara"/>
                <a:cs typeface="Candara"/>
              </a:rPr>
              <a:t>Program translation </a:t>
            </a:r>
            <a:r>
              <a:rPr sz="3200" spc="-5" dirty="0">
                <a:latin typeface="Candara"/>
                <a:cs typeface="Candara"/>
              </a:rPr>
              <a:t>(compile</a:t>
            </a:r>
            <a:r>
              <a:rPr sz="3200" spc="-30" dirty="0">
                <a:latin typeface="Candara"/>
                <a:cs typeface="Candara"/>
              </a:rPr>
              <a:t> </a:t>
            </a:r>
            <a:r>
              <a:rPr sz="3200" dirty="0">
                <a:latin typeface="Candara"/>
                <a:cs typeface="Candara"/>
              </a:rPr>
              <a:t>time)</a:t>
            </a:r>
            <a:endParaRPr sz="3200">
              <a:latin typeface="Candara"/>
              <a:cs typeface="Candara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smtClean="0">
                <a:latin typeface="Candara"/>
                <a:cs typeface="Candara"/>
              </a:rPr>
              <a:t>Link</a:t>
            </a:r>
            <a:r>
              <a:rPr lang="en-US" sz="3200" dirty="0" smtClean="0">
                <a:latin typeface="Candara"/>
                <a:cs typeface="Candara"/>
              </a:rPr>
              <a:t> </a:t>
            </a:r>
            <a:r>
              <a:rPr sz="3200" spc="-5" smtClean="0">
                <a:latin typeface="Candara"/>
                <a:cs typeface="Candara"/>
              </a:rPr>
              <a:t>edit</a:t>
            </a:r>
            <a:endParaRPr sz="3200">
              <a:latin typeface="Candara"/>
              <a:cs typeface="Candara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dirty="0">
                <a:latin typeface="Candara"/>
                <a:cs typeface="Candara"/>
              </a:rPr>
              <a:t>Load</a:t>
            </a:r>
            <a:endParaRPr sz="3200">
              <a:latin typeface="Candara"/>
              <a:cs typeface="Candara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dirty="0">
                <a:latin typeface="Candara"/>
                <a:cs typeface="Candara"/>
              </a:rPr>
              <a:t>Program execution </a:t>
            </a:r>
            <a:r>
              <a:rPr sz="3200" spc="-5" dirty="0">
                <a:latin typeface="Candara"/>
                <a:cs typeface="Candara"/>
              </a:rPr>
              <a:t>(run</a:t>
            </a:r>
            <a:r>
              <a:rPr sz="3200" spc="-55" dirty="0">
                <a:latin typeface="Candara"/>
                <a:cs typeface="Candara"/>
              </a:rPr>
              <a:t> </a:t>
            </a:r>
            <a:r>
              <a:rPr sz="3200" dirty="0">
                <a:latin typeface="Candara"/>
                <a:cs typeface="Candara"/>
              </a:rPr>
              <a:t>time)</a:t>
            </a:r>
            <a:endParaRPr sz="3200"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68627" y="25489"/>
            <a:ext cx="485521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Binding</a:t>
            </a:r>
            <a:r>
              <a:rPr spc="-90" dirty="0"/>
              <a:t> </a:t>
            </a:r>
            <a:r>
              <a:rPr dirty="0"/>
              <a:t>Times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1844" y="615423"/>
            <a:ext cx="764177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 </a:t>
            </a:r>
            <a:r>
              <a:rPr lang="en-US" sz="2000" dirty="0" smtClean="0"/>
              <a:t>1. Language definition time---  Possible statement forms, data structure types, program structures. (integer type definition) </a:t>
            </a:r>
            <a:endParaRPr lang="en-US" sz="2400" dirty="0" smtClean="0"/>
          </a:p>
          <a:p>
            <a:pPr algn="just"/>
            <a:r>
              <a:rPr lang="en-US" sz="2000" dirty="0" smtClean="0"/>
              <a:t>2. Language implementation time --The details associated with the representation of numbers and of arithmetic operations. (integer type memory representation)</a:t>
            </a:r>
          </a:p>
          <a:p>
            <a:pPr algn="just"/>
            <a:r>
              <a:rPr lang="en-US" sz="2000" dirty="0" smtClean="0"/>
              <a:t>3. Translation time (compile time)--- Bindings chosen by the programmer , Bindings chosen by the translator</a:t>
            </a:r>
          </a:p>
          <a:p>
            <a:pPr fontAlgn="t"/>
            <a:r>
              <a:rPr lang="en-US" sz="2000" dirty="0" smtClean="0"/>
              <a:t>4. Link	time:	the  time at  which   multiple object  codes ( machine  code  files) and libraries are combined into one executable</a:t>
            </a:r>
          </a:p>
          <a:p>
            <a:pPr fontAlgn="t"/>
            <a:r>
              <a:rPr lang="en-US" sz="2000" dirty="0" smtClean="0"/>
              <a:t>5. Load	time:	the time at  which the operating  system </a:t>
            </a:r>
            <a:r>
              <a:rPr lang="en-US" sz="2000" dirty="0" smtClean="0">
                <a:cs typeface="Candara"/>
              </a:rPr>
              <a:t>loads the </a:t>
            </a:r>
            <a:r>
              <a:rPr lang="en-US" sz="2000" spc="-5" dirty="0" smtClean="0">
                <a:cs typeface="Candara"/>
              </a:rPr>
              <a:t>executable </a:t>
            </a:r>
            <a:r>
              <a:rPr lang="en-US" sz="2000" dirty="0" smtClean="0">
                <a:cs typeface="Candara"/>
              </a:rPr>
              <a:t>in</a:t>
            </a:r>
            <a:r>
              <a:rPr lang="en-US" sz="2000" spc="15" dirty="0" smtClean="0">
                <a:cs typeface="Candara"/>
              </a:rPr>
              <a:t> </a:t>
            </a:r>
            <a:r>
              <a:rPr lang="en-US" sz="2000" dirty="0" smtClean="0">
                <a:cs typeface="Candara"/>
              </a:rPr>
              <a:t>memory </a:t>
            </a:r>
          </a:p>
          <a:p>
            <a:pPr algn="just"/>
            <a:r>
              <a:rPr lang="en-US" sz="2000" dirty="0" smtClean="0"/>
              <a:t>6.Execution time (run time) (dynamic binding) ---Binding of variables to values by assignments. (can be modified repeatedly during execution) 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08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18" name="Google Shape;1018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139" y="474289"/>
            <a:ext cx="7547437" cy="3808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07250" y="802400"/>
            <a:ext cx="8614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Importance of Studying Programming Languages </a:t>
            </a: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084150" y="2338138"/>
            <a:ext cx="49032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Computers cannot understand English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50" y="1604263"/>
            <a:ext cx="3779350" cy="211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5538" y="25489"/>
            <a:ext cx="485521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Binding</a:t>
            </a:r>
            <a:r>
              <a:rPr b="1" spc="-90" dirty="0"/>
              <a:t> </a:t>
            </a:r>
            <a:r>
              <a:rPr b="1" dirty="0"/>
              <a:t>Times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66525425"/>
              </p:ext>
            </p:extLst>
          </p:nvPr>
        </p:nvGraphicFramePr>
        <p:xfrm>
          <a:off x="513091" y="775340"/>
          <a:ext cx="6777228" cy="3338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8614"/>
                <a:gridCol w="3388614"/>
              </a:tblGrid>
              <a:tr h="256699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spc="-10" dirty="0">
                          <a:latin typeface="Candara"/>
                          <a:cs typeface="Candara"/>
                        </a:rPr>
                        <a:t>Attribute</a:t>
                      </a:r>
                      <a:endParaRPr sz="1400" dirty="0">
                        <a:latin typeface="Candara"/>
                        <a:cs typeface="Candara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629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spc="-5" dirty="0">
                          <a:latin typeface="Candara"/>
                          <a:cs typeface="Candara"/>
                        </a:rPr>
                        <a:t>Binding </a:t>
                      </a:r>
                      <a:r>
                        <a:rPr sz="1400" b="1" spc="-10" dirty="0">
                          <a:latin typeface="Candara"/>
                          <a:cs typeface="Candara"/>
                        </a:rPr>
                        <a:t>time</a:t>
                      </a:r>
                      <a:endParaRPr sz="1400">
                        <a:latin typeface="Candara"/>
                        <a:cs typeface="Candara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6699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latin typeface="Candara"/>
                          <a:cs typeface="Candara"/>
                        </a:rPr>
                        <a:t>Type </a:t>
                      </a:r>
                      <a:r>
                        <a:rPr sz="1400" dirty="0">
                          <a:latin typeface="Candara"/>
                          <a:cs typeface="Candara"/>
                        </a:rPr>
                        <a:t>of a </a:t>
                      </a:r>
                      <a:r>
                        <a:rPr sz="1400" spc="-5" dirty="0">
                          <a:latin typeface="Candara"/>
                          <a:cs typeface="Candara"/>
                        </a:rPr>
                        <a:t>variable</a:t>
                      </a:r>
                      <a:r>
                        <a:rPr sz="1400" spc="-4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400" spc="-5" dirty="0">
                          <a:latin typeface="Candara"/>
                          <a:cs typeface="Candara"/>
                        </a:rPr>
                        <a:t>identifier</a:t>
                      </a:r>
                      <a:endParaRPr sz="1400">
                        <a:latin typeface="Candara"/>
                        <a:cs typeface="Candara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latin typeface="Candara"/>
                          <a:cs typeface="Candara"/>
                        </a:rPr>
                        <a:t>Translation</a:t>
                      </a:r>
                      <a:r>
                        <a:rPr sz="1400" spc="-1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400" spc="-10" dirty="0">
                          <a:latin typeface="Candara"/>
                          <a:cs typeface="Candara"/>
                        </a:rPr>
                        <a:t>(Compile)</a:t>
                      </a:r>
                      <a:endParaRPr sz="1400">
                        <a:latin typeface="Candara"/>
                        <a:cs typeface="Candara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6699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latin typeface="Candara"/>
                          <a:cs typeface="Candara"/>
                        </a:rPr>
                        <a:t>Value </a:t>
                      </a:r>
                      <a:r>
                        <a:rPr sz="1400" dirty="0">
                          <a:latin typeface="Candara"/>
                          <a:cs typeface="Candara"/>
                        </a:rPr>
                        <a:t>of a </a:t>
                      </a:r>
                      <a:r>
                        <a:rPr sz="1400" spc="-5" dirty="0">
                          <a:latin typeface="Candara"/>
                          <a:cs typeface="Candara"/>
                        </a:rPr>
                        <a:t>variable</a:t>
                      </a:r>
                      <a:r>
                        <a:rPr sz="1400" spc="-3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400" spc="-5" dirty="0">
                          <a:latin typeface="Candara"/>
                          <a:cs typeface="Candara"/>
                        </a:rPr>
                        <a:t>identifier</a:t>
                      </a:r>
                      <a:endParaRPr sz="1400">
                        <a:latin typeface="Candara"/>
                        <a:cs typeface="Candara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latin typeface="Candara"/>
                          <a:cs typeface="Candara"/>
                        </a:rPr>
                        <a:t>Execution</a:t>
                      </a:r>
                      <a:r>
                        <a:rPr sz="1400" spc="-2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400" spc="-5" dirty="0">
                          <a:latin typeface="Candara"/>
                          <a:cs typeface="Candara"/>
                        </a:rPr>
                        <a:t>(Run-time)</a:t>
                      </a:r>
                      <a:endParaRPr sz="1400" dirty="0">
                        <a:latin typeface="Candara"/>
                        <a:cs typeface="Candara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6699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5" dirty="0">
                          <a:latin typeface="Candara"/>
                          <a:cs typeface="Candara"/>
                        </a:rPr>
                        <a:t>General </a:t>
                      </a:r>
                      <a:r>
                        <a:rPr sz="1400" dirty="0">
                          <a:latin typeface="Candara"/>
                          <a:cs typeface="Candara"/>
                        </a:rPr>
                        <a:t>meaning of</a:t>
                      </a:r>
                      <a:r>
                        <a:rPr sz="1400" spc="-2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400" dirty="0">
                          <a:latin typeface="Candara"/>
                          <a:cs typeface="Candara"/>
                        </a:rPr>
                        <a:t>+</a:t>
                      </a:r>
                      <a:endParaRPr sz="1400">
                        <a:latin typeface="Candara"/>
                        <a:cs typeface="Candara"/>
                      </a:endParaRPr>
                    </a:p>
                  </a:txBody>
                  <a:tcPr marL="0" marR="0" marT="147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5">
                          <a:latin typeface="Candara"/>
                          <a:cs typeface="Candara"/>
                        </a:rPr>
                        <a:t>Language</a:t>
                      </a:r>
                      <a:r>
                        <a:rPr sz="1400" spc="5">
                          <a:latin typeface="Candara"/>
                          <a:cs typeface="Candara"/>
                        </a:rPr>
                        <a:t> </a:t>
                      </a:r>
                      <a:r>
                        <a:rPr sz="1400" spc="-5" smtClean="0">
                          <a:latin typeface="Candara"/>
                          <a:cs typeface="Candara"/>
                        </a:rPr>
                        <a:t>de</a:t>
                      </a:r>
                      <a:r>
                        <a:rPr lang="en-US" sz="1400" spc="-5" dirty="0" smtClean="0">
                          <a:latin typeface="Candara"/>
                          <a:cs typeface="Candara"/>
                        </a:rPr>
                        <a:t>sign</a:t>
                      </a:r>
                      <a:r>
                        <a:rPr lang="en-US" sz="1400" spc="-5" baseline="0" dirty="0" smtClean="0">
                          <a:latin typeface="Candara"/>
                          <a:cs typeface="Candara"/>
                        </a:rPr>
                        <a:t> time /Definition</a:t>
                      </a:r>
                      <a:endParaRPr sz="1400">
                        <a:latin typeface="Candara"/>
                        <a:cs typeface="Candara"/>
                      </a:endParaRPr>
                    </a:p>
                  </a:txBody>
                  <a:tcPr marL="0" marR="0" marT="147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6699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5" dirty="0">
                          <a:latin typeface="Candara"/>
                          <a:cs typeface="Candara"/>
                        </a:rPr>
                        <a:t>Specific </a:t>
                      </a:r>
                      <a:r>
                        <a:rPr sz="1400" dirty="0">
                          <a:latin typeface="Candara"/>
                          <a:cs typeface="Candara"/>
                        </a:rPr>
                        <a:t>meaning of</a:t>
                      </a:r>
                      <a:r>
                        <a:rPr sz="1400" spc="-3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400" dirty="0">
                          <a:latin typeface="Candara"/>
                          <a:cs typeface="Candara"/>
                        </a:rPr>
                        <a:t>+</a:t>
                      </a:r>
                      <a:endParaRPr sz="1400">
                        <a:latin typeface="Candara"/>
                        <a:cs typeface="Candara"/>
                      </a:endParaRPr>
                    </a:p>
                  </a:txBody>
                  <a:tcPr marL="0" marR="0" marT="147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5" smtClean="0">
                          <a:latin typeface="Candara"/>
                          <a:cs typeface="Candara"/>
                        </a:rPr>
                        <a:t>Translation</a:t>
                      </a:r>
                      <a:r>
                        <a:rPr lang="en-US" sz="1400" spc="-5" dirty="0" smtClean="0">
                          <a:latin typeface="Candara"/>
                          <a:cs typeface="Candara"/>
                        </a:rPr>
                        <a:t>(compile )</a:t>
                      </a:r>
                      <a:endParaRPr sz="1400">
                        <a:latin typeface="Candara"/>
                        <a:cs typeface="Candara"/>
                      </a:endParaRPr>
                    </a:p>
                  </a:txBody>
                  <a:tcPr marL="0" marR="0" marT="147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62439">
                <a:tc>
                  <a:txBody>
                    <a:bodyPr/>
                    <a:lstStyle/>
                    <a:p>
                      <a:pPr marL="74295" marR="1162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Candara"/>
                          <a:cs typeface="Candara"/>
                        </a:rPr>
                        <a:t>Meaning of </a:t>
                      </a:r>
                      <a:r>
                        <a:rPr sz="1400" spc="-5" dirty="0">
                          <a:latin typeface="Candara"/>
                          <a:cs typeface="Candara"/>
                        </a:rPr>
                        <a:t>literal (constant)  23</a:t>
                      </a:r>
                      <a:endParaRPr sz="1400">
                        <a:latin typeface="Candara"/>
                        <a:cs typeface="Candara"/>
                      </a:endParaRPr>
                    </a:p>
                  </a:txBody>
                  <a:tcPr marL="0" marR="0" marT="147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400" spc="-5" dirty="0">
                          <a:latin typeface="Candara"/>
                          <a:cs typeface="Candara"/>
                        </a:rPr>
                        <a:t>Language</a:t>
                      </a:r>
                      <a:r>
                        <a:rPr sz="14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400" spc="-5" dirty="0">
                          <a:latin typeface="Candara"/>
                          <a:cs typeface="Candara"/>
                        </a:rPr>
                        <a:t>definition</a:t>
                      </a:r>
                      <a:endParaRPr sz="1400">
                        <a:latin typeface="Candara"/>
                        <a:cs typeface="Candara"/>
                      </a:endParaRPr>
                    </a:p>
                  </a:txBody>
                  <a:tcPr marL="0" marR="0" marT="1176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62439">
                <a:tc>
                  <a:txBody>
                    <a:bodyPr/>
                    <a:lstStyle/>
                    <a:p>
                      <a:pPr marL="74295" marR="3790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5" dirty="0">
                          <a:latin typeface="Candara"/>
                          <a:cs typeface="Candara"/>
                        </a:rPr>
                        <a:t>Internal representation </a:t>
                      </a:r>
                      <a:r>
                        <a:rPr sz="1400" dirty="0">
                          <a:latin typeface="Candara"/>
                          <a:cs typeface="Candara"/>
                        </a:rPr>
                        <a:t>of  </a:t>
                      </a:r>
                      <a:r>
                        <a:rPr sz="1400" spc="-5" dirty="0">
                          <a:latin typeface="Candara"/>
                          <a:cs typeface="Candara"/>
                        </a:rPr>
                        <a:t>literal </a:t>
                      </a:r>
                      <a:r>
                        <a:rPr sz="1400" dirty="0">
                          <a:latin typeface="Candara"/>
                          <a:cs typeface="Candara"/>
                        </a:rPr>
                        <a:t>23</a:t>
                      </a:r>
                      <a:endParaRPr sz="1400">
                        <a:latin typeface="Candara"/>
                        <a:cs typeface="Candara"/>
                      </a:endParaRPr>
                    </a:p>
                  </a:txBody>
                  <a:tcPr marL="0" marR="0" marT="147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400" spc="-5" dirty="0">
                          <a:latin typeface="Candara"/>
                          <a:cs typeface="Candara"/>
                        </a:rPr>
                        <a:t>Language</a:t>
                      </a:r>
                      <a:r>
                        <a:rPr sz="1400" spc="5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400" spc="-5" dirty="0">
                          <a:latin typeface="Candara"/>
                          <a:cs typeface="Candara"/>
                        </a:rPr>
                        <a:t>implementation</a:t>
                      </a:r>
                      <a:endParaRPr sz="1400">
                        <a:latin typeface="Candara"/>
                        <a:cs typeface="Candara"/>
                      </a:endParaRPr>
                    </a:p>
                  </a:txBody>
                  <a:tcPr marL="0" marR="0" marT="1176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68179">
                <a:tc>
                  <a:txBody>
                    <a:bodyPr/>
                    <a:lstStyle/>
                    <a:p>
                      <a:pPr marL="74295" marR="4171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5" dirty="0">
                          <a:latin typeface="Candara"/>
                          <a:cs typeface="Candara"/>
                        </a:rPr>
                        <a:t>Specific computation  performed by </a:t>
                      </a:r>
                      <a:r>
                        <a:rPr sz="1400" dirty="0">
                          <a:latin typeface="Candara"/>
                          <a:cs typeface="Candara"/>
                        </a:rPr>
                        <a:t>an </a:t>
                      </a:r>
                      <a:r>
                        <a:rPr sz="1400" spc="-5" dirty="0">
                          <a:latin typeface="Candara"/>
                          <a:cs typeface="Candara"/>
                        </a:rPr>
                        <a:t>external  function</a:t>
                      </a:r>
                      <a:endParaRPr sz="1400">
                        <a:latin typeface="Candara"/>
                        <a:cs typeface="Candara"/>
                      </a:endParaRPr>
                    </a:p>
                  </a:txBody>
                  <a:tcPr marL="0" marR="0" marT="147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400" spc="-5">
                          <a:latin typeface="Candara"/>
                          <a:cs typeface="Candara"/>
                        </a:rPr>
                        <a:t>Link </a:t>
                      </a:r>
                      <a:r>
                        <a:rPr lang="en-US" sz="1400" spc="-5" dirty="0" smtClean="0">
                          <a:latin typeface="Candara"/>
                          <a:cs typeface="Candara"/>
                        </a:rPr>
                        <a:t>time</a:t>
                      </a:r>
                      <a:endParaRPr sz="1400">
                        <a:latin typeface="Candara"/>
                        <a:cs typeface="Candara"/>
                      </a:endParaRPr>
                    </a:p>
                  </a:txBody>
                  <a:tcPr marL="0" marR="0" marT="14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62439">
                <a:tc>
                  <a:txBody>
                    <a:bodyPr/>
                    <a:lstStyle/>
                    <a:p>
                      <a:pPr marL="74295" marR="5956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5" dirty="0">
                          <a:latin typeface="Candara"/>
                          <a:cs typeface="Candara"/>
                        </a:rPr>
                        <a:t>Value </a:t>
                      </a:r>
                      <a:r>
                        <a:rPr sz="1400" dirty="0">
                          <a:latin typeface="Candara"/>
                          <a:cs typeface="Candara"/>
                        </a:rPr>
                        <a:t>of a </a:t>
                      </a:r>
                      <a:r>
                        <a:rPr sz="1400" spc="-5" dirty="0">
                          <a:latin typeface="Candara"/>
                          <a:cs typeface="Candara"/>
                        </a:rPr>
                        <a:t>"global"</a:t>
                      </a:r>
                      <a:r>
                        <a:rPr sz="1400" spc="-50" dirty="0">
                          <a:latin typeface="Candara"/>
                          <a:cs typeface="Candara"/>
                        </a:rPr>
                        <a:t> </a:t>
                      </a:r>
                      <a:r>
                        <a:rPr sz="1400" dirty="0">
                          <a:latin typeface="Candara"/>
                          <a:cs typeface="Candara"/>
                        </a:rPr>
                        <a:t>data  </a:t>
                      </a:r>
                      <a:r>
                        <a:rPr sz="1400" spc="-5" dirty="0">
                          <a:latin typeface="Candara"/>
                          <a:cs typeface="Candara"/>
                        </a:rPr>
                        <a:t>identifier</a:t>
                      </a:r>
                      <a:endParaRPr sz="1400">
                        <a:latin typeface="Candara"/>
                        <a:cs typeface="Candara"/>
                      </a:endParaRPr>
                    </a:p>
                  </a:txBody>
                  <a:tcPr marL="0" marR="0" marT="147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400" dirty="0" smtClean="0">
                          <a:latin typeface="Candara"/>
                          <a:cs typeface="Candara"/>
                        </a:rPr>
                        <a:t>Execution</a:t>
                      </a:r>
                      <a:r>
                        <a:rPr lang="en-US" sz="1400" dirty="0" smtClean="0">
                          <a:latin typeface="Candara"/>
                          <a:cs typeface="Candara"/>
                        </a:rPr>
                        <a:t>(Run Time)</a:t>
                      </a:r>
                      <a:endParaRPr sz="1400" dirty="0">
                        <a:latin typeface="Candara"/>
                        <a:cs typeface="Candara"/>
                      </a:endParaRPr>
                    </a:p>
                  </a:txBody>
                  <a:tcPr marL="0" marR="0" marT="1176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8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78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2" name="Google Shape;722;p78"/>
          <p:cNvSpPr txBox="1"/>
          <p:nvPr/>
        </p:nvSpPr>
        <p:spPr>
          <a:xfrm>
            <a:off x="84800" y="876250"/>
            <a:ext cx="884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Programming Environment</a:t>
            </a:r>
            <a:endParaRPr sz="2100" b="1" dirty="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3" name="Google Shape;723;p78"/>
          <p:cNvSpPr txBox="1"/>
          <p:nvPr/>
        </p:nvSpPr>
        <p:spPr>
          <a:xfrm>
            <a:off x="335750" y="1876200"/>
            <a:ext cx="7681800" cy="22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Effects on Language Design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Environment Frameworks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Job Control and Process Languages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0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80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2" name="Google Shape;742;p80"/>
          <p:cNvSpPr txBox="1"/>
          <p:nvPr/>
        </p:nvSpPr>
        <p:spPr>
          <a:xfrm>
            <a:off x="150150" y="755363"/>
            <a:ext cx="884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Programming Environment-Effects on Language </a:t>
            </a:r>
            <a:r>
              <a:rPr lang="en" sz="2200" b="1" dirty="0" smtClean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Design</a:t>
            </a: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SEP</a:t>
            </a:r>
            <a:r>
              <a:rPr lang="en-US" sz="2200" b="1" dirty="0" smtClean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" sz="2200" b="1" dirty="0" smtClean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RATE COMPILATION</a:t>
            </a:r>
            <a:endParaRPr sz="2100" b="1" dirty="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43" name="Google Shape;743;p80"/>
          <p:cNvSpPr txBox="1"/>
          <p:nvPr/>
        </p:nvSpPr>
        <p:spPr>
          <a:xfrm>
            <a:off x="284392" y="1373334"/>
            <a:ext cx="87159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endParaRPr lang="en" sz="1700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" sz="1700" dirty="0" smtClean="0">
                <a:latin typeface="Cambria"/>
                <a:ea typeface="Cambria"/>
                <a:cs typeface="Cambria"/>
                <a:sym typeface="Cambria"/>
              </a:rPr>
              <a:t>subprograms </a:t>
            </a:r>
            <a:r>
              <a:rPr lang="en" sz="1700" dirty="0">
                <a:latin typeface="Cambria"/>
                <a:ea typeface="Cambria"/>
                <a:cs typeface="Cambria"/>
                <a:sym typeface="Cambria"/>
              </a:rPr>
              <a:t>or other parts can be separately compiled and executed</a:t>
            </a:r>
            <a:endParaRPr sz="1700" dirty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" sz="1700" dirty="0">
                <a:latin typeface="Cambria"/>
                <a:ea typeface="Cambria"/>
                <a:cs typeface="Cambria"/>
                <a:sym typeface="Cambria"/>
              </a:rPr>
              <a:t>later merged without change into the final program.</a:t>
            </a:r>
            <a:endParaRPr sz="1700" dirty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" sz="1700" dirty="0">
                <a:latin typeface="Cambria"/>
                <a:ea typeface="Cambria"/>
                <a:cs typeface="Cambria"/>
                <a:sym typeface="Cambria"/>
              </a:rPr>
              <a:t>compiler may need information about other subprograms or shared </a:t>
            </a:r>
            <a:r>
              <a:rPr lang="en" sz="1700" dirty="0" smtClean="0">
                <a:latin typeface="Cambria"/>
                <a:ea typeface="Cambria"/>
                <a:cs typeface="Cambria"/>
                <a:sym typeface="Cambria"/>
              </a:rPr>
              <a:t>data</a:t>
            </a:r>
            <a:endParaRPr sz="1700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○"/>
            </a:pPr>
            <a:r>
              <a:rPr lang="en" sz="1700" dirty="0" smtClean="0">
                <a:latin typeface="Cambria"/>
                <a:ea typeface="Cambria"/>
                <a:cs typeface="Cambria"/>
                <a:sym typeface="Cambria"/>
              </a:rPr>
              <a:t>type of parameters ,external variable, local </a:t>
            </a:r>
            <a:r>
              <a:rPr lang="en" sz="1700" dirty="0">
                <a:latin typeface="Cambria"/>
                <a:ea typeface="Cambria"/>
                <a:cs typeface="Cambria"/>
                <a:sym typeface="Cambria"/>
              </a:rPr>
              <a:t>variable within the subprogram </a:t>
            </a:r>
            <a:endParaRPr sz="1700" dirty="0">
              <a:latin typeface="Cambria"/>
              <a:ea typeface="Cambria"/>
              <a:cs typeface="Cambria"/>
              <a:sym typeface="Cambria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1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81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2" name="Google Shape;752;p81"/>
          <p:cNvSpPr txBox="1"/>
          <p:nvPr/>
        </p:nvSpPr>
        <p:spPr>
          <a:xfrm>
            <a:off x="150150" y="755363"/>
            <a:ext cx="884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Programming Environment-Effects on Language Design</a:t>
            </a:r>
            <a:endParaRPr sz="2100" b="1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3" name="Google Shape;753;p81"/>
          <p:cNvSpPr txBox="1"/>
          <p:nvPr/>
        </p:nvSpPr>
        <p:spPr>
          <a:xfrm>
            <a:off x="265730" y="1354672"/>
            <a:ext cx="87159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" sz="1700" dirty="0">
                <a:latin typeface="Cambria"/>
                <a:ea typeface="Cambria"/>
                <a:cs typeface="Cambria"/>
                <a:sym typeface="Cambria"/>
              </a:rPr>
              <a:t>another aspect of separate compilation that affects language design</a:t>
            </a:r>
            <a:endParaRPr sz="1700" dirty="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○"/>
            </a:pPr>
            <a:r>
              <a:rPr lang="en" sz="1700" dirty="0">
                <a:latin typeface="Cambria"/>
                <a:ea typeface="Cambria"/>
                <a:cs typeface="Cambria"/>
                <a:sym typeface="Cambria"/>
              </a:rPr>
              <a:t>shared name</a:t>
            </a:r>
            <a:endParaRPr sz="1700" dirty="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○"/>
            </a:pPr>
            <a:r>
              <a:rPr lang="en" sz="1700" dirty="0">
                <a:latin typeface="Cambria"/>
                <a:ea typeface="Cambria"/>
                <a:cs typeface="Cambria"/>
                <a:sym typeface="Cambria"/>
              </a:rPr>
              <a:t>scoping rules </a:t>
            </a:r>
            <a:endParaRPr sz="1700" dirty="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○"/>
            </a:pPr>
            <a:r>
              <a:rPr lang="en" sz="1700" dirty="0">
                <a:latin typeface="Cambria"/>
                <a:ea typeface="Cambria"/>
                <a:cs typeface="Cambria"/>
                <a:sym typeface="Cambria"/>
              </a:rPr>
              <a:t>Inheritance</a:t>
            </a:r>
            <a:endParaRPr sz="1700" dirty="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" sz="1700" dirty="0">
                <a:latin typeface="Cambria"/>
                <a:ea typeface="Cambria"/>
                <a:cs typeface="Cambria"/>
                <a:sym typeface="Cambria"/>
              </a:rPr>
              <a:t>Testing and debugging.</a:t>
            </a:r>
            <a:endParaRPr sz="1700" dirty="0"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○"/>
            </a:pPr>
            <a:r>
              <a:rPr lang="en" sz="1700" dirty="0">
                <a:latin typeface="Cambria"/>
                <a:ea typeface="Cambria"/>
                <a:cs typeface="Cambria"/>
                <a:sym typeface="Cambria"/>
              </a:rPr>
              <a:t>Execution trace features.</a:t>
            </a:r>
            <a:endParaRPr sz="1700" dirty="0"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○"/>
            </a:pPr>
            <a:r>
              <a:rPr lang="en" sz="1700" dirty="0">
                <a:latin typeface="Cambria"/>
                <a:ea typeface="Cambria"/>
                <a:cs typeface="Cambria"/>
                <a:sym typeface="Cambria"/>
              </a:rPr>
              <a:t>Breakpoints.</a:t>
            </a:r>
            <a:endParaRPr sz="1700" dirty="0"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○"/>
            </a:pPr>
            <a:r>
              <a:rPr lang="en" sz="1700" dirty="0">
                <a:latin typeface="Cambria"/>
                <a:ea typeface="Cambria"/>
                <a:cs typeface="Cambria"/>
                <a:sym typeface="Cambria"/>
              </a:rPr>
              <a:t>Assertions.</a:t>
            </a:r>
            <a:endParaRPr sz="1700" dirty="0">
              <a:latin typeface="Cambria"/>
              <a:ea typeface="Cambria"/>
              <a:cs typeface="Cambria"/>
              <a:sym typeface="Cambria"/>
            </a:endParaRP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Cambria"/>
                <a:ea typeface="Cambria"/>
                <a:cs typeface="Cambria"/>
                <a:sym typeface="Cambria"/>
              </a:rPr>
              <a:t>assert( X&gt;0 and A=1) or (X=0 and A&gt;B+10).</a:t>
            </a:r>
            <a:endParaRPr sz="1700" b="1" dirty="0">
              <a:latin typeface="Cambria"/>
              <a:ea typeface="Cambria"/>
              <a:cs typeface="Cambria"/>
              <a:sym typeface="Cambria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2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82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2" name="Google Shape;762;p82"/>
          <p:cNvSpPr txBox="1"/>
          <p:nvPr/>
        </p:nvSpPr>
        <p:spPr>
          <a:xfrm>
            <a:off x="84800" y="876250"/>
            <a:ext cx="884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Programming Environment- Environment Frameworks</a:t>
            </a:r>
            <a:endParaRPr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3" name="Google Shape;763;p82"/>
          <p:cNvSpPr txBox="1"/>
          <p:nvPr/>
        </p:nvSpPr>
        <p:spPr>
          <a:xfrm>
            <a:off x="349175" y="1471588"/>
            <a:ext cx="8635200" cy="23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" sz="1700" dirty="0" smtClean="0">
                <a:latin typeface="Cambria"/>
                <a:ea typeface="Cambria"/>
                <a:cs typeface="Cambria"/>
                <a:sym typeface="Cambria"/>
              </a:rPr>
              <a:t>support environment consists of infrastructure </a:t>
            </a:r>
            <a:r>
              <a:rPr lang="en" sz="1700" dirty="0">
                <a:latin typeface="Cambria"/>
                <a:ea typeface="Cambria"/>
                <a:cs typeface="Cambria"/>
                <a:sym typeface="Cambria"/>
              </a:rPr>
              <a:t>services called the environment  framework 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" sz="1700" dirty="0">
                <a:latin typeface="Cambria"/>
                <a:ea typeface="Cambria"/>
                <a:cs typeface="Cambria"/>
                <a:sym typeface="Cambria"/>
              </a:rPr>
              <a:t>supplies services such as a data repository, graphical user interface, security, and communication services.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83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83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2" name="Google Shape;772;p83"/>
          <p:cNvSpPr txBox="1"/>
          <p:nvPr/>
        </p:nvSpPr>
        <p:spPr>
          <a:xfrm>
            <a:off x="84800" y="876250"/>
            <a:ext cx="884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Programming Environment- Job Control and Process Languages</a:t>
            </a:r>
            <a:endParaRPr sz="17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3" name="Google Shape;773;p83"/>
          <p:cNvSpPr txBox="1"/>
          <p:nvPr/>
        </p:nvSpPr>
        <p:spPr>
          <a:xfrm>
            <a:off x="335750" y="1876200"/>
            <a:ext cx="7681800" cy="22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4" name="Google Shape;774;p83"/>
          <p:cNvSpPr txBox="1"/>
          <p:nvPr/>
        </p:nvSpPr>
        <p:spPr>
          <a:xfrm>
            <a:off x="349175" y="1471588"/>
            <a:ext cx="8635200" cy="23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" sz="1700" dirty="0" smtClean="0">
                <a:latin typeface="Cambria"/>
                <a:ea typeface="Cambria"/>
                <a:cs typeface="Cambria"/>
                <a:sym typeface="Cambria"/>
              </a:rPr>
              <a:t>If </a:t>
            </a:r>
            <a:r>
              <a:rPr lang="en" sz="1700" dirty="0">
                <a:latin typeface="Cambria"/>
                <a:ea typeface="Cambria"/>
                <a:cs typeface="Cambria"/>
                <a:sym typeface="Cambria"/>
              </a:rPr>
              <a:t>the compilation fails, the user could invoke an editor to correct the Program;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endParaRPr lang="en" sz="1700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" sz="1700" dirty="0" smtClean="0">
                <a:latin typeface="Cambria"/>
                <a:ea typeface="Cambria"/>
                <a:cs typeface="Cambria"/>
                <a:sym typeface="Cambria"/>
              </a:rPr>
              <a:t>If </a:t>
            </a:r>
            <a:r>
              <a:rPr lang="en" sz="1700" dirty="0">
                <a:latin typeface="Cambria"/>
                <a:ea typeface="Cambria"/>
                <a:cs typeface="Cambria"/>
                <a:sym typeface="Cambria"/>
              </a:rPr>
              <a:t>the compilation succeeds, the user could invoke a loader and execute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Cambria"/>
                <a:ea typeface="Cambria"/>
                <a:cs typeface="Cambria"/>
                <a:sym typeface="Cambria"/>
              </a:rPr>
              <a:t>the program.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" sz="1700" dirty="0">
                <a:latin typeface="Cambria"/>
                <a:ea typeface="Cambria"/>
                <a:cs typeface="Cambria"/>
                <a:sym typeface="Cambria"/>
              </a:rPr>
              <a:t>a process or scripting language which generally </a:t>
            </a:r>
            <a:r>
              <a:rPr lang="en" sz="1700" dirty="0" smtClean="0">
                <a:latin typeface="Cambria"/>
                <a:ea typeface="Cambria"/>
                <a:cs typeface="Cambria"/>
                <a:sym typeface="Cambria"/>
              </a:rPr>
              <a:t>interpret</a:t>
            </a: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" sz="1700" dirty="0">
                <a:latin typeface="Cambria"/>
                <a:ea typeface="Cambria"/>
                <a:cs typeface="Cambria"/>
                <a:sym typeface="Cambria"/>
              </a:rPr>
              <a:t>“faster, better, and cheaper.”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5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85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2" name="Google Shape;792;p85"/>
          <p:cNvSpPr txBox="1"/>
          <p:nvPr/>
        </p:nvSpPr>
        <p:spPr>
          <a:xfrm>
            <a:off x="0" y="2159800"/>
            <a:ext cx="2386200" cy="15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Impact of Machine Architectures</a:t>
            </a:r>
            <a:endParaRPr sz="21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93" name="Google Shape;793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575" y="775000"/>
            <a:ext cx="6874325" cy="379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88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88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2" name="Google Shape;822;p88"/>
          <p:cNvSpPr txBox="1"/>
          <p:nvPr/>
        </p:nvSpPr>
        <p:spPr>
          <a:xfrm>
            <a:off x="84800" y="690725"/>
            <a:ext cx="9059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Impact of Machine Architectures - THE OPERATION OF A COMPUTER</a:t>
            </a: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3" name="Google Shape;823;p88"/>
          <p:cNvSpPr txBox="1"/>
          <p:nvPr/>
        </p:nvSpPr>
        <p:spPr>
          <a:xfrm>
            <a:off x="444500" y="1385750"/>
            <a:ext cx="8339700" cy="3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 sz="1500" b="1" dirty="0">
                <a:latin typeface="Calibri"/>
                <a:ea typeface="Calibri"/>
                <a:cs typeface="Calibri"/>
                <a:sym typeface="Calibri"/>
              </a:rPr>
              <a:t>Data.</a:t>
            </a:r>
            <a:r>
              <a:rPr lang="en" sz="1500" dirty="0">
                <a:latin typeface="Calibri"/>
                <a:ea typeface="Calibri"/>
                <a:cs typeface="Calibri"/>
                <a:sym typeface="Calibri"/>
              </a:rPr>
              <a:t> A computer must provide various kinds of elementary data items and data structures to be manipulated.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 sz="15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 b="1" dirty="0">
                <a:latin typeface="Calibri"/>
                <a:ea typeface="Calibri"/>
                <a:cs typeface="Calibri"/>
                <a:sym typeface="Calibri"/>
              </a:rPr>
              <a:t>Primitive operations.</a:t>
            </a:r>
            <a:r>
              <a:rPr lang="en" sz="1500" dirty="0">
                <a:latin typeface="Calibri"/>
                <a:ea typeface="Calibri"/>
                <a:cs typeface="Calibri"/>
                <a:sym typeface="Calibri"/>
              </a:rPr>
              <a:t> A computer must provide a set of primitive operations useful for manipulating the data.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 sz="1500" b="1" dirty="0">
                <a:latin typeface="Calibri"/>
                <a:ea typeface="Calibri"/>
                <a:cs typeface="Calibri"/>
                <a:sym typeface="Calibri"/>
              </a:rPr>
              <a:t> Sequence control.</a:t>
            </a:r>
            <a:r>
              <a:rPr lang="en" sz="1500" dirty="0">
                <a:latin typeface="Calibri"/>
                <a:ea typeface="Calibri"/>
                <a:cs typeface="Calibri"/>
                <a:sym typeface="Calibri"/>
              </a:rPr>
              <a:t> A computer must provide mechanisms for controlling the sequence in which the primitive operations are to be executed.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 sz="1500" b="1" dirty="0">
                <a:latin typeface="Calibri"/>
                <a:ea typeface="Calibri"/>
                <a:cs typeface="Calibri"/>
                <a:sym typeface="Calibri"/>
              </a:rPr>
              <a:t>Data access. </a:t>
            </a:r>
            <a:r>
              <a:rPr lang="en" sz="1500" dirty="0">
                <a:latin typeface="Calibri"/>
                <a:ea typeface="Calibri"/>
                <a:cs typeface="Calibri"/>
                <a:sym typeface="Calibri"/>
              </a:rPr>
              <a:t>A computer must provide mechanisms for controlling the data supplied to each execution of an operation.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 sz="1500" b="1" dirty="0">
                <a:latin typeface="Calibri"/>
                <a:ea typeface="Calibri"/>
                <a:cs typeface="Calibri"/>
                <a:sym typeface="Calibri"/>
              </a:rPr>
              <a:t>Storage management</a:t>
            </a:r>
            <a:r>
              <a:rPr lang="en" sz="1500" dirty="0">
                <a:latin typeface="Calibri"/>
                <a:ea typeface="Calibri"/>
                <a:cs typeface="Calibri"/>
                <a:sym typeface="Calibri"/>
              </a:rPr>
              <a:t>. A computer must provide mechanisms to control the  allocation of storage for programs and data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 sz="1500" b="1" dirty="0">
                <a:latin typeface="Calibri"/>
                <a:ea typeface="Calibri"/>
                <a:cs typeface="Calibri"/>
                <a:sym typeface="Calibri"/>
              </a:rPr>
              <a:t> Operating environment.</a:t>
            </a:r>
            <a:r>
              <a:rPr lang="en" sz="1500" dirty="0">
                <a:latin typeface="Calibri"/>
                <a:ea typeface="Calibri"/>
                <a:cs typeface="Calibri"/>
                <a:sym typeface="Calibri"/>
              </a:rPr>
              <a:t> A computer must provide mechanisms for communication with an external environment containing programs and data to be processed.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88"/>
          <p:cNvSpPr txBox="1"/>
          <p:nvPr/>
        </p:nvSpPr>
        <p:spPr>
          <a:xfrm>
            <a:off x="1733750" y="982850"/>
            <a:ext cx="57612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Computer</a:t>
            </a:r>
            <a:r>
              <a:rPr lang="en" b="1"/>
              <a:t> </a:t>
            </a:r>
            <a:r>
              <a:rPr lang="en" sz="18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Hardware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92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92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7" name="Google Shape;857;p92"/>
          <p:cNvSpPr txBox="1"/>
          <p:nvPr/>
        </p:nvSpPr>
        <p:spPr>
          <a:xfrm>
            <a:off x="84800" y="690725"/>
            <a:ext cx="9059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Impact of Machine Architectures - THE OPERATION OF A COMPUTER</a:t>
            </a: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8" name="Google Shape;858;p92"/>
          <p:cNvSpPr txBox="1"/>
          <p:nvPr/>
        </p:nvSpPr>
        <p:spPr>
          <a:xfrm>
            <a:off x="470025" y="1410100"/>
            <a:ext cx="8353200" cy="28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" sz="1700" dirty="0">
                <a:latin typeface="Cambria"/>
                <a:ea typeface="Cambria"/>
                <a:cs typeface="Cambria"/>
                <a:sym typeface="Cambria"/>
              </a:rPr>
              <a:t>common alternative to the</a:t>
            </a:r>
            <a:r>
              <a:rPr lang="en" sz="1700" b="1" dirty="0">
                <a:latin typeface="Cambria"/>
                <a:ea typeface="Cambria"/>
                <a:cs typeface="Cambria"/>
                <a:sym typeface="Cambria"/>
              </a:rPr>
              <a:t> strict hardware realization </a:t>
            </a:r>
            <a:r>
              <a:rPr lang="en" sz="1700" dirty="0">
                <a:latin typeface="Cambria"/>
                <a:ea typeface="Cambria"/>
                <a:cs typeface="Cambria"/>
                <a:sym typeface="Cambria"/>
              </a:rPr>
              <a:t>of a computer is the firmware computer simulated by a </a:t>
            </a:r>
            <a:r>
              <a:rPr lang="en" sz="1700" b="1" dirty="0">
                <a:latin typeface="Cambria"/>
                <a:ea typeface="Cambria"/>
                <a:cs typeface="Cambria"/>
                <a:sym typeface="Cambria"/>
              </a:rPr>
              <a:t>microprogram running on a special micro programmable  hardware computer.</a:t>
            </a:r>
            <a:endParaRPr sz="1700" b="1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" sz="1700" dirty="0">
                <a:latin typeface="Cambria"/>
                <a:ea typeface="Cambria"/>
                <a:cs typeface="Cambria"/>
                <a:sym typeface="Cambria"/>
              </a:rPr>
              <a:t>Microprogram simulation of a computer is sometimes </a:t>
            </a:r>
            <a:r>
              <a:rPr lang="en" sz="1700" b="1" dirty="0">
                <a:latin typeface="Cambria"/>
                <a:ea typeface="Cambria"/>
                <a:cs typeface="Cambria"/>
                <a:sym typeface="Cambria"/>
              </a:rPr>
              <a:t>termed emulation. </a:t>
            </a:r>
            <a:endParaRPr sz="1700" b="1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9" name="Google Shape;859;p92"/>
          <p:cNvSpPr txBox="1"/>
          <p:nvPr/>
        </p:nvSpPr>
        <p:spPr>
          <a:xfrm>
            <a:off x="1691400" y="1047500"/>
            <a:ext cx="57612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Firmware of Computers</a:t>
            </a: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93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93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8" name="Google Shape;868;p93"/>
          <p:cNvSpPr txBox="1"/>
          <p:nvPr/>
        </p:nvSpPr>
        <p:spPr>
          <a:xfrm>
            <a:off x="84800" y="690725"/>
            <a:ext cx="9059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Impact of Machine Architectures - THE OPERATION OF A COMPUTER</a:t>
            </a: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69" name="Google Shape;869;p93"/>
          <p:cNvSpPr txBox="1"/>
          <p:nvPr/>
        </p:nvSpPr>
        <p:spPr>
          <a:xfrm>
            <a:off x="470025" y="1410100"/>
            <a:ext cx="8353200" cy="28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" sz="1700" b="1" dirty="0">
                <a:latin typeface="Cambria"/>
                <a:ea typeface="Cambria"/>
                <a:cs typeface="Cambria"/>
                <a:sym typeface="Cambria"/>
              </a:rPr>
              <a:t>translator </a:t>
            </a:r>
            <a:r>
              <a:rPr lang="en" sz="1700" dirty="0">
                <a:latin typeface="Cambria"/>
                <a:ea typeface="Cambria"/>
                <a:cs typeface="Cambria"/>
                <a:sym typeface="Cambria"/>
              </a:rPr>
              <a:t>could be designed to translate programs in the</a:t>
            </a:r>
            <a:r>
              <a:rPr lang="en" sz="1700" b="1" dirty="0">
                <a:latin typeface="Cambria"/>
                <a:ea typeface="Cambria"/>
                <a:cs typeface="Cambria"/>
                <a:sym typeface="Cambria"/>
              </a:rPr>
              <a:t> high-level language into equivalent programs in the machine language</a:t>
            </a:r>
            <a:r>
              <a:rPr lang="en" sz="1700" dirty="0">
                <a:latin typeface="Cambria"/>
                <a:ea typeface="Cambria"/>
                <a:cs typeface="Cambria"/>
                <a:sym typeface="Cambria"/>
              </a:rPr>
              <a:t>  of the actual computer.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" sz="1700" dirty="0">
                <a:latin typeface="Cambria"/>
                <a:ea typeface="Cambria"/>
                <a:cs typeface="Cambria"/>
                <a:sym typeface="Cambria"/>
              </a:rPr>
              <a:t> 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0" name="Google Shape;870;p93"/>
          <p:cNvSpPr txBox="1"/>
          <p:nvPr/>
        </p:nvSpPr>
        <p:spPr>
          <a:xfrm>
            <a:off x="1691400" y="1047500"/>
            <a:ext cx="57612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Translators and Virtual Architectures</a:t>
            </a: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496400" y="634474"/>
            <a:ext cx="8360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Functional View of a Computer</a:t>
            </a:r>
            <a:endParaRPr sz="3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608002" y="2695686"/>
            <a:ext cx="1377300" cy="7341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Input Devices</a:t>
            </a:r>
            <a:endParaRPr sz="800"/>
          </a:p>
        </p:txBody>
      </p:sp>
      <p:sp>
        <p:nvSpPr>
          <p:cNvPr id="111" name="Google Shape;111;p18"/>
          <p:cNvSpPr/>
          <p:nvPr/>
        </p:nvSpPr>
        <p:spPr>
          <a:xfrm>
            <a:off x="2699744" y="1743291"/>
            <a:ext cx="3379500" cy="2750400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3739240" y="2017291"/>
            <a:ext cx="1230600" cy="997800"/>
          </a:xfrm>
          <a:prstGeom prst="ellipse">
            <a:avLst/>
          </a:prstGeom>
          <a:solidFill>
            <a:srgbClr val="E7E6E6"/>
          </a:solidFill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sz="800"/>
          </a:p>
        </p:txBody>
      </p:sp>
      <p:sp>
        <p:nvSpPr>
          <p:cNvPr id="113" name="Google Shape;113;p18"/>
          <p:cNvSpPr/>
          <p:nvPr/>
        </p:nvSpPr>
        <p:spPr>
          <a:xfrm>
            <a:off x="3674911" y="3418310"/>
            <a:ext cx="1359600" cy="672300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Memory</a:t>
            </a:r>
            <a:endParaRPr sz="800"/>
          </a:p>
        </p:txBody>
      </p:sp>
      <p:sp>
        <p:nvSpPr>
          <p:cNvPr id="114" name="Google Shape;114;p18"/>
          <p:cNvSpPr/>
          <p:nvPr/>
        </p:nvSpPr>
        <p:spPr>
          <a:xfrm>
            <a:off x="6793947" y="2079329"/>
            <a:ext cx="1377300" cy="7341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Output Devices</a:t>
            </a:r>
            <a:endParaRPr sz="1000"/>
          </a:p>
        </p:txBody>
      </p:sp>
      <p:sp>
        <p:nvSpPr>
          <p:cNvPr id="115" name="Google Shape;115;p18"/>
          <p:cNvSpPr/>
          <p:nvPr/>
        </p:nvSpPr>
        <p:spPr>
          <a:xfrm>
            <a:off x="6889605" y="3186819"/>
            <a:ext cx="1186500" cy="1085400"/>
          </a:xfrm>
          <a:prstGeom prst="can">
            <a:avLst>
              <a:gd name="adj" fmla="val 25000"/>
            </a:avLst>
          </a:prstGeom>
          <a:solidFill>
            <a:srgbClr val="002060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Secondary Memory</a:t>
            </a:r>
            <a:endParaRPr sz="800"/>
          </a:p>
        </p:txBody>
      </p:sp>
      <p:cxnSp>
        <p:nvCxnSpPr>
          <p:cNvPr id="116" name="Google Shape;116;p18"/>
          <p:cNvCxnSpPr/>
          <p:nvPr/>
        </p:nvCxnSpPr>
        <p:spPr>
          <a:xfrm>
            <a:off x="4141059" y="2988534"/>
            <a:ext cx="0" cy="429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7" name="Google Shape;117;p18"/>
          <p:cNvCxnSpPr/>
          <p:nvPr/>
        </p:nvCxnSpPr>
        <p:spPr>
          <a:xfrm rot="10800000">
            <a:off x="4555530" y="2988410"/>
            <a:ext cx="0" cy="429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8" name="Google Shape;118;p18"/>
          <p:cNvCxnSpPr>
            <a:stCxn id="110" idx="3"/>
          </p:cNvCxnSpPr>
          <p:nvPr/>
        </p:nvCxnSpPr>
        <p:spPr>
          <a:xfrm>
            <a:off x="1985302" y="3062736"/>
            <a:ext cx="7143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9" name="Google Shape;119;p18"/>
          <p:cNvCxnSpPr>
            <a:endCxn id="114" idx="1"/>
          </p:cNvCxnSpPr>
          <p:nvPr/>
        </p:nvCxnSpPr>
        <p:spPr>
          <a:xfrm>
            <a:off x="6079647" y="2446379"/>
            <a:ext cx="7143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18"/>
          <p:cNvCxnSpPr/>
          <p:nvPr/>
        </p:nvCxnSpPr>
        <p:spPr>
          <a:xfrm>
            <a:off x="5034330" y="3575128"/>
            <a:ext cx="1854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1" name="Google Shape;121;p18"/>
          <p:cNvCxnSpPr/>
          <p:nvPr/>
        </p:nvCxnSpPr>
        <p:spPr>
          <a:xfrm rot="10800000">
            <a:off x="5035006" y="3959419"/>
            <a:ext cx="1854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96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96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2" name="Google Shape;902;p96"/>
          <p:cNvSpPr txBox="1"/>
          <p:nvPr/>
        </p:nvSpPr>
        <p:spPr>
          <a:xfrm>
            <a:off x="84800" y="634475"/>
            <a:ext cx="9059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Impact of Machine Architectures - THE OPERATION OF A COMPUTER</a:t>
            </a: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3" name="Google Shape;903;p96"/>
          <p:cNvSpPr txBox="1"/>
          <p:nvPr/>
        </p:nvSpPr>
        <p:spPr>
          <a:xfrm>
            <a:off x="1691400" y="913200"/>
            <a:ext cx="57612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Translators </a:t>
            </a: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04" name="Google Shape;904;p96"/>
          <p:cNvPicPr preferRelativeResize="0"/>
          <p:nvPr/>
        </p:nvPicPr>
        <p:blipFill rotWithShape="1">
          <a:blip r:embed="rId3">
            <a:alphaModFix/>
          </a:blip>
          <a:srcRect b="6559"/>
          <a:stretch/>
        </p:blipFill>
        <p:spPr>
          <a:xfrm>
            <a:off x="896219" y="1589219"/>
            <a:ext cx="6682126" cy="2618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99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99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5" name="Google Shape;935;p99"/>
          <p:cNvSpPr txBox="1"/>
          <p:nvPr/>
        </p:nvSpPr>
        <p:spPr>
          <a:xfrm>
            <a:off x="84800" y="690725"/>
            <a:ext cx="9059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Impact of Machine Architectures - THE OPERATION OF A COMPUTER</a:t>
            </a: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6" name="Google Shape;936;p99"/>
          <p:cNvSpPr txBox="1"/>
          <p:nvPr/>
        </p:nvSpPr>
        <p:spPr>
          <a:xfrm>
            <a:off x="149100" y="1342950"/>
            <a:ext cx="8845800" cy="28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The common division of languages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AutoNum type="arabicPeriod"/>
            </a:pPr>
            <a:r>
              <a:rPr lang="en" sz="1700" b="1">
                <a:latin typeface="Cambria"/>
                <a:ea typeface="Cambria"/>
                <a:cs typeface="Cambria"/>
                <a:sym typeface="Cambria"/>
              </a:rPr>
              <a:t>Compiled languages</a:t>
            </a: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 : translated into the machine language of the actual computer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marL="13716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being used before execution begins, eg. C, C++, FORTRAN, Pascal, and Ada are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AutoNum type="arabicPeriod"/>
            </a:pPr>
            <a:r>
              <a:rPr lang="en" sz="1700" b="1">
                <a:latin typeface="Cambria"/>
                <a:ea typeface="Cambria"/>
                <a:cs typeface="Cambria"/>
                <a:sym typeface="Cambria"/>
              </a:rPr>
              <a:t>Interpreted languages</a:t>
            </a: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 : In such a language implementation,  the translator</a:t>
            </a:r>
            <a:r>
              <a:rPr lang="en" sz="1700" b="1">
                <a:latin typeface="Cambria"/>
                <a:ea typeface="Cambria"/>
                <a:cs typeface="Cambria"/>
                <a:sym typeface="Cambria"/>
              </a:rPr>
              <a:t> does not produce machine code</a:t>
            </a: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 for the computer being used. Instead, the translator produces s</a:t>
            </a:r>
            <a:r>
              <a:rPr lang="en" sz="1700" b="1">
                <a:latin typeface="Cambria"/>
                <a:ea typeface="Cambria"/>
                <a:cs typeface="Cambria"/>
                <a:sym typeface="Cambria"/>
              </a:rPr>
              <a:t>ome intermediate form of the program that is more easily executable than the original program </a:t>
            </a: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form yet that is different from machine code.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" sz="1700" b="1">
                <a:latin typeface="Cambria"/>
                <a:ea typeface="Cambria"/>
                <a:cs typeface="Cambria"/>
                <a:sym typeface="Cambria"/>
              </a:rPr>
              <a:t>Java and the WWW have changed some of these rules</a:t>
            </a: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.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Cambria"/>
              <a:ea typeface="Cambria"/>
              <a:cs typeface="Cambria"/>
              <a:sym typeface="Cambria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7" name="Google Shape;937;p99"/>
          <p:cNvSpPr txBox="1"/>
          <p:nvPr/>
        </p:nvSpPr>
        <p:spPr>
          <a:xfrm>
            <a:off x="1691400" y="1007200"/>
            <a:ext cx="57612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Translators and Virtual Architectures </a:t>
            </a: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800" b="1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496400" y="634474"/>
            <a:ext cx="8360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Functional View of a Computer</a:t>
            </a:r>
            <a:endParaRPr sz="3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608002" y="2695686"/>
            <a:ext cx="1377300" cy="7341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Input Devices</a:t>
            </a:r>
            <a:endParaRPr sz="800"/>
          </a:p>
        </p:txBody>
      </p:sp>
      <p:sp>
        <p:nvSpPr>
          <p:cNvPr id="132" name="Google Shape;132;p19"/>
          <p:cNvSpPr/>
          <p:nvPr/>
        </p:nvSpPr>
        <p:spPr>
          <a:xfrm>
            <a:off x="7674997" y="2531729"/>
            <a:ext cx="1377300" cy="7341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Output Devices</a:t>
            </a:r>
            <a:endParaRPr sz="1000"/>
          </a:p>
        </p:txBody>
      </p:sp>
      <p:sp>
        <p:nvSpPr>
          <p:cNvPr id="133" name="Google Shape;133;p19"/>
          <p:cNvSpPr txBox="1"/>
          <p:nvPr/>
        </p:nvSpPr>
        <p:spPr>
          <a:xfrm>
            <a:off x="454098" y="1977028"/>
            <a:ext cx="16851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E.g., Keyboard </a:t>
            </a:r>
            <a:endParaRPr sz="4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and mouse</a:t>
            </a:r>
            <a:endParaRPr sz="400"/>
          </a:p>
        </p:txBody>
      </p:sp>
      <p:sp>
        <p:nvSpPr>
          <p:cNvPr id="134" name="Google Shape;134;p19"/>
          <p:cNvSpPr txBox="1"/>
          <p:nvPr/>
        </p:nvSpPr>
        <p:spPr>
          <a:xfrm>
            <a:off x="7708924" y="2110050"/>
            <a:ext cx="114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E.g., Monitor</a:t>
            </a:r>
            <a:endParaRPr sz="400"/>
          </a:p>
        </p:txBody>
      </p:sp>
      <p:sp>
        <p:nvSpPr>
          <p:cNvPr id="135" name="Google Shape;135;p19"/>
          <p:cNvSpPr/>
          <p:nvPr/>
        </p:nvSpPr>
        <p:spPr>
          <a:xfrm>
            <a:off x="2139200" y="1321375"/>
            <a:ext cx="52152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2794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Humans interact with c</a:t>
            </a:r>
            <a:r>
              <a:rPr lang="en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omputers via Input and Output (IO) devices</a:t>
            </a:r>
            <a:endParaRPr sz="400" b="1"/>
          </a:p>
          <a:p>
            <a:pPr marL="342900" marR="0" lvl="0" indent="-165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794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Information from Input devices are processed by </a:t>
            </a:r>
            <a:r>
              <a:rPr lang="en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CPU and may be shuffled off to the main or secondary memory</a:t>
            </a:r>
            <a:endParaRPr sz="400" b="1"/>
          </a:p>
          <a:p>
            <a:pPr marL="342900" marR="0" lvl="0" indent="-165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794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information need to be displayed, t</a:t>
            </a:r>
            <a:r>
              <a:rPr lang="en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 CPU sends them to one or more Output devices  </a:t>
            </a:r>
            <a:endParaRPr sz="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287375" y="809900"/>
            <a:ext cx="8791200" cy="29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</a:pPr>
            <a:r>
              <a:rPr lang="en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2300" i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  <a:r>
              <a:rPr lang="en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just a sequence of instructions telling the computer what to do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</a:pPr>
            <a:r>
              <a:rPr lang="en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Obviously, we need to provide these instructions in a language that computers can understand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1968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</a:pPr>
            <a:r>
              <a:rPr lang="en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refer to this kind of a language as a </a:t>
            </a:r>
            <a:r>
              <a:rPr lang="en" sz="2300" i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programming language 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1968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</a:pPr>
            <a:r>
              <a:rPr lang="en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Python, Java, C and C++ are examples of programming languages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</a:pPr>
            <a:r>
              <a:rPr lang="en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structure in a programming language has an exact form (i.e., </a:t>
            </a:r>
            <a:r>
              <a:rPr lang="en" sz="2300" i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lang="en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a precise meaning (i.e., </a:t>
            </a:r>
            <a:r>
              <a:rPr lang="en" sz="2300" i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semantic</a:t>
            </a:r>
            <a:r>
              <a:rPr lang="en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0" y="82925"/>
            <a:ext cx="9144000" cy="60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2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1 Fundamentals of Programming</a:t>
            </a:r>
            <a:endParaRPr sz="2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84800" y="46560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1561350" y="784675"/>
            <a:ext cx="63876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274E13"/>
                </a:solidFill>
                <a:latin typeface="Cambria"/>
                <a:ea typeface="Cambria"/>
                <a:cs typeface="Cambria"/>
                <a:sym typeface="Cambria"/>
              </a:rPr>
              <a:t>Six reasons to Learn Programming Languages</a:t>
            </a:r>
            <a:endParaRPr sz="2200" b="1" dirty="0">
              <a:solidFill>
                <a:srgbClr val="274E1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t="14527" b="12581"/>
          <a:stretch/>
        </p:blipFill>
        <p:spPr>
          <a:xfrm>
            <a:off x="1092125" y="1294550"/>
            <a:ext cx="7326051" cy="32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2859</Words>
  <Application>Microsoft Office PowerPoint</Application>
  <PresentationFormat>On-screen Show (16:9)</PresentationFormat>
  <Paragraphs>463</Paragraphs>
  <Slides>61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Good Program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Programming language  qualities</vt:lpstr>
      <vt:lpstr>Reliability is achieved by..</vt:lpstr>
      <vt:lpstr>           Maintainability is achieved by….  </vt:lpstr>
      <vt:lpstr>Language and Efficiency..</vt:lpstr>
      <vt:lpstr>Role of Programming Languages</vt:lpstr>
      <vt:lpstr>Role of Programming Languages</vt:lpstr>
      <vt:lpstr>Slide 38</vt:lpstr>
      <vt:lpstr>Language paradigms</vt:lpstr>
      <vt:lpstr>Language paradigms (continued)</vt:lpstr>
      <vt:lpstr>Slide 41</vt:lpstr>
      <vt:lpstr>Slide 42</vt:lpstr>
      <vt:lpstr>Slide 43</vt:lpstr>
      <vt:lpstr>Slide 44</vt:lpstr>
      <vt:lpstr>Slide 45</vt:lpstr>
      <vt:lpstr>Concept of binding</vt:lpstr>
      <vt:lpstr>Binding Times</vt:lpstr>
      <vt:lpstr>Binding Times</vt:lpstr>
      <vt:lpstr>Slide 49</vt:lpstr>
      <vt:lpstr>Binding Times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Sonali</dc:creator>
  <cp:lastModifiedBy>DR.JOTI RAO</cp:lastModifiedBy>
  <cp:revision>52</cp:revision>
  <dcterms:modified xsi:type="dcterms:W3CDTF">2022-02-09T01:14:23Z</dcterms:modified>
</cp:coreProperties>
</file>