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31"/>
  </p:notesMasterIdLst>
  <p:sldIdLst>
    <p:sldId id="259" r:id="rId2"/>
    <p:sldId id="260" r:id="rId3"/>
    <p:sldId id="264" r:id="rId4"/>
    <p:sldId id="265" r:id="rId5"/>
    <p:sldId id="272" r:id="rId6"/>
    <p:sldId id="290" r:id="rId7"/>
    <p:sldId id="291" r:id="rId8"/>
    <p:sldId id="273" r:id="rId9"/>
    <p:sldId id="292" r:id="rId10"/>
    <p:sldId id="293" r:id="rId11"/>
    <p:sldId id="277" r:id="rId12"/>
    <p:sldId id="278" r:id="rId13"/>
    <p:sldId id="279" r:id="rId14"/>
    <p:sldId id="280" r:id="rId15"/>
    <p:sldId id="258" r:id="rId16"/>
    <p:sldId id="266" r:id="rId17"/>
    <p:sldId id="261" r:id="rId18"/>
    <p:sldId id="294" r:id="rId19"/>
    <p:sldId id="295" r:id="rId20"/>
    <p:sldId id="281" r:id="rId21"/>
    <p:sldId id="282" r:id="rId22"/>
    <p:sldId id="283" r:id="rId23"/>
    <p:sldId id="296" r:id="rId24"/>
    <p:sldId id="284" r:id="rId25"/>
    <p:sldId id="285" r:id="rId26"/>
    <p:sldId id="286" r:id="rId27"/>
    <p:sldId id="287" r:id="rId28"/>
    <p:sldId id="288" r:id="rId29"/>
    <p:sldId id="289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556297-BD30-41B2-966B-5B189C44D3A2}">
  <a:tblStyle styleId="{08556297-BD30-41B2-966B-5B189C44D3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3"/>
  </p:normalViewPr>
  <p:slideViewPr>
    <p:cSldViewPr snapToGrid="0">
      <p:cViewPr varScale="1">
        <p:scale>
          <a:sx n="120" d="100"/>
          <a:sy n="120" d="100"/>
        </p:scale>
        <p:origin x="86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73070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dce9b5b47_1_0:notes"/>
          <p:cNvSpPr txBox="1"/>
          <p:nvPr/>
        </p:nvSpPr>
        <p:spPr>
          <a:xfrm>
            <a:off x="1096" y="8684878"/>
            <a:ext cx="2971727" cy="45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50" tIns="46825" rIns="93650" bIns="46825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" sz="1200" b="0" i="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"/>
                <a:buNone/>
              </a:pPr>
              <a:t>1</a:t>
            </a:fld>
            <a:endParaRPr/>
          </a:p>
        </p:txBody>
      </p:sp>
      <p:sp>
        <p:nvSpPr>
          <p:cNvPr id="83" name="Google Shape;83;gbdce9b5b4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2625"/>
            <a:ext cx="6099175" cy="3432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Google Shape;84;gbdce9b5b47_1_0:notes"/>
          <p:cNvSpPr txBox="1">
            <a:spLocks noGrp="1"/>
          </p:cNvSpPr>
          <p:nvPr>
            <p:ph type="body" idx="1"/>
          </p:nvPr>
        </p:nvSpPr>
        <p:spPr>
          <a:xfrm>
            <a:off x="686458" y="4343507"/>
            <a:ext cx="5485084" cy="411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50" tIns="46825" rIns="93650" bIns="46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dce9b5b47_1_171:notes"/>
          <p:cNvSpPr txBox="1"/>
          <p:nvPr/>
        </p:nvSpPr>
        <p:spPr>
          <a:xfrm>
            <a:off x="1096" y="8684878"/>
            <a:ext cx="2971727" cy="45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50" tIns="46825" rIns="93650" bIns="46825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" sz="1200" b="0" i="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"/>
                <a:buNone/>
              </a:pPr>
              <a:t>14</a:t>
            </a:fld>
            <a:endParaRPr/>
          </a:p>
        </p:txBody>
      </p:sp>
      <p:sp>
        <p:nvSpPr>
          <p:cNvPr id="287" name="Google Shape;287;gbdce9b5b47_1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2625"/>
            <a:ext cx="6099175" cy="3432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" name="Google Shape;288;gbdce9b5b47_1_171:notes"/>
          <p:cNvSpPr txBox="1">
            <a:spLocks noGrp="1"/>
          </p:cNvSpPr>
          <p:nvPr>
            <p:ph type="body" idx="1"/>
          </p:nvPr>
        </p:nvSpPr>
        <p:spPr>
          <a:xfrm>
            <a:off x="686458" y="4343507"/>
            <a:ext cx="5485084" cy="411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50" tIns="46825" rIns="93650" bIns="46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bdce9b5b47_1_201:notes"/>
          <p:cNvSpPr txBox="1"/>
          <p:nvPr/>
        </p:nvSpPr>
        <p:spPr>
          <a:xfrm>
            <a:off x="1096" y="8684878"/>
            <a:ext cx="2971727" cy="45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50" tIns="46825" rIns="93650" bIns="46825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" sz="1200" b="0" i="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"/>
                <a:buNone/>
              </a:pPr>
              <a:t>22</a:t>
            </a:fld>
            <a:endParaRPr/>
          </a:p>
        </p:txBody>
      </p:sp>
      <p:sp>
        <p:nvSpPr>
          <p:cNvPr id="317" name="Google Shape;317;gbdce9b5b47_1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2625"/>
            <a:ext cx="6099175" cy="3432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Google Shape;318;gbdce9b5b47_1_201:notes"/>
          <p:cNvSpPr txBox="1">
            <a:spLocks noGrp="1"/>
          </p:cNvSpPr>
          <p:nvPr>
            <p:ph type="body" idx="1"/>
          </p:nvPr>
        </p:nvSpPr>
        <p:spPr>
          <a:xfrm>
            <a:off x="686458" y="4343507"/>
            <a:ext cx="5485084" cy="411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50" tIns="46825" rIns="93650" bIns="46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bdce9b5b47_1_211:notes"/>
          <p:cNvSpPr txBox="1"/>
          <p:nvPr/>
        </p:nvSpPr>
        <p:spPr>
          <a:xfrm>
            <a:off x="1096" y="8684878"/>
            <a:ext cx="2971727" cy="45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50" tIns="46825" rIns="93650" bIns="46825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" sz="1200" b="0" i="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"/>
                <a:buNone/>
              </a:pPr>
              <a:t>24</a:t>
            </a:fld>
            <a:endParaRPr/>
          </a:p>
        </p:txBody>
      </p:sp>
      <p:sp>
        <p:nvSpPr>
          <p:cNvPr id="327" name="Google Shape;327;gbdce9b5b47_1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2625"/>
            <a:ext cx="6099175" cy="3432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8" name="Google Shape;328;gbdce9b5b47_1_211:notes"/>
          <p:cNvSpPr txBox="1">
            <a:spLocks noGrp="1"/>
          </p:cNvSpPr>
          <p:nvPr>
            <p:ph type="body" idx="1"/>
          </p:nvPr>
        </p:nvSpPr>
        <p:spPr>
          <a:xfrm>
            <a:off x="686458" y="4343507"/>
            <a:ext cx="5485084" cy="411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50" tIns="46825" rIns="93650" bIns="46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bdce9b5b47_1_221:notes"/>
          <p:cNvSpPr txBox="1"/>
          <p:nvPr/>
        </p:nvSpPr>
        <p:spPr>
          <a:xfrm>
            <a:off x="1096" y="8684878"/>
            <a:ext cx="2971727" cy="45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50" tIns="46825" rIns="93650" bIns="46825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" sz="1200" b="0" i="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"/>
                <a:buNone/>
              </a:pPr>
              <a:t>25</a:t>
            </a:fld>
            <a:endParaRPr/>
          </a:p>
        </p:txBody>
      </p:sp>
      <p:sp>
        <p:nvSpPr>
          <p:cNvPr id="337" name="Google Shape;337;gbdce9b5b47_1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2625"/>
            <a:ext cx="6099175" cy="3432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8" name="Google Shape;338;gbdce9b5b47_1_221:notes"/>
          <p:cNvSpPr txBox="1">
            <a:spLocks noGrp="1"/>
          </p:cNvSpPr>
          <p:nvPr>
            <p:ph type="body" idx="1"/>
          </p:nvPr>
        </p:nvSpPr>
        <p:spPr>
          <a:xfrm>
            <a:off x="686458" y="4343507"/>
            <a:ext cx="5485084" cy="411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50" tIns="46825" rIns="93650" bIns="46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bdce9b5b47_1_231:notes"/>
          <p:cNvSpPr txBox="1"/>
          <p:nvPr/>
        </p:nvSpPr>
        <p:spPr>
          <a:xfrm>
            <a:off x="1096" y="8684878"/>
            <a:ext cx="2971727" cy="45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50" tIns="46825" rIns="93650" bIns="46825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" sz="1200" b="0" i="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"/>
                <a:buNone/>
              </a:pPr>
              <a:t>26</a:t>
            </a:fld>
            <a:endParaRPr/>
          </a:p>
        </p:txBody>
      </p:sp>
      <p:sp>
        <p:nvSpPr>
          <p:cNvPr id="347" name="Google Shape;347;gbdce9b5b47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2625"/>
            <a:ext cx="6099175" cy="3432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8" name="Google Shape;348;gbdce9b5b47_1_231:notes"/>
          <p:cNvSpPr txBox="1">
            <a:spLocks noGrp="1"/>
          </p:cNvSpPr>
          <p:nvPr>
            <p:ph type="body" idx="1"/>
          </p:nvPr>
        </p:nvSpPr>
        <p:spPr>
          <a:xfrm>
            <a:off x="686458" y="4343507"/>
            <a:ext cx="5485084" cy="411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50" tIns="46825" rIns="93650" bIns="46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bdce9b5b47_1_241:notes"/>
          <p:cNvSpPr txBox="1"/>
          <p:nvPr/>
        </p:nvSpPr>
        <p:spPr>
          <a:xfrm>
            <a:off x="1096" y="8684878"/>
            <a:ext cx="2971727" cy="45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50" tIns="46825" rIns="93650" bIns="46825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" sz="1200" b="0" i="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"/>
                <a:buNone/>
              </a:pPr>
              <a:t>27</a:t>
            </a:fld>
            <a:endParaRPr/>
          </a:p>
        </p:txBody>
      </p:sp>
      <p:sp>
        <p:nvSpPr>
          <p:cNvPr id="357" name="Google Shape;357;gbdce9b5b47_1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2625"/>
            <a:ext cx="6099175" cy="3432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8" name="Google Shape;358;gbdce9b5b47_1_241:notes"/>
          <p:cNvSpPr txBox="1">
            <a:spLocks noGrp="1"/>
          </p:cNvSpPr>
          <p:nvPr>
            <p:ph type="body" idx="1"/>
          </p:nvPr>
        </p:nvSpPr>
        <p:spPr>
          <a:xfrm>
            <a:off x="686458" y="4343507"/>
            <a:ext cx="5485084" cy="411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50" tIns="46825" rIns="93650" bIns="46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bdce9b5b47_1_251:notes"/>
          <p:cNvSpPr txBox="1"/>
          <p:nvPr/>
        </p:nvSpPr>
        <p:spPr>
          <a:xfrm>
            <a:off x="1096" y="8684878"/>
            <a:ext cx="2971727" cy="45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50" tIns="46825" rIns="93650" bIns="46825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" sz="1200" b="0" i="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"/>
                <a:buNone/>
              </a:pPr>
              <a:t>28</a:t>
            </a:fld>
            <a:endParaRPr/>
          </a:p>
        </p:txBody>
      </p:sp>
      <p:sp>
        <p:nvSpPr>
          <p:cNvPr id="367" name="Google Shape;367;gbdce9b5b47_1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2625"/>
            <a:ext cx="6099175" cy="3432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8" name="Google Shape;368;gbdce9b5b47_1_251:notes"/>
          <p:cNvSpPr txBox="1">
            <a:spLocks noGrp="1"/>
          </p:cNvSpPr>
          <p:nvPr>
            <p:ph type="body" idx="1"/>
          </p:nvPr>
        </p:nvSpPr>
        <p:spPr>
          <a:xfrm>
            <a:off x="686458" y="4343507"/>
            <a:ext cx="5485084" cy="411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50" tIns="46825" rIns="93650" bIns="46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bdce9b5b47_1_261:notes"/>
          <p:cNvSpPr txBox="1"/>
          <p:nvPr/>
        </p:nvSpPr>
        <p:spPr>
          <a:xfrm>
            <a:off x="1096" y="8684878"/>
            <a:ext cx="2971727" cy="45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50" tIns="46825" rIns="93650" bIns="46825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" sz="1200" b="0" i="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"/>
                <a:buNone/>
              </a:pPr>
              <a:t>29</a:t>
            </a:fld>
            <a:endParaRPr/>
          </a:p>
        </p:txBody>
      </p:sp>
      <p:sp>
        <p:nvSpPr>
          <p:cNvPr id="377" name="Google Shape;377;gbdce9b5b47_1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2625"/>
            <a:ext cx="6099175" cy="3432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8" name="Google Shape;378;gbdce9b5b47_1_261:notes"/>
          <p:cNvSpPr txBox="1">
            <a:spLocks noGrp="1"/>
          </p:cNvSpPr>
          <p:nvPr>
            <p:ph type="body" idx="1"/>
          </p:nvPr>
        </p:nvSpPr>
        <p:spPr>
          <a:xfrm>
            <a:off x="686458" y="4343507"/>
            <a:ext cx="5485084" cy="411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50" tIns="46825" rIns="93650" bIns="46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dce9b5b47_1_12:notes"/>
          <p:cNvSpPr txBox="1"/>
          <p:nvPr/>
        </p:nvSpPr>
        <p:spPr>
          <a:xfrm>
            <a:off x="1096" y="8684878"/>
            <a:ext cx="2971727" cy="45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50" tIns="46825" rIns="93650" bIns="46825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" sz="1200" b="0" i="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"/>
                <a:buNone/>
              </a:pPr>
              <a:t>2</a:t>
            </a:fld>
            <a:endParaRPr/>
          </a:p>
        </p:txBody>
      </p:sp>
      <p:sp>
        <p:nvSpPr>
          <p:cNvPr id="93" name="Google Shape;93;gbdce9b5b47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2625"/>
            <a:ext cx="6099175" cy="3432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gbdce9b5b47_1_12:notes"/>
          <p:cNvSpPr txBox="1">
            <a:spLocks noGrp="1"/>
          </p:cNvSpPr>
          <p:nvPr>
            <p:ph type="body" idx="1"/>
          </p:nvPr>
        </p:nvSpPr>
        <p:spPr>
          <a:xfrm>
            <a:off x="686458" y="4343507"/>
            <a:ext cx="5485084" cy="411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50" tIns="46825" rIns="93650" bIns="46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dce9b5b47_1_58:notes"/>
          <p:cNvSpPr txBox="1"/>
          <p:nvPr/>
        </p:nvSpPr>
        <p:spPr>
          <a:xfrm>
            <a:off x="1096" y="8684878"/>
            <a:ext cx="2971727" cy="45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50" tIns="46825" rIns="93650" bIns="46825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" sz="1200" b="0" i="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"/>
                <a:buNone/>
              </a:pPr>
              <a:t>3</a:t>
            </a:fld>
            <a:endParaRPr/>
          </a:p>
        </p:txBody>
      </p:sp>
      <p:sp>
        <p:nvSpPr>
          <p:cNvPr id="134" name="Google Shape;134;gbdce9b5b47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2625"/>
            <a:ext cx="6099175" cy="3432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gbdce9b5b47_1_58:notes"/>
          <p:cNvSpPr txBox="1">
            <a:spLocks noGrp="1"/>
          </p:cNvSpPr>
          <p:nvPr>
            <p:ph type="body" idx="1"/>
          </p:nvPr>
        </p:nvSpPr>
        <p:spPr>
          <a:xfrm>
            <a:off x="686458" y="4343507"/>
            <a:ext cx="5485084" cy="411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50" tIns="46825" rIns="93650" bIns="46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dce9b5b47_1_68:notes"/>
          <p:cNvSpPr txBox="1"/>
          <p:nvPr/>
        </p:nvSpPr>
        <p:spPr>
          <a:xfrm>
            <a:off x="1096" y="8684878"/>
            <a:ext cx="2971727" cy="45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50" tIns="46825" rIns="93650" bIns="46825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" sz="1200" b="0" i="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"/>
                <a:buNone/>
              </a:pPr>
              <a:t>4</a:t>
            </a:fld>
            <a:endParaRPr/>
          </a:p>
        </p:txBody>
      </p:sp>
      <p:sp>
        <p:nvSpPr>
          <p:cNvPr id="144" name="Google Shape;144;gbdce9b5b47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2625"/>
            <a:ext cx="6099175" cy="3432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Google Shape;145;gbdce9b5b47_1_68:notes"/>
          <p:cNvSpPr txBox="1">
            <a:spLocks noGrp="1"/>
          </p:cNvSpPr>
          <p:nvPr>
            <p:ph type="body" idx="1"/>
          </p:nvPr>
        </p:nvSpPr>
        <p:spPr>
          <a:xfrm>
            <a:off x="686458" y="4343507"/>
            <a:ext cx="5485084" cy="411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50" tIns="46825" rIns="93650" bIns="46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dce9b5b47_1_119:notes"/>
          <p:cNvSpPr txBox="1"/>
          <p:nvPr/>
        </p:nvSpPr>
        <p:spPr>
          <a:xfrm>
            <a:off x="1096" y="8684878"/>
            <a:ext cx="2971727" cy="45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50" tIns="46825" rIns="93650" bIns="46825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" sz="1200" b="0" i="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"/>
                <a:buNone/>
              </a:pPr>
              <a:t>5</a:t>
            </a:fld>
            <a:endParaRPr/>
          </a:p>
        </p:txBody>
      </p:sp>
      <p:sp>
        <p:nvSpPr>
          <p:cNvPr id="203" name="Google Shape;203;gbdce9b5b47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2625"/>
            <a:ext cx="6099175" cy="3432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" name="Google Shape;204;gbdce9b5b47_1_119:notes"/>
          <p:cNvSpPr txBox="1">
            <a:spLocks noGrp="1"/>
          </p:cNvSpPr>
          <p:nvPr>
            <p:ph type="body" idx="1"/>
          </p:nvPr>
        </p:nvSpPr>
        <p:spPr>
          <a:xfrm>
            <a:off x="686458" y="4343507"/>
            <a:ext cx="5485084" cy="411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50" tIns="46825" rIns="93650" bIns="46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dce9b5b47_1_131:notes"/>
          <p:cNvSpPr txBox="1"/>
          <p:nvPr/>
        </p:nvSpPr>
        <p:spPr>
          <a:xfrm>
            <a:off x="1096" y="8684878"/>
            <a:ext cx="2971727" cy="45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50" tIns="46825" rIns="93650" bIns="46825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" sz="1200" b="0" i="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"/>
                <a:buNone/>
              </a:pPr>
              <a:t>8</a:t>
            </a:fld>
            <a:endParaRPr/>
          </a:p>
        </p:txBody>
      </p:sp>
      <p:sp>
        <p:nvSpPr>
          <p:cNvPr id="217" name="Google Shape;217;gbdce9b5b47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2625"/>
            <a:ext cx="6099175" cy="3432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gbdce9b5b47_1_131:notes"/>
          <p:cNvSpPr txBox="1">
            <a:spLocks noGrp="1"/>
          </p:cNvSpPr>
          <p:nvPr>
            <p:ph type="body" idx="1"/>
          </p:nvPr>
        </p:nvSpPr>
        <p:spPr>
          <a:xfrm>
            <a:off x="686458" y="4343507"/>
            <a:ext cx="5485084" cy="411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50" tIns="46825" rIns="93650" bIns="46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bdce9b5b47_1_141:notes"/>
          <p:cNvSpPr txBox="1"/>
          <p:nvPr/>
        </p:nvSpPr>
        <p:spPr>
          <a:xfrm>
            <a:off x="1096" y="8684878"/>
            <a:ext cx="2971727" cy="45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50" tIns="46825" rIns="93650" bIns="46825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" sz="1200" b="0" i="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"/>
                <a:buNone/>
              </a:pPr>
              <a:t>11</a:t>
            </a:fld>
            <a:endParaRPr/>
          </a:p>
        </p:txBody>
      </p:sp>
      <p:sp>
        <p:nvSpPr>
          <p:cNvPr id="257" name="Google Shape;257;gbdce9b5b47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2625"/>
            <a:ext cx="6099175" cy="3432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8" name="Google Shape;258;gbdce9b5b47_1_141:notes"/>
          <p:cNvSpPr txBox="1">
            <a:spLocks noGrp="1"/>
          </p:cNvSpPr>
          <p:nvPr>
            <p:ph type="body" idx="1"/>
          </p:nvPr>
        </p:nvSpPr>
        <p:spPr>
          <a:xfrm>
            <a:off x="686458" y="4343507"/>
            <a:ext cx="5485084" cy="411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50" tIns="46825" rIns="93650" bIns="46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dce9b5b47_1_151:notes"/>
          <p:cNvSpPr txBox="1"/>
          <p:nvPr/>
        </p:nvSpPr>
        <p:spPr>
          <a:xfrm>
            <a:off x="1096" y="8684878"/>
            <a:ext cx="2971727" cy="45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50" tIns="46825" rIns="93650" bIns="46825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" sz="1200" b="0" i="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"/>
                <a:buNone/>
              </a:pPr>
              <a:t>12</a:t>
            </a:fld>
            <a:endParaRPr/>
          </a:p>
        </p:txBody>
      </p:sp>
      <p:sp>
        <p:nvSpPr>
          <p:cNvPr id="267" name="Google Shape;267;gbdce9b5b47_1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2625"/>
            <a:ext cx="6099175" cy="3432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" name="Google Shape;268;gbdce9b5b47_1_151:notes"/>
          <p:cNvSpPr txBox="1">
            <a:spLocks noGrp="1"/>
          </p:cNvSpPr>
          <p:nvPr>
            <p:ph type="body" idx="1"/>
          </p:nvPr>
        </p:nvSpPr>
        <p:spPr>
          <a:xfrm>
            <a:off x="686458" y="4343507"/>
            <a:ext cx="5485084" cy="411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50" tIns="46825" rIns="93650" bIns="46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bdce9b5b47_1_161:notes"/>
          <p:cNvSpPr txBox="1"/>
          <p:nvPr/>
        </p:nvSpPr>
        <p:spPr>
          <a:xfrm>
            <a:off x="1096" y="8684878"/>
            <a:ext cx="2971727" cy="45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50" tIns="46825" rIns="93650" bIns="46825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" sz="1200" b="0" i="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"/>
                <a:buNone/>
              </a:pPr>
              <a:t>13</a:t>
            </a:fld>
            <a:endParaRPr/>
          </a:p>
        </p:txBody>
      </p:sp>
      <p:sp>
        <p:nvSpPr>
          <p:cNvPr id="277" name="Google Shape;277;gbdce9b5b47_1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2625"/>
            <a:ext cx="6099175" cy="3432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Google Shape;278;gbdce9b5b47_1_161:notes"/>
          <p:cNvSpPr txBox="1">
            <a:spLocks noGrp="1"/>
          </p:cNvSpPr>
          <p:nvPr>
            <p:ph type="body" idx="1"/>
          </p:nvPr>
        </p:nvSpPr>
        <p:spPr>
          <a:xfrm>
            <a:off x="686458" y="4343507"/>
            <a:ext cx="5485084" cy="411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50" tIns="46825" rIns="93650" bIns="46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609600" y="285750"/>
            <a:ext cx="8153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609600" y="1200150"/>
            <a:ext cx="8153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ucida Sans"/>
              <a:buChar char="●"/>
              <a:defRPr>
                <a:solidFill>
                  <a:schemeClr val="dk1"/>
                </a:solidFill>
              </a:defRPr>
            </a:lvl1pPr>
            <a:lvl2pPr marL="914400" lvl="1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○"/>
              <a:defRPr>
                <a:solidFill>
                  <a:schemeClr val="dk1"/>
                </a:solidFill>
              </a:defRPr>
            </a:lvl2pPr>
            <a:lvl3pPr marL="1371600" lvl="2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 rtl="0">
              <a:spcBef>
                <a:spcPts val="300"/>
              </a:spcBef>
              <a:spcAft>
                <a:spcPts val="0"/>
              </a:spcAft>
              <a:buClr>
                <a:srgbClr val="666699"/>
              </a:buClr>
              <a:buSzPts val="1400"/>
              <a:buChar char="■"/>
              <a:defRPr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Clr>
                <a:srgbClr val="666699"/>
              </a:buClr>
              <a:buSzPts val="1400"/>
              <a:buChar char="●"/>
              <a:defRPr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Clr>
                <a:srgbClr val="666699"/>
              </a:buClr>
              <a:buSzPts val="1400"/>
              <a:buChar char="○"/>
              <a:defRPr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Clr>
                <a:srgbClr val="666699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685800" y="4686300"/>
            <a:ext cx="4191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6934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</a:t>
            </a: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931863" y="72628"/>
            <a:ext cx="7158000" cy="10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94615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292929"/>
                </a:solidFill>
              </a:defRPr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33528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Arial"/>
              <a:buNone/>
              <a:defRPr sz="1000" b="0" i="0" u="non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Arial"/>
              <a:buNone/>
              <a:defRPr sz="1000" b="0" i="0" u="non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Arial"/>
              <a:buNone/>
              <a:defRPr sz="1000" b="0" i="0" u="non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Arial"/>
              <a:buNone/>
              <a:defRPr sz="1000" b="0" i="0" u="non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Arial"/>
              <a:buNone/>
              <a:defRPr sz="1000" b="0" i="0" u="non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Arial"/>
              <a:buNone/>
              <a:defRPr sz="1000" b="0" i="0" u="non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Arial"/>
              <a:buNone/>
              <a:defRPr sz="1000" b="0" i="0" u="non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Arial"/>
              <a:buNone/>
              <a:defRPr sz="1000" b="0" i="0" u="non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Arial"/>
              <a:buNone/>
              <a:defRPr sz="1000" b="0" i="0" u="non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2" name="Google Shape;12;p1"/>
          <p:cNvSpPr txBox="1"/>
          <p:nvPr/>
        </p:nvSpPr>
        <p:spPr>
          <a:xfrm>
            <a:off x="8600" y="4732250"/>
            <a:ext cx="9059100" cy="397800"/>
          </a:xfrm>
          <a:prstGeom prst="rect">
            <a:avLst/>
          </a:prstGeom>
          <a:gradFill>
            <a:gsLst>
              <a:gs pos="0">
                <a:srgbClr val="548135"/>
              </a:gs>
              <a:gs pos="50000">
                <a:srgbClr val="548135"/>
              </a:gs>
              <a:gs pos="75000">
                <a:srgbClr val="548135"/>
              </a:gs>
              <a:gs pos="100000">
                <a:srgbClr val="548135"/>
              </a:gs>
            </a:gsLst>
            <a:lin ang="5400012" scaled="0"/>
          </a:gradFill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</a:pPr>
            <a:r>
              <a:rPr lang="en" sz="16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Engineering</a:t>
            </a:r>
            <a:endParaRPr sz="1600" b="1" i="0" u="none" strike="noStrike" cap="none">
              <a:solidFill>
                <a:srgbClr val="00B0F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199732" y="817314"/>
            <a:ext cx="8520600" cy="28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7675" lvl="0" indent="-4476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80"/>
              <a:buFont typeface="Cambria"/>
              <a:buChar char="■"/>
            </a:pPr>
            <a:r>
              <a:rPr lang="en" sz="2400" i="0" u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Expressions are the fundamental means of specifying computations in a programming language.</a:t>
            </a:r>
            <a:endParaRPr sz="2400" i="0" u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47675" lvl="0" indent="-447675" algn="just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38761D"/>
              </a:buClr>
              <a:buSzPts val="1680"/>
              <a:buFont typeface="Cambria"/>
              <a:buChar char="■"/>
            </a:pPr>
            <a:r>
              <a:rPr lang="en" sz="2400" i="0" u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 understand expression evaluation, need to be familiar with the orders of operator and operand evaluation.</a:t>
            </a:r>
            <a:endParaRPr sz="2400" i="0" u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47675" marR="0" lvl="0" indent="-447675" algn="just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38761D"/>
              </a:buClr>
              <a:buSzPts val="1680"/>
              <a:buFont typeface="Cambria"/>
              <a:buChar char="■"/>
            </a:pPr>
            <a:r>
              <a:rPr lang="en" sz="24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purpose of assignment variable is to change the value of variable.</a:t>
            </a:r>
            <a:endParaRPr sz="24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4343400" y="4948238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7086600" y="4948238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t>1</a:t>
            </a:fld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33528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/>
          <p:cNvSpPr/>
          <p:nvPr/>
        </p:nvSpPr>
        <p:spPr>
          <a:xfrm>
            <a:off x="23100" y="2619"/>
            <a:ext cx="9120900" cy="5949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5481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79400" lvl="0" indent="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 dirty="0">
              <a:solidFill>
                <a:srgbClr val="38761D"/>
              </a:solidFill>
            </a:endParaRPr>
          </a:p>
          <a:p>
            <a:pPr marL="27940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 b="1" dirty="0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Introduction</a:t>
            </a:r>
            <a:endParaRPr sz="2500" b="1" dirty="0">
              <a:solidFill>
                <a:srgbClr val="38761D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opertor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Binary or unary</a:t>
            </a:r>
          </a:p>
          <a:p>
            <a:r>
              <a:rPr lang="en-US" dirty="0"/>
              <a:t>Failure to include the first operand when the operator is meant to be binary cannot be detected as an error by the compiler.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>
            <a:spLocks noGrp="1"/>
          </p:cNvSpPr>
          <p:nvPr>
            <p:ph type="body" idx="1"/>
          </p:nvPr>
        </p:nvSpPr>
        <p:spPr>
          <a:xfrm>
            <a:off x="311700" y="676613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7675" lvl="0" indent="-4222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280"/>
              <a:buFont typeface="Cambria"/>
              <a:buChar char="■"/>
            </a:pPr>
            <a:r>
              <a:rPr lang="en" sz="2000" i="0" u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Type conversion is a technique in which element present in one data type can be converted into another data type.</a:t>
            </a:r>
          </a:p>
          <a:p>
            <a:pPr marL="447675" lvl="0" indent="-4222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280"/>
              <a:buFont typeface="Cambria"/>
              <a:buChar char="■"/>
            </a:pPr>
            <a:r>
              <a:rPr lang="en" sz="2000" i="0" u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Type conversions are either: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  <a:p>
            <a:pPr marL="447675" lvl="0" indent="-425450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ts val="350"/>
              <a:buFont typeface="Noto Sans Symbols"/>
              <a:buNone/>
            </a:pPr>
            <a:endParaRPr sz="100" i="0" u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89000" lvl="1" indent="-414337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160"/>
              <a:buFont typeface="Noto Sans Symbols"/>
              <a:buChar char="⚪"/>
            </a:pPr>
            <a:r>
              <a:rPr lang="en" sz="2000" i="0" u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</a:t>
            </a:r>
            <a:r>
              <a:rPr lang="en" sz="2000" b="1" i="1" u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narrowing conversion</a:t>
            </a:r>
            <a:r>
              <a:rPr lang="en" sz="2000" i="0" u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is one that converts an object to a type that cannot include all of the values of the original type e.g., </a:t>
            </a:r>
            <a:r>
              <a:rPr lang="en" sz="2000" b="1" i="0" u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float</a:t>
            </a:r>
            <a:r>
              <a:rPr lang="en" sz="2000" i="0" u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to </a:t>
            </a:r>
            <a:r>
              <a:rPr lang="en" sz="2000" b="1" i="0" u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</a:t>
            </a:r>
            <a:r>
              <a:rPr lang="en" sz="2000" i="0" u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000" dirty="0">
              <a:latin typeface="Cambria"/>
              <a:ea typeface="Cambria"/>
              <a:cs typeface="Cambria"/>
              <a:sym typeface="Cambria"/>
            </a:endParaRPr>
          </a:p>
          <a:p>
            <a:pPr marL="889000" lvl="1" indent="-419099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hlink"/>
              </a:buClr>
              <a:buSzPts val="325"/>
              <a:buFont typeface="Noto Sans Symbols"/>
              <a:buNone/>
            </a:pPr>
            <a:endParaRPr sz="100" i="0" u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070100" lvl="4" indent="-36195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48135"/>
              </a:buClr>
              <a:buSzPts val="1280"/>
              <a:buFont typeface="Cambria"/>
              <a:buChar char="■"/>
            </a:pPr>
            <a:r>
              <a:rPr lang="en" sz="2000" i="0" u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May lose data.</a:t>
            </a:r>
            <a:endParaRPr sz="1000" dirty="0">
              <a:latin typeface="Cambria"/>
              <a:ea typeface="Cambria"/>
              <a:cs typeface="Cambria"/>
              <a:sym typeface="Cambria"/>
            </a:endParaRPr>
          </a:p>
          <a:p>
            <a:pPr marL="1293812" lvl="2" indent="-380999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ts val="350"/>
              <a:buFont typeface="Noto Sans Symbols"/>
              <a:buNone/>
            </a:pPr>
            <a:endParaRPr sz="100" i="0" u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89000" lvl="1" indent="-414337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160"/>
              <a:buFont typeface="Noto Sans Symbols"/>
              <a:buChar char="⚪"/>
            </a:pPr>
            <a:r>
              <a:rPr lang="en" sz="2000" i="0" u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</a:t>
            </a:r>
            <a:r>
              <a:rPr lang="en" sz="2000" b="1" i="1" u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widening conversion</a:t>
            </a:r>
            <a:r>
              <a:rPr lang="en" sz="2000" i="0" u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is one in which an object is converted to a type that can include at least approximations to all of the values of the original type   e.g., </a:t>
            </a:r>
            <a:r>
              <a:rPr lang="en" sz="2000" b="1" i="0" u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</a:t>
            </a:r>
            <a:r>
              <a:rPr lang="en" sz="2000" i="0" u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to </a:t>
            </a:r>
            <a:r>
              <a:rPr lang="en" sz="2000" b="1" i="0" u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float</a:t>
            </a:r>
            <a:r>
              <a:rPr lang="en" sz="2000" i="0" u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000" dirty="0">
              <a:latin typeface="Cambria"/>
              <a:ea typeface="Cambria"/>
              <a:cs typeface="Cambria"/>
              <a:sym typeface="Cambria"/>
            </a:endParaRPr>
          </a:p>
          <a:p>
            <a:pPr marL="889000" lvl="1" indent="-419099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hlink"/>
              </a:buClr>
              <a:buSzPts val="325"/>
              <a:buFont typeface="Noto Sans Symbols"/>
              <a:buNone/>
            </a:pPr>
            <a:endParaRPr sz="5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70100" lvl="4" indent="-38735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48135"/>
              </a:buClr>
              <a:buSzPts val="1680"/>
              <a:buFont typeface="Noto Sans Symbols"/>
              <a:buChar char="■"/>
            </a:pPr>
            <a:r>
              <a:rPr lang="en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Generally safe.</a:t>
            </a:r>
            <a:endParaRPr dirty="0"/>
          </a:p>
        </p:txBody>
      </p:sp>
      <p:sp>
        <p:nvSpPr>
          <p:cNvPr id="262" name="Google Shape;262;p36"/>
          <p:cNvSpPr txBox="1"/>
          <p:nvPr/>
        </p:nvSpPr>
        <p:spPr>
          <a:xfrm>
            <a:off x="4343400" y="4948238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6"/>
          <p:cNvSpPr txBox="1"/>
          <p:nvPr/>
        </p:nvSpPr>
        <p:spPr>
          <a:xfrm>
            <a:off x="7086600" y="4948238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t>11</a:t>
            </a:fld>
            <a:endParaRPr/>
          </a:p>
        </p:txBody>
      </p:sp>
      <p:sp>
        <p:nvSpPr>
          <p:cNvPr id="264" name="Google Shape;264;p36"/>
          <p:cNvSpPr txBox="1"/>
          <p:nvPr/>
        </p:nvSpPr>
        <p:spPr>
          <a:xfrm>
            <a:off x="33528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01;p19"/>
          <p:cNvSpPr/>
          <p:nvPr/>
        </p:nvSpPr>
        <p:spPr>
          <a:xfrm>
            <a:off x="0" y="-13424"/>
            <a:ext cx="9144000" cy="510565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5481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79400" lvl="0" algn="ctr">
              <a:lnSpc>
                <a:spcPct val="90000"/>
              </a:lnSpc>
              <a:spcBef>
                <a:spcPts val="600"/>
              </a:spcBef>
              <a:buSzPts val="1100"/>
            </a:pPr>
            <a:r>
              <a:rPr lang="en-US" sz="2400" b="1" dirty="0">
                <a:solidFill>
                  <a:srgbClr val="38761D"/>
                </a:solidFill>
              </a:rPr>
              <a:t>Type Conversion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>
            <a:spLocks noGrp="1"/>
          </p:cNvSpPr>
          <p:nvPr>
            <p:ph type="body" idx="1"/>
          </p:nvPr>
        </p:nvSpPr>
        <p:spPr>
          <a:xfrm>
            <a:off x="311700" y="723267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7675" lvl="0" indent="-4159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180"/>
              <a:buFont typeface="Cambria"/>
              <a:buChar char="■"/>
            </a:pPr>
            <a:r>
              <a:rPr lang="en" sz="1900" i="0" u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Type conversions may be:</a:t>
            </a:r>
            <a:endParaRPr sz="1300" dirty="0">
              <a:latin typeface="Cambria"/>
              <a:ea typeface="Cambria"/>
              <a:cs typeface="Cambria"/>
              <a:sym typeface="Cambria"/>
            </a:endParaRPr>
          </a:p>
          <a:p>
            <a:pPr marL="1681161" lvl="3" indent="-35401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⚪"/>
            </a:pPr>
            <a:r>
              <a:rPr lang="en" sz="1900" i="0" u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Implicit (</a:t>
            </a:r>
            <a:r>
              <a:rPr lang="en" sz="1900" b="1" i="0" u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coercion</a:t>
            </a:r>
            <a:r>
              <a:rPr lang="en" sz="1900" i="0" u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).</a:t>
            </a:r>
            <a:endParaRPr sz="900" dirty="0">
              <a:latin typeface="Cambria"/>
              <a:ea typeface="Cambria"/>
              <a:cs typeface="Cambria"/>
              <a:sym typeface="Cambria"/>
            </a:endParaRPr>
          </a:p>
          <a:p>
            <a:pPr marL="1681161" lvl="3" indent="-35401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⚪"/>
            </a:pPr>
            <a:r>
              <a:rPr lang="en" sz="1900" i="0" u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Explicit (such as casting in </a:t>
            </a:r>
            <a:r>
              <a:rPr lang="en" sz="1900" b="1" i="0" u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en" sz="1900" i="0" u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).</a:t>
            </a:r>
            <a:endParaRPr sz="900" dirty="0">
              <a:latin typeface="Cambria"/>
              <a:ea typeface="Cambria"/>
              <a:cs typeface="Cambria"/>
              <a:sym typeface="Cambria"/>
            </a:endParaRPr>
          </a:p>
          <a:p>
            <a:pPr marL="1681161" lvl="3" indent="-338136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750"/>
              <a:buFont typeface="Noto Sans Symbols"/>
              <a:buNone/>
            </a:pPr>
            <a:endParaRPr sz="500" i="0" u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47675" lvl="0" indent="-4159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48135"/>
              </a:buClr>
              <a:buSzPts val="1180"/>
              <a:buFont typeface="Noto Sans Symbols"/>
              <a:buChar char="■"/>
            </a:pPr>
            <a:r>
              <a:rPr lang="en" sz="1900" i="0" u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</a:t>
            </a:r>
            <a:r>
              <a:rPr lang="en" sz="1900" b="1" i="1" u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mixed-mode</a:t>
            </a:r>
            <a:r>
              <a:rPr lang="en" sz="1900" i="0" u="none" dirty="0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900" i="0" u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expression is one that has operands of different types.</a:t>
            </a:r>
            <a:endParaRPr sz="1300" dirty="0">
              <a:latin typeface="Cambria"/>
              <a:ea typeface="Cambria"/>
              <a:cs typeface="Cambria"/>
              <a:sym typeface="Cambria"/>
            </a:endParaRPr>
          </a:p>
          <a:p>
            <a:pPr marL="447675" lvl="0" indent="-4032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</a:pPr>
            <a:endParaRPr sz="500" i="0" u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47675" lvl="0" indent="-4159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548135"/>
              </a:buClr>
              <a:buSzPts val="1180"/>
              <a:buFont typeface="Noto Sans Symbols"/>
              <a:buChar char="■"/>
            </a:pPr>
            <a:r>
              <a:rPr lang="en" sz="1900" i="0" u="none" dirty="0">
                <a:solidFill>
                  <a:srgbClr val="292929"/>
                </a:solidFill>
                <a:latin typeface="Cambria"/>
                <a:ea typeface="Cambria"/>
                <a:cs typeface="Cambria"/>
                <a:sym typeface="Cambria"/>
              </a:rPr>
              <a:t>A </a:t>
            </a:r>
            <a:r>
              <a:rPr lang="en" sz="1900" b="1" i="1" u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coercion</a:t>
            </a:r>
            <a:r>
              <a:rPr lang="en" sz="1900" i="0" u="none" dirty="0">
                <a:solidFill>
                  <a:srgbClr val="292929"/>
                </a:solidFill>
                <a:latin typeface="Cambria"/>
                <a:ea typeface="Cambria"/>
                <a:cs typeface="Cambria"/>
                <a:sym typeface="Cambria"/>
              </a:rPr>
              <a:t> is an implicit type conversion.</a:t>
            </a:r>
            <a:endParaRPr sz="1300" dirty="0">
              <a:latin typeface="Cambria"/>
              <a:ea typeface="Cambria"/>
              <a:cs typeface="Cambria"/>
              <a:sym typeface="Cambria"/>
            </a:endParaRPr>
          </a:p>
          <a:p>
            <a:pPr marL="447675" lvl="0" indent="-403225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CC9900"/>
              </a:buClr>
              <a:buSzPts val="700"/>
              <a:buFont typeface="Noto Sans Symbols"/>
              <a:buNone/>
            </a:pPr>
            <a:endParaRPr sz="500" i="0" u="none" dirty="0">
              <a:solidFill>
                <a:srgbClr val="292929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47675" lvl="0" indent="-4159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548135"/>
              </a:buClr>
              <a:buSzPts val="1180"/>
              <a:buFont typeface="Cambria"/>
              <a:buChar char="■"/>
            </a:pPr>
            <a:r>
              <a:rPr lang="en" sz="1900" i="0" u="none" dirty="0">
                <a:solidFill>
                  <a:srgbClr val="292929"/>
                </a:solidFill>
                <a:latin typeface="Cambria"/>
                <a:ea typeface="Cambria"/>
                <a:cs typeface="Cambria"/>
                <a:sym typeface="Cambria"/>
              </a:rPr>
              <a:t>In most languages, all numeric types are coerced in expressions, using widening conversions.</a:t>
            </a:r>
            <a:endParaRPr sz="1300" dirty="0">
              <a:latin typeface="Cambria"/>
              <a:ea typeface="Cambria"/>
              <a:cs typeface="Cambria"/>
              <a:sym typeface="Cambria"/>
            </a:endParaRPr>
          </a:p>
          <a:p>
            <a:pPr marL="447675" lvl="0" indent="-403225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CC9900"/>
              </a:buClr>
              <a:buSzPts val="700"/>
              <a:buFont typeface="Noto Sans Symbols"/>
              <a:buNone/>
            </a:pPr>
            <a:endParaRPr sz="500" i="0" u="none" dirty="0">
              <a:solidFill>
                <a:srgbClr val="292929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47675" lvl="0" indent="-4159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548135"/>
              </a:buClr>
              <a:buSzPts val="1180"/>
              <a:buFont typeface="Noto Sans Symbols"/>
              <a:buChar char="■"/>
            </a:pPr>
            <a:r>
              <a:rPr lang="en" sz="1900" i="0" u="none" dirty="0">
                <a:solidFill>
                  <a:srgbClr val="292929"/>
                </a:solidFill>
                <a:latin typeface="Cambria"/>
                <a:ea typeface="Cambria"/>
                <a:cs typeface="Cambria"/>
                <a:sym typeface="Cambria"/>
              </a:rPr>
              <a:t>In </a:t>
            </a:r>
            <a:r>
              <a:rPr lang="en" sz="1900" b="1" i="0" u="none" dirty="0">
                <a:solidFill>
                  <a:srgbClr val="292929"/>
                </a:solidFill>
                <a:latin typeface="Cambria"/>
                <a:ea typeface="Cambria"/>
                <a:cs typeface="Cambria"/>
                <a:sym typeface="Cambria"/>
              </a:rPr>
              <a:t>Java</a:t>
            </a:r>
            <a:r>
              <a:rPr lang="en" sz="1900" i="0" u="none" dirty="0">
                <a:solidFill>
                  <a:srgbClr val="292929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" sz="1900" b="1" i="0" u="none" dirty="0">
                <a:solidFill>
                  <a:srgbClr val="292929"/>
                </a:solidFill>
                <a:latin typeface="Cambria"/>
                <a:ea typeface="Cambria"/>
                <a:cs typeface="Cambria"/>
                <a:sym typeface="Cambria"/>
              </a:rPr>
              <a:t>byte</a:t>
            </a:r>
            <a:r>
              <a:rPr lang="en" sz="1900" i="0" u="none" dirty="0">
                <a:solidFill>
                  <a:srgbClr val="292929"/>
                </a:solidFill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lang="en" sz="1900" b="1" i="0" u="none" dirty="0">
                <a:solidFill>
                  <a:srgbClr val="292929"/>
                </a:solidFill>
                <a:latin typeface="Cambria"/>
                <a:ea typeface="Cambria"/>
                <a:cs typeface="Cambria"/>
                <a:sym typeface="Cambria"/>
              </a:rPr>
              <a:t>short</a:t>
            </a:r>
            <a:r>
              <a:rPr lang="en" sz="1900" i="0" u="none" dirty="0">
                <a:solidFill>
                  <a:srgbClr val="292929"/>
                </a:solidFill>
                <a:latin typeface="Cambria"/>
                <a:ea typeface="Cambria"/>
                <a:cs typeface="Cambria"/>
                <a:sym typeface="Cambria"/>
              </a:rPr>
              <a:t> are coerced to </a:t>
            </a:r>
            <a:r>
              <a:rPr lang="en" sz="1900" b="1" i="0" u="none" dirty="0">
                <a:solidFill>
                  <a:srgbClr val="292929"/>
                </a:solidFill>
                <a:latin typeface="Cambria"/>
                <a:ea typeface="Cambria"/>
                <a:cs typeface="Cambria"/>
                <a:sym typeface="Cambria"/>
              </a:rPr>
              <a:t>int</a:t>
            </a:r>
            <a:r>
              <a:rPr lang="en" sz="1900" i="0" u="none" dirty="0">
                <a:solidFill>
                  <a:srgbClr val="292929"/>
                </a:solidFill>
                <a:latin typeface="Cambria"/>
                <a:ea typeface="Cambria"/>
                <a:cs typeface="Cambria"/>
                <a:sym typeface="Cambria"/>
              </a:rPr>
              <a:t> whenever an operation is applied.</a:t>
            </a:r>
            <a:endParaRPr sz="1300" dirty="0">
              <a:latin typeface="Cambria"/>
              <a:ea typeface="Cambria"/>
              <a:cs typeface="Cambria"/>
              <a:sym typeface="Cambria"/>
            </a:endParaRPr>
          </a:p>
          <a:p>
            <a:pPr marL="447675" lvl="0" indent="-340995" algn="l" rtl="0">
              <a:spcBef>
                <a:spcPts val="480"/>
              </a:spcBef>
              <a:spcAft>
                <a:spcPts val="0"/>
              </a:spcAft>
              <a:buSzPts val="1680"/>
              <a:buNone/>
            </a:pPr>
            <a:endParaRPr sz="2400" b="0" i="0" u="none" dirty="0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37"/>
          <p:cNvSpPr txBox="1"/>
          <p:nvPr/>
        </p:nvSpPr>
        <p:spPr>
          <a:xfrm>
            <a:off x="4343400" y="4948238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7"/>
          <p:cNvSpPr txBox="1"/>
          <p:nvPr/>
        </p:nvSpPr>
        <p:spPr>
          <a:xfrm>
            <a:off x="7086600" y="4948238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t>12</a:t>
            </a:fld>
            <a:endParaRPr/>
          </a:p>
        </p:txBody>
      </p:sp>
      <p:sp>
        <p:nvSpPr>
          <p:cNvPr id="274" name="Google Shape;274;p37"/>
          <p:cNvSpPr txBox="1"/>
          <p:nvPr/>
        </p:nvSpPr>
        <p:spPr>
          <a:xfrm>
            <a:off x="33528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01;p19"/>
          <p:cNvSpPr/>
          <p:nvPr/>
        </p:nvSpPr>
        <p:spPr>
          <a:xfrm>
            <a:off x="0" y="-13424"/>
            <a:ext cx="9144000" cy="510565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5481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79400" lvl="0" algn="ctr">
              <a:lnSpc>
                <a:spcPct val="90000"/>
              </a:lnSpc>
              <a:spcBef>
                <a:spcPts val="600"/>
              </a:spcBef>
              <a:buSzPts val="1100"/>
            </a:pPr>
            <a:r>
              <a:rPr lang="en-US" sz="2400" b="1" dirty="0">
                <a:solidFill>
                  <a:srgbClr val="38761D"/>
                </a:solidFill>
              </a:rPr>
              <a:t>Type Conversion (</a:t>
            </a:r>
            <a:r>
              <a:rPr lang="en-US" sz="2400" b="1" dirty="0" err="1">
                <a:solidFill>
                  <a:srgbClr val="38761D"/>
                </a:solidFill>
              </a:rPr>
              <a:t>cont</a:t>
            </a:r>
            <a:r>
              <a:rPr lang="en-US" sz="2400" b="1" dirty="0">
                <a:solidFill>
                  <a:srgbClr val="38761D"/>
                </a:solidFill>
              </a:rPr>
              <a:t>…)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8"/>
          <p:cNvSpPr txBox="1">
            <a:spLocks noGrp="1"/>
          </p:cNvSpPr>
          <p:nvPr>
            <p:ph type="body" idx="1"/>
          </p:nvPr>
        </p:nvSpPr>
        <p:spPr>
          <a:xfrm>
            <a:off x="227724" y="73259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7675" lvl="0" indent="-4476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■"/>
            </a:pPr>
            <a:r>
              <a:rPr lang="en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Explicit Type Conversions:</a:t>
            </a:r>
            <a:endParaRPr dirty="0"/>
          </a:p>
          <a:p>
            <a:pPr marL="447675" lvl="0" indent="-4032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</a:pPr>
            <a:endParaRPr sz="10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89000" lvl="1" indent="-43973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⚪"/>
            </a:pPr>
            <a:r>
              <a:rPr lang="en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Called </a:t>
            </a:r>
            <a:r>
              <a:rPr lang="en" sz="2400" b="1" i="1" u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casting</a:t>
            </a:r>
            <a:r>
              <a:rPr lang="en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lang="en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-based language.</a:t>
            </a:r>
            <a:endParaRPr dirty="0"/>
          </a:p>
          <a:p>
            <a:pPr marL="889000" lvl="1" indent="-419099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hlink"/>
              </a:buClr>
              <a:buSzPts val="325"/>
              <a:buFont typeface="Noto Sans Symbols"/>
              <a:buNone/>
            </a:pPr>
            <a:endParaRPr sz="5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89000" lvl="1" indent="-43973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⚪"/>
            </a:pPr>
            <a:r>
              <a:rPr lang="en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Examples:</a:t>
            </a:r>
            <a:endParaRPr dirty="0"/>
          </a:p>
          <a:p>
            <a:pPr marL="889000" lvl="1" indent="-419099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hlink"/>
              </a:buClr>
              <a:buSzPts val="325"/>
              <a:buFont typeface="Noto Sans Symbols"/>
              <a:buNone/>
            </a:pPr>
            <a:endParaRPr sz="5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93812" lvl="2" indent="-403224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■"/>
            </a:pPr>
            <a:r>
              <a:rPr lang="en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conversion (cast)</a:t>
            </a:r>
            <a:endParaRPr dirty="0"/>
          </a:p>
          <a:p>
            <a:pPr marL="1293812" lvl="2" indent="-403224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</a:pPr>
            <a:endParaRPr sz="1000" b="0" i="0" u="none" dirty="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93812" lvl="2" indent="-403224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lang="en" sz="2400" b="1" i="0" u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int a, b;</a:t>
            </a:r>
            <a:br>
              <a:rPr lang="en" sz="2400" b="1" i="0" u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 b="1" i="0" u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float x;</a:t>
            </a:r>
            <a:br>
              <a:rPr lang="en" sz="2400" b="1" i="0" u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 b="1" i="0" u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x = (float)a/(float)b;</a:t>
            </a:r>
            <a:endParaRPr dirty="0"/>
          </a:p>
        </p:txBody>
      </p:sp>
      <p:sp>
        <p:nvSpPr>
          <p:cNvPr id="282" name="Google Shape;282;p38"/>
          <p:cNvSpPr txBox="1"/>
          <p:nvPr/>
        </p:nvSpPr>
        <p:spPr>
          <a:xfrm>
            <a:off x="4343400" y="4948238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8"/>
          <p:cNvSpPr txBox="1"/>
          <p:nvPr/>
        </p:nvSpPr>
        <p:spPr>
          <a:xfrm>
            <a:off x="7086600" y="4948238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t>13</a:t>
            </a:fld>
            <a:endParaRPr/>
          </a:p>
        </p:txBody>
      </p:sp>
      <p:sp>
        <p:nvSpPr>
          <p:cNvPr id="284" name="Google Shape;284;p38"/>
          <p:cNvSpPr txBox="1"/>
          <p:nvPr/>
        </p:nvSpPr>
        <p:spPr>
          <a:xfrm>
            <a:off x="33528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01;p19"/>
          <p:cNvSpPr/>
          <p:nvPr/>
        </p:nvSpPr>
        <p:spPr>
          <a:xfrm>
            <a:off x="0" y="-13424"/>
            <a:ext cx="9144000" cy="510565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5481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79400" lvl="0" algn="ctr">
              <a:lnSpc>
                <a:spcPct val="90000"/>
              </a:lnSpc>
              <a:spcBef>
                <a:spcPts val="600"/>
              </a:spcBef>
              <a:buSzPts val="1100"/>
            </a:pPr>
            <a:r>
              <a:rPr lang="en-US" sz="2400" b="1" dirty="0">
                <a:solidFill>
                  <a:srgbClr val="38761D"/>
                </a:solidFill>
              </a:rPr>
              <a:t>Explicit Type Conversions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 txBox="1">
            <a:spLocks noGrp="1"/>
          </p:cNvSpPr>
          <p:nvPr>
            <p:ph type="body" idx="1"/>
          </p:nvPr>
        </p:nvSpPr>
        <p:spPr>
          <a:xfrm>
            <a:off x="190402" y="667283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Causes </a:t>
            </a:r>
          </a:p>
          <a:p>
            <a:pPr marL="457200" lvl="1" indent="0">
              <a:buNone/>
            </a:pPr>
            <a:r>
              <a:rPr lang="en-US" sz="2800" dirty="0"/>
              <a:t>– Inherent limitations of arithmetic </a:t>
            </a:r>
          </a:p>
          <a:p>
            <a:pPr marL="914400" lvl="2" indent="0">
              <a:buNone/>
            </a:pPr>
            <a:r>
              <a:rPr lang="en-US" sz="2400" dirty="0"/>
              <a:t>e.g., division by zero </a:t>
            </a:r>
          </a:p>
          <a:p>
            <a:pPr marL="457200" lvl="1" indent="0">
              <a:buNone/>
            </a:pPr>
            <a:r>
              <a:rPr lang="en-US" sz="2800" dirty="0"/>
              <a:t>– Limitations of computer arithmetic </a:t>
            </a:r>
          </a:p>
          <a:p>
            <a:pPr marL="914400" lvl="2" indent="0">
              <a:buNone/>
            </a:pPr>
            <a:r>
              <a:rPr lang="en-US" sz="2400" dirty="0"/>
              <a:t>e.g. overflow or underflow</a:t>
            </a:r>
          </a:p>
          <a:p>
            <a:r>
              <a:rPr lang="en-US" dirty="0"/>
              <a:t>Floating-point overflow and underflow, and division by zero are examples of </a:t>
            </a:r>
            <a:r>
              <a:rPr lang="en-US" dirty="0">
                <a:solidFill>
                  <a:srgbClr val="0066FF"/>
                </a:solidFill>
              </a:rPr>
              <a:t>run-time errors</a:t>
            </a:r>
            <a:r>
              <a:rPr lang="en-US" dirty="0"/>
              <a:t>, which are sometimes called exceptions</a:t>
            </a:r>
          </a:p>
        </p:txBody>
      </p:sp>
      <p:sp>
        <p:nvSpPr>
          <p:cNvPr id="292" name="Google Shape;292;p39"/>
          <p:cNvSpPr txBox="1"/>
          <p:nvPr/>
        </p:nvSpPr>
        <p:spPr>
          <a:xfrm>
            <a:off x="4343400" y="4948238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9"/>
          <p:cNvSpPr txBox="1"/>
          <p:nvPr/>
        </p:nvSpPr>
        <p:spPr>
          <a:xfrm>
            <a:off x="7086600" y="4948238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t>14</a:t>
            </a:fld>
            <a:endParaRPr/>
          </a:p>
        </p:txBody>
      </p:sp>
      <p:sp>
        <p:nvSpPr>
          <p:cNvPr id="294" name="Google Shape;294;p39"/>
          <p:cNvSpPr txBox="1"/>
          <p:nvPr/>
        </p:nvSpPr>
        <p:spPr>
          <a:xfrm>
            <a:off x="33528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01;p19"/>
          <p:cNvSpPr/>
          <p:nvPr/>
        </p:nvSpPr>
        <p:spPr>
          <a:xfrm>
            <a:off x="0" y="-13424"/>
            <a:ext cx="9144000" cy="510565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5481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79400" lvl="0" algn="ctr">
              <a:lnSpc>
                <a:spcPct val="90000"/>
              </a:lnSpc>
              <a:spcBef>
                <a:spcPts val="600"/>
              </a:spcBef>
              <a:buSzPts val="1100"/>
            </a:pPr>
            <a:r>
              <a:rPr lang="en-US" sz="2400" b="1" dirty="0">
                <a:solidFill>
                  <a:srgbClr val="38761D"/>
                </a:solidFill>
              </a:rPr>
              <a:t>Type Conversions: Errors in Expressions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26801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CC6600"/>
                </a:solidFill>
              </a:rPr>
              <a:t>Arithmetic expression </a:t>
            </a:r>
            <a:br>
              <a:rPr lang="en-US" dirty="0">
                <a:solidFill>
                  <a:srgbClr val="CC66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sz="3000" dirty="0">
                <a:solidFill>
                  <a:srgbClr val="FF0000"/>
                </a:solidFill>
              </a:rPr>
              <a:t>T2 , Chapter 7)</a:t>
            </a:r>
            <a:br>
              <a:rPr lang="en-US" sz="3000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289323" y="975123"/>
            <a:ext cx="8322469" cy="41683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Arithmetic evaluation was one of the motivations for the development of the first programming languages </a:t>
            </a:r>
          </a:p>
          <a:p>
            <a:r>
              <a:rPr lang="en-US" dirty="0"/>
              <a:t>Arithmetic expressions consist of </a:t>
            </a:r>
          </a:p>
          <a:p>
            <a:pPr marL="342900" lvl="1" indent="0">
              <a:buNone/>
            </a:pPr>
            <a:r>
              <a:rPr lang="en-US" dirty="0"/>
              <a:t>– </a:t>
            </a:r>
            <a:r>
              <a:rPr lang="en-US" sz="2100" dirty="0"/>
              <a:t>operators </a:t>
            </a:r>
          </a:p>
          <a:p>
            <a:pPr marL="342900" lvl="1" indent="0">
              <a:buNone/>
            </a:pPr>
            <a:r>
              <a:rPr lang="en-US" sz="2100" dirty="0"/>
              <a:t>– operands </a:t>
            </a:r>
          </a:p>
          <a:p>
            <a:pPr marL="342900" lvl="1" indent="0">
              <a:buNone/>
            </a:pPr>
            <a:r>
              <a:rPr lang="en-US" sz="2100" dirty="0"/>
              <a:t>– parentheses </a:t>
            </a:r>
          </a:p>
          <a:p>
            <a:pPr marL="342900" lvl="1" indent="0">
              <a:buNone/>
            </a:pPr>
            <a:r>
              <a:rPr lang="en-US" sz="2100" dirty="0"/>
              <a:t>– function calls </a:t>
            </a:r>
          </a:p>
          <a:p>
            <a:r>
              <a:rPr lang="en-US" dirty="0"/>
              <a:t>The purpose of an arithmetic expression is to specify an arithmetic computation. </a:t>
            </a:r>
          </a:p>
          <a:p>
            <a:r>
              <a:rPr lang="en-US" dirty="0"/>
              <a:t>An implementation of such a computation must cause two actions: </a:t>
            </a:r>
          </a:p>
          <a:p>
            <a:pPr lvl="1"/>
            <a:r>
              <a:rPr lang="en-US" dirty="0"/>
              <a:t>Fetching the operands from memory </a:t>
            </a:r>
          </a:p>
          <a:p>
            <a:pPr lvl="1"/>
            <a:r>
              <a:rPr lang="en-US" dirty="0"/>
              <a:t>Executing the arithmetic operations on those operands.</a:t>
            </a:r>
          </a:p>
        </p:txBody>
      </p:sp>
    </p:spTree>
    <p:extLst>
      <p:ext uri="{BB962C8B-B14F-4D97-AF65-F5344CB8AC3E}">
        <p14:creationId xmlns:p14="http://schemas.microsoft.com/office/powerpoint/2010/main" val="105055301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Issues for Arithmetic Expressions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operator </a:t>
            </a:r>
            <a:r>
              <a:rPr lang="en-US" b="1" dirty="0"/>
              <a:t>precedence</a:t>
            </a:r>
            <a:r>
              <a:rPr lang="en-US" dirty="0"/>
              <a:t> rules?</a:t>
            </a:r>
          </a:p>
          <a:p>
            <a:r>
              <a:rPr lang="en-US" dirty="0"/>
              <a:t>What are the </a:t>
            </a:r>
            <a:r>
              <a:rPr lang="en-US" b="1" dirty="0"/>
              <a:t>operator associativity </a:t>
            </a:r>
            <a:r>
              <a:rPr lang="en-US" dirty="0"/>
              <a:t>rules?</a:t>
            </a:r>
          </a:p>
          <a:p>
            <a:r>
              <a:rPr lang="en-US" dirty="0"/>
              <a:t>What is the </a:t>
            </a:r>
            <a:r>
              <a:rPr lang="en-US" b="1" dirty="0"/>
              <a:t>order of operand evaluation</a:t>
            </a:r>
            <a:r>
              <a:rPr lang="en-US" dirty="0"/>
              <a:t>?</a:t>
            </a:r>
          </a:p>
          <a:p>
            <a:r>
              <a:rPr lang="en-US" dirty="0"/>
              <a:t>Are there restrictions on operand evaluation </a:t>
            </a:r>
            <a:r>
              <a:rPr lang="en-US" dirty="0">
                <a:solidFill>
                  <a:srgbClr val="0070C0"/>
                </a:solidFill>
              </a:rPr>
              <a:t>side effects</a:t>
            </a:r>
            <a:r>
              <a:rPr lang="en-US" dirty="0"/>
              <a:t>?</a:t>
            </a:r>
          </a:p>
          <a:p>
            <a:r>
              <a:rPr lang="en-US" dirty="0"/>
              <a:t>Does the language allow user-defined </a:t>
            </a:r>
            <a:r>
              <a:rPr lang="en-US" b="1" dirty="0"/>
              <a:t>operator overloading</a:t>
            </a:r>
            <a:r>
              <a:rPr lang="en-US" dirty="0"/>
              <a:t>?</a:t>
            </a:r>
          </a:p>
          <a:p>
            <a:r>
              <a:rPr lang="en-US" dirty="0"/>
              <a:t>What </a:t>
            </a:r>
            <a:r>
              <a:rPr lang="en-US" b="1" dirty="0"/>
              <a:t>mode mixing </a:t>
            </a:r>
            <a:r>
              <a:rPr lang="en-US" dirty="0"/>
              <a:t>is allowed in expressions?</a:t>
            </a:r>
          </a:p>
        </p:txBody>
      </p:sp>
    </p:spTree>
    <p:extLst>
      <p:ext uri="{BB962C8B-B14F-4D97-AF65-F5344CB8AC3E}">
        <p14:creationId xmlns:p14="http://schemas.microsoft.com/office/powerpoint/2010/main" val="4174665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CC6600"/>
                </a:solidFill>
              </a:rPr>
              <a:t>Relational and Boolean Expressions,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T2 , Chapter 7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Relational Expressions </a:t>
            </a:r>
          </a:p>
          <a:p>
            <a:r>
              <a:rPr lang="en-IN" dirty="0"/>
              <a:t>Boolean Expressions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61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relational operator: an operator that </a:t>
            </a:r>
            <a:r>
              <a:rPr lang="en-US" dirty="0">
                <a:solidFill>
                  <a:srgbClr val="0066FF"/>
                </a:solidFill>
              </a:rPr>
              <a:t>compares </a:t>
            </a:r>
            <a:r>
              <a:rPr lang="en-US" dirty="0"/>
              <a:t>the values of its two operands</a:t>
            </a:r>
          </a:p>
          <a:p>
            <a:r>
              <a:rPr lang="en-US" dirty="0"/>
              <a:t>Relational Expressions: two operands and one relational operator</a:t>
            </a:r>
          </a:p>
          <a:p>
            <a:r>
              <a:rPr lang="en-US" dirty="0"/>
              <a:t>The value of a relational expression is Boolean, unless it is not a type included in the language</a:t>
            </a:r>
          </a:p>
          <a:p>
            <a:pPr lvl="1"/>
            <a:r>
              <a:rPr lang="en-US" dirty="0"/>
              <a:t>Use relational operators and operands of various types</a:t>
            </a:r>
          </a:p>
          <a:p>
            <a:pPr lvl="1"/>
            <a:r>
              <a:rPr lang="en-US" dirty="0"/>
              <a:t>Operator symbols used vary somewhat among languages (!=, /=, .NE., &lt;&gt;, #)</a:t>
            </a:r>
          </a:p>
          <a:p>
            <a:r>
              <a:rPr lang="en-US" dirty="0"/>
              <a:t>Relational operator always have lower precedence than the arithmetic operators</a:t>
            </a:r>
          </a:p>
          <a:p>
            <a:pPr marL="342900" lvl="1" indent="0">
              <a:buNone/>
            </a:pPr>
            <a:r>
              <a:rPr lang="en-US" dirty="0"/>
              <a:t>Ex: a+1 &gt; 2*b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587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785"/>
            <a:ext cx="7886700" cy="994172"/>
          </a:xfrm>
        </p:spPr>
        <p:txBody>
          <a:bodyPr/>
          <a:lstStyle/>
          <a:p>
            <a:r>
              <a:rPr lang="en-US" dirty="0"/>
              <a:t>Relational Expressions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77841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JavaScript and PHP have two additional relational operator, === and !== </a:t>
            </a:r>
          </a:p>
          <a:p>
            <a:pPr lvl="1"/>
            <a:r>
              <a:rPr lang="en-US" dirty="0"/>
              <a:t>Similar to their cousins, == and !=, except that they do not coerce their operands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795" y="1118891"/>
            <a:ext cx="6906410" cy="205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501" y="4393407"/>
            <a:ext cx="6472238" cy="7500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8796" y="853887"/>
            <a:ext cx="68794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Table 1: Syntax of the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301214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676614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7675" lvl="0" indent="-4222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80"/>
              <a:buFont typeface="Cambria"/>
              <a:buChar char="■"/>
            </a:pPr>
            <a:r>
              <a:rPr lang="en" sz="2000" i="0" u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Arithmetic evaluation was one of the motivations for the development of the first programming languages.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  <a:p>
            <a:pPr marL="447675" lvl="0" indent="-385445" algn="just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980"/>
              <a:buFont typeface="Noto Sans Symbols"/>
              <a:buNone/>
            </a:pPr>
            <a:endParaRPr sz="1000" i="0" u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47675" lvl="0" indent="-422275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8761D"/>
              </a:buClr>
              <a:buSzPts val="1280"/>
              <a:buFont typeface="Noto Sans Symbols"/>
              <a:buChar char="■"/>
            </a:pPr>
            <a:r>
              <a:rPr lang="en" sz="2000" b="1" i="0" u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Arithmetic expressions</a:t>
            </a:r>
            <a:r>
              <a:rPr lang="en" sz="2000" i="0" u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consist of operators, operands, parentheses, and function calls.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  <a:p>
            <a:pPr marL="447675" lvl="0" indent="-385445" algn="just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980"/>
              <a:buFont typeface="Noto Sans Symbols"/>
              <a:buNone/>
            </a:pPr>
            <a:endParaRPr sz="1000" i="0" u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47675" lvl="0" indent="-422275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8761D"/>
              </a:buClr>
              <a:buSzPts val="1280"/>
              <a:buFont typeface="Noto Sans Symbols"/>
              <a:buChar char="■"/>
            </a:pPr>
            <a:r>
              <a:rPr lang="en" sz="2000" b="1" i="0" u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Operators</a:t>
            </a:r>
            <a:r>
              <a:rPr lang="en" sz="2000" i="0" u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can be: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  <a:p>
            <a:pPr marL="447675" lvl="0" indent="-425450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ts val="350"/>
              <a:buFont typeface="Noto Sans Symbols"/>
              <a:buNone/>
            </a:pPr>
            <a:endParaRPr sz="100" i="0" u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89000" lvl="1" indent="-414337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160"/>
              <a:buFont typeface="Noto Sans Symbols"/>
              <a:buChar char="⚪"/>
            </a:pPr>
            <a:r>
              <a:rPr lang="en" sz="2000" i="0" u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</a:t>
            </a:r>
            <a:r>
              <a:rPr lang="en" sz="2000" b="1" i="0" u="none" dirty="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unary</a:t>
            </a:r>
            <a:r>
              <a:rPr lang="en" sz="2000" i="0" u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operator has one operand.</a:t>
            </a:r>
            <a:endParaRPr sz="1000" dirty="0">
              <a:latin typeface="Cambria"/>
              <a:ea typeface="Cambria"/>
              <a:cs typeface="Cambria"/>
              <a:sym typeface="Cambria"/>
            </a:endParaRPr>
          </a:p>
          <a:p>
            <a:pPr marL="889000" lvl="1" indent="-419099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hlink"/>
              </a:buClr>
              <a:buSzPts val="325"/>
              <a:buFont typeface="Noto Sans Symbols"/>
              <a:buNone/>
            </a:pPr>
            <a:endParaRPr sz="100" i="0" u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89000" lvl="1" indent="-414337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160"/>
              <a:buFont typeface="Noto Sans Symbols"/>
              <a:buChar char="⚪"/>
            </a:pPr>
            <a:r>
              <a:rPr lang="en" sz="2000" i="0" u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</a:t>
            </a:r>
            <a:r>
              <a:rPr lang="en" sz="2000" b="1" i="0" u="none" dirty="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binary</a:t>
            </a:r>
            <a:r>
              <a:rPr lang="en" sz="2000" i="0" u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operator has two operands.</a:t>
            </a:r>
            <a:endParaRPr sz="1000" dirty="0">
              <a:latin typeface="Cambria"/>
              <a:ea typeface="Cambria"/>
              <a:cs typeface="Cambria"/>
              <a:sym typeface="Cambria"/>
            </a:endParaRPr>
          </a:p>
          <a:p>
            <a:pPr marL="889000" lvl="1" indent="-419099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hlink"/>
              </a:buClr>
              <a:buSzPts val="325"/>
              <a:buFont typeface="Noto Sans Symbols"/>
              <a:buNone/>
            </a:pPr>
            <a:endParaRPr sz="100" i="0" u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89000" lvl="1" indent="-414337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160"/>
              <a:buFont typeface="Noto Sans Symbols"/>
              <a:buChar char="⚪"/>
            </a:pPr>
            <a:r>
              <a:rPr lang="en" sz="2000" i="0" u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</a:t>
            </a:r>
            <a:r>
              <a:rPr lang="en" sz="2000" b="1" i="0" u="none" dirty="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ternary</a:t>
            </a:r>
            <a:r>
              <a:rPr lang="en" sz="2000" i="0" u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operator has three operands.</a:t>
            </a:r>
            <a:endParaRPr sz="10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4343400" y="4948238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7086600" y="4948238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t>2</a:t>
            </a:fld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3274625" y="4703625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0" y="11950"/>
            <a:ext cx="9144000" cy="4428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5481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79400" lvl="0" indent="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 dirty="0">
              <a:solidFill>
                <a:srgbClr val="38761D"/>
              </a:solidFill>
            </a:endParaRPr>
          </a:p>
          <a:p>
            <a:pPr marL="27940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rgbClr val="38761D"/>
                </a:solidFill>
              </a:rPr>
              <a:t>Arithmetic Expression</a:t>
            </a:r>
            <a:endParaRPr sz="2400" b="1" dirty="0">
              <a:solidFill>
                <a:srgbClr val="38761D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Expressions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Expressions </a:t>
            </a:r>
          </a:p>
          <a:p>
            <a:pPr lvl="1"/>
            <a:r>
              <a:rPr lang="en-US" dirty="0"/>
              <a:t>– Operands are Boolean and the result is Boolean </a:t>
            </a:r>
          </a:p>
          <a:p>
            <a:r>
              <a:rPr lang="en-US" dirty="0"/>
              <a:t>The syntax of the Boolean operators available in some common languages is as follows: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31479" y="2823956"/>
          <a:ext cx="6096000" cy="1988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7220">
                <a:tc>
                  <a:txBody>
                    <a:bodyPr/>
                    <a:lstStyle/>
                    <a:p>
                      <a:r>
                        <a:rPr lang="da-DK" sz="1800" dirty="0"/>
                        <a:t>FORTRAN 77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a-DK" sz="1800" dirty="0"/>
                        <a:t>FORTRAN 90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Ada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.AND.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and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&amp;&amp;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and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.OR.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||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.NOT.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!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xor</a:t>
                      </a:r>
                      <a:r>
                        <a:rPr lang="en-US" sz="1800" dirty="0"/>
                        <a:t>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127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Boolean Type in 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Versions of C prior to C99 have no Boolean type; it uses </a:t>
            </a:r>
            <a:r>
              <a:rPr lang="en-US" dirty="0" err="1">
                <a:solidFill>
                  <a:srgbClr val="0066FF"/>
                </a:solidFill>
              </a:rPr>
              <a:t>int</a:t>
            </a:r>
            <a:r>
              <a:rPr lang="en-US" dirty="0"/>
              <a:t> type with 0 for false and non zero for true</a:t>
            </a:r>
          </a:p>
          <a:p>
            <a:r>
              <a:rPr lang="en-US" dirty="0"/>
              <a:t>One odd characteristic of C’s expressions: a &lt; b &lt; c is a legal expression, but the result is not what you might expect: </a:t>
            </a:r>
          </a:p>
          <a:p>
            <a:pPr marL="342900" lvl="1" indent="0">
              <a:buNone/>
            </a:pPr>
            <a:r>
              <a:rPr lang="en-US" dirty="0"/>
              <a:t>a &lt; b &lt; 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 left most operator is evaluated first because the relational operators of &lt; are left associative, producing either 0 or1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Then, this result is compared with </a:t>
            </a:r>
            <a:r>
              <a:rPr lang="en-US" dirty="0" err="1"/>
              <a:t>var</a:t>
            </a:r>
            <a:r>
              <a:rPr lang="en-US" dirty="0"/>
              <a:t> c. There is never a comparison between b and c.</a:t>
            </a:r>
          </a:p>
        </p:txBody>
      </p:sp>
    </p:spTree>
    <p:extLst>
      <p:ext uri="{BB962C8B-B14F-4D97-AF65-F5344CB8AC3E}">
        <p14:creationId xmlns:p14="http://schemas.microsoft.com/office/powerpoint/2010/main" val="1148780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2"/>
          <p:cNvSpPr txBox="1">
            <a:spLocks noGrp="1"/>
          </p:cNvSpPr>
          <p:nvPr>
            <p:ph type="body" idx="1"/>
          </p:nvPr>
        </p:nvSpPr>
        <p:spPr>
          <a:xfrm>
            <a:off x="83100" y="685944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7675" lvl="0" indent="-428625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380"/>
              <a:buFont typeface="Noto Sans Symbols"/>
              <a:buChar char="■"/>
            </a:pPr>
            <a:r>
              <a:rPr lang="en" sz="21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" sz="2100" b="1" i="0" u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short-circuit evaluation</a:t>
            </a:r>
            <a:r>
              <a:rPr lang="en" sz="21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an expression is one in which the result is determined without evaluating all of the operands and/or operators.</a:t>
            </a:r>
            <a:endParaRPr sz="1500" dirty="0"/>
          </a:p>
          <a:p>
            <a:pPr marL="447675" lvl="0" indent="-403225" algn="just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</a:pPr>
            <a:endParaRPr sz="7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7675" lvl="0" indent="-428625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AA84F"/>
              </a:buClr>
              <a:buSzPts val="1380"/>
              <a:buFont typeface="Noto Sans Symbols"/>
              <a:buChar char="■"/>
            </a:pPr>
            <a:r>
              <a:rPr lang="en" sz="21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Types: </a:t>
            </a:r>
            <a:endParaRPr sz="1500" dirty="0"/>
          </a:p>
          <a:p>
            <a:pPr marL="447675" lvl="0" indent="-403225" algn="just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</a:pPr>
            <a:endParaRPr sz="7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62025" lvl="1" indent="-4953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Arial"/>
              <a:buAutoNum type="arabicPeriod"/>
            </a:pPr>
            <a:r>
              <a:rPr lang="en" sz="2100" b="0" i="0" u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Arithmetic Expressions:</a:t>
            </a:r>
            <a:endParaRPr sz="1100" dirty="0"/>
          </a:p>
          <a:p>
            <a:pPr marL="962025" lvl="1" indent="-493712" algn="just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hlink"/>
              </a:buClr>
              <a:buSzPts val="325"/>
              <a:buFont typeface="Arial"/>
              <a:buNone/>
            </a:pPr>
            <a:endParaRPr sz="200" b="0" i="0" u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93812" lvl="2" indent="-384174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8761D"/>
              </a:buClr>
              <a:buSzPts val="1380"/>
              <a:buFont typeface="Noto Sans Symbols"/>
              <a:buChar char="■"/>
            </a:pPr>
            <a:r>
              <a:rPr lang="en" sz="21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Ex.:</a:t>
            </a:r>
            <a:r>
              <a:rPr lang="en" sz="21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100" b="1" i="0" u="none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(13*a) * (b/13–1)</a:t>
            </a:r>
            <a:endParaRPr sz="1100" dirty="0"/>
          </a:p>
          <a:p>
            <a:pPr marL="962025" lvl="1" indent="-51435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lang="en" sz="21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    </a:t>
            </a:r>
            <a:r>
              <a:rPr lang="en" sz="21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" sz="21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100" b="1" i="0" u="none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1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1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zero, there is no need to evaluate </a:t>
            </a:r>
            <a:r>
              <a:rPr lang="en" sz="2100" b="1" i="0" u="none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(b/13-1)</a:t>
            </a:r>
            <a:r>
              <a:rPr lang="en" sz="21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100" dirty="0"/>
          </a:p>
          <a:p>
            <a:pPr marL="962025" lvl="1" indent="-514350" algn="just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</a:pPr>
            <a:endParaRPr sz="700" b="0" i="0" u="none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62025" lvl="1" indent="-4953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Arial"/>
              <a:buAutoNum type="arabicPeriod" startAt="2"/>
            </a:pPr>
            <a:r>
              <a:rPr lang="en" sz="2100" b="0" i="0" u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logical Expressions:</a:t>
            </a:r>
            <a:endParaRPr sz="1100" dirty="0"/>
          </a:p>
          <a:p>
            <a:pPr marL="962025" lvl="1" indent="-493712" algn="just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hlink"/>
              </a:buClr>
              <a:buSzPts val="325"/>
              <a:buFont typeface="Arial"/>
              <a:buNone/>
            </a:pPr>
            <a:endParaRPr sz="200" b="0" i="0" u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93812" lvl="2" indent="-384174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AA84F"/>
              </a:buClr>
              <a:buSzPts val="1380"/>
              <a:buFont typeface="Noto Sans Symbols"/>
              <a:buChar char="■"/>
            </a:pPr>
            <a:r>
              <a:rPr lang="en" sz="21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Ex.: The value of</a:t>
            </a:r>
            <a:r>
              <a:rPr lang="en" sz="21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100" b="1" i="0" u="none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(a &gt;= 0) and (b &lt; 10) </a:t>
            </a:r>
            <a:r>
              <a:rPr lang="en" sz="21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independent of the second relational expression if </a:t>
            </a:r>
            <a:r>
              <a:rPr lang="en" sz="21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&lt; 0</a:t>
            </a:r>
            <a:r>
              <a:rPr lang="en" sz="21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100" dirty="0"/>
          </a:p>
          <a:p>
            <a:pPr marL="447675" lvl="0" indent="-340995" algn="l" rtl="0">
              <a:spcBef>
                <a:spcPts val="480"/>
              </a:spcBef>
              <a:spcAft>
                <a:spcPts val="0"/>
              </a:spcAft>
              <a:buSzPts val="1680"/>
              <a:buNone/>
            </a:pPr>
            <a:endParaRPr sz="21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p42"/>
          <p:cNvSpPr txBox="1"/>
          <p:nvPr/>
        </p:nvSpPr>
        <p:spPr>
          <a:xfrm>
            <a:off x="4343400" y="4948238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42"/>
          <p:cNvSpPr txBox="1"/>
          <p:nvPr/>
        </p:nvSpPr>
        <p:spPr>
          <a:xfrm>
            <a:off x="7086600" y="4948238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t>22</a:t>
            </a:fld>
            <a:endParaRPr/>
          </a:p>
        </p:txBody>
      </p:sp>
      <p:sp>
        <p:nvSpPr>
          <p:cNvPr id="324" name="Google Shape;324;p42"/>
          <p:cNvSpPr txBox="1"/>
          <p:nvPr/>
        </p:nvSpPr>
        <p:spPr>
          <a:xfrm>
            <a:off x="33528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01;p19"/>
          <p:cNvSpPr/>
          <p:nvPr/>
        </p:nvSpPr>
        <p:spPr>
          <a:xfrm>
            <a:off x="0" y="-13424"/>
            <a:ext cx="9144000" cy="510565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5481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79400" lvl="0" algn="ctr">
              <a:lnSpc>
                <a:spcPct val="90000"/>
              </a:lnSpc>
              <a:spcBef>
                <a:spcPts val="600"/>
              </a:spcBef>
              <a:buSzPts val="1100"/>
            </a:pPr>
            <a:r>
              <a:rPr lang="en-US" sz="2400" b="1" dirty="0">
                <a:solidFill>
                  <a:srgbClr val="38761D"/>
                </a:solidFill>
              </a:rPr>
              <a:t>Short-Circuit Evaluation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403B-5A11-FF47-85DC-6F92A58C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short circuit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877BF-FEA6-4341-BCC0-E589D47D16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evaluating E1 or E2, if E1 is true then the whole expression is true and in that case E2 is not evaluated.</a:t>
            </a:r>
          </a:p>
          <a:p>
            <a:r>
              <a:rPr lang="en-US" dirty="0"/>
              <a:t>Similarly, while evaluating E1 and E2, if E1 is false then E2 is not evaluated.</a:t>
            </a:r>
          </a:p>
        </p:txBody>
      </p:sp>
    </p:spTree>
    <p:extLst>
      <p:ext uri="{BB962C8B-B14F-4D97-AF65-F5344CB8AC3E}">
        <p14:creationId xmlns:p14="http://schemas.microsoft.com/office/powerpoint/2010/main" val="2349980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3"/>
          <p:cNvSpPr txBox="1">
            <a:spLocks noGrp="1"/>
          </p:cNvSpPr>
          <p:nvPr>
            <p:ph type="body" idx="1"/>
          </p:nvPr>
        </p:nvSpPr>
        <p:spPr>
          <a:xfrm>
            <a:off x="237056" y="639292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7675" lvl="0" indent="-447675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</a:pPr>
            <a:endParaRPr sz="14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7675" lvl="0" indent="-44767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548135"/>
              </a:buClr>
              <a:buSzPts val="1680"/>
              <a:buFont typeface="Noto Sans Symbols"/>
              <a:buChar char="■"/>
            </a:pPr>
            <a:r>
              <a:rPr lang="en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C++</a:t>
            </a:r>
            <a:r>
              <a:rPr lang="en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lang="en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r>
              <a:rPr lang="en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use short-circuit evaluation for the usual Boolean operators (</a:t>
            </a:r>
            <a:r>
              <a:rPr lang="en" sz="2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en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" sz="2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lang="en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dirty="0"/>
          </a:p>
        </p:txBody>
      </p:sp>
      <p:sp>
        <p:nvSpPr>
          <p:cNvPr id="332" name="Google Shape;332;p43"/>
          <p:cNvSpPr txBox="1"/>
          <p:nvPr/>
        </p:nvSpPr>
        <p:spPr>
          <a:xfrm>
            <a:off x="4343400" y="4948238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3"/>
          <p:cNvSpPr txBox="1"/>
          <p:nvPr/>
        </p:nvSpPr>
        <p:spPr>
          <a:xfrm>
            <a:off x="7086600" y="4948238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t>24</a:t>
            </a:fld>
            <a:endParaRPr/>
          </a:p>
        </p:txBody>
      </p:sp>
      <p:sp>
        <p:nvSpPr>
          <p:cNvPr id="334" name="Google Shape;334;p43"/>
          <p:cNvSpPr txBox="1"/>
          <p:nvPr/>
        </p:nvSpPr>
        <p:spPr>
          <a:xfrm>
            <a:off x="33528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01;p19"/>
          <p:cNvSpPr/>
          <p:nvPr/>
        </p:nvSpPr>
        <p:spPr>
          <a:xfrm>
            <a:off x="0" y="-13424"/>
            <a:ext cx="9144000" cy="510565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5481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79400" lvl="0" algn="ctr">
              <a:lnSpc>
                <a:spcPct val="90000"/>
              </a:lnSpc>
              <a:spcBef>
                <a:spcPts val="600"/>
              </a:spcBef>
              <a:buSzPts val="1100"/>
            </a:pPr>
            <a:r>
              <a:rPr lang="en-US" sz="2400" b="1" dirty="0">
                <a:solidFill>
                  <a:srgbClr val="38761D"/>
                </a:solidFill>
              </a:rPr>
              <a:t>Short-Circuit Evaluation (Cont…)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4"/>
          <p:cNvSpPr txBox="1">
            <a:spLocks noGrp="1"/>
          </p:cNvSpPr>
          <p:nvPr>
            <p:ph type="body" idx="1"/>
          </p:nvPr>
        </p:nvSpPr>
        <p:spPr>
          <a:xfrm>
            <a:off x="83100" y="734930"/>
            <a:ext cx="8520600" cy="3951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7675" lvl="0" indent="-4413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580"/>
              <a:buFont typeface="Noto Sans Symbols"/>
              <a:buChar char="■"/>
            </a:pPr>
            <a:r>
              <a:rPr lang="en" sz="23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Short-circuit evaluation exposes the problem of side effects in expressions:</a:t>
            </a:r>
            <a:endParaRPr sz="1700" dirty="0"/>
          </a:p>
          <a:p>
            <a:pPr marL="447675" lvl="0" indent="-403225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</a:pPr>
            <a:endParaRPr sz="9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70100" lvl="4" indent="-3873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" sz="1900" b="1" i="0" u="none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if ((a &gt; b) || (b++/3))</a:t>
            </a:r>
            <a:endParaRPr sz="1300" dirty="0"/>
          </a:p>
          <a:p>
            <a:pPr marL="1293812" lvl="2" indent="-358774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</a:pPr>
            <a:endParaRPr sz="900" b="1" i="0" u="none" dirty="0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47675" lvl="0" indent="-44767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lang="en" sz="23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(</a:t>
            </a:r>
            <a:r>
              <a:rPr lang="en" sz="23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3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" sz="23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b)</a:t>
            </a:r>
            <a:r>
              <a:rPr lang="en" sz="23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second expression which increments </a:t>
            </a:r>
            <a:r>
              <a:rPr lang="en" sz="23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23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not evaluated.</a:t>
            </a:r>
            <a:endParaRPr sz="1700" dirty="0"/>
          </a:p>
          <a:p>
            <a:pPr marL="447675" lvl="0" indent="-44767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endParaRPr sz="23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7675" lvl="0" indent="-4413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548135"/>
              </a:buClr>
              <a:buSzPts val="1580"/>
              <a:buFont typeface="Noto Sans Symbols"/>
              <a:buChar char="■"/>
            </a:pPr>
            <a:r>
              <a:rPr lang="en" sz="23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</a:t>
            </a:r>
            <a:r>
              <a:rPr lang="en" sz="23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 short-circuit logical operators: </a:t>
            </a:r>
            <a:r>
              <a:rPr lang="en" sz="23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 then</a:t>
            </a:r>
            <a:r>
              <a:rPr lang="en" sz="23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" sz="23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 else</a:t>
            </a:r>
            <a:endParaRPr sz="2300" b="1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7675" lvl="0" indent="-403225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</a:pPr>
            <a:endParaRPr sz="9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89000" lvl="1" indent="-43973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lang="en" sz="1900" b="1" i="0" u="none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if (index &lt;= listlen) and then (list(index) /= key)</a:t>
            </a:r>
            <a:endParaRPr sz="1300" dirty="0"/>
          </a:p>
        </p:txBody>
      </p:sp>
      <p:sp>
        <p:nvSpPr>
          <p:cNvPr id="342" name="Google Shape;342;p44"/>
          <p:cNvSpPr txBox="1"/>
          <p:nvPr/>
        </p:nvSpPr>
        <p:spPr>
          <a:xfrm>
            <a:off x="4343400" y="4948238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4"/>
          <p:cNvSpPr txBox="1"/>
          <p:nvPr/>
        </p:nvSpPr>
        <p:spPr>
          <a:xfrm>
            <a:off x="7086600" y="4948238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t>25</a:t>
            </a:fld>
            <a:endParaRPr/>
          </a:p>
        </p:txBody>
      </p:sp>
      <p:sp>
        <p:nvSpPr>
          <p:cNvPr id="344" name="Google Shape;344;p44"/>
          <p:cNvSpPr txBox="1"/>
          <p:nvPr/>
        </p:nvSpPr>
        <p:spPr>
          <a:xfrm>
            <a:off x="33528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01;p19"/>
          <p:cNvSpPr/>
          <p:nvPr/>
        </p:nvSpPr>
        <p:spPr>
          <a:xfrm>
            <a:off x="0" y="-13424"/>
            <a:ext cx="9144000" cy="510565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5481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79400" lvl="0" algn="ctr">
              <a:lnSpc>
                <a:spcPct val="90000"/>
              </a:lnSpc>
              <a:spcBef>
                <a:spcPts val="600"/>
              </a:spcBef>
              <a:buSzPts val="1100"/>
            </a:pPr>
            <a:r>
              <a:rPr lang="en-US" sz="2400" b="1" dirty="0">
                <a:solidFill>
                  <a:srgbClr val="38761D"/>
                </a:solidFill>
              </a:rPr>
              <a:t>Short-Circuit Evaluation (Cont…)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5"/>
          <p:cNvSpPr txBox="1">
            <a:spLocks noGrp="1"/>
          </p:cNvSpPr>
          <p:nvPr>
            <p:ph type="body" idx="1"/>
          </p:nvPr>
        </p:nvSpPr>
        <p:spPr>
          <a:xfrm>
            <a:off x="311700" y="74192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7675" lvl="0" indent="-4032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980"/>
              <a:buFont typeface="Noto Sans Symbols"/>
              <a:buChar char="■"/>
            </a:pPr>
            <a:r>
              <a:rPr lang="en" sz="17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general syntax:</a:t>
            </a:r>
            <a:endParaRPr sz="1100" dirty="0"/>
          </a:p>
          <a:p>
            <a:pPr marL="889000" lvl="1" indent="-43973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lang="en" sz="17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&lt;target_var&gt; &lt;assign_operator&gt; &lt;expression&gt;</a:t>
            </a:r>
            <a:endParaRPr sz="700" dirty="0"/>
          </a:p>
          <a:p>
            <a:pPr marL="889000" lvl="1" indent="-439737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25"/>
              <a:buNone/>
            </a:pPr>
            <a:endParaRPr sz="100" b="1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7675" lvl="0" indent="-4032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48135"/>
              </a:buClr>
              <a:buSzPts val="980"/>
              <a:buFont typeface="Noto Sans Symbols"/>
              <a:buChar char="■"/>
            </a:pPr>
            <a:r>
              <a:rPr lang="en" sz="17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assignment operator:</a:t>
            </a:r>
            <a:endParaRPr sz="1100" dirty="0"/>
          </a:p>
          <a:p>
            <a:pPr marL="889000" lvl="1" indent="-43973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lang="en" sz="17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17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7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17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FORTRAN</a:t>
            </a:r>
            <a:r>
              <a:rPr lang="en" sz="17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7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</a:t>
            </a:r>
            <a:r>
              <a:rPr lang="en" sz="17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7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PL/I</a:t>
            </a:r>
            <a:r>
              <a:rPr lang="en" sz="17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7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17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7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C++</a:t>
            </a:r>
            <a:r>
              <a:rPr lang="en" sz="17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7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r>
              <a:rPr lang="en" sz="17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700" dirty="0"/>
          </a:p>
          <a:p>
            <a:pPr marL="889000" lvl="1" indent="-43973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lang="en" sz="17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17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lang="en" sz="17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7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ALGOL</a:t>
            </a:r>
            <a:r>
              <a:rPr lang="en" sz="17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s, </a:t>
            </a:r>
            <a:r>
              <a:rPr lang="en" sz="17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Pascal</a:t>
            </a:r>
            <a:r>
              <a:rPr lang="en" sz="17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7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</a:t>
            </a:r>
            <a:r>
              <a:rPr lang="en" sz="17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700" dirty="0"/>
          </a:p>
          <a:p>
            <a:pPr marL="889000" lvl="1" indent="-439737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25"/>
              <a:buNone/>
            </a:pPr>
            <a:endParaRPr sz="1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7675" lvl="0" indent="-4032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48135"/>
              </a:buClr>
              <a:buSzPts val="980"/>
              <a:buFont typeface="Noto Sans Symbols"/>
              <a:buChar char="■"/>
            </a:pPr>
            <a:r>
              <a:rPr lang="en" sz="1700" b="0" i="0" u="none" dirty="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assignment:</a:t>
            </a:r>
            <a:endParaRPr sz="1100" dirty="0"/>
          </a:p>
          <a:p>
            <a:pPr marL="889000" lvl="1" indent="-3952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9933"/>
              </a:buClr>
              <a:buSzPts val="860"/>
              <a:buFont typeface="Noto Sans Symbols"/>
              <a:buChar char="⚪"/>
            </a:pPr>
            <a:r>
              <a:rPr lang="en" sz="1700" b="1" i="0" u="non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a = b;</a:t>
            </a:r>
            <a:endParaRPr sz="700" dirty="0"/>
          </a:p>
          <a:p>
            <a:pPr marL="889000" lvl="1" indent="-3952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9933"/>
              </a:buClr>
              <a:buSzPts val="860"/>
              <a:buFont typeface="Noto Sans Symbols"/>
              <a:buChar char="⚪"/>
            </a:pPr>
            <a:r>
              <a:rPr lang="en" sz="1700" b="1" i="0" u="non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a = b = c;</a:t>
            </a:r>
            <a:endParaRPr sz="700" dirty="0"/>
          </a:p>
          <a:p>
            <a:pPr marL="1293812" lvl="2" indent="-358774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48135"/>
              </a:buClr>
              <a:buSzPts val="980"/>
              <a:buFont typeface="Noto Sans Symbols"/>
              <a:buChar char="■"/>
            </a:pPr>
            <a:r>
              <a:rPr lang="en" sz="1700" b="0" i="0" u="none" dirty="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</a:t>
            </a:r>
            <a:r>
              <a:rPr lang="en" sz="1700" b="1" i="0" u="non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700" b="0" i="0" u="none" dirty="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700" b="1" i="0" u="non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700" b="0" i="0" u="none" dirty="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lang="en" sz="1700" b="1" i="0" u="non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700" b="0" i="0" u="none" dirty="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integers.</a:t>
            </a:r>
            <a:endParaRPr sz="700" dirty="0"/>
          </a:p>
          <a:p>
            <a:pPr marL="1293812" lvl="2" indent="-358774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48135"/>
              </a:buClr>
              <a:buSzPts val="980"/>
              <a:buFont typeface="Noto Sans Symbols"/>
              <a:buChar char="■"/>
            </a:pPr>
            <a:r>
              <a:rPr lang="en" sz="1700" b="0" i="0" u="none" dirty="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lang="en" sz="1700" b="1" i="0" u="none" dirty="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1700" b="0" i="0" u="none" dirty="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integer value of </a:t>
            </a:r>
            <a:r>
              <a:rPr lang="en" sz="1700" b="1" i="0" u="non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700" b="0" i="0" u="none" dirty="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assigned to </a:t>
            </a:r>
            <a:r>
              <a:rPr lang="en" sz="1700" b="1" i="0" u="non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700" b="0" i="0" u="none" dirty="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which is in turn assigned to </a:t>
            </a:r>
            <a:r>
              <a:rPr lang="en" sz="1700" b="1" i="0" u="non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700" b="0" i="0" u="none" dirty="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" sz="1700" b="1" i="0" u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targets</a:t>
            </a:r>
            <a:r>
              <a:rPr lang="en" sz="1700" b="0" i="0" u="none" dirty="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sz="700" dirty="0"/>
          </a:p>
        </p:txBody>
      </p:sp>
      <p:sp>
        <p:nvSpPr>
          <p:cNvPr id="352" name="Google Shape;352;p45"/>
          <p:cNvSpPr txBox="1"/>
          <p:nvPr/>
        </p:nvSpPr>
        <p:spPr>
          <a:xfrm>
            <a:off x="4343400" y="4948238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45"/>
          <p:cNvSpPr txBox="1"/>
          <p:nvPr/>
        </p:nvSpPr>
        <p:spPr>
          <a:xfrm>
            <a:off x="7086600" y="4948238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t>26</a:t>
            </a:fld>
            <a:endParaRPr/>
          </a:p>
        </p:txBody>
      </p:sp>
      <p:sp>
        <p:nvSpPr>
          <p:cNvPr id="354" name="Google Shape;354;p45"/>
          <p:cNvSpPr txBox="1"/>
          <p:nvPr/>
        </p:nvSpPr>
        <p:spPr>
          <a:xfrm>
            <a:off x="33528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01;p19"/>
          <p:cNvSpPr/>
          <p:nvPr/>
        </p:nvSpPr>
        <p:spPr>
          <a:xfrm>
            <a:off x="0" y="-13424"/>
            <a:ext cx="9144000" cy="510565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5481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79400" lvl="0" algn="ctr">
              <a:lnSpc>
                <a:spcPct val="90000"/>
              </a:lnSpc>
              <a:spcBef>
                <a:spcPts val="600"/>
              </a:spcBef>
              <a:buSzPts val="1100"/>
            </a:pPr>
            <a:r>
              <a:rPr lang="en-US" sz="2400" b="1" dirty="0">
                <a:solidFill>
                  <a:srgbClr val="38761D"/>
                </a:solidFill>
              </a:rPr>
              <a:t>Assignment Statements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6"/>
          <p:cNvSpPr txBox="1">
            <a:spLocks noGrp="1"/>
          </p:cNvSpPr>
          <p:nvPr>
            <p:ph type="body" idx="1"/>
          </p:nvPr>
        </p:nvSpPr>
        <p:spPr>
          <a:xfrm>
            <a:off x="311700" y="807242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7675" lvl="0" indent="-4159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180"/>
              <a:buFont typeface="Noto Sans Symbols"/>
              <a:buChar char="■"/>
            </a:pPr>
            <a:r>
              <a:rPr lang="en" sz="1900" b="1" i="0" u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targets:</a:t>
            </a:r>
            <a:endParaRPr sz="1300" dirty="0"/>
          </a:p>
          <a:p>
            <a:pPr marL="447675" lvl="0" indent="-42545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ts val="350"/>
              <a:buFont typeface="Noto Sans Symbols"/>
              <a:buNone/>
            </a:pPr>
            <a:endParaRPr sz="1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89000" lvl="1" indent="-43973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lang="en" sz="1500" b="1" i="0" u="none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	Sum, Total = 0</a:t>
            </a:r>
            <a:r>
              <a:rPr lang="en" sz="15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(</a:t>
            </a:r>
            <a:r>
              <a:rPr lang="en" sz="15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PL/I</a:t>
            </a:r>
            <a:r>
              <a:rPr lang="en" sz="15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900" dirty="0"/>
          </a:p>
          <a:p>
            <a:pPr marL="889000" lvl="1" indent="-419099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hlink"/>
              </a:buClr>
              <a:buSzPts val="325"/>
              <a:buFont typeface="Noto Sans Symbols"/>
              <a:buNone/>
            </a:pPr>
            <a:endParaRPr sz="1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89000" lvl="1" indent="-43973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lang="en" sz="1500" b="1" i="0" u="none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	Sum = Total = 0</a:t>
            </a:r>
            <a:r>
              <a:rPr lang="en" sz="15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(</a:t>
            </a:r>
            <a:r>
              <a:rPr lang="en" sz="15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15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900" dirty="0"/>
          </a:p>
          <a:p>
            <a:pPr marL="889000" lvl="1" indent="-419099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hlink"/>
              </a:buClr>
              <a:buSzPts val="325"/>
              <a:buFont typeface="Noto Sans Symbols"/>
              <a:buNone/>
            </a:pPr>
            <a:endParaRPr sz="1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7675" lvl="0" indent="-4159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AA84F"/>
              </a:buClr>
              <a:buSzPts val="1180"/>
              <a:buFont typeface="Noto Sans Symbols"/>
              <a:buChar char="■"/>
            </a:pPr>
            <a:r>
              <a:rPr lang="en" sz="1900" b="1" i="0" u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targets:</a:t>
            </a:r>
            <a:endParaRPr sz="1300" dirty="0"/>
          </a:p>
          <a:p>
            <a:pPr marL="447675" lvl="0" indent="-42545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ts val="350"/>
              <a:buFont typeface="Noto Sans Symbols"/>
              <a:buNone/>
            </a:pPr>
            <a:endParaRPr sz="1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89000" lvl="1" indent="-407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060"/>
              <a:buFont typeface="Noto Sans Symbols"/>
              <a:buChar char="⚪"/>
            </a:pPr>
            <a:r>
              <a:rPr lang="en" sz="1900" b="1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Perl</a:t>
            </a:r>
            <a:r>
              <a:rPr lang="en" sz="19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allows it, for example:</a:t>
            </a:r>
            <a:endParaRPr sz="900" dirty="0"/>
          </a:p>
          <a:p>
            <a:pPr marL="889000" lvl="1" indent="-419099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hlink"/>
              </a:buClr>
              <a:buSzPts val="325"/>
              <a:buFont typeface="Noto Sans Symbols"/>
              <a:buNone/>
            </a:pPr>
            <a:endParaRPr sz="100" b="0" i="0" u="none" dirty="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1681161" lvl="3" indent="-38576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lang="en" sz="1500" b="1" i="0" u="none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flag ? count1 : count2 = 0;</a:t>
            </a:r>
            <a:r>
              <a:rPr lang="en" sz="15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900" dirty="0"/>
          </a:p>
          <a:p>
            <a:pPr marL="1681161" lvl="3" indent="-385761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75"/>
              <a:buNone/>
            </a:pPr>
            <a:endParaRPr sz="1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1161" lvl="3" indent="-35401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000"/>
              <a:buFont typeface="Noto Sans Symbols"/>
              <a:buChar char="⚪"/>
            </a:pPr>
            <a:r>
              <a:rPr lang="en" sz="15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is equivalent to:</a:t>
            </a:r>
            <a:endParaRPr sz="900" dirty="0"/>
          </a:p>
          <a:p>
            <a:pPr marL="2070100" lvl="4" indent="-3873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" sz="15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(flag) count1 = 0; else count2 = 0;</a:t>
            </a:r>
            <a:endParaRPr sz="900" dirty="0"/>
          </a:p>
          <a:p>
            <a:pPr marL="889000" lvl="1" indent="-419099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hlink"/>
              </a:buClr>
              <a:buSzPts val="325"/>
              <a:buFont typeface="Noto Sans Symbols"/>
              <a:buNone/>
            </a:pPr>
            <a:endParaRPr sz="1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7675" lvl="0" indent="-4159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AA84F"/>
              </a:buClr>
              <a:buSzPts val="1180"/>
              <a:buFont typeface="Noto Sans Symbols"/>
              <a:buChar char="■"/>
            </a:pPr>
            <a:r>
              <a:rPr lang="en" sz="1900" b="1" i="0" u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Compound assignment operators:</a:t>
            </a:r>
            <a:endParaRPr sz="1300" dirty="0"/>
          </a:p>
          <a:p>
            <a:pPr marL="447675" lvl="0" indent="-42545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ts val="350"/>
              <a:buFont typeface="Noto Sans Symbols"/>
              <a:buNone/>
            </a:pPr>
            <a:endParaRPr sz="1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89000" lvl="1" indent="-43973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lang="en" sz="1500" b="1" i="0" u="none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	a += b;      // a = a + b; </a:t>
            </a:r>
            <a:endParaRPr sz="900" dirty="0"/>
          </a:p>
        </p:txBody>
      </p:sp>
      <p:sp>
        <p:nvSpPr>
          <p:cNvPr id="362" name="Google Shape;362;p46"/>
          <p:cNvSpPr txBox="1"/>
          <p:nvPr/>
        </p:nvSpPr>
        <p:spPr>
          <a:xfrm>
            <a:off x="4343400" y="4948238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6"/>
          <p:cNvSpPr txBox="1"/>
          <p:nvPr/>
        </p:nvSpPr>
        <p:spPr>
          <a:xfrm>
            <a:off x="7086600" y="4948238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t>27</a:t>
            </a:fld>
            <a:endParaRPr/>
          </a:p>
        </p:txBody>
      </p:sp>
      <p:sp>
        <p:nvSpPr>
          <p:cNvPr id="364" name="Google Shape;364;p46"/>
          <p:cNvSpPr txBox="1"/>
          <p:nvPr/>
        </p:nvSpPr>
        <p:spPr>
          <a:xfrm>
            <a:off x="33528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01;p19"/>
          <p:cNvSpPr/>
          <p:nvPr/>
        </p:nvSpPr>
        <p:spPr>
          <a:xfrm>
            <a:off x="0" y="-13424"/>
            <a:ext cx="9144000" cy="510565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5481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79400" lvl="0" algn="ctr">
              <a:lnSpc>
                <a:spcPct val="90000"/>
              </a:lnSpc>
              <a:spcBef>
                <a:spcPts val="600"/>
              </a:spcBef>
              <a:buSzPts val="1100"/>
            </a:pPr>
            <a:r>
              <a:rPr lang="en-US" sz="2400" b="1" dirty="0">
                <a:solidFill>
                  <a:srgbClr val="38761D"/>
                </a:solidFill>
              </a:rPr>
              <a:t>Assignment Statements (Cont…)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7"/>
          <p:cNvSpPr txBox="1">
            <a:spLocks noGrp="1"/>
          </p:cNvSpPr>
          <p:nvPr>
            <p:ph type="body" idx="1"/>
          </p:nvPr>
        </p:nvSpPr>
        <p:spPr>
          <a:xfrm>
            <a:off x="237055" y="67661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7675" lvl="0" indent="-4222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280"/>
              <a:buFont typeface="Noto Sans Symbols"/>
              <a:buChar char="■"/>
            </a:pPr>
            <a:r>
              <a:rPr lang="en" sz="2000" b="1" i="0" u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Unary assignment operators:</a:t>
            </a:r>
            <a:endParaRPr sz="1400" dirty="0"/>
          </a:p>
          <a:p>
            <a:pPr marL="889000" lvl="1" indent="-41433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Noto Sans Symbols"/>
              <a:buChar char="⚪"/>
            </a:pPr>
            <a:r>
              <a:rPr lang="en" sz="1600" b="1" i="0" u="none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count++;</a:t>
            </a:r>
            <a:endParaRPr sz="1000" dirty="0"/>
          </a:p>
          <a:p>
            <a:pPr marL="889000" lvl="1" indent="-41433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Noto Sans Symbols"/>
              <a:buChar char="⚪"/>
            </a:pPr>
            <a:r>
              <a:rPr lang="en" sz="1600" b="1" i="0" u="none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++count;</a:t>
            </a:r>
            <a:endParaRPr sz="1000" dirty="0"/>
          </a:p>
          <a:p>
            <a:pPr marL="889000" lvl="1" indent="-41433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Noto Sans Symbols"/>
              <a:buChar char="⚪"/>
            </a:pPr>
            <a:r>
              <a:rPr lang="en" sz="1600" b="1" i="0" u="none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sum = ++count;</a:t>
            </a:r>
            <a:r>
              <a:rPr lang="en" sz="1600" b="1" i="0" u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 🡺  </a:t>
            </a:r>
            <a:r>
              <a:rPr lang="en" sz="1600" b="1" i="0" u="none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incremented then assigned to</a:t>
            </a:r>
            <a:r>
              <a:rPr lang="en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endParaRPr sz="16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89000" lvl="1" indent="-41433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Noto Sans Symbols"/>
              <a:buChar char="⚪"/>
            </a:pPr>
            <a:r>
              <a:rPr lang="en" sz="1600" b="1" i="0" u="none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sum = count++;</a:t>
            </a:r>
            <a:r>
              <a:rPr lang="en" sz="1600" b="1" i="0" u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 🡺  </a:t>
            </a:r>
            <a:r>
              <a:rPr lang="en" sz="1600" b="1" i="0" u="none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" sz="1600" b="1" i="0" u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assigned to</a:t>
            </a:r>
            <a:r>
              <a:rPr lang="en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1600" b="1" i="0" u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 b="1" i="0" u="none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</a:t>
            </a:r>
            <a:r>
              <a:rPr lang="en" sz="16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incremented</a:t>
            </a:r>
            <a:endParaRPr sz="1000" dirty="0"/>
          </a:p>
          <a:p>
            <a:pPr marL="889000" lvl="1" indent="-39846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650"/>
              <a:buFont typeface="Noto Sans Symbols"/>
              <a:buNone/>
            </a:pPr>
            <a:endParaRPr sz="600" b="0" i="0" u="none" dirty="0">
              <a:solidFill>
                <a:schemeClr val="fol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7675" lvl="0" indent="-42227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548135"/>
              </a:buClr>
              <a:buSzPts val="1280"/>
              <a:buFont typeface="Noto Sans Symbols"/>
              <a:buChar char="■"/>
            </a:pPr>
            <a:r>
              <a:rPr lang="en" sz="2000" b="1" i="0" u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Assignment as an expression:</a:t>
            </a:r>
            <a:endParaRPr sz="1400" dirty="0"/>
          </a:p>
          <a:p>
            <a:pPr marL="447675" lvl="0" indent="-42545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ts val="350"/>
              <a:buFont typeface="Noto Sans Symbols"/>
              <a:buNone/>
            </a:pPr>
            <a:endParaRPr sz="100" b="1" i="0" u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89000" lvl="1" indent="-41433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160"/>
              <a:buFont typeface="Noto Sans Symbols"/>
              <a:buChar char="⚪"/>
            </a:pPr>
            <a:r>
              <a:rPr lang="en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lang="en" sz="20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20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C++</a:t>
            </a:r>
            <a:r>
              <a:rPr lang="en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lang="en" sz="20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r>
              <a:rPr lang="en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assignment statement produces a result and can be used as operands.</a:t>
            </a:r>
            <a:endParaRPr sz="1000" dirty="0"/>
          </a:p>
          <a:p>
            <a:pPr marL="889000" lvl="1" indent="-419099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hlink"/>
              </a:buClr>
              <a:buSzPts val="325"/>
              <a:buFont typeface="Noto Sans Symbols"/>
              <a:buNone/>
            </a:pPr>
            <a:endParaRPr sz="1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93812" lvl="2" indent="-403224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lang="en" sz="1200" b="1" i="0" u="none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while ((ch = getchar()) != EOF) { </a:t>
            </a:r>
            <a:r>
              <a:rPr lang="en" sz="1200" b="1" i="0" u="none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r>
              <a:rPr lang="en" sz="1200" b="1" i="0" u="none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200" dirty="0"/>
          </a:p>
          <a:p>
            <a:pPr marL="1293812" lvl="2" indent="-403224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SzPts val="350"/>
              <a:buNone/>
            </a:pPr>
            <a:endParaRPr sz="100" b="1" i="0" u="none" dirty="0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04875" lvl="0" indent="-44767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lang="en" sz="12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200" b="1" i="0" u="none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ch = getchar()</a:t>
            </a:r>
            <a:r>
              <a:rPr lang="en" sz="20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carried out; the result (assigned to </a:t>
            </a:r>
            <a:r>
              <a:rPr lang="en" b="1" i="0" u="none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ch</a:t>
            </a:r>
            <a:r>
              <a:rPr lang="en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is used as a       conditional value for the </a:t>
            </a:r>
            <a:r>
              <a:rPr lang="en" b="1" i="0" u="none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statement.</a:t>
            </a:r>
            <a:endParaRPr sz="1200" dirty="0"/>
          </a:p>
        </p:txBody>
      </p:sp>
      <p:sp>
        <p:nvSpPr>
          <p:cNvPr id="372" name="Google Shape;372;p47"/>
          <p:cNvSpPr txBox="1"/>
          <p:nvPr/>
        </p:nvSpPr>
        <p:spPr>
          <a:xfrm>
            <a:off x="4343400" y="4948238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7"/>
          <p:cNvSpPr txBox="1"/>
          <p:nvPr/>
        </p:nvSpPr>
        <p:spPr>
          <a:xfrm>
            <a:off x="7086600" y="4948238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t>28</a:t>
            </a:fld>
            <a:endParaRPr/>
          </a:p>
        </p:txBody>
      </p:sp>
      <p:sp>
        <p:nvSpPr>
          <p:cNvPr id="374" name="Google Shape;374;p47"/>
          <p:cNvSpPr txBox="1"/>
          <p:nvPr/>
        </p:nvSpPr>
        <p:spPr>
          <a:xfrm>
            <a:off x="33528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01;p19"/>
          <p:cNvSpPr/>
          <p:nvPr/>
        </p:nvSpPr>
        <p:spPr>
          <a:xfrm>
            <a:off x="0" y="-13424"/>
            <a:ext cx="9144000" cy="510565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5481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79400" lvl="0" algn="ctr">
              <a:lnSpc>
                <a:spcPct val="90000"/>
              </a:lnSpc>
              <a:spcBef>
                <a:spcPts val="600"/>
              </a:spcBef>
              <a:buSzPts val="1100"/>
            </a:pPr>
            <a:r>
              <a:rPr lang="en-US" sz="2400" b="1" dirty="0">
                <a:solidFill>
                  <a:srgbClr val="38761D"/>
                </a:solidFill>
              </a:rPr>
              <a:t>Assignment Statements (cont..)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8"/>
          <p:cNvSpPr txBox="1">
            <a:spLocks noGrp="1"/>
          </p:cNvSpPr>
          <p:nvPr>
            <p:ph type="body" idx="1"/>
          </p:nvPr>
        </p:nvSpPr>
        <p:spPr>
          <a:xfrm>
            <a:off x="311700" y="75125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7675" lvl="0" indent="-4222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280"/>
              <a:buFont typeface="Noto Sans Symbols"/>
              <a:buChar char="■"/>
            </a:pPr>
            <a:r>
              <a:rPr lang="en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Assignment statements can also be mixed-mode, for example:</a:t>
            </a:r>
            <a:endParaRPr sz="1400" dirty="0"/>
          </a:p>
          <a:p>
            <a:pPr marL="447675" lvl="0" indent="-403225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</a:pPr>
            <a:endParaRPr sz="6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89000" lvl="1" indent="-439737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lang="en" sz="2000" b="1" i="0" u="none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	int a, b;</a:t>
            </a:r>
            <a:endParaRPr sz="1000" dirty="0"/>
          </a:p>
          <a:p>
            <a:pPr marL="889000" lvl="1" indent="-439737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lang="en" sz="2000" b="1" i="0" u="none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	float c;</a:t>
            </a:r>
            <a:endParaRPr sz="1000" dirty="0"/>
          </a:p>
          <a:p>
            <a:pPr marL="889000" lvl="1" indent="-439737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lang="en" sz="2000" b="1" i="0" u="none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	c = a / b;</a:t>
            </a:r>
            <a:endParaRPr sz="1000" dirty="0"/>
          </a:p>
          <a:p>
            <a:pPr marL="889000" lvl="1" indent="-439737" algn="just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</a:pPr>
            <a:endParaRPr sz="1000" b="1" i="0" u="none" dirty="0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47675" lvl="0" indent="-422275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48135"/>
              </a:buClr>
              <a:buSzPts val="1280"/>
              <a:buFont typeface="Noto Sans Symbols"/>
              <a:buChar char="■"/>
            </a:pPr>
            <a:r>
              <a:rPr lang="en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lang="en" sz="20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Pascal</a:t>
            </a:r>
            <a:r>
              <a:rPr lang="en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integer variables can be assigned to real variables, but real variables cannot be assigned to integers</a:t>
            </a:r>
            <a:endParaRPr sz="1400" dirty="0"/>
          </a:p>
          <a:p>
            <a:pPr marL="447675" lvl="0" indent="-385445" algn="just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980"/>
              <a:buFont typeface="Noto Sans Symbols"/>
              <a:buNone/>
            </a:pPr>
            <a:endParaRPr sz="10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7675" lvl="0" indent="-422275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48135"/>
              </a:buClr>
              <a:buSzPts val="1280"/>
              <a:buFont typeface="Noto Sans Symbols"/>
              <a:buChar char="■"/>
            </a:pPr>
            <a:r>
              <a:rPr lang="en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lang="en" sz="20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r>
              <a:rPr lang="en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only widening assignment coercions are done.</a:t>
            </a:r>
            <a:endParaRPr sz="1400" dirty="0"/>
          </a:p>
          <a:p>
            <a:pPr marL="447675" lvl="0" indent="-385445" algn="just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980"/>
              <a:buFont typeface="Noto Sans Symbols"/>
              <a:buNone/>
            </a:pPr>
            <a:endParaRPr sz="10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7675" lvl="0" indent="-422275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48135"/>
              </a:buClr>
              <a:buSzPts val="1280"/>
              <a:buFont typeface="Noto Sans Symbols"/>
              <a:buChar char="■"/>
            </a:pPr>
            <a:r>
              <a:rPr lang="en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lang="en" sz="20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</a:t>
            </a:r>
            <a:r>
              <a:rPr lang="en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there is no assignment coercion.</a:t>
            </a:r>
            <a:endParaRPr sz="1400" dirty="0"/>
          </a:p>
        </p:txBody>
      </p:sp>
      <p:sp>
        <p:nvSpPr>
          <p:cNvPr id="382" name="Google Shape;382;p48"/>
          <p:cNvSpPr txBox="1"/>
          <p:nvPr/>
        </p:nvSpPr>
        <p:spPr>
          <a:xfrm>
            <a:off x="3962400" y="4943475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8"/>
          <p:cNvSpPr txBox="1"/>
          <p:nvPr/>
        </p:nvSpPr>
        <p:spPr>
          <a:xfrm>
            <a:off x="33528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01;p19"/>
          <p:cNvSpPr/>
          <p:nvPr/>
        </p:nvSpPr>
        <p:spPr>
          <a:xfrm>
            <a:off x="0" y="-13424"/>
            <a:ext cx="9144000" cy="510565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5481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79400" lvl="0" algn="ctr">
              <a:lnSpc>
                <a:spcPct val="90000"/>
              </a:lnSpc>
              <a:spcBef>
                <a:spcPts val="600"/>
              </a:spcBef>
              <a:buSzPts val="1100"/>
            </a:pPr>
            <a:r>
              <a:rPr lang="en-US" sz="2400" b="1" dirty="0">
                <a:solidFill>
                  <a:srgbClr val="38761D"/>
                </a:solidFill>
              </a:rPr>
              <a:t>Mixed Mode Assignment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body" idx="1"/>
          </p:nvPr>
        </p:nvSpPr>
        <p:spPr>
          <a:xfrm>
            <a:off x="311700" y="74192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7675" lvl="0" indent="-4476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" sz="2400" b="1" i="1" u="none" dirty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ternary</a:t>
            </a:r>
            <a:r>
              <a:rPr lang="en" sz="2400" b="1" i="1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operator</a:t>
            </a:r>
            <a:r>
              <a:rPr lang="en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“</a:t>
            </a:r>
            <a:r>
              <a:rPr lang="en" sz="2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?: </a:t>
            </a:r>
            <a:r>
              <a:rPr lang="en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   has three operands.</a:t>
            </a:r>
            <a:endParaRPr dirty="0"/>
          </a:p>
          <a:p>
            <a:pPr marL="447675" lvl="0" indent="-4476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" sz="3200" b="1" i="0" u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endParaRPr dirty="0"/>
          </a:p>
          <a:p>
            <a:pPr marL="447675" lvl="0" indent="-4476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" sz="2400" b="1" i="0" u="none" dirty="0">
                <a:solidFill>
                  <a:srgbClr val="1A10E8"/>
                </a:solidFill>
                <a:latin typeface="Courier New"/>
                <a:ea typeface="Courier New"/>
                <a:cs typeface="Courier New"/>
                <a:sym typeface="Courier New"/>
              </a:rPr>
              <a:t>		average = (count==0)? 0 : sum/count;</a:t>
            </a:r>
            <a:endParaRPr dirty="0"/>
          </a:p>
          <a:p>
            <a:pPr marL="889000" lvl="1" indent="-324167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endParaRPr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89000" lvl="1" indent="-43973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⚪"/>
            </a:pPr>
            <a:r>
              <a:rPr lang="en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Evaluates as if written like:</a:t>
            </a:r>
            <a:endParaRPr dirty="0"/>
          </a:p>
          <a:p>
            <a:pPr marL="889000" lvl="1" indent="-39846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650"/>
              <a:buFont typeface="Noto Sans Symbols"/>
              <a:buNone/>
            </a:pPr>
            <a:endParaRPr sz="1000" b="1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89000" lvl="1" indent="-43973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lang="en" sz="2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2400" b="1" i="0" u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if (count == 0) average = 0;</a:t>
            </a:r>
            <a:endParaRPr dirty="0"/>
          </a:p>
          <a:p>
            <a:pPr marL="889000" lvl="1" indent="-43973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lang="en" sz="2400" b="1" i="0" u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else average = sum/count;</a:t>
            </a:r>
            <a:endParaRPr dirty="0"/>
          </a:p>
        </p:txBody>
      </p:sp>
      <p:sp>
        <p:nvSpPr>
          <p:cNvPr id="139" name="Google Shape;139;p23"/>
          <p:cNvSpPr txBox="1"/>
          <p:nvPr/>
        </p:nvSpPr>
        <p:spPr>
          <a:xfrm>
            <a:off x="4343400" y="4948238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7086600" y="4948238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t>3</a:t>
            </a:fld>
            <a:endParaRPr/>
          </a:p>
        </p:txBody>
      </p:sp>
      <p:sp>
        <p:nvSpPr>
          <p:cNvPr id="141" name="Google Shape;141;p23"/>
          <p:cNvSpPr txBox="1"/>
          <p:nvPr/>
        </p:nvSpPr>
        <p:spPr>
          <a:xfrm>
            <a:off x="33528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01;p19"/>
          <p:cNvSpPr/>
          <p:nvPr/>
        </p:nvSpPr>
        <p:spPr>
          <a:xfrm>
            <a:off x="0" y="0"/>
            <a:ext cx="9144000" cy="4428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5481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79400" lvl="0" indent="0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 dirty="0">
              <a:solidFill>
                <a:srgbClr val="38761D"/>
              </a:solidFill>
            </a:endParaRPr>
          </a:p>
          <a:p>
            <a:pPr marL="27940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38761D"/>
                </a:solidFill>
              </a:rPr>
              <a:t>Ternary Operators</a:t>
            </a:r>
            <a:endParaRPr sz="2400" b="1" dirty="0">
              <a:solidFill>
                <a:srgbClr val="38761D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body" idx="1"/>
          </p:nvPr>
        </p:nvSpPr>
        <p:spPr>
          <a:xfrm>
            <a:off x="311700" y="58330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7675" lvl="0" indent="-422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80"/>
              <a:buFont typeface="Noto Sans Symbols"/>
              <a:buChar char="■"/>
            </a:pPr>
            <a:r>
              <a:rPr lang="en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2000" b="1" i="1" u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operator precedence rules</a:t>
            </a:r>
            <a:r>
              <a:rPr lang="en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expression evaluation define the order in which “adjacent” operators of different precedence levels are evaluated.</a:t>
            </a:r>
            <a:endParaRPr sz="1400" dirty="0"/>
          </a:p>
          <a:p>
            <a:pPr marL="447675" lvl="0" indent="-4032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</a:pPr>
            <a:endParaRPr sz="6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7675" lvl="0" indent="-4222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8761D"/>
              </a:buClr>
              <a:buSzPts val="1280"/>
              <a:buFont typeface="Noto Sans Symbols"/>
              <a:buChar char="■"/>
            </a:pPr>
            <a:r>
              <a:rPr lang="en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Typical precedence levels:</a:t>
            </a:r>
            <a:endParaRPr sz="1400" dirty="0"/>
          </a:p>
          <a:p>
            <a:pPr marL="447675" lvl="0" indent="-42545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ts val="350"/>
              <a:buFont typeface="Noto Sans Symbols"/>
              <a:buNone/>
            </a:pPr>
            <a:endParaRPr sz="2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89000" lvl="1" indent="-41433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160"/>
              <a:buFont typeface="Noto Sans Symbols"/>
              <a:buChar char="⚪"/>
            </a:pPr>
            <a:r>
              <a:rPr lang="en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parentheses.</a:t>
            </a:r>
            <a:endParaRPr sz="1000" dirty="0"/>
          </a:p>
          <a:p>
            <a:pPr marL="889000" lvl="1" indent="-41433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160"/>
              <a:buFont typeface="Noto Sans Symbols"/>
              <a:buChar char="⚪"/>
            </a:pPr>
            <a:r>
              <a:rPr lang="en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unary operators.</a:t>
            </a:r>
            <a:endParaRPr sz="1000" dirty="0"/>
          </a:p>
          <a:p>
            <a:pPr marL="889000" lvl="1" indent="-41433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160"/>
              <a:buFont typeface="Noto Sans Symbols"/>
              <a:buChar char="⚪"/>
            </a:pPr>
            <a:r>
              <a:rPr lang="en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** (the exponential operator, if the language supports it).</a:t>
            </a:r>
            <a:endParaRPr sz="1000" dirty="0"/>
          </a:p>
          <a:p>
            <a:pPr marL="889000" lvl="1" indent="-41433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160"/>
              <a:buFont typeface="Noto Sans Symbols"/>
              <a:buChar char="⚪"/>
            </a:pPr>
            <a:r>
              <a:rPr lang="en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en" sz="20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/, %</a:t>
            </a:r>
            <a:endParaRPr sz="20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89000" lvl="1" indent="-41433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160"/>
              <a:buFont typeface="Noto Sans Symbols"/>
              <a:buChar char="⚪"/>
            </a:pPr>
            <a:r>
              <a:rPr lang="en" sz="20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+, -</a:t>
            </a:r>
          </a:p>
          <a:p>
            <a:pPr marL="447675" lvl="0" indent="-428625">
              <a:lnSpc>
                <a:spcPct val="100000"/>
              </a:lnSpc>
              <a:spcBef>
                <a:spcPts val="480"/>
              </a:spcBef>
              <a:buClr>
                <a:srgbClr val="38761D"/>
              </a:buClr>
              <a:buSzPts val="1380"/>
              <a:buFont typeface="Noto Sans Symbols"/>
              <a:buChar char="■"/>
            </a:pP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Typical associativity rules:</a:t>
            </a:r>
            <a:endParaRPr lang="en-US" sz="1500" dirty="0"/>
          </a:p>
          <a:p>
            <a:pPr marL="447675" lvl="0" indent="-425450">
              <a:lnSpc>
                <a:spcPct val="100000"/>
              </a:lnSpc>
              <a:spcBef>
                <a:spcPts val="100"/>
              </a:spcBef>
              <a:buClr>
                <a:schemeClr val="accent1"/>
              </a:buClr>
              <a:buSzPts val="350"/>
              <a:buNone/>
            </a:pPr>
            <a:endParaRPr lang="en-US" sz="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89000" lvl="1" indent="-420687">
              <a:lnSpc>
                <a:spcPct val="100000"/>
              </a:lnSpc>
              <a:spcBef>
                <a:spcPts val="480"/>
              </a:spcBef>
              <a:buClr>
                <a:schemeClr val="hlink"/>
              </a:buClr>
              <a:buSzPts val="1260"/>
              <a:buFont typeface="Noto Sans Symbols"/>
              <a:buChar char="⚪"/>
            </a:pP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 to right, except **, which is right to left</a:t>
            </a:r>
            <a:endParaRPr sz="6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7675" lvl="0" indent="-4032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</a:pPr>
            <a:endParaRPr sz="10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4343400" y="4948238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7086600" y="4948238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t>4</a:t>
            </a:fld>
            <a:endParaRPr/>
          </a:p>
        </p:txBody>
      </p:sp>
      <p:sp>
        <p:nvSpPr>
          <p:cNvPr id="151" name="Google Shape;151;p24"/>
          <p:cNvSpPr txBox="1"/>
          <p:nvPr/>
        </p:nvSpPr>
        <p:spPr>
          <a:xfrm>
            <a:off x="33528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01;p19"/>
          <p:cNvSpPr/>
          <p:nvPr/>
        </p:nvSpPr>
        <p:spPr>
          <a:xfrm>
            <a:off x="0" y="-13424"/>
            <a:ext cx="9144000" cy="510565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5481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79400" lvl="0" algn="ctr">
              <a:lnSpc>
                <a:spcPct val="90000"/>
              </a:lnSpc>
              <a:spcBef>
                <a:spcPts val="600"/>
              </a:spcBef>
              <a:buSzPts val="1100"/>
            </a:pPr>
            <a:r>
              <a:rPr lang="en-US" sz="2400" b="1" dirty="0">
                <a:solidFill>
                  <a:srgbClr val="38761D"/>
                </a:solidFill>
              </a:rPr>
              <a:t>Arithmetic Expressions: Precedence &amp; Associativity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/>
        </p:nvSpPr>
        <p:spPr>
          <a:xfrm>
            <a:off x="914400" y="1714500"/>
            <a:ext cx="7924800" cy="29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1"/>
          <p:cNvSpPr txBox="1"/>
          <p:nvPr/>
        </p:nvSpPr>
        <p:spPr>
          <a:xfrm>
            <a:off x="914400" y="1243150"/>
            <a:ext cx="3578100" cy="28425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33"/>
              </a:buClr>
              <a:buSzPts val="2000"/>
              <a:buFont typeface="Courier New"/>
              <a:buNone/>
            </a:pPr>
            <a:r>
              <a:rPr lang="en" sz="1800" b="1" i="0" u="none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int a = 5;</a:t>
            </a:r>
            <a:endParaRPr sz="1200" dirty="0">
              <a:solidFill>
                <a:srgbClr val="38761D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9933"/>
              </a:buClr>
              <a:buSzPts val="2000"/>
              <a:buFont typeface="Courier New"/>
              <a:buNone/>
            </a:pPr>
            <a:r>
              <a:rPr lang="en" sz="1800" b="1" i="0" u="none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int fun1() {</a:t>
            </a:r>
            <a:br>
              <a:rPr lang="en" sz="1800" b="1" i="0" u="none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 b="1" i="0" u="none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	a = 17;</a:t>
            </a:r>
            <a:br>
              <a:rPr lang="en" sz="1800" b="1" i="0" u="none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 b="1" i="0" u="none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	return 3;</a:t>
            </a:r>
            <a:br>
              <a:rPr lang="en" sz="1800" b="1" i="0" u="none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 b="1" i="0" u="none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dirty="0">
              <a:solidFill>
                <a:srgbClr val="38761D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9933"/>
              </a:buClr>
              <a:buSzPts val="2000"/>
              <a:buFont typeface="Courier New"/>
              <a:buNone/>
            </a:pPr>
            <a:r>
              <a:rPr lang="en" sz="1800" b="1" i="0" u="none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void main() {</a:t>
            </a:r>
            <a:br>
              <a:rPr lang="en" sz="1800" b="1" i="0" u="none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 b="1" i="0" u="none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	a = fun1() + a;</a:t>
            </a:r>
            <a:br>
              <a:rPr lang="en" sz="1800" b="1" i="0" u="none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 b="1" i="0" u="none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a &lt;&lt; endl;</a:t>
            </a:r>
            <a:br>
              <a:rPr lang="en" sz="1800" b="1" i="0" u="none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 b="1" i="0" u="none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dirty="0">
              <a:solidFill>
                <a:srgbClr val="38761D"/>
              </a:solidFill>
            </a:endParaRPr>
          </a:p>
        </p:txBody>
      </p:sp>
      <p:sp>
        <p:nvSpPr>
          <p:cNvPr id="208" name="Google Shape;208;p31"/>
          <p:cNvSpPr txBox="1"/>
          <p:nvPr/>
        </p:nvSpPr>
        <p:spPr>
          <a:xfrm>
            <a:off x="1141350" y="4159975"/>
            <a:ext cx="312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000"/>
              <a:buFont typeface="Courier New"/>
              <a:buNone/>
            </a:pPr>
            <a:r>
              <a:rPr lang="en" sz="2000" b="1" i="0" u="none" dirty="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// 20 is printed</a:t>
            </a:r>
            <a:endParaRPr dirty="0"/>
          </a:p>
        </p:txBody>
      </p:sp>
      <p:sp>
        <p:nvSpPr>
          <p:cNvPr id="210" name="Google Shape;210;p31"/>
          <p:cNvSpPr txBox="1"/>
          <p:nvPr/>
        </p:nvSpPr>
        <p:spPr>
          <a:xfrm>
            <a:off x="4343400" y="4948238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7086600" y="4948238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t>5</a:t>
            </a:fld>
            <a:endParaRPr/>
          </a:p>
        </p:txBody>
      </p:sp>
      <p:sp>
        <p:nvSpPr>
          <p:cNvPr id="212" name="Google Shape;212;p31"/>
          <p:cNvSpPr txBox="1"/>
          <p:nvPr/>
        </p:nvSpPr>
        <p:spPr>
          <a:xfrm>
            <a:off x="33528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1"/>
          <p:cNvSpPr txBox="1"/>
          <p:nvPr/>
        </p:nvSpPr>
        <p:spPr>
          <a:xfrm>
            <a:off x="4628900" y="1243150"/>
            <a:ext cx="4029908" cy="28425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33"/>
              </a:buClr>
              <a:buSzPts val="2000"/>
              <a:buFont typeface="Courier New"/>
              <a:buNone/>
            </a:pPr>
            <a:r>
              <a:rPr lang="en" sz="1800" b="1" i="0" u="none" dirty="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int a = 5;</a:t>
            </a:r>
            <a:endParaRPr sz="1200" dirty="0">
              <a:solidFill>
                <a:srgbClr val="274E1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9933"/>
              </a:buClr>
              <a:buSzPts val="2000"/>
              <a:buFont typeface="Courier New"/>
              <a:buNone/>
            </a:pPr>
            <a:r>
              <a:rPr lang="en" sz="1800" b="1" i="0" u="none" dirty="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int fun1() {</a:t>
            </a:r>
            <a:br>
              <a:rPr lang="en" sz="1800" b="1" i="0" u="none" dirty="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 b="1" i="0" u="none" dirty="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	a = 17;</a:t>
            </a:r>
            <a:br>
              <a:rPr lang="en" sz="1800" b="1" i="0" u="none" dirty="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 b="1" i="0" u="none" dirty="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	return 3;</a:t>
            </a:r>
            <a:br>
              <a:rPr lang="en" sz="1800" b="1" i="0" u="none" dirty="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 b="1" i="0" u="none" dirty="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dirty="0">
              <a:solidFill>
                <a:srgbClr val="274E1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9933"/>
              </a:buClr>
              <a:buSzPts val="2000"/>
              <a:buFont typeface="Courier New"/>
              <a:buNone/>
            </a:pPr>
            <a:r>
              <a:rPr lang="en" sz="1800" b="1" i="0" u="none" dirty="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void main() {</a:t>
            </a:r>
            <a:br>
              <a:rPr lang="en" sz="1800" b="1" i="0" u="none" dirty="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 b="1" i="0" u="none" dirty="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	a = a + fun1();</a:t>
            </a:r>
            <a:br>
              <a:rPr lang="en" sz="1800" b="1" i="0" u="none" dirty="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 b="1" i="0" u="none" dirty="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a &lt;&lt; endl;</a:t>
            </a:r>
            <a:br>
              <a:rPr lang="en" sz="1800" b="1" i="0" u="none" dirty="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 b="1" i="0" u="none" dirty="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 dirty="0">
              <a:solidFill>
                <a:srgbClr val="274E13"/>
              </a:solidFill>
            </a:endParaRPr>
          </a:p>
        </p:txBody>
      </p:sp>
      <p:sp>
        <p:nvSpPr>
          <p:cNvPr id="214" name="Google Shape;214;p31"/>
          <p:cNvSpPr txBox="1"/>
          <p:nvPr/>
        </p:nvSpPr>
        <p:spPr>
          <a:xfrm>
            <a:off x="5039100" y="415997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// 8 is printed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196" y="493289"/>
            <a:ext cx="9053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sz="1800" dirty="0"/>
              <a:t>functional side effect is when a function changes a two-way parameter or a nonlocal variable.</a:t>
            </a:r>
          </a:p>
        </p:txBody>
      </p:sp>
      <p:sp>
        <p:nvSpPr>
          <p:cNvPr id="12" name="Google Shape;101;p19"/>
          <p:cNvSpPr/>
          <p:nvPr/>
        </p:nvSpPr>
        <p:spPr>
          <a:xfrm>
            <a:off x="0" y="-13424"/>
            <a:ext cx="9144000" cy="510565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5481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79400" lvl="0" algn="ctr">
              <a:lnSpc>
                <a:spcPct val="90000"/>
              </a:lnSpc>
              <a:spcBef>
                <a:spcPts val="600"/>
              </a:spcBef>
              <a:buSzPts val="1100"/>
            </a:pPr>
            <a:r>
              <a:rPr lang="en-US" sz="2400" b="1" dirty="0">
                <a:solidFill>
                  <a:srgbClr val="38761D"/>
                </a:solidFill>
              </a:rPr>
              <a:t>Functional Side Effect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possible solutions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language designer could disallow function evaluation from affecting the value of expressions by simply disallowing functional side effects.</a:t>
            </a:r>
          </a:p>
          <a:p>
            <a:r>
              <a:rPr lang="en-US" dirty="0"/>
              <a:t>To state in the state in the language definition that operands in expressions are to be evaluated in a particular order and demand that </a:t>
            </a:r>
            <a:r>
              <a:rPr lang="en-US" dirty="0" err="1"/>
              <a:t>implementors</a:t>
            </a:r>
            <a:r>
              <a:rPr lang="en-US" dirty="0"/>
              <a:t> guarantee that order.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Java language definition guarantees that the operands appear to be evaluated in left to right order, eliminating the problem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>
            <a:spLocks noGrp="1"/>
          </p:cNvSpPr>
          <p:nvPr>
            <p:ph type="body" idx="1"/>
          </p:nvPr>
        </p:nvSpPr>
        <p:spPr>
          <a:xfrm>
            <a:off x="199733" y="70460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7675" lvl="0" indent="-434975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80"/>
              <a:buFont typeface="Noto Sans Symbols"/>
              <a:buChar char="■"/>
            </a:pPr>
            <a:r>
              <a:rPr lang="en" sz="2200" b="1" i="1" u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Operator Overloading</a:t>
            </a:r>
            <a:r>
              <a:rPr lang="en" sz="2200" i="1" u="none" dirty="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2200" i="0" u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is accomplished by defining functions that have the same name as the operator being overloaded.</a:t>
            </a:r>
            <a:endParaRPr sz="1600" dirty="0">
              <a:latin typeface="Cambria"/>
              <a:ea typeface="Cambria"/>
              <a:cs typeface="Cambria"/>
              <a:sym typeface="Cambria"/>
            </a:endParaRPr>
          </a:p>
          <a:p>
            <a:pPr marL="447675" lvl="0" indent="-385445" algn="just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980"/>
              <a:buFont typeface="Noto Sans Symbols"/>
              <a:buNone/>
            </a:pPr>
            <a:endParaRPr sz="1200" i="1" u="none" dirty="0">
              <a:solidFill>
                <a:schemeClr val="accen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47675" lvl="0" indent="-434975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AA84F"/>
              </a:buClr>
              <a:buSzPts val="1480"/>
              <a:buFont typeface="Noto Sans Symbols"/>
              <a:buChar char="■"/>
            </a:pPr>
            <a:r>
              <a:rPr lang="en" sz="2200" i="0" u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Some are common (e.g., </a:t>
            </a:r>
            <a:r>
              <a:rPr lang="en" sz="2200" b="1" i="0" u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+, -, *, …</a:t>
            </a:r>
            <a:r>
              <a:rPr lang="en" sz="2200" i="0" u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for int and float).</a:t>
            </a:r>
            <a:endParaRPr sz="800" i="0" u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89000" lvl="1" indent="-381952" algn="just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</a:pPr>
            <a:endParaRPr sz="1200" i="0" u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47675" lvl="0" indent="-434975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AA84F"/>
              </a:buClr>
              <a:buSzPts val="1480"/>
              <a:buFont typeface="Noto Sans Symbols"/>
              <a:buChar char="■"/>
            </a:pPr>
            <a:r>
              <a:rPr lang="en" sz="2200" b="1" i="0" u="none" dirty="0">
                <a:solidFill>
                  <a:srgbClr val="292929"/>
                </a:solidFill>
                <a:latin typeface="Cambria"/>
                <a:ea typeface="Cambria"/>
                <a:cs typeface="Cambria"/>
                <a:sym typeface="Cambria"/>
              </a:rPr>
              <a:t>C++</a:t>
            </a:r>
            <a:r>
              <a:rPr lang="en" sz="2200" i="0" u="none" dirty="0">
                <a:solidFill>
                  <a:srgbClr val="292929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" sz="2200" b="1" i="0" u="none" dirty="0">
                <a:solidFill>
                  <a:srgbClr val="292929"/>
                </a:solidFill>
                <a:latin typeface="Cambria"/>
                <a:ea typeface="Cambria"/>
                <a:cs typeface="Cambria"/>
                <a:sym typeface="Cambria"/>
              </a:rPr>
              <a:t>FORTRAN 95</a:t>
            </a:r>
            <a:r>
              <a:rPr lang="en" sz="2200" i="0" u="none" dirty="0">
                <a:solidFill>
                  <a:srgbClr val="292929"/>
                </a:solidFill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lang="en" sz="2200" b="1" i="0" u="none" dirty="0">
                <a:solidFill>
                  <a:srgbClr val="292929"/>
                </a:solidFill>
                <a:latin typeface="Cambria"/>
                <a:ea typeface="Cambria"/>
                <a:cs typeface="Cambria"/>
                <a:sym typeface="Cambria"/>
              </a:rPr>
              <a:t>Ada</a:t>
            </a:r>
            <a:r>
              <a:rPr lang="en" sz="2200" i="0" u="none" dirty="0">
                <a:solidFill>
                  <a:srgbClr val="292929"/>
                </a:solidFill>
                <a:latin typeface="Cambria"/>
                <a:ea typeface="Cambria"/>
                <a:cs typeface="Cambria"/>
                <a:sym typeface="Cambria"/>
              </a:rPr>
              <a:t> allow user-defined overloaded operators.</a:t>
            </a:r>
            <a:endParaRPr sz="1600" dirty="0">
              <a:latin typeface="Cambria"/>
              <a:ea typeface="Cambria"/>
              <a:cs typeface="Cambria"/>
              <a:sym typeface="Cambria"/>
            </a:endParaRPr>
          </a:p>
          <a:p>
            <a:pPr marL="447675" lvl="0" indent="-385445" algn="just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CC9900"/>
              </a:buClr>
              <a:buSzPts val="980"/>
              <a:buFont typeface="Noto Sans Symbols"/>
              <a:buNone/>
            </a:pPr>
            <a:endParaRPr sz="1200" i="0" u="none" dirty="0">
              <a:solidFill>
                <a:srgbClr val="292929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47675" lvl="0" indent="-434975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AA84F"/>
              </a:buClr>
              <a:buSzPts val="1480"/>
              <a:buFont typeface="Noto Sans Symbols"/>
              <a:buChar char="■"/>
            </a:pPr>
            <a:r>
              <a:rPr lang="en" sz="2200" b="1" i="0" u="none" dirty="0">
                <a:solidFill>
                  <a:srgbClr val="292929"/>
                </a:solidFill>
                <a:latin typeface="Cambria"/>
                <a:ea typeface="Cambria"/>
                <a:cs typeface="Cambria"/>
                <a:sym typeface="Cambria"/>
              </a:rPr>
              <a:t>Java</a:t>
            </a:r>
            <a:r>
              <a:rPr lang="en" sz="2200" i="0" u="none" dirty="0">
                <a:solidFill>
                  <a:srgbClr val="292929"/>
                </a:solidFill>
                <a:latin typeface="Cambria"/>
                <a:ea typeface="Cambria"/>
                <a:cs typeface="Cambria"/>
                <a:sym typeface="Cambria"/>
              </a:rPr>
              <a:t> does not permit operator overloading.</a:t>
            </a:r>
            <a:endParaRPr sz="16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2" name="Google Shape;222;p32"/>
          <p:cNvSpPr txBox="1"/>
          <p:nvPr/>
        </p:nvSpPr>
        <p:spPr>
          <a:xfrm>
            <a:off x="4343400" y="4948238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2"/>
          <p:cNvSpPr txBox="1"/>
          <p:nvPr/>
        </p:nvSpPr>
        <p:spPr>
          <a:xfrm>
            <a:off x="7086600" y="4948238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t>8</a:t>
            </a:fld>
            <a:endParaRPr/>
          </a:p>
        </p:txBody>
      </p:sp>
      <p:sp>
        <p:nvSpPr>
          <p:cNvPr id="224" name="Google Shape;224;p32"/>
          <p:cNvSpPr txBox="1"/>
          <p:nvPr/>
        </p:nvSpPr>
        <p:spPr>
          <a:xfrm>
            <a:off x="33528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01;p19"/>
          <p:cNvSpPr/>
          <p:nvPr/>
        </p:nvSpPr>
        <p:spPr>
          <a:xfrm>
            <a:off x="0" y="-13424"/>
            <a:ext cx="9144000" cy="510565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5481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79400" lvl="0" algn="ctr">
              <a:lnSpc>
                <a:spcPct val="90000"/>
              </a:lnSpc>
              <a:spcBef>
                <a:spcPts val="600"/>
              </a:spcBef>
              <a:buSzPts val="1100"/>
            </a:pPr>
            <a:r>
              <a:rPr lang="en-US" sz="2400" b="1" dirty="0">
                <a:solidFill>
                  <a:srgbClr val="38761D"/>
                </a:solidFill>
              </a:rPr>
              <a:t>Overloaded Operators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&amp; operator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operation : binary operator</a:t>
            </a:r>
          </a:p>
          <a:p>
            <a:r>
              <a:rPr lang="en-US" dirty="0"/>
              <a:t>Address of operand : unary operator              x=&amp;y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1837</Words>
  <Application>Microsoft Macintosh PowerPoint</Application>
  <PresentationFormat>On-screen Show (16:9)</PresentationFormat>
  <Paragraphs>295</Paragraphs>
  <Slides>29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Cambria</vt:lpstr>
      <vt:lpstr>Courier</vt:lpstr>
      <vt:lpstr>Courier New</vt:lpstr>
      <vt:lpstr>Lucida Sans</vt:lpstr>
      <vt:lpstr>Noto Sans Symbols</vt:lpstr>
      <vt:lpstr>Times</vt:lpstr>
      <vt:lpstr>Times New Roman</vt:lpstr>
      <vt:lpstr>Verdana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 possible solutions</vt:lpstr>
      <vt:lpstr>PowerPoint Presentation</vt:lpstr>
      <vt:lpstr>PowerPoint Presentation</vt:lpstr>
      <vt:lpstr>&amp; operator </vt:lpstr>
      <vt:lpstr>- opertor</vt:lpstr>
      <vt:lpstr>PowerPoint Presentation</vt:lpstr>
      <vt:lpstr>PowerPoint Presentation</vt:lpstr>
      <vt:lpstr>PowerPoint Presentation</vt:lpstr>
      <vt:lpstr>PowerPoint Presentation</vt:lpstr>
      <vt:lpstr>Arithmetic expression  (T2 , Chapter 7) </vt:lpstr>
      <vt:lpstr>Design Issues for Arithmetic Expressions </vt:lpstr>
      <vt:lpstr>Relational and Boolean Expressions,  T2 , Chapter 7 </vt:lpstr>
      <vt:lpstr>Relational Expressions</vt:lpstr>
      <vt:lpstr>Relational Expressions (Cont)</vt:lpstr>
      <vt:lpstr>Boolean Expressions </vt:lpstr>
      <vt:lpstr>No Boolean Type in C </vt:lpstr>
      <vt:lpstr>PowerPoint Presentation</vt:lpstr>
      <vt:lpstr>With short circuit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Sonali</dc:creator>
  <cp:lastModifiedBy>Jyoti Aswale</cp:lastModifiedBy>
  <cp:revision>19</cp:revision>
  <dcterms:modified xsi:type="dcterms:W3CDTF">2022-03-21T16:22:00Z</dcterms:modified>
</cp:coreProperties>
</file>