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</p:sldIdLst>
  <p:sldSz cx="12192000" cy="6858000"/>
  <p:notesSz cx="7011988" cy="92979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87357-CBFC-4E0E-8445-B8D02D33B69F}" v="2" dt="2023-09-26T18:41:18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>
        <p:scale>
          <a:sx n="50" d="100"/>
          <a:sy n="50" d="100"/>
        </p:scale>
        <p:origin x="280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DBF4-1C2D-DE1F-A9A9-B43E7B24F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5528A-E5C6-AD0E-0D73-F0782FFF0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1DB9C-9A82-DF1A-7D90-8D982149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922A-5108-4B4B-B574-512BB45260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39EEE-1F17-4BE9-2F57-18820DD5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13EEE-71FB-0B5C-A989-F4613EA2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A62E-99F0-4F23-A42C-801C2C273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1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71CC-A62F-E2FF-DEA1-67B22EF6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42DF9-79C9-990F-5F02-73B29ABCC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82AAA-EAD2-53CE-DB11-A73C5ABB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922A-5108-4B4B-B574-512BB45260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4ED04-96D3-A679-11C0-B2590F3F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04790-2D0E-57C9-0011-3040DE5D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A62E-99F0-4F23-A42C-801C2C273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0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D09C0-5499-1159-736E-31BAE187A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C27F9-99BC-1442-A8AE-1A2D1538B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E4C85-3D26-A623-FBFA-B933E080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922A-5108-4B4B-B574-512BB45260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0A053-C008-89D3-B659-5FFB8D14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3D03D-B52F-E38D-41EF-9B84AD66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A62E-99F0-4F23-A42C-801C2C273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6956-D295-9C70-C4F5-592941A2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6F583-2624-C2E5-6B90-73C6C4C00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F943C-55AB-8918-696F-5CAC70C0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922A-5108-4B4B-B574-512BB45260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CB238-4A3D-C829-0F89-2A53BFC0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9E9CB-48B1-C97B-1E2B-566E8CB6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A62E-99F0-4F23-A42C-801C2C273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674E-E44F-7AA3-CF47-D4AA0C66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ACE5A-3A74-0ABB-56F7-39EE33539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CDD67-0D27-6EEE-4B56-8302A665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922A-5108-4B4B-B574-512BB45260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E7AE-7685-198F-5391-51407C5B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CB03-48E4-A756-06AE-02804871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A62E-99F0-4F23-A42C-801C2C273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7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0BE6-9A1C-EA8F-3FE8-483D235C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128E-34DE-09C8-EA5F-B46972313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9BF9D-D804-FA5C-3C42-2CF735531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BC67A-1A0E-DF83-6F00-BAE80F43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922A-5108-4B4B-B574-512BB45260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0DFCB-3344-F613-76D5-CB4CC6F0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F4645-B36F-70C5-65B2-4C402D64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A62E-99F0-4F23-A42C-801C2C273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6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924F-D195-A950-197A-C90598EC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3BB8-1621-F257-269E-F7A976561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B5439-4BAB-D30D-AFF9-881B42F47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BEB3-7212-0AB2-C9EB-2D59C68C7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D7304-1F40-4329-665C-0F640DEFC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0A6BA-627F-2BBD-4402-DB865054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922A-5108-4B4B-B574-512BB45260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255D8-B910-36DB-965A-A0F7B1F2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7C742-F024-8583-1985-17CC8FEC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A62E-99F0-4F23-A42C-801C2C273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DD78-21B3-C5CA-CF82-C26BE416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FFAF3-7B74-A07F-76EC-07E50833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922A-5108-4B4B-B574-512BB45260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FD58-650B-24C6-26CC-4287D96C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8A778-A556-E999-EC25-74713E63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A62E-99F0-4F23-A42C-801C2C273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2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3EE73-AB8F-5867-BF34-1D8DF1A9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922A-5108-4B4B-B574-512BB45260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7A0F1-AEA6-B300-A1EA-813EBFE0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5EF03-64B8-6ED9-6D4E-AC1ACE31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A62E-99F0-4F23-A42C-801C2C273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9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113C-AAE4-CBDB-1DC6-E4FDF6E6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2DA47-DD91-82DD-344F-D1C25A935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D2B92-DE97-FB8B-366B-1DAB3C5AC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E8A57-499E-CD14-A702-427C6617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922A-5108-4B4B-B574-512BB45260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F2F68-2DCF-137A-6D07-1E33454B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C33CD-E414-3D00-C3A9-5F1DD72E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A62E-99F0-4F23-A42C-801C2C273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8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6B6D-064F-2B16-05F2-B48347A5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2E691-6220-1A74-5A43-54435A795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8B3E6-B5C7-18DF-2495-EEAD4DE20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EFCCF-74FC-34AA-2D04-704CA453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922A-5108-4B4B-B574-512BB45260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8DC20-96F8-937C-E350-6010168A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6BC20-1894-DF41-12FF-B8EFF791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A62E-99F0-4F23-A42C-801C2C273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8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0B3C9-DA4C-462C-A14C-B362A17B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5437D-D69B-1480-71DB-919853632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8E41B-1CA0-8DC5-2AF7-F107B5B5B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4922A-5108-4B4B-B574-512BB45260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2987C-277D-047F-8955-621537588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44788-716D-A9F1-0E42-BC1605414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A62E-99F0-4F23-A42C-801C2C273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2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2770753-8440-FA03-4B44-507DFE1C1C78}"/>
              </a:ext>
            </a:extLst>
          </p:cNvPr>
          <p:cNvSpPr txBox="1"/>
          <p:nvPr/>
        </p:nvSpPr>
        <p:spPr>
          <a:xfrm>
            <a:off x="1562100" y="16762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039285E-C10E-7289-0CC9-2BF256E1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418" y="1303914"/>
            <a:ext cx="7577931" cy="306031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AF0B6BD-F648-9CCB-CBDE-685221AD8E19}"/>
              </a:ext>
            </a:extLst>
          </p:cNvPr>
          <p:cNvSpPr txBox="1"/>
          <p:nvPr/>
        </p:nvSpPr>
        <p:spPr>
          <a:xfrm>
            <a:off x="234651" y="1383896"/>
            <a:ext cx="5514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Bolt AFE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Repairs and Opportunities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ED36FC3-DECB-A1F5-E0AE-662852890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40" y="2834073"/>
            <a:ext cx="35147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3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4F17E-2610-7E34-907E-675321D244CF}"/>
              </a:ext>
            </a:extLst>
          </p:cNvPr>
          <p:cNvSpPr/>
          <p:nvPr/>
        </p:nvSpPr>
        <p:spPr>
          <a:xfrm>
            <a:off x="0" y="0"/>
            <a:ext cx="12192000" cy="5681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4CD868-1522-26A5-0B35-286326D0FC13}"/>
              </a:ext>
            </a:extLst>
          </p:cNvPr>
          <p:cNvSpPr/>
          <p:nvPr/>
        </p:nvSpPr>
        <p:spPr>
          <a:xfrm>
            <a:off x="11390051" y="73239"/>
            <a:ext cx="674704" cy="4216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Profile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E7F00C-A121-AB6E-2BE6-50870C2F9A33}"/>
              </a:ext>
            </a:extLst>
          </p:cNvPr>
          <p:cNvSpPr/>
          <p:nvPr/>
        </p:nvSpPr>
        <p:spPr>
          <a:xfrm>
            <a:off x="10120544" y="73239"/>
            <a:ext cx="1004658" cy="4216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Admin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C946DA-3253-DE69-A6DE-141F3C8E71D3}"/>
              </a:ext>
            </a:extLst>
          </p:cNvPr>
          <p:cNvSpPr txBox="1"/>
          <p:nvPr/>
        </p:nvSpPr>
        <p:spPr>
          <a:xfrm>
            <a:off x="0" y="268423"/>
            <a:ext cx="1943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User: dave@bypresidio.com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F5F71-EB03-03AD-3177-C981EB0EAB1D}"/>
              </a:ext>
            </a:extLst>
          </p:cNvPr>
          <p:cNvSpPr txBox="1"/>
          <p:nvPr/>
        </p:nvSpPr>
        <p:spPr>
          <a:xfrm>
            <a:off x="0" y="-5045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BoltAFE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DC867D38-08D0-AA56-88F3-5EDBA88380A8}"/>
              </a:ext>
            </a:extLst>
          </p:cNvPr>
          <p:cNvSpPr/>
          <p:nvPr/>
        </p:nvSpPr>
        <p:spPr>
          <a:xfrm>
            <a:off x="12687178" y="-2451962"/>
            <a:ext cx="2930494" cy="180512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users set as admin will have access to this screen (see next page)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912B0E-3342-C781-25F6-0D6BE2C98880}"/>
              </a:ext>
            </a:extLst>
          </p:cNvPr>
          <p:cNvSpPr/>
          <p:nvPr/>
        </p:nvSpPr>
        <p:spPr>
          <a:xfrm>
            <a:off x="801299" y="1563624"/>
            <a:ext cx="2689586" cy="18639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B30BEA-9930-B729-BD15-6CAAB04AF31D}"/>
              </a:ext>
            </a:extLst>
          </p:cNvPr>
          <p:cNvSpPr/>
          <p:nvPr/>
        </p:nvSpPr>
        <p:spPr>
          <a:xfrm>
            <a:off x="8265687" y="1563624"/>
            <a:ext cx="2717803" cy="1865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Create/Edit Types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176DA3-65ED-B07E-3729-17F25BEEE39E}"/>
              </a:ext>
            </a:extLst>
          </p:cNvPr>
          <p:cNvSpPr/>
          <p:nvPr/>
        </p:nvSpPr>
        <p:spPr>
          <a:xfrm>
            <a:off x="4533493" y="1565026"/>
            <a:ext cx="2689586" cy="18639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Create/Edit Categories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7A1D3E-832B-6EDB-5274-0C5E27323D3A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439400" y="-1549400"/>
            <a:ext cx="2256868" cy="242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1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4F17E-2610-7E34-907E-675321D244CF}"/>
              </a:ext>
            </a:extLst>
          </p:cNvPr>
          <p:cNvSpPr/>
          <p:nvPr/>
        </p:nvSpPr>
        <p:spPr>
          <a:xfrm>
            <a:off x="0" y="0"/>
            <a:ext cx="12192000" cy="5681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4CD868-1522-26A5-0B35-286326D0FC13}"/>
              </a:ext>
            </a:extLst>
          </p:cNvPr>
          <p:cNvSpPr/>
          <p:nvPr/>
        </p:nvSpPr>
        <p:spPr>
          <a:xfrm>
            <a:off x="11390051" y="73239"/>
            <a:ext cx="674704" cy="4216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Profile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E7F00C-A121-AB6E-2BE6-50870C2F9A33}"/>
              </a:ext>
            </a:extLst>
          </p:cNvPr>
          <p:cNvSpPr/>
          <p:nvPr/>
        </p:nvSpPr>
        <p:spPr>
          <a:xfrm>
            <a:off x="10120544" y="73239"/>
            <a:ext cx="1004658" cy="4216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Admin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C946DA-3253-DE69-A6DE-141F3C8E71D3}"/>
              </a:ext>
            </a:extLst>
          </p:cNvPr>
          <p:cNvSpPr txBox="1"/>
          <p:nvPr/>
        </p:nvSpPr>
        <p:spPr>
          <a:xfrm>
            <a:off x="0" y="268423"/>
            <a:ext cx="1943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User: dave@bypresidio.com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F5F71-EB03-03AD-3177-C981EB0EAB1D}"/>
              </a:ext>
            </a:extLst>
          </p:cNvPr>
          <p:cNvSpPr txBox="1"/>
          <p:nvPr/>
        </p:nvSpPr>
        <p:spPr>
          <a:xfrm>
            <a:off x="0" y="-5045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BoltAFE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6178CE-4042-A677-17F3-C5EFA48C212D}"/>
              </a:ext>
            </a:extLst>
          </p:cNvPr>
          <p:cNvSpPr/>
          <p:nvPr/>
        </p:nvSpPr>
        <p:spPr>
          <a:xfrm>
            <a:off x="4751207" y="-2257294"/>
            <a:ext cx="2689586" cy="18639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BF6E46-6C6C-722D-DB2F-9E6239C01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41" y="961110"/>
            <a:ext cx="7283821" cy="489454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8BB303-08C1-A5E5-9E5D-8B16F66A814B}"/>
              </a:ext>
            </a:extLst>
          </p:cNvPr>
          <p:cNvCxnSpPr>
            <a:cxnSpLocks/>
          </p:cNvCxnSpPr>
          <p:nvPr/>
        </p:nvCxnSpPr>
        <p:spPr>
          <a:xfrm>
            <a:off x="-919399" y="1737188"/>
            <a:ext cx="1787556" cy="686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>
            <a:extLst>
              <a:ext uri="{FF2B5EF4-FFF2-40B4-BE49-F238E27FC236}">
                <a16:creationId xmlns:a16="http://schemas.microsoft.com/office/drawing/2014/main" id="{DC867D38-08D0-AA56-88F3-5EDBA88380A8}"/>
              </a:ext>
            </a:extLst>
          </p:cNvPr>
          <p:cNvSpPr/>
          <p:nvPr/>
        </p:nvSpPr>
        <p:spPr>
          <a:xfrm>
            <a:off x="-3913515" y="961110"/>
            <a:ext cx="3111622" cy="280309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Same behavior as bolt expense.  Going to have to add a name column to the </a:t>
            </a:r>
            <a:r>
              <a:rPr lang="en-US" dirty="0" err="1">
                <a:solidFill>
                  <a:schemeClr val="tx1"/>
                </a:solidFill>
              </a:rPr>
              <a:t>user_hdr</a:t>
            </a:r>
            <a:r>
              <a:rPr lang="en-US" dirty="0">
                <a:solidFill>
                  <a:schemeClr val="tx1"/>
                </a:solidFill>
              </a:rPr>
              <a:t> table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113C272-F9B0-FEA1-F50C-BA932653CE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78" t="7215" r="20845" b="9548"/>
          <a:stretch/>
        </p:blipFill>
        <p:spPr>
          <a:xfrm>
            <a:off x="6158859" y="1314942"/>
            <a:ext cx="1294634" cy="407406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A3C2433-55D4-3BFF-FEA4-57A29888FC43}"/>
              </a:ext>
            </a:extLst>
          </p:cNvPr>
          <p:cNvSpPr/>
          <p:nvPr/>
        </p:nvSpPr>
        <p:spPr>
          <a:xfrm>
            <a:off x="6108700" y="1629624"/>
            <a:ext cx="1110558" cy="235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AAACCA-9FBC-AFF4-8C57-DDE785382C07}"/>
              </a:ext>
            </a:extLst>
          </p:cNvPr>
          <p:cNvSpPr txBox="1"/>
          <p:nvPr/>
        </p:nvSpPr>
        <p:spPr>
          <a:xfrm>
            <a:off x="6258013" y="1629624"/>
            <a:ext cx="1109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ptos" panose="020B0004020202020204" pitchFamily="34" charset="0"/>
              </a:rPr>
              <a:t>Approver</a:t>
            </a:r>
            <a:r>
              <a:rPr lang="en-US" sz="1400" b="1" dirty="0">
                <a:latin typeface="Aptos" panose="020B0004020202020204" pitchFamily="34" charset="0"/>
              </a:rPr>
              <a:t> ($)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65FB36-D1C9-865D-D1FF-DE6A1255902A}"/>
              </a:ext>
            </a:extLst>
          </p:cNvPr>
          <p:cNvSpPr/>
          <p:nvPr/>
        </p:nvSpPr>
        <p:spPr>
          <a:xfrm>
            <a:off x="6422553" y="5389002"/>
            <a:ext cx="1081099" cy="392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4B17656-0F9E-B178-9664-D2806A04E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016" y="1454678"/>
            <a:ext cx="2320399" cy="403999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C47ABA4-E061-0112-F9A1-C77246D7F8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74" b="8997"/>
          <a:stretch/>
        </p:blipFill>
        <p:spPr>
          <a:xfrm>
            <a:off x="7470887" y="3491086"/>
            <a:ext cx="2320399" cy="196460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FF23619-09C8-D518-ED50-7A726CE17F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74" b="50987"/>
          <a:stretch/>
        </p:blipFill>
        <p:spPr>
          <a:xfrm>
            <a:off x="7470310" y="5093619"/>
            <a:ext cx="2320399" cy="268224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35DD26A-3660-ADF3-283A-3856757D79F0}"/>
              </a:ext>
            </a:extLst>
          </p:cNvPr>
          <p:cNvCxnSpPr/>
          <p:nvPr/>
        </p:nvCxnSpPr>
        <p:spPr>
          <a:xfrm>
            <a:off x="6998331" y="5361843"/>
            <a:ext cx="28065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0F0EED16-D7AC-DAFC-E8C1-A3B0ADFD9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2635"/>
          <a:stretch/>
        </p:blipFill>
        <p:spPr>
          <a:xfrm>
            <a:off x="8819302" y="961110"/>
            <a:ext cx="1264821" cy="489454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20A242E-5116-0FFF-FFC7-E159145D44FC}"/>
              </a:ext>
            </a:extLst>
          </p:cNvPr>
          <p:cNvSpPr/>
          <p:nvPr/>
        </p:nvSpPr>
        <p:spPr>
          <a:xfrm>
            <a:off x="6230853" y="1964560"/>
            <a:ext cx="1151367" cy="199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$1,000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94030B-2BD0-CE42-AB64-9320BA3BD9FE}"/>
              </a:ext>
            </a:extLst>
          </p:cNvPr>
          <p:cNvSpPr/>
          <p:nvPr/>
        </p:nvSpPr>
        <p:spPr>
          <a:xfrm>
            <a:off x="6230492" y="2276628"/>
            <a:ext cx="1151367" cy="199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$1,000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B592D04-8A88-1A89-97B2-80D12DFC94E3}"/>
              </a:ext>
            </a:extLst>
          </p:cNvPr>
          <p:cNvSpPr/>
          <p:nvPr/>
        </p:nvSpPr>
        <p:spPr>
          <a:xfrm>
            <a:off x="6225426" y="2593766"/>
            <a:ext cx="1151367" cy="199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$1,000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5F7C42-F851-F5FE-8957-C438113E12EC}"/>
              </a:ext>
            </a:extLst>
          </p:cNvPr>
          <p:cNvSpPr/>
          <p:nvPr/>
        </p:nvSpPr>
        <p:spPr>
          <a:xfrm>
            <a:off x="6225065" y="2905834"/>
            <a:ext cx="1151367" cy="199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$0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3D9CC72-B56F-D6A4-63ED-29348D987348}"/>
              </a:ext>
            </a:extLst>
          </p:cNvPr>
          <p:cNvSpPr/>
          <p:nvPr/>
        </p:nvSpPr>
        <p:spPr>
          <a:xfrm>
            <a:off x="6230853" y="3252918"/>
            <a:ext cx="1151367" cy="199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$0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E990A82-00A7-9B7E-2E10-AE0ABF158880}"/>
              </a:ext>
            </a:extLst>
          </p:cNvPr>
          <p:cNvSpPr/>
          <p:nvPr/>
        </p:nvSpPr>
        <p:spPr>
          <a:xfrm>
            <a:off x="6230492" y="3564986"/>
            <a:ext cx="1151367" cy="199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$500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F09DE5B-7E18-7846-F539-88CA17AC8EA7}"/>
              </a:ext>
            </a:extLst>
          </p:cNvPr>
          <p:cNvSpPr/>
          <p:nvPr/>
        </p:nvSpPr>
        <p:spPr>
          <a:xfrm>
            <a:off x="6225426" y="3882124"/>
            <a:ext cx="1151367" cy="199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$10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8CB99FA-1855-87A1-9894-E3AC6972F258}"/>
              </a:ext>
            </a:extLst>
          </p:cNvPr>
          <p:cNvSpPr/>
          <p:nvPr/>
        </p:nvSpPr>
        <p:spPr>
          <a:xfrm>
            <a:off x="6225065" y="4194192"/>
            <a:ext cx="1151367" cy="199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$0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D88361-9798-9CEE-F075-976CCF9F002F}"/>
              </a:ext>
            </a:extLst>
          </p:cNvPr>
          <p:cNvSpPr/>
          <p:nvPr/>
        </p:nvSpPr>
        <p:spPr>
          <a:xfrm>
            <a:off x="6231429" y="4474490"/>
            <a:ext cx="1151367" cy="199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$0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E53657-08BE-BD3F-BF01-1184D727AF22}"/>
              </a:ext>
            </a:extLst>
          </p:cNvPr>
          <p:cNvSpPr/>
          <p:nvPr/>
        </p:nvSpPr>
        <p:spPr>
          <a:xfrm>
            <a:off x="6231068" y="4786558"/>
            <a:ext cx="1151367" cy="199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$500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E52A65-56B2-EC75-EE9D-3697BF5E8175}"/>
              </a:ext>
            </a:extLst>
          </p:cNvPr>
          <p:cNvSpPr/>
          <p:nvPr/>
        </p:nvSpPr>
        <p:spPr>
          <a:xfrm>
            <a:off x="6226002" y="5103696"/>
            <a:ext cx="1151367" cy="199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$1,000,000</a:t>
            </a:r>
          </a:p>
        </p:txBody>
      </p: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9239D0A3-C6B7-12FD-2704-E22FF5FB6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4275" y="641410"/>
            <a:ext cx="847725" cy="447675"/>
          </a:xfrm>
          <a:prstGeom prst="rect">
            <a:avLst/>
          </a:prstGeom>
        </p:spPr>
      </p:pic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3DAE4F00-741D-3B9A-D988-3E861CFF8B35}"/>
              </a:ext>
            </a:extLst>
          </p:cNvPr>
          <p:cNvCxnSpPr>
            <a:cxnSpLocks/>
            <a:stCxn id="1029" idx="1"/>
            <a:endCxn id="44" idx="0"/>
          </p:cNvCxnSpPr>
          <p:nvPr/>
        </p:nvCxnSpPr>
        <p:spPr>
          <a:xfrm flipH="1">
            <a:off x="6812685" y="-132002"/>
            <a:ext cx="4150874" cy="1761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Cloud 1028">
            <a:extLst>
              <a:ext uri="{FF2B5EF4-FFF2-40B4-BE49-F238E27FC236}">
                <a16:creationId xmlns:a16="http://schemas.microsoft.com/office/drawing/2014/main" id="{97FF6D28-643B-AB0F-6ABC-FBA250381AFF}"/>
              </a:ext>
            </a:extLst>
          </p:cNvPr>
          <p:cNvSpPr/>
          <p:nvPr/>
        </p:nvSpPr>
        <p:spPr>
          <a:xfrm>
            <a:off x="8401618" y="-2876550"/>
            <a:ext cx="5123882" cy="274747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Default is 0 for a new user.  Validation to verify entry is numeric.  Saved in </a:t>
            </a:r>
            <a:r>
              <a:rPr lang="en-US" dirty="0" err="1">
                <a:solidFill>
                  <a:schemeClr val="tx1"/>
                </a:solidFill>
              </a:rPr>
              <a:t>User_hdr</a:t>
            </a:r>
            <a:r>
              <a:rPr lang="en-US" dirty="0">
                <a:solidFill>
                  <a:schemeClr val="tx1"/>
                </a:solidFill>
              </a:rPr>
              <a:t> table </a:t>
            </a:r>
          </a:p>
        </p:txBody>
      </p: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BFE44D80-947A-E71A-12F7-555AC60AEA64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-804486" y="2362657"/>
            <a:ext cx="4957386" cy="216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BDA43E1D-DE87-6373-C498-A8436155FD4C}"/>
              </a:ext>
            </a:extLst>
          </p:cNvPr>
          <p:cNvCxnSpPr>
            <a:cxnSpLocks/>
            <a:stCxn id="1037" idx="2"/>
          </p:cNvCxnSpPr>
          <p:nvPr/>
        </p:nvCxnSpPr>
        <p:spPr>
          <a:xfrm flipH="1" flipV="1">
            <a:off x="8927719" y="2362657"/>
            <a:ext cx="1810574" cy="330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Cloud 1036">
            <a:extLst>
              <a:ext uri="{FF2B5EF4-FFF2-40B4-BE49-F238E27FC236}">
                <a16:creationId xmlns:a16="http://schemas.microsoft.com/office/drawing/2014/main" id="{1CBBD8F0-D239-06C1-693C-04DE6E522E04}"/>
              </a:ext>
            </a:extLst>
          </p:cNvPr>
          <p:cNvSpPr/>
          <p:nvPr/>
        </p:nvSpPr>
        <p:spPr>
          <a:xfrm>
            <a:off x="10726753" y="1192218"/>
            <a:ext cx="3720493" cy="300197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Two option combo box, User and Admin.  Default is “User”.  Going to have to add a role column to the </a:t>
            </a:r>
            <a:r>
              <a:rPr lang="en-US" dirty="0" err="1">
                <a:solidFill>
                  <a:schemeClr val="tx1"/>
                </a:solidFill>
              </a:rPr>
              <a:t>user_hdr</a:t>
            </a:r>
            <a:r>
              <a:rPr lang="en-US" dirty="0">
                <a:solidFill>
                  <a:schemeClr val="tx1"/>
                </a:solidFill>
              </a:rPr>
              <a:t> table</a:t>
            </a:r>
          </a:p>
        </p:txBody>
      </p: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19F86F36-1D71-564D-B89D-0F5A550B30FA}"/>
              </a:ext>
            </a:extLst>
          </p:cNvPr>
          <p:cNvCxnSpPr>
            <a:cxnSpLocks/>
          </p:cNvCxnSpPr>
          <p:nvPr/>
        </p:nvCxnSpPr>
        <p:spPr>
          <a:xfrm flipH="1" flipV="1">
            <a:off x="456214" y="5676900"/>
            <a:ext cx="975444" cy="1481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Rectangle: Rounded Corners 1051">
            <a:extLst>
              <a:ext uri="{FF2B5EF4-FFF2-40B4-BE49-F238E27FC236}">
                <a16:creationId xmlns:a16="http://schemas.microsoft.com/office/drawing/2014/main" id="{FCE64E56-130D-34F2-F2B8-A9C09EDCAC90}"/>
              </a:ext>
            </a:extLst>
          </p:cNvPr>
          <p:cNvSpPr/>
          <p:nvPr/>
        </p:nvSpPr>
        <p:spPr>
          <a:xfrm>
            <a:off x="-1247789" y="7158672"/>
            <a:ext cx="5358893" cy="30997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User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3" name="Rectangle: Rounded Corners 1052">
            <a:extLst>
              <a:ext uri="{FF2B5EF4-FFF2-40B4-BE49-F238E27FC236}">
                <a16:creationId xmlns:a16="http://schemas.microsoft.com/office/drawing/2014/main" id="{9022F4CD-5363-A61D-1FA2-8B3F1AA785B6}"/>
              </a:ext>
            </a:extLst>
          </p:cNvPr>
          <p:cNvSpPr/>
          <p:nvPr/>
        </p:nvSpPr>
        <p:spPr>
          <a:xfrm>
            <a:off x="1662661" y="9750238"/>
            <a:ext cx="734982" cy="3180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Cancel</a:t>
            </a:r>
          </a:p>
        </p:txBody>
      </p:sp>
      <p:sp>
        <p:nvSpPr>
          <p:cNvPr id="1054" name="Rectangle: Rounded Corners 1053">
            <a:extLst>
              <a:ext uri="{FF2B5EF4-FFF2-40B4-BE49-F238E27FC236}">
                <a16:creationId xmlns:a16="http://schemas.microsoft.com/office/drawing/2014/main" id="{68261C57-E7CC-B631-8221-DF84757A35E8}"/>
              </a:ext>
            </a:extLst>
          </p:cNvPr>
          <p:cNvSpPr/>
          <p:nvPr/>
        </p:nvSpPr>
        <p:spPr>
          <a:xfrm>
            <a:off x="2648252" y="9750238"/>
            <a:ext cx="844752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44314825-D25B-DFEE-94EE-26E84EFC9A66}"/>
              </a:ext>
            </a:extLst>
          </p:cNvPr>
          <p:cNvSpPr txBox="1"/>
          <p:nvPr/>
        </p:nvSpPr>
        <p:spPr>
          <a:xfrm>
            <a:off x="-1037565" y="8401408"/>
            <a:ext cx="101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Approver ($):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C2CD7730-B731-0E5A-33C5-4740F6C4AA1C}"/>
              </a:ext>
            </a:extLst>
          </p:cNvPr>
          <p:cNvSpPr txBox="1"/>
          <p:nvPr/>
        </p:nvSpPr>
        <p:spPr>
          <a:xfrm>
            <a:off x="-1036968" y="7689556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Email: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4DACFB88-599E-367F-75F8-D2310F431C2E}"/>
              </a:ext>
            </a:extLst>
          </p:cNvPr>
          <p:cNvSpPr txBox="1"/>
          <p:nvPr/>
        </p:nvSpPr>
        <p:spPr>
          <a:xfrm>
            <a:off x="-1034513" y="8045482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Name: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34CA9F28-A4CA-F0D6-4756-27F6F04A39F6}"/>
              </a:ext>
            </a:extLst>
          </p:cNvPr>
          <p:cNvSpPr txBox="1"/>
          <p:nvPr/>
        </p:nvSpPr>
        <p:spPr>
          <a:xfrm>
            <a:off x="-1046022" y="8783417"/>
            <a:ext cx="1092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Role Assigned:</a:t>
            </a:r>
          </a:p>
        </p:txBody>
      </p:sp>
      <p:sp>
        <p:nvSpPr>
          <p:cNvPr id="1063" name="Rectangle: Rounded Corners 1062">
            <a:extLst>
              <a:ext uri="{FF2B5EF4-FFF2-40B4-BE49-F238E27FC236}">
                <a16:creationId xmlns:a16="http://schemas.microsoft.com/office/drawing/2014/main" id="{F2A81FFE-56CB-C5E6-0A4B-8514F4E3FB8D}"/>
              </a:ext>
            </a:extLst>
          </p:cNvPr>
          <p:cNvSpPr/>
          <p:nvPr/>
        </p:nvSpPr>
        <p:spPr>
          <a:xfrm>
            <a:off x="129479" y="7697196"/>
            <a:ext cx="3493782" cy="261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Description</a:t>
            </a:r>
          </a:p>
        </p:txBody>
      </p:sp>
      <p:sp>
        <p:nvSpPr>
          <p:cNvPr id="1064" name="Rectangle: Rounded Corners 1063">
            <a:extLst>
              <a:ext uri="{FF2B5EF4-FFF2-40B4-BE49-F238E27FC236}">
                <a16:creationId xmlns:a16="http://schemas.microsoft.com/office/drawing/2014/main" id="{7E62983A-726A-B2DA-D0FF-A110B1D4BF3B}"/>
              </a:ext>
            </a:extLst>
          </p:cNvPr>
          <p:cNvSpPr/>
          <p:nvPr/>
        </p:nvSpPr>
        <p:spPr>
          <a:xfrm>
            <a:off x="129479" y="8056940"/>
            <a:ext cx="3493782" cy="261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Description</a:t>
            </a:r>
          </a:p>
        </p:txBody>
      </p:sp>
      <p:sp>
        <p:nvSpPr>
          <p:cNvPr id="1065" name="Rectangle: Rounded Corners 1064">
            <a:extLst>
              <a:ext uri="{FF2B5EF4-FFF2-40B4-BE49-F238E27FC236}">
                <a16:creationId xmlns:a16="http://schemas.microsoft.com/office/drawing/2014/main" id="{E10523E1-E9AA-484E-7C6D-E698502B7804}"/>
              </a:ext>
            </a:extLst>
          </p:cNvPr>
          <p:cNvSpPr/>
          <p:nvPr/>
        </p:nvSpPr>
        <p:spPr>
          <a:xfrm>
            <a:off x="129479" y="8416684"/>
            <a:ext cx="3493782" cy="261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Description</a:t>
            </a:r>
          </a:p>
        </p:txBody>
      </p:sp>
      <p:pic>
        <p:nvPicPr>
          <p:cNvPr id="1067" name="Picture 1066">
            <a:extLst>
              <a:ext uri="{FF2B5EF4-FFF2-40B4-BE49-F238E27FC236}">
                <a16:creationId xmlns:a16="http://schemas.microsoft.com/office/drawing/2014/main" id="{E8F68858-148A-4738-DE89-F254D17FEF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36"/>
          <a:stretch/>
        </p:blipFill>
        <p:spPr>
          <a:xfrm>
            <a:off x="102598" y="8775712"/>
            <a:ext cx="2322777" cy="31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4F17E-2610-7E34-907E-675321D244CF}"/>
              </a:ext>
            </a:extLst>
          </p:cNvPr>
          <p:cNvSpPr/>
          <p:nvPr/>
        </p:nvSpPr>
        <p:spPr>
          <a:xfrm>
            <a:off x="0" y="0"/>
            <a:ext cx="12192000" cy="5681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4CD868-1522-26A5-0B35-286326D0FC13}"/>
              </a:ext>
            </a:extLst>
          </p:cNvPr>
          <p:cNvSpPr/>
          <p:nvPr/>
        </p:nvSpPr>
        <p:spPr>
          <a:xfrm>
            <a:off x="11390051" y="73239"/>
            <a:ext cx="674704" cy="4216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Profile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E7F00C-A121-AB6E-2BE6-50870C2F9A33}"/>
              </a:ext>
            </a:extLst>
          </p:cNvPr>
          <p:cNvSpPr/>
          <p:nvPr/>
        </p:nvSpPr>
        <p:spPr>
          <a:xfrm>
            <a:off x="10120544" y="73239"/>
            <a:ext cx="1004658" cy="4216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Admin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C946DA-3253-DE69-A6DE-141F3C8E71D3}"/>
              </a:ext>
            </a:extLst>
          </p:cNvPr>
          <p:cNvSpPr txBox="1"/>
          <p:nvPr/>
        </p:nvSpPr>
        <p:spPr>
          <a:xfrm>
            <a:off x="0" y="268423"/>
            <a:ext cx="1943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User: dave@bypresidio.com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F5F71-EB03-03AD-3177-C981EB0EAB1D}"/>
              </a:ext>
            </a:extLst>
          </p:cNvPr>
          <p:cNvSpPr txBox="1"/>
          <p:nvPr/>
        </p:nvSpPr>
        <p:spPr>
          <a:xfrm>
            <a:off x="0" y="-5045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BoltAFE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348B91-671A-478E-188B-52EB34A2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275" y="641410"/>
            <a:ext cx="847725" cy="44767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EBCAFA-3A25-7807-B932-7ABED6121000}"/>
              </a:ext>
            </a:extLst>
          </p:cNvPr>
          <p:cNvSpPr/>
          <p:nvPr/>
        </p:nvSpPr>
        <p:spPr>
          <a:xfrm>
            <a:off x="4751207" y="-2191170"/>
            <a:ext cx="2689586" cy="18639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Create/Edit Categories</a:t>
            </a:r>
          </a:p>
        </p:txBody>
      </p:sp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93B254D1-2061-A4AD-EC83-9B9BF3E7A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178407"/>
              </p:ext>
            </p:extLst>
          </p:nvPr>
        </p:nvGraphicFramePr>
        <p:xfrm>
          <a:off x="9821048" y="1176236"/>
          <a:ext cx="1850251" cy="827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251">
                  <a:extLst>
                    <a:ext uri="{9D8B030D-6E8A-4147-A177-3AD203B41FA5}">
                      <a16:colId xmlns:a16="http://schemas.microsoft.com/office/drawing/2014/main" val="588762228"/>
                    </a:ext>
                  </a:extLst>
                </a:gridCol>
              </a:tblGrid>
              <a:tr h="286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762437"/>
                  </a:ext>
                </a:extLst>
              </a:tr>
              <a:tr h="270422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Return Generating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452670"/>
                  </a:ext>
                </a:extLst>
              </a:tr>
              <a:tr h="270422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Non-Return Generating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180725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7DDFED9-9186-916F-D135-96A45AB58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77242"/>
              </p:ext>
            </p:extLst>
          </p:nvPr>
        </p:nvGraphicFramePr>
        <p:xfrm>
          <a:off x="63745" y="1176236"/>
          <a:ext cx="8797839" cy="2581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543">
                  <a:extLst>
                    <a:ext uri="{9D8B030D-6E8A-4147-A177-3AD203B41FA5}">
                      <a16:colId xmlns:a16="http://schemas.microsoft.com/office/drawing/2014/main" val="588762228"/>
                    </a:ext>
                  </a:extLst>
                </a:gridCol>
                <a:gridCol w="1361512">
                  <a:extLst>
                    <a:ext uri="{9D8B030D-6E8A-4147-A177-3AD203B41FA5}">
                      <a16:colId xmlns:a16="http://schemas.microsoft.com/office/drawing/2014/main" val="1416166472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2623258847"/>
                    </a:ext>
                  </a:extLst>
                </a:gridCol>
                <a:gridCol w="542839">
                  <a:extLst>
                    <a:ext uri="{9D8B030D-6E8A-4147-A177-3AD203B41FA5}">
                      <a16:colId xmlns:a16="http://schemas.microsoft.com/office/drawing/2014/main" val="89621149"/>
                    </a:ext>
                  </a:extLst>
                </a:gridCol>
                <a:gridCol w="378282">
                  <a:extLst>
                    <a:ext uri="{9D8B030D-6E8A-4147-A177-3AD203B41FA5}">
                      <a16:colId xmlns:a16="http://schemas.microsoft.com/office/drawing/2014/main" val="4091409540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2240110738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257000952"/>
                    </a:ext>
                  </a:extLst>
                </a:gridCol>
                <a:gridCol w="430530">
                  <a:extLst>
                    <a:ext uri="{9D8B030D-6E8A-4147-A177-3AD203B41FA5}">
                      <a16:colId xmlns:a16="http://schemas.microsoft.com/office/drawing/2014/main" val="2920808507"/>
                    </a:ext>
                  </a:extLst>
                </a:gridCol>
                <a:gridCol w="378282">
                  <a:extLst>
                    <a:ext uri="{9D8B030D-6E8A-4147-A177-3AD203B41FA5}">
                      <a16:colId xmlns:a16="http://schemas.microsoft.com/office/drawing/2014/main" val="2343236159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14025884"/>
                    </a:ext>
                  </a:extLst>
                </a:gridCol>
                <a:gridCol w="454343">
                  <a:extLst>
                    <a:ext uri="{9D8B030D-6E8A-4147-A177-3AD203B41FA5}">
                      <a16:colId xmlns:a16="http://schemas.microsoft.com/office/drawing/2014/main" val="3375626450"/>
                    </a:ext>
                  </a:extLst>
                </a:gridCol>
                <a:gridCol w="458413">
                  <a:extLst>
                    <a:ext uri="{9D8B030D-6E8A-4147-A177-3AD203B41FA5}">
                      <a16:colId xmlns:a16="http://schemas.microsoft.com/office/drawing/2014/main" val="1197251825"/>
                    </a:ext>
                  </a:extLst>
                </a:gridCol>
                <a:gridCol w="384493">
                  <a:extLst>
                    <a:ext uri="{9D8B030D-6E8A-4147-A177-3AD203B41FA5}">
                      <a16:colId xmlns:a16="http://schemas.microsoft.com/office/drawing/2014/main" val="396965712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117617626"/>
                    </a:ext>
                  </a:extLst>
                </a:gridCol>
                <a:gridCol w="573426">
                  <a:extLst>
                    <a:ext uri="{9D8B030D-6E8A-4147-A177-3AD203B41FA5}">
                      <a16:colId xmlns:a16="http://schemas.microsoft.com/office/drawing/2014/main" val="3930259620"/>
                    </a:ext>
                  </a:extLst>
                </a:gridCol>
              </a:tblGrid>
              <a:tr h="446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Gross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AFE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WI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NRI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ROY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AFE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Oil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NGL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BOE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PO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ROR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MROI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762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Return Generating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Pump Repair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452670"/>
                  </a:ext>
                </a:extLst>
              </a:tr>
              <a:tr h="312655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Return Generating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Tubing Repair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180725"/>
                  </a:ext>
                </a:extLst>
              </a:tr>
              <a:tr h="312655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Return Generating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Gas Lift Install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865468"/>
                  </a:ext>
                </a:extLst>
              </a:tr>
              <a:tr h="312655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Return Generating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Compressor Set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0687"/>
                  </a:ext>
                </a:extLst>
              </a:tr>
              <a:tr h="312655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Return Generating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Swab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717297"/>
                  </a:ext>
                </a:extLst>
              </a:tr>
              <a:tr h="312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Non-Return Generating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Casing Squeeze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43310"/>
                  </a:ext>
                </a:extLst>
              </a:tr>
              <a:tr h="312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Non-Return Generating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P&amp;A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841851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AE9AB947-D79C-0148-2811-886475945E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999"/>
          <a:stretch/>
        </p:blipFill>
        <p:spPr>
          <a:xfrm>
            <a:off x="3489767" y="949411"/>
            <a:ext cx="5383235" cy="176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0BD5B0-FED9-587D-926F-6D0B9583DD2F}"/>
              </a:ext>
            </a:extLst>
          </p:cNvPr>
          <p:cNvSpPr txBox="1"/>
          <p:nvPr/>
        </p:nvSpPr>
        <p:spPr>
          <a:xfrm>
            <a:off x="3489767" y="641410"/>
            <a:ext cx="53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Field Required</a:t>
            </a:r>
          </a:p>
        </p:txBody>
      </p:sp>
      <p:pic>
        <p:nvPicPr>
          <p:cNvPr id="23" name="Graphic 22" descr="Garbage outline">
            <a:extLst>
              <a:ext uri="{FF2B5EF4-FFF2-40B4-BE49-F238E27FC236}">
                <a16:creationId xmlns:a16="http://schemas.microsoft.com/office/drawing/2014/main" id="{C8CBC2E9-11B8-AC06-F088-17C7A8E6A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6350" y="1629193"/>
            <a:ext cx="206406" cy="206406"/>
          </a:xfrm>
          <a:prstGeom prst="rect">
            <a:avLst/>
          </a:prstGeom>
        </p:spPr>
      </p:pic>
      <p:pic>
        <p:nvPicPr>
          <p:cNvPr id="27" name="Graphic 26" descr="Garbage outline">
            <a:extLst>
              <a:ext uri="{FF2B5EF4-FFF2-40B4-BE49-F238E27FC236}">
                <a16:creationId xmlns:a16="http://schemas.microsoft.com/office/drawing/2014/main" id="{29D764E4-5801-6AEC-3274-0BD1ACD27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6350" y="1921293"/>
            <a:ext cx="206406" cy="206406"/>
          </a:xfrm>
          <a:prstGeom prst="rect">
            <a:avLst/>
          </a:prstGeom>
        </p:spPr>
      </p:pic>
      <p:pic>
        <p:nvPicPr>
          <p:cNvPr id="29" name="Graphic 28" descr="Garbage outline">
            <a:extLst>
              <a:ext uri="{FF2B5EF4-FFF2-40B4-BE49-F238E27FC236}">
                <a16:creationId xmlns:a16="http://schemas.microsoft.com/office/drawing/2014/main" id="{AF0D587E-C41D-75B0-1D9E-DE4815BDA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6350" y="2226093"/>
            <a:ext cx="206406" cy="206406"/>
          </a:xfrm>
          <a:prstGeom prst="rect">
            <a:avLst/>
          </a:prstGeom>
        </p:spPr>
      </p:pic>
      <p:pic>
        <p:nvPicPr>
          <p:cNvPr id="43" name="Graphic 42" descr="Garbage outline">
            <a:extLst>
              <a:ext uri="{FF2B5EF4-FFF2-40B4-BE49-F238E27FC236}">
                <a16:creationId xmlns:a16="http://schemas.microsoft.com/office/drawing/2014/main" id="{4ECA39AD-D1FA-CE8C-1C2E-8C3CC215A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0908" y="2518193"/>
            <a:ext cx="206406" cy="206406"/>
          </a:xfrm>
          <a:prstGeom prst="rect">
            <a:avLst/>
          </a:prstGeom>
        </p:spPr>
      </p:pic>
      <p:pic>
        <p:nvPicPr>
          <p:cNvPr id="45" name="Graphic 44" descr="Garbage outline">
            <a:extLst>
              <a:ext uri="{FF2B5EF4-FFF2-40B4-BE49-F238E27FC236}">
                <a16:creationId xmlns:a16="http://schemas.microsoft.com/office/drawing/2014/main" id="{FFD8AB8E-3131-9457-FDCE-06625908B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0908" y="2810293"/>
            <a:ext cx="206406" cy="206406"/>
          </a:xfrm>
          <a:prstGeom prst="rect">
            <a:avLst/>
          </a:prstGeom>
        </p:spPr>
      </p:pic>
      <p:pic>
        <p:nvPicPr>
          <p:cNvPr id="47" name="Graphic 46" descr="Garbage outline">
            <a:extLst>
              <a:ext uri="{FF2B5EF4-FFF2-40B4-BE49-F238E27FC236}">
                <a16:creationId xmlns:a16="http://schemas.microsoft.com/office/drawing/2014/main" id="{A5BB550A-D8F6-EDC2-6F4E-0E4D1A1E0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3608" y="3115093"/>
            <a:ext cx="206406" cy="206406"/>
          </a:xfrm>
          <a:prstGeom prst="rect">
            <a:avLst/>
          </a:prstGeom>
        </p:spPr>
      </p:pic>
      <p:pic>
        <p:nvPicPr>
          <p:cNvPr id="49" name="Graphic 48" descr="Garbage outline">
            <a:extLst>
              <a:ext uri="{FF2B5EF4-FFF2-40B4-BE49-F238E27FC236}">
                <a16:creationId xmlns:a16="http://schemas.microsoft.com/office/drawing/2014/main" id="{77897D0D-5274-6100-D07A-FC2EB3732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3608" y="3493521"/>
            <a:ext cx="206406" cy="206406"/>
          </a:xfrm>
          <a:prstGeom prst="rect">
            <a:avLst/>
          </a:prstGeom>
        </p:spPr>
      </p:pic>
      <p:pic>
        <p:nvPicPr>
          <p:cNvPr id="51" name="Graphic 50" descr="Garbage outline">
            <a:extLst>
              <a:ext uri="{FF2B5EF4-FFF2-40B4-BE49-F238E27FC236}">
                <a16:creationId xmlns:a16="http://schemas.microsoft.com/office/drawing/2014/main" id="{B7EDED2A-3043-D9DA-5889-FB2E0F434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188" y="1463527"/>
            <a:ext cx="206406" cy="206406"/>
          </a:xfrm>
          <a:prstGeom prst="rect">
            <a:avLst/>
          </a:prstGeom>
        </p:spPr>
      </p:pic>
      <p:pic>
        <p:nvPicPr>
          <p:cNvPr id="53" name="Graphic 52" descr="Garbage outline">
            <a:extLst>
              <a:ext uri="{FF2B5EF4-FFF2-40B4-BE49-F238E27FC236}">
                <a16:creationId xmlns:a16="http://schemas.microsoft.com/office/drawing/2014/main" id="{2FCD4E8F-2100-0F8A-DFFF-3BE3C41B3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188" y="1772105"/>
            <a:ext cx="206406" cy="206406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E7306CE-E4A6-151E-528C-EB0F46ACD7AB}"/>
              </a:ext>
            </a:extLst>
          </p:cNvPr>
          <p:cNvSpPr/>
          <p:nvPr/>
        </p:nvSpPr>
        <p:spPr>
          <a:xfrm>
            <a:off x="9821049" y="2127699"/>
            <a:ext cx="730838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2EBA955-39CA-C794-A541-59DEFF11CF82}"/>
              </a:ext>
            </a:extLst>
          </p:cNvPr>
          <p:cNvSpPr/>
          <p:nvPr/>
        </p:nvSpPr>
        <p:spPr>
          <a:xfrm>
            <a:off x="10975642" y="2127699"/>
            <a:ext cx="758546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EAF21F1-F54F-7389-EF17-42904F7A1DF0}"/>
              </a:ext>
            </a:extLst>
          </p:cNvPr>
          <p:cNvSpPr/>
          <p:nvPr/>
        </p:nvSpPr>
        <p:spPr>
          <a:xfrm>
            <a:off x="6948445" y="3923222"/>
            <a:ext cx="730838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2CDB6F-0C10-937C-96D4-CC6947FFD137}"/>
              </a:ext>
            </a:extLst>
          </p:cNvPr>
          <p:cNvSpPr/>
          <p:nvPr/>
        </p:nvSpPr>
        <p:spPr>
          <a:xfrm>
            <a:off x="8103038" y="3923222"/>
            <a:ext cx="758546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E62AD1-0070-399B-9EBD-2B65BC9BA5CB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10186468" y="2432499"/>
            <a:ext cx="3618181" cy="1859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D4D53B9-7572-4585-DF3A-997EB981699C}"/>
              </a:ext>
            </a:extLst>
          </p:cNvPr>
          <p:cNvSpPr/>
          <p:nvPr/>
        </p:nvSpPr>
        <p:spPr>
          <a:xfrm>
            <a:off x="11125202" y="4292065"/>
            <a:ext cx="5358893" cy="1575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Category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059A623-E7BF-CD31-BB33-F6A5202E6FB4}"/>
              </a:ext>
            </a:extLst>
          </p:cNvPr>
          <p:cNvSpPr/>
          <p:nvPr/>
        </p:nvSpPr>
        <p:spPr>
          <a:xfrm>
            <a:off x="14249361" y="5414260"/>
            <a:ext cx="734982" cy="3180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Cancel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C0E3A86-BFC1-45AD-C472-DC78213E27E8}"/>
              </a:ext>
            </a:extLst>
          </p:cNvPr>
          <p:cNvSpPr/>
          <p:nvPr/>
        </p:nvSpPr>
        <p:spPr>
          <a:xfrm>
            <a:off x="15311843" y="5412307"/>
            <a:ext cx="844752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4480E8-9E44-ABE5-8E36-D15CC1FB525E}"/>
              </a:ext>
            </a:extLst>
          </p:cNvPr>
          <p:cNvSpPr txBox="1"/>
          <p:nvPr/>
        </p:nvSpPr>
        <p:spPr>
          <a:xfrm>
            <a:off x="11336023" y="4822949"/>
            <a:ext cx="782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Category: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8A3A456-7AFC-DD71-3FFF-751CE55317F2}"/>
              </a:ext>
            </a:extLst>
          </p:cNvPr>
          <p:cNvSpPr/>
          <p:nvPr/>
        </p:nvSpPr>
        <p:spPr>
          <a:xfrm>
            <a:off x="12502470" y="4830589"/>
            <a:ext cx="3493782" cy="261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Description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3252BE5-C58B-40C2-8995-1EDB663AEE6E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4309031" y="4228022"/>
            <a:ext cx="3004833" cy="19991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B008C3E-D51B-63D9-082C-8027512EA1AD}"/>
              </a:ext>
            </a:extLst>
          </p:cNvPr>
          <p:cNvSpPr/>
          <p:nvPr/>
        </p:nvSpPr>
        <p:spPr>
          <a:xfrm>
            <a:off x="1629584" y="6227191"/>
            <a:ext cx="4190191" cy="68030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Type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37EA432-80A3-DB3D-606E-F97DEB403CC2}"/>
              </a:ext>
            </a:extLst>
          </p:cNvPr>
          <p:cNvSpPr/>
          <p:nvPr/>
        </p:nvSpPr>
        <p:spPr>
          <a:xfrm>
            <a:off x="3489767" y="12563620"/>
            <a:ext cx="734982" cy="3180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E0859BA-C2EB-88EE-32B5-55BE829498C0}"/>
              </a:ext>
            </a:extLst>
          </p:cNvPr>
          <p:cNvSpPr/>
          <p:nvPr/>
        </p:nvSpPr>
        <p:spPr>
          <a:xfrm>
            <a:off x="4475358" y="12563620"/>
            <a:ext cx="844752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2A617EB-9097-72E2-9F60-47485BA82EFD}"/>
              </a:ext>
            </a:extLst>
          </p:cNvPr>
          <p:cNvSpPr txBox="1"/>
          <p:nvPr/>
        </p:nvSpPr>
        <p:spPr>
          <a:xfrm>
            <a:off x="1839808" y="7984277"/>
            <a:ext cx="1055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Gross AFE ($):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C014E09-7798-9806-6FC0-FCAD4CBE1C12}"/>
              </a:ext>
            </a:extLst>
          </p:cNvPr>
          <p:cNvSpPr txBox="1"/>
          <p:nvPr/>
        </p:nvSpPr>
        <p:spPr>
          <a:xfrm>
            <a:off x="1840405" y="7272425"/>
            <a:ext cx="52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Type: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F90BC89-9B31-2CCC-5941-46E35B00AF15}"/>
              </a:ext>
            </a:extLst>
          </p:cNvPr>
          <p:cNvSpPr txBox="1"/>
          <p:nvPr/>
        </p:nvSpPr>
        <p:spPr>
          <a:xfrm>
            <a:off x="1842860" y="7628351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0625CC2-C43F-0F9A-11E3-20F1BFB26DF7}"/>
              </a:ext>
            </a:extLst>
          </p:cNvPr>
          <p:cNvSpPr txBox="1"/>
          <p:nvPr/>
        </p:nvSpPr>
        <p:spPr>
          <a:xfrm>
            <a:off x="1831351" y="6880386"/>
            <a:ext cx="782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Category: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3C079DE-7D99-35FC-708C-9FC237BEB84A}"/>
              </a:ext>
            </a:extLst>
          </p:cNvPr>
          <p:cNvSpPr/>
          <p:nvPr/>
        </p:nvSpPr>
        <p:spPr>
          <a:xfrm>
            <a:off x="3006852" y="7280065"/>
            <a:ext cx="2193798" cy="261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TEST_TYPE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30A634E-AB08-36A9-E9A4-EF3144DF17E5}"/>
              </a:ext>
            </a:extLst>
          </p:cNvPr>
          <p:cNvSpPr/>
          <p:nvPr/>
        </p:nvSpPr>
        <p:spPr>
          <a:xfrm>
            <a:off x="3006852" y="7639809"/>
            <a:ext cx="993648" cy="261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3B80171-D284-F378-7553-33E9B74BEAD9}"/>
              </a:ext>
            </a:extLst>
          </p:cNvPr>
          <p:cNvSpPr/>
          <p:nvPr/>
        </p:nvSpPr>
        <p:spPr>
          <a:xfrm>
            <a:off x="3646932" y="7999553"/>
            <a:ext cx="297663" cy="261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07CF011-D574-C147-E06C-8AF0B63629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136"/>
          <a:stretch/>
        </p:blipFill>
        <p:spPr>
          <a:xfrm>
            <a:off x="2979971" y="6872681"/>
            <a:ext cx="2322777" cy="31808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FAA5D1B-664D-32D1-46DE-C665BFFAEF46}"/>
              </a:ext>
            </a:extLst>
          </p:cNvPr>
          <p:cNvSpPr txBox="1"/>
          <p:nvPr/>
        </p:nvSpPr>
        <p:spPr>
          <a:xfrm>
            <a:off x="1839808" y="8344021"/>
            <a:ext cx="1505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Working Interest (%):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AF18AD0-8796-8AB5-EB9C-A035FE74436E}"/>
              </a:ext>
            </a:extLst>
          </p:cNvPr>
          <p:cNvSpPr/>
          <p:nvPr/>
        </p:nvSpPr>
        <p:spPr>
          <a:xfrm>
            <a:off x="3646932" y="8359297"/>
            <a:ext cx="297663" cy="261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AD7A25-AC58-3B4E-50C7-73B476403FEB}"/>
              </a:ext>
            </a:extLst>
          </p:cNvPr>
          <p:cNvSpPr txBox="1"/>
          <p:nvPr/>
        </p:nvSpPr>
        <p:spPr>
          <a:xfrm>
            <a:off x="1839808" y="8704423"/>
            <a:ext cx="1783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 Revenue Interest (%):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9F9F1A7-A07D-7252-FFF6-C200073ADF7D}"/>
              </a:ext>
            </a:extLst>
          </p:cNvPr>
          <p:cNvSpPr/>
          <p:nvPr/>
        </p:nvSpPr>
        <p:spPr>
          <a:xfrm>
            <a:off x="3646932" y="8719699"/>
            <a:ext cx="297663" cy="261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0FEBAA-286D-FB6F-6597-EB7CDADFDF22}"/>
              </a:ext>
            </a:extLst>
          </p:cNvPr>
          <p:cNvSpPr txBox="1"/>
          <p:nvPr/>
        </p:nvSpPr>
        <p:spPr>
          <a:xfrm>
            <a:off x="1839808" y="9064167"/>
            <a:ext cx="922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Royalty (%):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2166771-BFC1-1D5E-ACC7-FA62DF24D1DE}"/>
              </a:ext>
            </a:extLst>
          </p:cNvPr>
          <p:cNvSpPr/>
          <p:nvPr/>
        </p:nvSpPr>
        <p:spPr>
          <a:xfrm>
            <a:off x="3646932" y="9079443"/>
            <a:ext cx="297663" cy="261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A988F9C-A57E-9CCE-1958-29BC5618EB87}"/>
              </a:ext>
            </a:extLst>
          </p:cNvPr>
          <p:cNvSpPr txBox="1"/>
          <p:nvPr/>
        </p:nvSpPr>
        <p:spPr>
          <a:xfrm>
            <a:off x="1839808" y="9439187"/>
            <a:ext cx="930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 AFE ($):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D1C308C1-5A3F-B67D-C0E8-C9BC5136A580}"/>
              </a:ext>
            </a:extLst>
          </p:cNvPr>
          <p:cNvSpPr/>
          <p:nvPr/>
        </p:nvSpPr>
        <p:spPr>
          <a:xfrm>
            <a:off x="3646932" y="9454463"/>
            <a:ext cx="297663" cy="261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2AD30A-6D7C-F564-D25B-EB2D517D6A58}"/>
              </a:ext>
            </a:extLst>
          </p:cNvPr>
          <p:cNvSpPr txBox="1"/>
          <p:nvPr/>
        </p:nvSpPr>
        <p:spPr>
          <a:xfrm>
            <a:off x="1839808" y="9798931"/>
            <a:ext cx="1232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Gross Oil (MBO):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9538345-30B9-773C-1DC1-4E223C799348}"/>
              </a:ext>
            </a:extLst>
          </p:cNvPr>
          <p:cNvSpPr/>
          <p:nvPr/>
        </p:nvSpPr>
        <p:spPr>
          <a:xfrm>
            <a:off x="3646932" y="9814207"/>
            <a:ext cx="297663" cy="261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CA925E2-115D-DC40-8C2C-09BDD40671C9}"/>
              </a:ext>
            </a:extLst>
          </p:cNvPr>
          <p:cNvSpPr txBox="1"/>
          <p:nvPr/>
        </p:nvSpPr>
        <p:spPr>
          <a:xfrm>
            <a:off x="1839808" y="10159333"/>
            <a:ext cx="1389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Gross Gas (MMCF):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1961996-25A7-946C-E0C7-D41B55DDE35D}"/>
              </a:ext>
            </a:extLst>
          </p:cNvPr>
          <p:cNvSpPr/>
          <p:nvPr/>
        </p:nvSpPr>
        <p:spPr>
          <a:xfrm>
            <a:off x="3646932" y="10174609"/>
            <a:ext cx="297663" cy="261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5377F8-3AAE-8319-F66D-679F72F26EEF}"/>
              </a:ext>
            </a:extLst>
          </p:cNvPr>
          <p:cNvSpPr txBox="1"/>
          <p:nvPr/>
        </p:nvSpPr>
        <p:spPr>
          <a:xfrm>
            <a:off x="1839808" y="10519077"/>
            <a:ext cx="1320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Gross NGL (MBO):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CE257F-2799-82A6-7205-D04D47E92D5B}"/>
              </a:ext>
            </a:extLst>
          </p:cNvPr>
          <p:cNvSpPr/>
          <p:nvPr/>
        </p:nvSpPr>
        <p:spPr>
          <a:xfrm>
            <a:off x="3646932" y="10534353"/>
            <a:ext cx="297663" cy="261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D44E134-E12F-CC4D-9AD8-007CA4D3BF5A}"/>
              </a:ext>
            </a:extLst>
          </p:cNvPr>
          <p:cNvSpPr txBox="1"/>
          <p:nvPr/>
        </p:nvSpPr>
        <p:spPr>
          <a:xfrm>
            <a:off x="1862817" y="10894097"/>
            <a:ext cx="1320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Gross BOE (MBO):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E6F518C-B846-0818-5F37-51DCEB2AE760}"/>
              </a:ext>
            </a:extLst>
          </p:cNvPr>
          <p:cNvSpPr/>
          <p:nvPr/>
        </p:nvSpPr>
        <p:spPr>
          <a:xfrm>
            <a:off x="3669941" y="10909373"/>
            <a:ext cx="297663" cy="261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7BE86E-7012-F987-E48F-3192D1F162C3}"/>
              </a:ext>
            </a:extLst>
          </p:cNvPr>
          <p:cNvSpPr txBox="1"/>
          <p:nvPr/>
        </p:nvSpPr>
        <p:spPr>
          <a:xfrm>
            <a:off x="1862817" y="11253841"/>
            <a:ext cx="962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Payout (</a:t>
            </a:r>
            <a:r>
              <a:rPr lang="en-US" sz="1200" dirty="0" err="1"/>
              <a:t>yrs</a:t>
            </a:r>
            <a:r>
              <a:rPr lang="en-US" sz="1200" dirty="0"/>
              <a:t>):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EE4CEA5-7E1E-24AA-66C6-C02FE98DC158}"/>
              </a:ext>
            </a:extLst>
          </p:cNvPr>
          <p:cNvSpPr/>
          <p:nvPr/>
        </p:nvSpPr>
        <p:spPr>
          <a:xfrm>
            <a:off x="3669941" y="11269117"/>
            <a:ext cx="297663" cy="261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69F11A-D94E-3035-C371-1D8D85F81935}"/>
              </a:ext>
            </a:extLst>
          </p:cNvPr>
          <p:cNvSpPr txBox="1"/>
          <p:nvPr/>
        </p:nvSpPr>
        <p:spPr>
          <a:xfrm>
            <a:off x="1862817" y="11614243"/>
            <a:ext cx="1367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Rate of Return (%):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339AF4D5-120C-C81A-687F-3D7E9F41DA54}"/>
              </a:ext>
            </a:extLst>
          </p:cNvPr>
          <p:cNvSpPr/>
          <p:nvPr/>
        </p:nvSpPr>
        <p:spPr>
          <a:xfrm>
            <a:off x="3669941" y="11629519"/>
            <a:ext cx="297663" cy="261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DBF0BC-54E9-A33A-4245-FF44C32E3E78}"/>
              </a:ext>
            </a:extLst>
          </p:cNvPr>
          <p:cNvSpPr txBox="1"/>
          <p:nvPr/>
        </p:nvSpPr>
        <p:spPr>
          <a:xfrm>
            <a:off x="1862817" y="11973987"/>
            <a:ext cx="580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MROI: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21BC15B-7FE7-D4EE-CB65-085887E635C8}"/>
              </a:ext>
            </a:extLst>
          </p:cNvPr>
          <p:cNvSpPr/>
          <p:nvPr/>
        </p:nvSpPr>
        <p:spPr>
          <a:xfrm>
            <a:off x="3669941" y="11989263"/>
            <a:ext cx="297663" cy="261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B1E3EC9-1E49-B560-5A15-7D849094D3B0}"/>
              </a:ext>
            </a:extLst>
          </p:cNvPr>
          <p:cNvSpPr/>
          <p:nvPr/>
        </p:nvSpPr>
        <p:spPr>
          <a:xfrm>
            <a:off x="3088915" y="6922832"/>
            <a:ext cx="1292962" cy="22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Return Generating</a:t>
            </a:r>
          </a:p>
        </p:txBody>
      </p:sp>
      <p:pic>
        <p:nvPicPr>
          <p:cNvPr id="110" name="Graphic 109" descr="Checkmark with solid fill">
            <a:extLst>
              <a:ext uri="{FF2B5EF4-FFF2-40B4-BE49-F238E27FC236}">
                <a16:creationId xmlns:a16="http://schemas.microsoft.com/office/drawing/2014/main" id="{46327E5A-E21A-D6A6-B763-FA67F9FB91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60234" y="8005282"/>
            <a:ext cx="284361" cy="284361"/>
          </a:xfrm>
          <a:prstGeom prst="rect">
            <a:avLst/>
          </a:prstGeom>
        </p:spPr>
      </p:pic>
      <p:pic>
        <p:nvPicPr>
          <p:cNvPr id="111" name="Graphic 110" descr="Checkmark with solid fill">
            <a:extLst>
              <a:ext uri="{FF2B5EF4-FFF2-40B4-BE49-F238E27FC236}">
                <a16:creationId xmlns:a16="http://schemas.microsoft.com/office/drawing/2014/main" id="{99AF7332-4D61-39AF-62A8-7C64278D89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843" y="8362162"/>
            <a:ext cx="284361" cy="284361"/>
          </a:xfrm>
          <a:prstGeom prst="rect">
            <a:avLst/>
          </a:prstGeom>
        </p:spPr>
      </p:pic>
      <p:pic>
        <p:nvPicPr>
          <p:cNvPr id="112" name="Graphic 111" descr="Checkmark with solid fill">
            <a:extLst>
              <a:ext uri="{FF2B5EF4-FFF2-40B4-BE49-F238E27FC236}">
                <a16:creationId xmlns:a16="http://schemas.microsoft.com/office/drawing/2014/main" id="{F1014AED-D082-2A7C-BD97-03EE439677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702" y="8710614"/>
            <a:ext cx="284361" cy="284361"/>
          </a:xfrm>
          <a:prstGeom prst="rect">
            <a:avLst/>
          </a:prstGeom>
        </p:spPr>
      </p:pic>
      <p:pic>
        <p:nvPicPr>
          <p:cNvPr id="113" name="Graphic 112" descr="Checkmark with solid fill">
            <a:extLst>
              <a:ext uri="{FF2B5EF4-FFF2-40B4-BE49-F238E27FC236}">
                <a16:creationId xmlns:a16="http://schemas.microsoft.com/office/drawing/2014/main" id="{A964916A-CD33-992D-BFCD-6231BE80D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5311" y="9067494"/>
            <a:ext cx="284361" cy="284361"/>
          </a:xfrm>
          <a:prstGeom prst="rect">
            <a:avLst/>
          </a:prstGeom>
        </p:spPr>
      </p:pic>
      <p:pic>
        <p:nvPicPr>
          <p:cNvPr id="114" name="Graphic 113" descr="Checkmark with solid fill">
            <a:extLst>
              <a:ext uri="{FF2B5EF4-FFF2-40B4-BE49-F238E27FC236}">
                <a16:creationId xmlns:a16="http://schemas.microsoft.com/office/drawing/2014/main" id="{EF08CE18-C6C5-442D-A30B-676795BC6B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61661" y="9457174"/>
            <a:ext cx="284361" cy="284361"/>
          </a:xfrm>
          <a:prstGeom prst="rect">
            <a:avLst/>
          </a:prstGeom>
        </p:spPr>
      </p:pic>
      <p:pic>
        <p:nvPicPr>
          <p:cNvPr id="115" name="Graphic 114" descr="Checkmark with solid fill">
            <a:extLst>
              <a:ext uri="{FF2B5EF4-FFF2-40B4-BE49-F238E27FC236}">
                <a16:creationId xmlns:a16="http://schemas.microsoft.com/office/drawing/2014/main" id="{19FF4206-2A20-1418-C8AA-CE767C23FC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9270" y="9814054"/>
            <a:ext cx="284361" cy="284361"/>
          </a:xfrm>
          <a:prstGeom prst="rect">
            <a:avLst/>
          </a:prstGeom>
        </p:spPr>
      </p:pic>
      <p:pic>
        <p:nvPicPr>
          <p:cNvPr id="116" name="Graphic 115" descr="Checkmark with solid fill">
            <a:extLst>
              <a:ext uri="{FF2B5EF4-FFF2-40B4-BE49-F238E27FC236}">
                <a16:creationId xmlns:a16="http://schemas.microsoft.com/office/drawing/2014/main" id="{284C2B6C-2BFA-A039-F0FD-727B5C57F9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9129" y="10162506"/>
            <a:ext cx="284361" cy="284361"/>
          </a:xfrm>
          <a:prstGeom prst="rect">
            <a:avLst/>
          </a:prstGeom>
        </p:spPr>
      </p:pic>
      <p:pic>
        <p:nvPicPr>
          <p:cNvPr id="117" name="Graphic 116" descr="Checkmark with solid fill">
            <a:extLst>
              <a:ext uri="{FF2B5EF4-FFF2-40B4-BE49-F238E27FC236}">
                <a16:creationId xmlns:a16="http://schemas.microsoft.com/office/drawing/2014/main" id="{67C0DC67-DDDA-2D77-5E65-F3F56450F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6738" y="10519386"/>
            <a:ext cx="284361" cy="284361"/>
          </a:xfrm>
          <a:prstGeom prst="rect">
            <a:avLst/>
          </a:prstGeom>
        </p:spPr>
      </p:pic>
      <p:pic>
        <p:nvPicPr>
          <p:cNvPr id="118" name="Graphic 117" descr="Checkmark with solid fill">
            <a:extLst>
              <a:ext uri="{FF2B5EF4-FFF2-40B4-BE49-F238E27FC236}">
                <a16:creationId xmlns:a16="http://schemas.microsoft.com/office/drawing/2014/main" id="{C3710623-0412-5925-F837-07DEE39D9C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79466" y="10908120"/>
            <a:ext cx="284361" cy="284361"/>
          </a:xfrm>
          <a:prstGeom prst="rect">
            <a:avLst/>
          </a:prstGeom>
        </p:spPr>
      </p:pic>
      <p:pic>
        <p:nvPicPr>
          <p:cNvPr id="119" name="Graphic 118" descr="Checkmark with solid fill">
            <a:extLst>
              <a:ext uri="{FF2B5EF4-FFF2-40B4-BE49-F238E27FC236}">
                <a16:creationId xmlns:a16="http://schemas.microsoft.com/office/drawing/2014/main" id="{D6C4EE95-A8B8-F5C5-5C45-F46F6EEDD5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77075" y="11265000"/>
            <a:ext cx="284361" cy="284361"/>
          </a:xfrm>
          <a:prstGeom prst="rect">
            <a:avLst/>
          </a:prstGeom>
        </p:spPr>
      </p:pic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C68F5715-107B-14F1-1716-8061783C5D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76934" y="11613452"/>
            <a:ext cx="284361" cy="284361"/>
          </a:xfrm>
          <a:prstGeom prst="rect">
            <a:avLst/>
          </a:prstGeom>
        </p:spPr>
      </p:pic>
      <p:pic>
        <p:nvPicPr>
          <p:cNvPr id="121" name="Graphic 120" descr="Checkmark with solid fill">
            <a:extLst>
              <a:ext uri="{FF2B5EF4-FFF2-40B4-BE49-F238E27FC236}">
                <a16:creationId xmlns:a16="http://schemas.microsoft.com/office/drawing/2014/main" id="{851EFC00-7F93-F74E-E337-82F417ECDC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74543" y="11970332"/>
            <a:ext cx="284361" cy="284361"/>
          </a:xfrm>
          <a:prstGeom prst="rect">
            <a:avLst/>
          </a:prstGeom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B011DD7-C71D-5B90-055A-31C826E7162A}"/>
              </a:ext>
            </a:extLst>
          </p:cNvPr>
          <p:cNvCxnSpPr>
            <a:cxnSpLocks/>
            <a:stCxn id="131" idx="0"/>
            <a:endCxn id="84" idx="1"/>
          </p:cNvCxnSpPr>
          <p:nvPr/>
        </p:nvCxnSpPr>
        <p:spPr>
          <a:xfrm flipV="1">
            <a:off x="830458" y="7031724"/>
            <a:ext cx="2149513" cy="1696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C7E79D1-F2FE-D7E2-8F46-04242D303372}"/>
              </a:ext>
            </a:extLst>
          </p:cNvPr>
          <p:cNvCxnSpPr>
            <a:cxnSpLocks/>
            <a:stCxn id="135" idx="2"/>
          </p:cNvCxnSpPr>
          <p:nvPr/>
        </p:nvCxnSpPr>
        <p:spPr>
          <a:xfrm flipH="1">
            <a:off x="5242163" y="6773809"/>
            <a:ext cx="1431218" cy="70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5B6B5B2-C8D9-D644-DB50-DD95107A55F8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4000500" y="7574396"/>
            <a:ext cx="4129038" cy="19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5CA33F7-AFE2-9D95-8485-2EF1ABB142A9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4224749" y="9064167"/>
            <a:ext cx="2190569" cy="14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loud 130">
            <a:extLst>
              <a:ext uri="{FF2B5EF4-FFF2-40B4-BE49-F238E27FC236}">
                <a16:creationId xmlns:a16="http://schemas.microsoft.com/office/drawing/2014/main" id="{44894970-1E0B-AE48-4C37-00B555C53B2F}"/>
              </a:ext>
            </a:extLst>
          </p:cNvPr>
          <p:cNvSpPr/>
          <p:nvPr/>
        </p:nvSpPr>
        <p:spPr>
          <a:xfrm>
            <a:off x="-2097594" y="7380756"/>
            <a:ext cx="2930494" cy="269517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Combo box enumerating all created categories (validation should check that at least 1 category exists)</a:t>
            </a:r>
          </a:p>
        </p:txBody>
      </p:sp>
      <p:sp>
        <p:nvSpPr>
          <p:cNvPr id="135" name="Cloud 134">
            <a:extLst>
              <a:ext uri="{FF2B5EF4-FFF2-40B4-BE49-F238E27FC236}">
                <a16:creationId xmlns:a16="http://schemas.microsoft.com/office/drawing/2014/main" id="{288F6667-E727-3DD9-7BFA-D8B5344A4360}"/>
              </a:ext>
            </a:extLst>
          </p:cNvPr>
          <p:cNvSpPr/>
          <p:nvPr/>
        </p:nvSpPr>
        <p:spPr>
          <a:xfrm>
            <a:off x="6664291" y="5971513"/>
            <a:ext cx="2930494" cy="160459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Editable text box</a:t>
            </a:r>
          </a:p>
        </p:txBody>
      </p:sp>
      <p:sp>
        <p:nvSpPr>
          <p:cNvPr id="138" name="Cloud 137">
            <a:extLst>
              <a:ext uri="{FF2B5EF4-FFF2-40B4-BE49-F238E27FC236}">
                <a16:creationId xmlns:a16="http://schemas.microsoft.com/office/drawing/2014/main" id="{4D854A5D-60DC-E783-7E12-0787037A22EE}"/>
              </a:ext>
            </a:extLst>
          </p:cNvPr>
          <p:cNvSpPr/>
          <p:nvPr/>
        </p:nvSpPr>
        <p:spPr>
          <a:xfrm>
            <a:off x="6406228" y="8261871"/>
            <a:ext cx="2930494" cy="160459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boxes, default state is all checked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A432BFC-1537-5E1D-4063-9AAD70D6D698}"/>
              </a:ext>
            </a:extLst>
          </p:cNvPr>
          <p:cNvCxnSpPr>
            <a:cxnSpLocks/>
            <a:stCxn id="141" idx="2"/>
          </p:cNvCxnSpPr>
          <p:nvPr/>
        </p:nvCxnSpPr>
        <p:spPr>
          <a:xfrm flipH="1">
            <a:off x="15255125" y="4270468"/>
            <a:ext cx="1431218" cy="70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loud 140">
            <a:extLst>
              <a:ext uri="{FF2B5EF4-FFF2-40B4-BE49-F238E27FC236}">
                <a16:creationId xmlns:a16="http://schemas.microsoft.com/office/drawing/2014/main" id="{9451C466-776E-F63F-7502-40F8FB7B8861}"/>
              </a:ext>
            </a:extLst>
          </p:cNvPr>
          <p:cNvSpPr/>
          <p:nvPr/>
        </p:nvSpPr>
        <p:spPr>
          <a:xfrm>
            <a:off x="16677253" y="3468172"/>
            <a:ext cx="2930494" cy="160459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Editable text box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9C652B4-D04D-1375-1019-D45B34347137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861584" y="607399"/>
            <a:ext cx="6988016" cy="3468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3B444E4-25FE-CA67-3B50-D9F5246F0BC8}"/>
              </a:ext>
            </a:extLst>
          </p:cNvPr>
          <p:cNvCxnSpPr>
            <a:cxnSpLocks/>
          </p:cNvCxnSpPr>
          <p:nvPr/>
        </p:nvCxnSpPr>
        <p:spPr>
          <a:xfrm flipH="1">
            <a:off x="11745606" y="641410"/>
            <a:ext cx="4064948" cy="15736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loud 147">
            <a:extLst>
              <a:ext uri="{FF2B5EF4-FFF2-40B4-BE49-F238E27FC236}">
                <a16:creationId xmlns:a16="http://schemas.microsoft.com/office/drawing/2014/main" id="{74B8BF96-1187-408F-3E05-620DB3956C72}"/>
              </a:ext>
            </a:extLst>
          </p:cNvPr>
          <p:cNvSpPr/>
          <p:nvPr/>
        </p:nvSpPr>
        <p:spPr>
          <a:xfrm>
            <a:off x="15618304" y="-327197"/>
            <a:ext cx="4751207" cy="305179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the tables are modified directly, update saves the changes.  On click, a dialog box should appear asking the user if they are sure.</a:t>
            </a:r>
          </a:p>
        </p:txBody>
      </p:sp>
      <p:sp>
        <p:nvSpPr>
          <p:cNvPr id="149" name="Cloud 148">
            <a:extLst>
              <a:ext uri="{FF2B5EF4-FFF2-40B4-BE49-F238E27FC236}">
                <a16:creationId xmlns:a16="http://schemas.microsoft.com/office/drawing/2014/main" id="{FC513E00-B9BA-D16A-2F4C-57D014DA25AA}"/>
              </a:ext>
            </a:extLst>
          </p:cNvPr>
          <p:cNvSpPr/>
          <p:nvPr/>
        </p:nvSpPr>
        <p:spPr>
          <a:xfrm>
            <a:off x="-4779862" y="2745975"/>
            <a:ext cx="2930494" cy="269517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Cell color changes to represent state (true, false)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E07FCF2-AEBC-4CE6-4819-CD5702C912FC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-1851810" y="2965315"/>
            <a:ext cx="6777823" cy="112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97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7464</TotalTime>
  <Words>465</Words>
  <Application>Microsoft Office PowerPoint</Application>
  <PresentationFormat>Widescreen</PresentationFormat>
  <Paragraphs>207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Mochulski</dc:creator>
  <cp:lastModifiedBy>Dave Mochulski</cp:lastModifiedBy>
  <cp:revision>2</cp:revision>
  <cp:lastPrinted>2023-09-21T14:32:04Z</cp:lastPrinted>
  <dcterms:created xsi:type="dcterms:W3CDTF">2023-09-21T14:17:44Z</dcterms:created>
  <dcterms:modified xsi:type="dcterms:W3CDTF">2023-09-26T18:42:37Z</dcterms:modified>
</cp:coreProperties>
</file>