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ushilBhardwaj-L/CCS-G08-CAPSTONE-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FINANCIAL MISINFORMATION DETECTION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PCS188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20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US" sz="2000" b="1" dirty="0">
                <a:solidFill>
                  <a:srgbClr val="17365D"/>
                </a:solidFill>
                <a:latin typeface="Cambria" panose="02040503050406030204" pitchFamily="18" charset="0"/>
                <a:ea typeface="Cambria" panose="02040503050406030204" pitchFamily="18" charset="0"/>
                <a:cs typeface="Verdana"/>
                <a:sym typeface="Verdana"/>
              </a:rPr>
              <a:t> </a:t>
            </a:r>
            <a:r>
              <a:rPr lang="en-US" sz="2000" b="1" dirty="0" err="1">
                <a:solidFill>
                  <a:srgbClr val="17365D"/>
                </a:solidFill>
                <a:latin typeface="Cambria" panose="02040503050406030204" pitchFamily="18" charset="0"/>
                <a:ea typeface="Cambria" panose="02040503050406030204" pitchFamily="18" charset="0"/>
                <a:cs typeface="Verdana"/>
                <a:sym typeface="Verdana"/>
              </a:rPr>
              <a:t>Shakeera</a:t>
            </a:r>
            <a:r>
              <a:rPr lang="en-US" sz="2000" b="1" dirty="0">
                <a:solidFill>
                  <a:srgbClr val="17365D"/>
                </a:solidFill>
                <a:latin typeface="Cambria" panose="02040503050406030204" pitchFamily="18" charset="0"/>
                <a:ea typeface="Cambria" panose="02040503050406030204" pitchFamily="18" charset="0"/>
                <a:cs typeface="Verdana"/>
                <a:sym typeface="Verdana"/>
              </a:rPr>
              <a:t> L</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r>
              <a:rPr lang="en-US" sz="2000" b="1" i="0" u="none" strike="noStrike" cap="none" dirty="0">
                <a:latin typeface="Cambria" panose="02040503050406030204" pitchFamily="18" charset="0"/>
                <a:ea typeface="Cambria" panose="02040503050406030204" pitchFamily="18" charset="0"/>
                <a:cs typeface="Verdana"/>
                <a:sym typeface="Verdana"/>
              </a:rPr>
              <a:t> Computer Science Engineering (Cyber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latin typeface="Cambria" panose="02040503050406030204" pitchFamily="18" charset="0"/>
                <a:ea typeface="Cambria" panose="02040503050406030204" pitchFamily="18" charset="0"/>
                <a:cs typeface="Verdana"/>
                <a:sym typeface="Verdana"/>
              </a:rPr>
              <a:t>Dr. Ananda Raj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a:t>
            </a:r>
            <a:r>
              <a:rPr lang="en-US" sz="2000" b="1" i="0" u="none" strike="noStrike" cap="none" dirty="0" err="1">
                <a:latin typeface="Cambria" panose="02040503050406030204" pitchFamily="18" charset="0"/>
                <a:ea typeface="Cambria" panose="02040503050406030204" pitchFamily="18" charset="0"/>
                <a:cs typeface="Verdana"/>
                <a:sym typeface="Verdana"/>
              </a:rPr>
              <a:t>Sharmasth</a:t>
            </a:r>
            <a:r>
              <a:rPr lang="en-US" sz="2000" b="1" i="0" u="none" strike="noStrike" cap="none" dirty="0">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
        <p:nvSpPr>
          <p:cNvPr id="2" name="Google Shape;90;p13">
            <a:extLst>
              <a:ext uri="{FF2B5EF4-FFF2-40B4-BE49-F238E27FC236}">
                <a16:creationId xmlns:a16="http://schemas.microsoft.com/office/drawing/2014/main" id="{D4084102-D78A-C258-4665-A8C6B242B3CA}"/>
              </a:ext>
            </a:extLst>
          </p:cNvPr>
          <p:cNvSpPr txBox="1"/>
          <p:nvPr/>
        </p:nvSpPr>
        <p:spPr>
          <a:xfrm>
            <a:off x="5639369" y="2833780"/>
            <a:ext cx="5514300" cy="2020560"/>
          </a:xfrm>
          <a:prstGeom prst="rect">
            <a:avLst/>
          </a:prstGeom>
          <a:noFill/>
          <a:ln>
            <a:noFill/>
          </a:ln>
        </p:spPr>
        <p:txBody>
          <a:bodyPr spcFirstLastPara="1" wrap="square" lIns="91425" tIns="45700" rIns="91425" bIns="45700" anchor="t" anchorCtr="0">
            <a:normAutofit/>
          </a:bodyPr>
          <a:lstStyle/>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DB835380-4397-4ECC-4A28-64DDA800F5C4}"/>
              </a:ext>
            </a:extLst>
          </p:cNvPr>
          <p:cNvGraphicFramePr>
            <a:graphicFrameLocks noGrp="1"/>
          </p:cNvGraphicFramePr>
          <p:nvPr>
            <p:extLst>
              <p:ext uri="{D42A27DB-BD31-4B8C-83A1-F6EECF244321}">
                <p14:modId xmlns:p14="http://schemas.microsoft.com/office/powerpoint/2010/main" val="349287568"/>
              </p:ext>
            </p:extLst>
          </p:nvPr>
        </p:nvGraphicFramePr>
        <p:xfrm>
          <a:off x="383778" y="2588280"/>
          <a:ext cx="5328028" cy="1874178"/>
        </p:xfrm>
        <a:graphic>
          <a:graphicData uri="http://schemas.openxmlformats.org/drawingml/2006/table">
            <a:tbl>
              <a:tblPr firstRow="1" bandRow="1">
                <a:tableStyleId>{5C22544A-7EE6-4342-B048-85BDC9FD1C3A}</a:tableStyleId>
              </a:tblPr>
              <a:tblGrid>
                <a:gridCol w="2664014">
                  <a:extLst>
                    <a:ext uri="{9D8B030D-6E8A-4147-A177-3AD203B41FA5}">
                      <a16:colId xmlns:a16="http://schemas.microsoft.com/office/drawing/2014/main" val="4161815029"/>
                    </a:ext>
                  </a:extLst>
                </a:gridCol>
                <a:gridCol w="2664014">
                  <a:extLst>
                    <a:ext uri="{9D8B030D-6E8A-4147-A177-3AD203B41FA5}">
                      <a16:colId xmlns:a16="http://schemas.microsoft.com/office/drawing/2014/main" val="2266539163"/>
                    </a:ext>
                  </a:extLst>
                </a:gridCol>
              </a:tblGrid>
              <a:tr h="312363">
                <a:tc>
                  <a:txBody>
                    <a:bodyPr/>
                    <a:lstStyle/>
                    <a:p>
                      <a:r>
                        <a:rPr lang="en-IN" dirty="0"/>
                        <a:t>Student Name</a:t>
                      </a:r>
                    </a:p>
                  </a:txBody>
                  <a:tcPr/>
                </a:tc>
                <a:tc>
                  <a:txBody>
                    <a:bodyPr/>
                    <a:lstStyle/>
                    <a:p>
                      <a:r>
                        <a:rPr lang="en-IN" dirty="0"/>
                        <a:t>Roll Number</a:t>
                      </a:r>
                    </a:p>
                  </a:txBody>
                  <a:tcPr/>
                </a:tc>
                <a:extLst>
                  <a:ext uri="{0D108BD9-81ED-4DB2-BD59-A6C34878D82A}">
                    <a16:rowId xmlns:a16="http://schemas.microsoft.com/office/drawing/2014/main" val="2354881959"/>
                  </a:ext>
                </a:extLst>
              </a:tr>
              <a:tr h="312363">
                <a:tc>
                  <a:txBody>
                    <a:bodyPr/>
                    <a:lstStyle/>
                    <a:p>
                      <a:r>
                        <a:rPr lang="en-IN" dirty="0"/>
                        <a:t>SM SUHAIL AHAMED</a:t>
                      </a:r>
                    </a:p>
                  </a:txBody>
                  <a:tcPr/>
                </a:tc>
                <a:tc>
                  <a:txBody>
                    <a:bodyPr/>
                    <a:lstStyle/>
                    <a:p>
                      <a:r>
                        <a:rPr lang="en-IN" dirty="0"/>
                        <a:t>20211CCS0101</a:t>
                      </a:r>
                    </a:p>
                  </a:txBody>
                  <a:tcPr/>
                </a:tc>
                <a:extLst>
                  <a:ext uri="{0D108BD9-81ED-4DB2-BD59-A6C34878D82A}">
                    <a16:rowId xmlns:a16="http://schemas.microsoft.com/office/drawing/2014/main" val="531065483"/>
                  </a:ext>
                </a:extLst>
              </a:tr>
              <a:tr h="312363">
                <a:tc>
                  <a:txBody>
                    <a:bodyPr/>
                    <a:lstStyle/>
                    <a:p>
                      <a:r>
                        <a:rPr lang="en-IN" dirty="0"/>
                        <a:t>PREETHI T K</a:t>
                      </a:r>
                    </a:p>
                  </a:txBody>
                  <a:tcPr/>
                </a:tc>
                <a:tc>
                  <a:txBody>
                    <a:bodyPr/>
                    <a:lstStyle/>
                    <a:p>
                      <a:r>
                        <a:rPr lang="en-IN" dirty="0"/>
                        <a:t>20211CCS0105</a:t>
                      </a:r>
                    </a:p>
                  </a:txBody>
                  <a:tcPr/>
                </a:tc>
                <a:extLst>
                  <a:ext uri="{0D108BD9-81ED-4DB2-BD59-A6C34878D82A}">
                    <a16:rowId xmlns:a16="http://schemas.microsoft.com/office/drawing/2014/main" val="3191303521"/>
                  </a:ext>
                </a:extLst>
              </a:tr>
              <a:tr h="312363">
                <a:tc>
                  <a:txBody>
                    <a:bodyPr/>
                    <a:lstStyle/>
                    <a:p>
                      <a:r>
                        <a:rPr lang="en-IN" dirty="0"/>
                        <a:t>RUSHIL BHARDWAJ L</a:t>
                      </a:r>
                    </a:p>
                  </a:txBody>
                  <a:tcPr/>
                </a:tc>
                <a:tc>
                  <a:txBody>
                    <a:bodyPr/>
                    <a:lstStyle/>
                    <a:p>
                      <a:r>
                        <a:rPr lang="en-IN" dirty="0"/>
                        <a:t>20211CCS0118</a:t>
                      </a:r>
                    </a:p>
                  </a:txBody>
                  <a:tcPr/>
                </a:tc>
                <a:extLst>
                  <a:ext uri="{0D108BD9-81ED-4DB2-BD59-A6C34878D82A}">
                    <a16:rowId xmlns:a16="http://schemas.microsoft.com/office/drawing/2014/main" val="847195600"/>
                  </a:ext>
                </a:extLst>
              </a:tr>
              <a:tr h="312363">
                <a:tc>
                  <a:txBody>
                    <a:bodyPr/>
                    <a:lstStyle/>
                    <a:p>
                      <a:r>
                        <a:rPr lang="en-IN" dirty="0"/>
                        <a:t>SIMRAN JOGI</a:t>
                      </a:r>
                    </a:p>
                  </a:txBody>
                  <a:tcPr/>
                </a:tc>
                <a:tc>
                  <a:txBody>
                    <a:bodyPr/>
                    <a:lstStyle/>
                    <a:p>
                      <a:r>
                        <a:rPr lang="en-IN" dirty="0"/>
                        <a:t>20211CCS0150</a:t>
                      </a:r>
                    </a:p>
                  </a:txBody>
                  <a:tcPr/>
                </a:tc>
                <a:extLst>
                  <a:ext uri="{0D108BD9-81ED-4DB2-BD59-A6C34878D82A}">
                    <a16:rowId xmlns:a16="http://schemas.microsoft.com/office/drawing/2014/main" val="2127096631"/>
                  </a:ext>
                </a:extLst>
              </a:tr>
              <a:tr h="312363">
                <a:tc>
                  <a:txBody>
                    <a:bodyPr/>
                    <a:lstStyle/>
                    <a:p>
                      <a:r>
                        <a:rPr lang="en-IN" dirty="0"/>
                        <a:t>MOULYA Y G</a:t>
                      </a:r>
                    </a:p>
                  </a:txBody>
                  <a:tcPr/>
                </a:tc>
                <a:tc>
                  <a:txBody>
                    <a:bodyPr/>
                    <a:lstStyle/>
                    <a:p>
                      <a:r>
                        <a:rPr lang="en-IN" dirty="0"/>
                        <a:t>20211CCS0166</a:t>
                      </a:r>
                    </a:p>
                  </a:txBody>
                  <a:tcPr/>
                </a:tc>
                <a:extLst>
                  <a:ext uri="{0D108BD9-81ED-4DB2-BD59-A6C34878D82A}">
                    <a16:rowId xmlns:a16="http://schemas.microsoft.com/office/drawing/2014/main" val="211653146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None/>
            </a:pPr>
            <a:r>
              <a:rPr lang="en-US" dirty="0">
                <a:latin typeface="Cambria" panose="02040503050406030204" pitchFamily="18" charset="0"/>
                <a:ea typeface="Cambria" panose="02040503050406030204" pitchFamily="18" charset="0"/>
              </a:rPr>
              <a:t>Organization: </a:t>
            </a:r>
            <a:r>
              <a:rPr lang="en-US" b="1" dirty="0">
                <a:latin typeface="Cambria" panose="02040503050406030204" pitchFamily="18" charset="0"/>
                <a:ea typeface="Cambria" panose="02040503050406030204" pitchFamily="18" charset="0"/>
              </a:rPr>
              <a:t>COLING 2025 Workshop</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a:t>
            </a:r>
            <a:r>
              <a:rPr lang="en-US" b="1" dirty="0">
                <a:latin typeface="Cambria" panose="02040503050406030204" pitchFamily="18" charset="0"/>
                <a:ea typeface="Cambria" panose="02040503050406030204" pitchFamily="18" charset="0"/>
              </a:rPr>
              <a:t>Software</a:t>
            </a:r>
          </a:p>
          <a:p>
            <a:pPr marL="342900" lvl="0" indent="-190500" algn="just">
              <a:lnSpc>
                <a:spcPct val="150000"/>
              </a:lnSpc>
              <a:spcBef>
                <a:spcPts val="0"/>
              </a:spcBef>
              <a:buNone/>
            </a:pPr>
            <a:r>
              <a:rPr lang="en-US" dirty="0">
                <a:latin typeface="Cambria" panose="02040503050406030204" pitchFamily="18" charset="0"/>
                <a:ea typeface="Cambria" panose="02040503050406030204" pitchFamily="18" charset="0"/>
              </a:rPr>
              <a:t>Problem Description: </a:t>
            </a:r>
            <a:r>
              <a:rPr lang="en-US" b="1" dirty="0">
                <a:latin typeface="Cambria" panose="02040503050406030204" pitchFamily="18" charset="0"/>
                <a:ea typeface="Cambria" panose="02040503050406030204" pitchFamily="18" charset="0"/>
              </a:rPr>
              <a:t>Financial Misinformation Detection</a:t>
            </a:r>
            <a:endParaRPr lang="en-US" dirty="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dirty="0">
                <a:latin typeface="Cambria" panose="02040503050406030204" pitchFamily="18" charset="0"/>
                <a:ea typeface="Cambria" panose="02040503050406030204" pitchFamily="18" charset="0"/>
              </a:rPr>
              <a:t>  This task challenges participants to identify and explain instances of false financial news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US" b="1" dirty="0">
                <a:latin typeface="Cambria" panose="02040503050406030204" pitchFamily="18" charset="0"/>
                <a:ea typeface="Cambria" panose="02040503050406030204" pitchFamily="18" charset="0"/>
              </a:rPr>
              <a:t>Complex</a:t>
            </a:r>
            <a:endParaRPr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https://github.com/RushilBhardwaj-L/CCS-G08-CAPSTONE-PROJECT</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Google Shape;114;p17">
            <a:extLst>
              <a:ext uri="{FF2B5EF4-FFF2-40B4-BE49-F238E27FC236}">
                <a16:creationId xmlns:a16="http://schemas.microsoft.com/office/drawing/2014/main" id="{53BFD20B-2AA6-6AD9-F9CA-C5D0DAEBBFDE}"/>
              </a:ext>
            </a:extLst>
          </p:cNvPr>
          <p:cNvSpPr txBox="1">
            <a:spLocks/>
          </p:cNvSpPr>
          <p:nvPr/>
        </p:nvSpPr>
        <p:spPr>
          <a:xfrm>
            <a:off x="711200" y="1143000"/>
            <a:ext cx="10668000" cy="32725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52400"/>
            <a:endParaRPr lang="en-US" b="0" dirty="0">
              <a:solidFill>
                <a:schemeClr val="tx1"/>
              </a:solidFill>
              <a:latin typeface="Cambria" panose="02040503050406030204" pitchFamily="18" charset="0"/>
              <a:ea typeface="Cambria" panose="02040503050406030204" pitchFamily="18" charset="0"/>
            </a:endParaRPr>
          </a:p>
          <a:p>
            <a:pPr marL="152400"/>
            <a:r>
              <a:rPr lang="en-US" u="sng" dirty="0">
                <a:solidFill>
                  <a:schemeClr val="tx1"/>
                </a:solidFill>
                <a:latin typeface="Cambria" panose="02040503050406030204" pitchFamily="18" charset="0"/>
                <a:ea typeface="Cambria" panose="02040503050406030204" pitchFamily="18" charset="0"/>
              </a:rPr>
              <a:t>Problem Statement : Financial Misinformation Detection</a:t>
            </a:r>
          </a:p>
          <a:p>
            <a:pPr marL="152400"/>
            <a:r>
              <a:rPr lang="en-US" b="0" dirty="0">
                <a:solidFill>
                  <a:schemeClr val="tx1"/>
                </a:solidFill>
                <a:latin typeface="Cambria" panose="02040503050406030204" pitchFamily="18" charset="0"/>
                <a:ea typeface="Cambria" panose="02040503050406030204" pitchFamily="18" charset="0"/>
              </a:rPr>
              <a:t>Financial misinformation, which includes false information about market movements, fake financial news, or misleading financial statements, can cause major economic losses. It spreads rapidly through social media and various online platforms, affecting market sentiment, investor decisions, and stock prices. Developing a system to detect and mitigate financial misinformation is crucial for financial markets, regulatory bodies, and individual investors.</a:t>
            </a: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76200" indent="0">
              <a:buNone/>
            </a:pPr>
            <a:r>
              <a:rPr lang="en-IN" b="1" dirty="0"/>
              <a:t>Hardware Requirements</a:t>
            </a:r>
          </a:p>
          <a:p>
            <a:pPr>
              <a:buFont typeface="Arial" panose="020B0604020202020204" pitchFamily="34" charset="0"/>
              <a:buChar char="•"/>
            </a:pPr>
            <a:r>
              <a:rPr lang="en-IN" b="1" dirty="0"/>
              <a:t>Processor</a:t>
            </a:r>
            <a:r>
              <a:rPr lang="en-IN" dirty="0"/>
              <a:t>: Intel Core i7 or above (minimum quad-core)</a:t>
            </a:r>
          </a:p>
          <a:p>
            <a:pPr>
              <a:buFont typeface="Arial" panose="020B0604020202020204" pitchFamily="34" charset="0"/>
              <a:buChar char="•"/>
            </a:pPr>
            <a:r>
              <a:rPr lang="en-IN" b="1" dirty="0"/>
              <a:t>RAM</a:t>
            </a:r>
            <a:r>
              <a:rPr lang="en-IN" dirty="0"/>
              <a:t>: 16 GB (32 GB preferred for faster processing)</a:t>
            </a:r>
          </a:p>
          <a:p>
            <a:pPr>
              <a:buFont typeface="Arial" panose="020B0604020202020204" pitchFamily="34" charset="0"/>
              <a:buChar char="•"/>
            </a:pPr>
            <a:r>
              <a:rPr lang="en-IN" b="1" dirty="0"/>
              <a:t>GPU</a:t>
            </a:r>
            <a:r>
              <a:rPr lang="en-IN" dirty="0"/>
              <a:t>: NVIDIA Tesla K80 (or any other CUDA-enabled GPU for deep learning tasks)</a:t>
            </a:r>
          </a:p>
          <a:p>
            <a:pPr>
              <a:buFont typeface="Arial" panose="020B0604020202020204" pitchFamily="34" charset="0"/>
              <a:buChar char="•"/>
            </a:pPr>
            <a:r>
              <a:rPr lang="en-IN" b="1" dirty="0"/>
              <a:t>Storage</a:t>
            </a:r>
            <a:r>
              <a:rPr lang="en-IN" dirty="0"/>
              <a:t>: 100 GB of free disk space for dataset, model weights, and logs</a:t>
            </a:r>
          </a:p>
          <a:p>
            <a:pPr marL="0" indent="0">
              <a:buNone/>
            </a:pPr>
            <a:endParaRPr lang="en-IN" dirty="0"/>
          </a:p>
          <a:p>
            <a:pPr marL="76200" indent="0">
              <a:buNone/>
            </a:pPr>
            <a:r>
              <a:rPr lang="en-IN" b="1" dirty="0"/>
              <a:t>Software Requirements</a:t>
            </a:r>
          </a:p>
          <a:p>
            <a:pPr marL="76200" indent="0">
              <a:buNone/>
            </a:pPr>
            <a:r>
              <a:rPr lang="en-IN" b="1" dirty="0"/>
              <a:t>  Operating System</a:t>
            </a:r>
            <a:r>
              <a:rPr lang="en-IN" dirty="0"/>
              <a:t>: Linux or Windows 10+</a:t>
            </a:r>
          </a:p>
          <a:p>
            <a:pPr marL="76200" indent="0">
              <a:buNone/>
            </a:pPr>
            <a:r>
              <a:rPr lang="en-IN" b="1" dirty="0"/>
              <a:t>  Programming Language</a:t>
            </a:r>
            <a:r>
              <a:rPr lang="en-IN" dirty="0"/>
              <a:t>: Python 3.8 or above</a:t>
            </a:r>
          </a:p>
          <a:p>
            <a:pPr marL="76200" indent="0">
              <a:buNone/>
            </a:pPr>
            <a:r>
              <a:rPr lang="en-IN" b="1" dirty="0"/>
              <a:t>  Development Tools</a:t>
            </a:r>
            <a:r>
              <a:rPr lang="en-IN" dirty="0"/>
              <a:t>:</a:t>
            </a:r>
          </a:p>
          <a:p>
            <a:pPr marL="742950" lvl="1" indent="-285750">
              <a:buFont typeface="Arial" panose="020B0604020202020204" pitchFamily="34" charset="0"/>
              <a:buChar char="•"/>
            </a:pPr>
            <a:r>
              <a:rPr lang="en-IN" dirty="0"/>
              <a:t>Visual Studio Code with Python Environment</a:t>
            </a:r>
          </a:p>
          <a:p>
            <a:pPr marL="76200" indent="0">
              <a:buNone/>
            </a:pPr>
            <a:r>
              <a:rPr lang="en-IN" b="1" dirty="0"/>
              <a:t>   Libraries</a:t>
            </a:r>
            <a:r>
              <a:rPr lang="en-IN" dirty="0"/>
              <a:t>:</a:t>
            </a:r>
          </a:p>
          <a:p>
            <a:pPr marL="742950" lvl="1" indent="-285750">
              <a:buFont typeface="Arial" panose="020B0604020202020204" pitchFamily="34" charset="0"/>
              <a:buChar char="•"/>
            </a:pPr>
            <a:r>
              <a:rPr lang="en-IN" dirty="0"/>
              <a:t>OpenAI API (for handling the requests/queries)</a:t>
            </a:r>
          </a:p>
          <a:p>
            <a:pPr marL="742950" lvl="1" indent="-285750">
              <a:buFont typeface="Arial" panose="020B0604020202020204" pitchFamily="34" charset="0"/>
              <a:buChar char="•"/>
            </a:pPr>
            <a:r>
              <a:rPr lang="en-IN" dirty="0" err="1"/>
              <a:t>Streamlit</a:t>
            </a:r>
            <a:r>
              <a:rPr lang="en-IN" dirty="0"/>
              <a:t> (for handling the front end)</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a:t>
            </a:r>
          </a:p>
          <a:p>
            <a:pPr marL="495300" indent="-342900" algn="just">
              <a:spcBef>
                <a:spcPts val="0"/>
              </a:spcBef>
              <a:buSzPct val="100000"/>
            </a:pPr>
            <a:r>
              <a:rPr lang="en-US" dirty="0">
                <a:latin typeface="Cambria" panose="02040503050406030204" pitchFamily="18" charset="0"/>
                <a:ea typeface="Cambria" panose="02040503050406030204" pitchFamily="18" charset="0"/>
              </a:rPr>
              <a:t>Large Language Model</a:t>
            </a:r>
          </a:p>
          <a:p>
            <a:pPr marL="495300" indent="-342900" algn="just">
              <a:spcBef>
                <a:spcPts val="0"/>
              </a:spcBef>
              <a:buSzPct val="100000"/>
            </a:pPr>
            <a:r>
              <a:rPr lang="en-US" dirty="0">
                <a:latin typeface="Cambria" panose="02040503050406030204" pitchFamily="18" charset="0"/>
                <a:ea typeface="Cambria" panose="02040503050406030204" pitchFamily="18" charset="0"/>
              </a:rPr>
              <a:t>Data Retrieval Mechanism</a:t>
            </a:r>
          </a:p>
          <a:p>
            <a:pPr marL="495300" indent="-342900" algn="just">
              <a:spcBef>
                <a:spcPts val="0"/>
              </a:spcBef>
              <a:buSzPct val="100000"/>
            </a:pPr>
            <a:r>
              <a:rPr lang="en-US" dirty="0">
                <a:latin typeface="Cambria" panose="02040503050406030204" pitchFamily="18" charset="0"/>
                <a:ea typeface="Cambria" panose="02040503050406030204" pitchFamily="18" charset="0"/>
              </a:rPr>
              <a:t>Accuracy Metric</a:t>
            </a:r>
          </a:p>
          <a:p>
            <a:pPr marL="495300" indent="-342900" algn="just">
              <a:spcBef>
                <a:spcPts val="0"/>
              </a:spcBef>
              <a:buSzPct val="100000"/>
            </a:pPr>
            <a:r>
              <a:rPr lang="en-US" dirty="0">
                <a:latin typeface="Cambria" panose="02040503050406030204" pitchFamily="18" charset="0"/>
                <a:ea typeface="Cambria" panose="02040503050406030204" pitchFamily="18" charset="0"/>
              </a:rPr>
              <a:t>News Article Display</a:t>
            </a: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7B386396-20A4-266F-478F-B37958F140F4}"/>
              </a:ext>
            </a:extLst>
          </p:cNvPr>
          <p:cNvPicPr>
            <a:picLocks noChangeAspect="1"/>
          </p:cNvPicPr>
          <p:nvPr/>
        </p:nvPicPr>
        <p:blipFill>
          <a:blip r:embed="rId3">
            <a:extLst>
              <a:ext uri="{28A0092B-C50C-407E-A947-70E740481C1C}">
                <a14:useLocalDpi xmlns:a14="http://schemas.microsoft.com/office/drawing/2010/main" val="0"/>
              </a:ext>
            </a:extLst>
          </a:blip>
          <a:srcRect b="8075"/>
          <a:stretch/>
        </p:blipFill>
        <p:spPr>
          <a:xfrm>
            <a:off x="391886" y="2090057"/>
            <a:ext cx="11476653" cy="281784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a:bodyPr>
          <a:lstStyle/>
          <a:p>
            <a:pPr marL="609600" indent="-457200">
              <a:spcBef>
                <a:spcPts val="0"/>
              </a:spcBef>
              <a:buAutoNum type="arabicPeriod"/>
            </a:pPr>
            <a:r>
              <a:rPr lang="en-IN" b="0" i="0" dirty="0">
                <a:solidFill>
                  <a:srgbClr val="333333"/>
                </a:solidFill>
                <a:effectLst/>
                <a:latin typeface="HelveticaNeue Regular"/>
              </a:rPr>
              <a:t>P. </a:t>
            </a:r>
            <a:r>
              <a:rPr lang="en-IN" b="0" i="0" dirty="0" err="1">
                <a:solidFill>
                  <a:srgbClr val="333333"/>
                </a:solidFill>
                <a:effectLst/>
                <a:latin typeface="HelveticaNeue Regular"/>
              </a:rPr>
              <a:t>Mohankumar</a:t>
            </a:r>
            <a:r>
              <a:rPr lang="en-IN" b="0" i="0" dirty="0">
                <a:solidFill>
                  <a:srgbClr val="333333"/>
                </a:solidFill>
                <a:effectLst/>
                <a:latin typeface="HelveticaNeue Regular"/>
              </a:rPr>
              <a:t>, A. Kamal, V. K. Singh and A. Satish, "Financial Fake News Detection via Context-Aware Embedding and Sequential Representation using Cross-Joint Networks," </a:t>
            </a:r>
            <a:r>
              <a:rPr lang="en-IN" b="0" i="1" dirty="0">
                <a:solidFill>
                  <a:srgbClr val="333333"/>
                </a:solidFill>
                <a:effectLst/>
                <a:latin typeface="HelveticaNeue Regular"/>
              </a:rPr>
              <a:t>2023 15th International Conference on </a:t>
            </a:r>
            <a:r>
              <a:rPr lang="en-IN" b="0" i="1" dirty="0" err="1">
                <a:solidFill>
                  <a:srgbClr val="333333"/>
                </a:solidFill>
                <a:effectLst/>
                <a:latin typeface="HelveticaNeue Regular"/>
              </a:rPr>
              <a:t>COMmunication</a:t>
            </a:r>
            <a:r>
              <a:rPr lang="en-IN" b="0" i="1" dirty="0">
                <a:solidFill>
                  <a:srgbClr val="333333"/>
                </a:solidFill>
                <a:effectLst/>
                <a:latin typeface="HelveticaNeue Regular"/>
              </a:rPr>
              <a:t> Systems &amp; </a:t>
            </a:r>
            <a:r>
              <a:rPr lang="en-IN" b="0" i="1" dirty="0" err="1">
                <a:solidFill>
                  <a:srgbClr val="333333"/>
                </a:solidFill>
                <a:effectLst/>
                <a:latin typeface="HelveticaNeue Regular"/>
              </a:rPr>
              <a:t>NETworkS</a:t>
            </a:r>
            <a:r>
              <a:rPr lang="en-IN" b="0" i="1" dirty="0">
                <a:solidFill>
                  <a:srgbClr val="333333"/>
                </a:solidFill>
                <a:effectLst/>
                <a:latin typeface="HelveticaNeue Regular"/>
              </a:rPr>
              <a:t> (COMSNETS)</a:t>
            </a:r>
            <a:r>
              <a:rPr lang="en-IN" b="0" i="0" dirty="0">
                <a:solidFill>
                  <a:srgbClr val="333333"/>
                </a:solidFill>
                <a:effectLst/>
                <a:latin typeface="HelveticaNeue Regular"/>
              </a:rPr>
              <a:t>, Bangalore, India, 2023, pp. 780-784, </a:t>
            </a:r>
            <a:r>
              <a:rPr lang="en-IN" b="0" i="0" dirty="0" err="1">
                <a:solidFill>
                  <a:srgbClr val="333333"/>
                </a:solidFill>
                <a:effectLst/>
                <a:latin typeface="HelveticaNeue Regular"/>
              </a:rPr>
              <a:t>doi</a:t>
            </a:r>
            <a:r>
              <a:rPr lang="en-IN" b="0" i="0" dirty="0">
                <a:solidFill>
                  <a:srgbClr val="333333"/>
                </a:solidFill>
                <a:effectLst/>
                <a:latin typeface="HelveticaNeue Regular"/>
              </a:rPr>
              <a:t>: 10.1109/COMSNETS56262.2023.10041329.</a:t>
            </a:r>
          </a:p>
          <a:p>
            <a:pPr marL="609600" indent="-457200">
              <a:spcBef>
                <a:spcPts val="0"/>
              </a:spcBef>
              <a:buAutoNum type="arabicPeriod"/>
            </a:pPr>
            <a:r>
              <a:rPr lang="en-US" b="0" i="0" dirty="0">
                <a:solidFill>
                  <a:srgbClr val="333333"/>
                </a:solidFill>
                <a:effectLst/>
                <a:latin typeface="HelveticaNeue Regular"/>
              </a:rPr>
              <a:t>X. Ma </a:t>
            </a:r>
            <a:r>
              <a:rPr lang="en-US" b="0" i="1" dirty="0">
                <a:solidFill>
                  <a:srgbClr val="333333"/>
                </a:solidFill>
                <a:effectLst/>
                <a:latin typeface="HelveticaNeue Regular"/>
              </a:rPr>
              <a:t>et al</a:t>
            </a:r>
            <a:r>
              <a:rPr lang="en-US" b="0" i="0" dirty="0">
                <a:solidFill>
                  <a:srgbClr val="333333"/>
                </a:solidFill>
                <a:effectLst/>
                <a:latin typeface="HelveticaNeue Regular"/>
              </a:rPr>
              <a:t>., "A Comprehensive Survey on Graph Anomaly Detection With Deep Learning," in </a:t>
            </a:r>
            <a:r>
              <a:rPr lang="en-US" b="0" i="1" dirty="0">
                <a:solidFill>
                  <a:srgbClr val="333333"/>
                </a:solidFill>
                <a:effectLst/>
                <a:latin typeface="HelveticaNeue Regular"/>
              </a:rPr>
              <a:t>IEEE Transactions on Knowledge and Data Engineering</a:t>
            </a:r>
            <a:r>
              <a:rPr lang="en-US" b="0" i="0" dirty="0">
                <a:solidFill>
                  <a:srgbClr val="333333"/>
                </a:solidFill>
                <a:effectLst/>
                <a:latin typeface="HelveticaNeue Regular"/>
              </a:rPr>
              <a:t>, vol. 35, no. 12, pp. 12012-12038, 1 Dec. 2023, </a:t>
            </a:r>
            <a:r>
              <a:rPr lang="en-US" b="0" i="0" dirty="0" err="1">
                <a:solidFill>
                  <a:srgbClr val="333333"/>
                </a:solidFill>
                <a:effectLst/>
                <a:latin typeface="HelveticaNeue Regular"/>
              </a:rPr>
              <a:t>doi</a:t>
            </a:r>
            <a:r>
              <a:rPr lang="en-US" b="0" i="0" dirty="0">
                <a:solidFill>
                  <a:srgbClr val="333333"/>
                </a:solidFill>
                <a:effectLst/>
                <a:latin typeface="HelveticaNeue Regular"/>
              </a:rPr>
              <a:t>: 10.1109/TKDE.2021.3118815.</a:t>
            </a:r>
          </a:p>
          <a:p>
            <a:pPr marL="609600" indent="-457200">
              <a:spcBef>
                <a:spcPts val="0"/>
              </a:spcBef>
              <a:buAutoNum type="arabicPeriod"/>
            </a:pPr>
            <a:r>
              <a:rPr lang="en-IN" b="0" i="0" dirty="0">
                <a:solidFill>
                  <a:srgbClr val="333333"/>
                </a:solidFill>
                <a:effectLst/>
                <a:latin typeface="HelveticaNeue Regular"/>
              </a:rPr>
              <a:t>A. Y. Adam, S. N. Bhat, L. M Y, S. K C, S. Kamal and T. Rao, "Fake News Detection Using Recent Machine Learning Algorithms," </a:t>
            </a:r>
            <a:r>
              <a:rPr lang="en-IN" b="0" i="1" dirty="0">
                <a:solidFill>
                  <a:srgbClr val="333333"/>
                </a:solidFill>
                <a:effectLst/>
                <a:latin typeface="HelveticaNeue Regular"/>
              </a:rPr>
              <a:t>2023 International Conference on Computational Intelligence for Information, Security and Communication Applications (CIISCA)</a:t>
            </a:r>
            <a:r>
              <a:rPr lang="en-IN" b="0" i="0" dirty="0">
                <a:solidFill>
                  <a:srgbClr val="333333"/>
                </a:solidFill>
                <a:effectLst/>
                <a:latin typeface="HelveticaNeue Regular"/>
              </a:rPr>
              <a:t>, Bengaluru, India, 2023, pp. 406-412, </a:t>
            </a:r>
            <a:r>
              <a:rPr lang="en-IN" b="0" i="0" dirty="0" err="1">
                <a:solidFill>
                  <a:srgbClr val="333333"/>
                </a:solidFill>
                <a:effectLst/>
                <a:latin typeface="HelveticaNeue Regular"/>
              </a:rPr>
              <a:t>doi</a:t>
            </a:r>
            <a:r>
              <a:rPr lang="en-IN" b="0" i="0" dirty="0">
                <a:solidFill>
                  <a:srgbClr val="333333"/>
                </a:solidFill>
                <a:effectLst/>
                <a:latin typeface="HelveticaNeue Regular"/>
              </a:rPr>
              <a:t>: 10.1109/CIISCA59740.2023.00083.</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610</Words>
  <Application>Microsoft Office PowerPoint</Application>
  <PresentationFormat>Widescreen</PresentationFormat>
  <Paragraphs>84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HelveticaNeue Regular</vt:lpstr>
      <vt:lpstr>Verdana</vt:lpstr>
      <vt:lpstr>Wingdings</vt:lpstr>
      <vt:lpstr>Bioinformatics</vt:lpstr>
      <vt:lpstr>FINANCIAL MISINFORMATION DETECTION SYSTEM</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Rushil Bhardwaj.L</cp:lastModifiedBy>
  <cp:revision>37</cp:revision>
  <dcterms:modified xsi:type="dcterms:W3CDTF">2024-10-20T08:19:06Z</dcterms:modified>
</cp:coreProperties>
</file>