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78" r:id="rId5"/>
    <p:sldId id="279" r:id="rId6"/>
    <p:sldId id="280" r:id="rId7"/>
    <p:sldId id="281" r:id="rId8"/>
    <p:sldId id="260" r:id="rId9"/>
    <p:sldId id="282" r:id="rId10"/>
    <p:sldId id="276" r:id="rId11"/>
    <p:sldId id="259" r:id="rId12"/>
    <p:sldId id="261" r:id="rId13"/>
    <p:sldId id="275" r:id="rId14"/>
    <p:sldId id="277" r:id="rId15"/>
    <p:sldId id="262" r:id="rId16"/>
    <p:sldId id="263" r:id="rId17"/>
    <p:sldId id="264" r:id="rId18"/>
    <p:sldId id="268" r:id="rId19"/>
    <p:sldId id="265" r:id="rId20"/>
    <p:sldId id="274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AD288-E15B-4271-B55D-DDB1B43DC8BE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EC8B7-7AE0-485D-8CE3-A3E29B97A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367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shilBhardwaj-L/CCS-G08-CAPSTONE-PROJEC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ks.harvard.edu/publications/disinformation-financial-markets-case-study" TargetMode="External"/><Relationship Id="rId3" Type="http://schemas.openxmlformats.org/officeDocument/2006/relationships/hyperlink" Target="https://arxiv.org/abs/2402.00000" TargetMode="External"/><Relationship Id="rId7" Type="http://schemas.openxmlformats.org/officeDocument/2006/relationships/hyperlink" Target="https://www.emerald.com/insight/content/doi/10.1108/978178635732220161004" TargetMode="External"/><Relationship Id="rId2" Type="http://schemas.openxmlformats.org/officeDocument/2006/relationships/hyperlink" Target="https://paperswithcode.com/paper/fmdllama-financial-misinform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9745367" TargetMode="External"/><Relationship Id="rId11" Type="http://schemas.openxmlformats.org/officeDocument/2006/relationships/hyperlink" Target="https://link.springer.com/article/10.1007/s11063-021-00583-1" TargetMode="External"/><Relationship Id="rId5" Type="http://schemas.openxmlformats.org/officeDocument/2006/relationships/hyperlink" Target="https://link.springer.com/chapter/10.1007/978-3-031-15252-3_7" TargetMode="External"/><Relationship Id="rId10" Type="http://schemas.openxmlformats.org/officeDocument/2006/relationships/hyperlink" Target="https://arxiv.org/abs/2201.00000" TargetMode="External"/><Relationship Id="rId4" Type="http://schemas.openxmlformats.org/officeDocument/2006/relationships/hyperlink" Target="https://arxiv.org/abs/2401.00000" TargetMode="External"/><Relationship Id="rId9" Type="http://schemas.openxmlformats.org/officeDocument/2006/relationships/hyperlink" Target="https://www.mdpi.com/2076-3417/11/10/448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296018" y="1069102"/>
            <a:ext cx="11243941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 algn="ctr">
              <a:buNone/>
            </a:pPr>
            <a:r>
              <a:rPr lang="en-GB" sz="2400" dirty="0"/>
              <a:t>Advanced Financial Misinformation Detection system using AI, LLM and Data Providers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296018" y="18611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PSC188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2051087651"/>
              </p:ext>
            </p:extLst>
          </p:nvPr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lang="en-GB" sz="1700" b="1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Shakeera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L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Review-1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 </a:t>
            </a:r>
            <a:r>
              <a:rPr lang="en-US" sz="2000" b="1" i="0" u="none" strike="noStrike" cap="none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B.Tech</a:t>
            </a:r>
            <a:r>
              <a:rPr lang="en-US" sz="2000" b="1" i="0" u="none" strike="noStrike" cap="none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Computer Science Engineering (Cyber Security)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Ananda Raj S P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US" sz="2000" b="1" i="0" u="none" strike="noStrike" cap="none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Sharmasth</a:t>
            </a:r>
            <a:r>
              <a:rPr lang="en-US" sz="2000" b="1" i="0" u="none" strike="noStrike" cap="none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Vali Y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D7C3FD6-1DE6-0804-0BE6-923E1FB71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470516"/>
              </p:ext>
            </p:extLst>
          </p:nvPr>
        </p:nvGraphicFramePr>
        <p:xfrm>
          <a:off x="296018" y="2185640"/>
          <a:ext cx="5676004" cy="219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002">
                  <a:extLst>
                    <a:ext uri="{9D8B030D-6E8A-4147-A177-3AD203B41FA5}">
                      <a16:colId xmlns:a16="http://schemas.microsoft.com/office/drawing/2014/main" val="4161815029"/>
                    </a:ext>
                  </a:extLst>
                </a:gridCol>
                <a:gridCol w="2838002">
                  <a:extLst>
                    <a:ext uri="{9D8B030D-6E8A-4147-A177-3AD203B41FA5}">
                      <a16:colId xmlns:a16="http://schemas.microsoft.com/office/drawing/2014/main" val="2266539163"/>
                    </a:ext>
                  </a:extLst>
                </a:gridCol>
              </a:tblGrid>
              <a:tr h="365770">
                <a:tc>
                  <a:txBody>
                    <a:bodyPr/>
                    <a:lstStyle/>
                    <a:p>
                      <a:r>
                        <a:rPr lang="en-IN" dirty="0"/>
                        <a:t>Student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Roll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881959"/>
                  </a:ext>
                </a:extLst>
              </a:tr>
              <a:tr h="365770">
                <a:tc>
                  <a:txBody>
                    <a:bodyPr/>
                    <a:lstStyle/>
                    <a:p>
                      <a:r>
                        <a:rPr lang="en-IN" dirty="0"/>
                        <a:t>SM SUHAIL AHAMED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20211CCS0101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065483"/>
                  </a:ext>
                </a:extLst>
              </a:tr>
              <a:tr h="365770">
                <a:tc>
                  <a:txBody>
                    <a:bodyPr/>
                    <a:lstStyle/>
                    <a:p>
                      <a:r>
                        <a:rPr lang="en-IN" dirty="0"/>
                        <a:t>PREETHI T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20211CCS0105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303521"/>
                  </a:ext>
                </a:extLst>
              </a:tr>
              <a:tr h="365770">
                <a:tc>
                  <a:txBody>
                    <a:bodyPr/>
                    <a:lstStyle/>
                    <a:p>
                      <a:r>
                        <a:rPr lang="en-IN" dirty="0"/>
                        <a:t>RUSHIL BHARDWAJ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20211CCS0118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195600"/>
                  </a:ext>
                </a:extLst>
              </a:tr>
              <a:tr h="365770">
                <a:tc>
                  <a:txBody>
                    <a:bodyPr/>
                    <a:lstStyle/>
                    <a:p>
                      <a:r>
                        <a:rPr lang="en-IN" dirty="0"/>
                        <a:t>SIMRAN JOGI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20211CCS0150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096631"/>
                  </a:ext>
                </a:extLst>
              </a:tr>
              <a:tr h="365770">
                <a:tc>
                  <a:txBody>
                    <a:bodyPr/>
                    <a:lstStyle/>
                    <a:p>
                      <a:r>
                        <a:rPr lang="en-IN" dirty="0"/>
                        <a:t>MOULYA Y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20211CCS0166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53146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1458-3602-B88D-69F2-536F2B2C1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method Drawback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BBEEA-9AE3-9AD1-DBF4-A2CC98EF1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 computational cost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Requires large datasets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Complex model integration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Energy consumption issues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Low real-time efficiency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Difficult model interpretability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Scalability limitations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privacy concerns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Overfitting risks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Embedding bias risks </a:t>
            </a:r>
          </a:p>
        </p:txBody>
      </p:sp>
    </p:spTree>
    <p:extLst>
      <p:ext uri="{BB962C8B-B14F-4D97-AF65-F5344CB8AC3E}">
        <p14:creationId xmlns:p14="http://schemas.microsoft.com/office/powerpoint/2010/main" val="1637666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Name : Advanced Financial Misinformation Detection system using Artificial Intelligence, LLM and Data Providers.</a:t>
            </a:r>
          </a:p>
          <a:p>
            <a:r>
              <a:rPr lang="en-GB" dirty="0"/>
              <a:t>Use a LLM which is maintained and updated regularly.</a:t>
            </a:r>
          </a:p>
          <a:p>
            <a:r>
              <a:rPr lang="en-GB" dirty="0"/>
              <a:t>This LLM is used for fetching the required data.</a:t>
            </a:r>
          </a:p>
          <a:p>
            <a:r>
              <a:rPr lang="en-GB" dirty="0"/>
              <a:t>Use a metric to check the accuracy of the data.</a:t>
            </a:r>
          </a:p>
          <a:p>
            <a:r>
              <a:rPr lang="en-GB" dirty="0"/>
              <a:t>Display the news article (if any) if the data is 100% accurate. </a:t>
            </a:r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Methodology/Modules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Data Acquisition Module</a:t>
            </a:r>
            <a:r>
              <a:rPr lang="en-IN" dirty="0"/>
              <a:t>: </a:t>
            </a:r>
            <a:r>
              <a:rPr lang="en-GB" dirty="0" err="1"/>
              <a:t>NewsAPI</a:t>
            </a:r>
            <a:r>
              <a:rPr lang="en-GB" dirty="0"/>
              <a:t>, LLM</a:t>
            </a:r>
          </a:p>
          <a:p>
            <a:r>
              <a:rPr lang="en-US" b="1" dirty="0"/>
              <a:t>Data Processing and Analysis Module</a:t>
            </a:r>
            <a:r>
              <a:rPr lang="en-US" dirty="0"/>
              <a:t>: LLM</a:t>
            </a:r>
          </a:p>
          <a:p>
            <a:r>
              <a:rPr lang="en-IN" b="1" dirty="0"/>
              <a:t>Accuracy Assessment Module</a:t>
            </a:r>
            <a:r>
              <a:rPr lang="en-IN" dirty="0"/>
              <a:t>: Standard</a:t>
            </a:r>
            <a:endParaRPr lang="en-GB" dirty="0"/>
          </a:p>
          <a:p>
            <a:r>
              <a:rPr lang="en-IN" b="1" dirty="0"/>
              <a:t>Output Generation Module</a:t>
            </a:r>
            <a:r>
              <a:rPr lang="en-IN" dirty="0"/>
              <a:t>: </a:t>
            </a:r>
            <a:r>
              <a:rPr lang="en-IN" dirty="0" err="1"/>
              <a:t>Streamlit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A156-B1FC-CA07-89DA-0BCF63C1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BA9DBB-2E80-23C1-93B0-49C422751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983" y="974119"/>
            <a:ext cx="2568033" cy="522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98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97FD-7A7C-F5A7-82F8-E665F49E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Hardware/software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84BCC-0DB1-FDE0-3402-D7F5BF535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76200" indent="0">
              <a:buNone/>
            </a:pPr>
            <a:r>
              <a:rPr lang="en-IN" b="1" dirty="0"/>
              <a:t>Hardware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Processor</a:t>
            </a:r>
            <a:r>
              <a:rPr lang="en-IN" dirty="0"/>
              <a:t>: Intel Core i7 or above (minimum quad-core)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RAM</a:t>
            </a:r>
            <a:r>
              <a:rPr lang="en-IN" dirty="0"/>
              <a:t>: 16 GB (32 GB preferred for faster processing)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GPU</a:t>
            </a:r>
            <a:r>
              <a:rPr lang="en-IN" dirty="0"/>
              <a:t>: NVIDIA Tesla K80 (or any other CUDA-enabled GPU for deep learning tasks)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Storage</a:t>
            </a:r>
            <a:r>
              <a:rPr lang="en-IN" dirty="0"/>
              <a:t>: 100 GB of free disk space for dataset, model weights, and logs</a:t>
            </a:r>
          </a:p>
          <a:p>
            <a:pPr marL="0" indent="0">
              <a:buNone/>
            </a:pPr>
            <a:endParaRPr lang="en-IN" dirty="0"/>
          </a:p>
          <a:p>
            <a:pPr marL="76200" indent="0">
              <a:buNone/>
            </a:pPr>
            <a:r>
              <a:rPr lang="en-IN" b="1" dirty="0"/>
              <a:t>Software Requirements</a:t>
            </a:r>
          </a:p>
          <a:p>
            <a:pPr marL="76200" indent="0">
              <a:buNone/>
            </a:pPr>
            <a:r>
              <a:rPr lang="en-IN" b="1" dirty="0"/>
              <a:t>  Operating System</a:t>
            </a:r>
            <a:r>
              <a:rPr lang="en-IN" dirty="0"/>
              <a:t>: Linux or Windows 10+</a:t>
            </a:r>
          </a:p>
          <a:p>
            <a:pPr marL="76200" indent="0">
              <a:buNone/>
            </a:pPr>
            <a:r>
              <a:rPr lang="en-IN" b="1" dirty="0"/>
              <a:t>  Programming Language</a:t>
            </a:r>
            <a:r>
              <a:rPr lang="en-IN" dirty="0"/>
              <a:t>: Python 3.8 or above</a:t>
            </a:r>
          </a:p>
          <a:p>
            <a:pPr marL="76200" indent="0">
              <a:buNone/>
            </a:pPr>
            <a:r>
              <a:rPr lang="en-IN" b="1" dirty="0"/>
              <a:t>  Development Tools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Visual Studio Code with Python Environment</a:t>
            </a:r>
          </a:p>
          <a:p>
            <a:pPr marL="76200" indent="0">
              <a:buNone/>
            </a:pPr>
            <a:r>
              <a:rPr lang="en-IN" b="1" dirty="0"/>
              <a:t>   Libraries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OpenAI API (for handling the requests/queries)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/>
              <a:t>Streamlit</a:t>
            </a:r>
            <a:r>
              <a:rPr lang="en-IN" dirty="0"/>
              <a:t> (for handling the front end)</a:t>
            </a:r>
          </a:p>
        </p:txBody>
      </p:sp>
    </p:spTree>
    <p:extLst>
      <p:ext uri="{BB962C8B-B14F-4D97-AF65-F5344CB8AC3E}">
        <p14:creationId xmlns:p14="http://schemas.microsoft.com/office/powerpoint/2010/main" val="825552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26903A-3AE7-DE12-0536-354ECBA99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75"/>
          <a:stretch/>
        </p:blipFill>
        <p:spPr>
          <a:xfrm>
            <a:off x="391886" y="2090057"/>
            <a:ext cx="11476653" cy="281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Enhanced data accuracy</a:t>
            </a:r>
          </a:p>
          <a:p>
            <a:r>
              <a:rPr lang="en-GB" dirty="0"/>
              <a:t>Improved Financial Decision-Making</a:t>
            </a:r>
          </a:p>
          <a:p>
            <a:r>
              <a:rPr lang="en-GB" dirty="0"/>
              <a:t>Efficient Misinformation Detection</a:t>
            </a:r>
          </a:p>
          <a:p>
            <a:r>
              <a:rPr lang="en-GB" dirty="0"/>
              <a:t>Simplified Data Handling</a:t>
            </a:r>
          </a:p>
          <a:p>
            <a:r>
              <a:rPr lang="en-GB" dirty="0"/>
              <a:t>Selective Information Display</a:t>
            </a:r>
          </a:p>
          <a:p>
            <a:r>
              <a:rPr lang="en-GB" dirty="0"/>
              <a:t>Reduction in Fraudulent Financial Reporting</a:t>
            </a:r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application is designed to detect and evaluate the accuracy of information. </a:t>
            </a:r>
          </a:p>
          <a:p>
            <a:r>
              <a:rPr lang="en-US" dirty="0"/>
              <a:t>By processing the input and checking it with data sources, the system provides an accuracy score, particularly returning a 100% match when the content is entirely factual. </a:t>
            </a:r>
          </a:p>
          <a:p>
            <a:r>
              <a:rPr lang="en-US" dirty="0"/>
              <a:t>This analysis enables users to understand the credibility of the information, while real-time feedback and validation ensure that any discrepancies or inaccuracies are flagged, offering users the opportunity to correct or verify the data before further use.</a:t>
            </a:r>
          </a:p>
          <a:p>
            <a:r>
              <a:rPr lang="en-US" dirty="0"/>
              <a:t>This feature makes the application an effective tool for fact-checking and ensuring the reliability of news.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https://github.com/RushilBhardwaj-L/CCS-G08-CAPSTONE-PROJECT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aseline="30000" dirty="0"/>
              <a:t>[1]</a:t>
            </a:r>
            <a:r>
              <a:rPr lang="en-IN" sz="1200" dirty="0"/>
              <a:t> </a:t>
            </a:r>
            <a:r>
              <a:rPr lang="en-IN" sz="1050" dirty="0"/>
              <a:t>Liu, Z., Zhang, X., Yang, K., Xie, Q., &amp; Huang, J. (2024). </a:t>
            </a:r>
            <a:r>
              <a:rPr lang="en-IN" sz="1050" dirty="0" err="1"/>
              <a:t>FMDLlama</a:t>
            </a:r>
            <a:r>
              <a:rPr lang="en-IN" sz="1050" dirty="0"/>
              <a:t>: Financial misinformation detection using LLMs. </a:t>
            </a:r>
            <a:r>
              <a:rPr lang="en-IN" sz="1050" i="1" dirty="0"/>
              <a:t>Papers with Code</a:t>
            </a:r>
            <a:r>
              <a:rPr lang="en-IN" sz="1050" dirty="0"/>
              <a:t>. </a:t>
            </a:r>
            <a:r>
              <a:rPr lang="en-IN" sz="1050" dirty="0">
                <a:hlinkClick r:id="rId2"/>
              </a:rPr>
              <a:t>https://paperswithcode.com/paper/fmdllama-financial-misinformation</a:t>
            </a:r>
            <a:endParaRPr lang="en-IN" sz="1050" dirty="0"/>
          </a:p>
          <a:p>
            <a:pPr marL="0" indent="0">
              <a:buNone/>
            </a:pPr>
            <a:endParaRPr lang="en-US" sz="1600" baseline="30000" dirty="0"/>
          </a:p>
          <a:p>
            <a:pPr marL="0" indent="0">
              <a:buNone/>
            </a:pPr>
            <a:r>
              <a:rPr lang="en-US" sz="1600" baseline="30000" dirty="0"/>
              <a:t>[2]</a:t>
            </a:r>
            <a:r>
              <a:rPr lang="en-IN" sz="1200" dirty="0"/>
              <a:t> </a:t>
            </a:r>
            <a:r>
              <a:rPr lang="en-IN" sz="1050" dirty="0"/>
              <a:t>Koka, S., Vuong, A., &amp; </a:t>
            </a:r>
            <a:r>
              <a:rPr lang="en-IN" sz="1050" dirty="0" err="1"/>
              <a:t>Kataria</a:t>
            </a:r>
            <a:r>
              <a:rPr lang="en-IN" sz="1050" dirty="0"/>
              <a:t>, A. (2024). Evaluating large language models for fake news detection. </a:t>
            </a:r>
            <a:r>
              <a:rPr lang="en-IN" sz="1050" i="1" dirty="0" err="1"/>
              <a:t>arXiv</a:t>
            </a:r>
            <a:r>
              <a:rPr lang="en-IN" sz="1050" dirty="0"/>
              <a:t>. </a:t>
            </a:r>
            <a:r>
              <a:rPr lang="en-IN" sz="1050" dirty="0">
                <a:hlinkClick r:id="rId3"/>
              </a:rPr>
              <a:t>https://arxiv.org/abs/2402.00000</a:t>
            </a:r>
            <a:endParaRPr lang="en-IN" sz="1050" dirty="0"/>
          </a:p>
          <a:p>
            <a:pPr marL="0" indent="0">
              <a:buNone/>
            </a:pPr>
            <a:endParaRPr lang="en-IN" sz="1050" dirty="0"/>
          </a:p>
          <a:p>
            <a:pPr marL="0" indent="0">
              <a:buNone/>
            </a:pPr>
            <a:r>
              <a:rPr lang="en-US" sz="1600" baseline="30000" dirty="0"/>
              <a:t>[3]</a:t>
            </a:r>
            <a:r>
              <a:rPr lang="en-US" sz="1200" dirty="0"/>
              <a:t> </a:t>
            </a:r>
            <a:r>
              <a:rPr lang="en-US" sz="1050" dirty="0"/>
              <a:t>Hu, W., Li, S., &amp; Wang, M. (2024). A comparative study of LLMs and offline models in fake news detection. </a:t>
            </a:r>
            <a:r>
              <a:rPr lang="en-US" sz="1050" i="1" dirty="0" err="1"/>
              <a:t>arXiv</a:t>
            </a:r>
            <a:r>
              <a:rPr lang="en-US" sz="1050" dirty="0"/>
              <a:t>. </a:t>
            </a:r>
            <a:r>
              <a:rPr lang="en-US" sz="1050" dirty="0">
                <a:hlinkClick r:id="rId4"/>
              </a:rPr>
              <a:t>https://arxiv.org/abs/2401.00000</a:t>
            </a:r>
            <a:endParaRPr lang="en-US" sz="1050" dirty="0"/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600" baseline="30000" dirty="0"/>
              <a:t>[4]</a:t>
            </a:r>
            <a:r>
              <a:rPr lang="en-IN" sz="1200" dirty="0"/>
              <a:t> </a:t>
            </a:r>
            <a:r>
              <a:rPr lang="en-IN" sz="1050" dirty="0"/>
              <a:t>Sadia, H., Ahmed, M., &amp; Khan, N. (2023). Fake news detection using deep learning algorithms. </a:t>
            </a:r>
            <a:r>
              <a:rPr lang="en-IN" sz="1050" i="1" dirty="0"/>
              <a:t>Springer</a:t>
            </a:r>
            <a:r>
              <a:rPr lang="en-IN" sz="1050" dirty="0"/>
              <a:t>. </a:t>
            </a:r>
            <a:r>
              <a:rPr lang="en-IN" sz="1050" dirty="0">
                <a:hlinkClick r:id="rId5"/>
              </a:rPr>
              <a:t>https://link.springer.com/chapter/10.1007/978-3-031-15252-3_7</a:t>
            </a:r>
            <a:endParaRPr lang="en-IN" sz="1050" dirty="0"/>
          </a:p>
          <a:p>
            <a:pPr marL="0" indent="0">
              <a:buNone/>
            </a:pPr>
            <a:endParaRPr lang="en-IN" sz="1050" dirty="0"/>
          </a:p>
          <a:p>
            <a:pPr marL="0" indent="0">
              <a:buNone/>
            </a:pPr>
            <a:r>
              <a:rPr lang="en-US" sz="1600" baseline="30000" dirty="0"/>
              <a:t>[5] </a:t>
            </a:r>
            <a:r>
              <a:rPr lang="en-US" sz="1200" dirty="0"/>
              <a:t>Chauhan, D., Patel, R., &amp; Chauhan, S. (2023). Misinformation detection on social media: A review. </a:t>
            </a:r>
            <a:r>
              <a:rPr lang="en-US" sz="1200" i="1" dirty="0"/>
              <a:t>IEEE Xplore</a:t>
            </a:r>
            <a:r>
              <a:rPr lang="en-US" sz="1200" dirty="0"/>
              <a:t>. </a:t>
            </a:r>
            <a:r>
              <a:rPr lang="en-US" sz="1200" dirty="0">
                <a:hlinkClick r:id="rId6"/>
              </a:rPr>
              <a:t>h</a:t>
            </a:r>
            <a:r>
              <a:rPr lang="en-US" sz="1200" dirty="0">
                <a:hlinkClick r:id="rId6"/>
              </a:rPr>
              <a:t>ttps://ieeexplore.ieee.org/document/9745367</a:t>
            </a:r>
            <a:endParaRPr lang="en-US" sz="1200" dirty="0"/>
          </a:p>
          <a:p>
            <a:pPr marL="0" indent="0">
              <a:buNone/>
            </a:pPr>
            <a:endParaRPr lang="en-US" sz="1600" baseline="30000" dirty="0"/>
          </a:p>
          <a:p>
            <a:pPr marL="0" indent="0">
              <a:buNone/>
            </a:pPr>
            <a:r>
              <a:rPr lang="en-US" sz="1600" baseline="30000" dirty="0"/>
              <a:t>[6]</a:t>
            </a:r>
            <a:r>
              <a:rPr lang="en-US" sz="1200" dirty="0"/>
              <a:t> Islam, M. S., &amp; Rajamma, R. (2022). Fake news in business and financial management: A systematic review. </a:t>
            </a:r>
            <a:r>
              <a:rPr lang="en-US" sz="1200" i="1" dirty="0"/>
              <a:t>Emerald Insight</a:t>
            </a:r>
            <a:r>
              <a:rPr lang="en-US" sz="1200" dirty="0"/>
              <a:t>. </a:t>
            </a:r>
            <a:r>
              <a:rPr lang="en-US" sz="1200" dirty="0">
                <a:hlinkClick r:id="rId7"/>
              </a:rPr>
              <a:t>https://www.emerald.com/insight/content/doi/10.1108/978178635732220161004</a:t>
            </a:r>
            <a:r>
              <a:rPr lang="en-US" sz="1200" dirty="0"/>
              <a:t> </a:t>
            </a:r>
          </a:p>
          <a:p>
            <a:pPr marL="0" indent="0">
              <a:buNone/>
            </a:pPr>
            <a:endParaRPr lang="en-US" sz="1600" baseline="30000" dirty="0"/>
          </a:p>
          <a:p>
            <a:pPr marL="0" indent="0">
              <a:buNone/>
            </a:pPr>
            <a:r>
              <a:rPr lang="en-US" sz="1600" baseline="30000" dirty="0"/>
              <a:t>[7]</a:t>
            </a:r>
            <a:r>
              <a:rPr lang="en-US" sz="1200" dirty="0"/>
              <a:t> Wu, X., &amp; Lee, J. (2021). Disinformation in financial markets: A case study. </a:t>
            </a:r>
            <a:r>
              <a:rPr lang="en-US" sz="1200" i="1" dirty="0"/>
              <a:t>Harvard Kennedy School</a:t>
            </a:r>
            <a:r>
              <a:rPr lang="en-US" sz="1200" dirty="0"/>
              <a:t>. </a:t>
            </a:r>
            <a:r>
              <a:rPr lang="en-US" sz="1200" dirty="0">
                <a:hlinkClick r:id="rId8"/>
              </a:rPr>
              <a:t>https://www.hks.harvard.edu/publications/disinformation-financial-markets-case-study</a:t>
            </a:r>
            <a:endParaRPr lang="en-US" sz="1200" dirty="0"/>
          </a:p>
          <a:p>
            <a:pPr marL="0" indent="0">
              <a:buNone/>
            </a:pPr>
            <a:endParaRPr lang="en-US" sz="1600" baseline="30000" dirty="0"/>
          </a:p>
          <a:p>
            <a:pPr marL="0" indent="0">
              <a:buNone/>
            </a:pPr>
            <a:r>
              <a:rPr lang="en-US" sz="1600" baseline="30000" dirty="0"/>
              <a:t>[8]</a:t>
            </a:r>
            <a:r>
              <a:rPr lang="en-US" sz="1200" dirty="0"/>
              <a:t> Islam, M. S., &amp; Hossain, M. (2021). Fake news detection in financial markets: A deep learning approach. </a:t>
            </a:r>
            <a:r>
              <a:rPr lang="en-US" sz="1200" i="1" dirty="0"/>
              <a:t>MDPI</a:t>
            </a:r>
            <a:r>
              <a:rPr lang="en-US" sz="1200" dirty="0"/>
              <a:t>. </a:t>
            </a:r>
            <a:r>
              <a:rPr lang="en-US" sz="1200" dirty="0">
                <a:hlinkClick r:id="rId9"/>
              </a:rPr>
              <a:t>https://www.mdpi.com/2076-3417/11/10/4489</a:t>
            </a:r>
            <a:r>
              <a:rPr lang="en-US" sz="1200" dirty="0"/>
              <a:t> </a:t>
            </a:r>
          </a:p>
          <a:p>
            <a:pPr marL="0" indent="0">
              <a:buNone/>
            </a:pPr>
            <a:endParaRPr lang="en-US" sz="1600" baseline="30000" dirty="0"/>
          </a:p>
          <a:p>
            <a:pPr marL="0" indent="0">
              <a:buNone/>
            </a:pPr>
            <a:r>
              <a:rPr lang="en-US" sz="1600" baseline="30000" dirty="0"/>
              <a:t>[9] </a:t>
            </a:r>
            <a:r>
              <a:rPr lang="en-US" sz="1200" dirty="0" err="1"/>
              <a:t>Meel</a:t>
            </a:r>
            <a:r>
              <a:rPr lang="en-US" sz="1200" dirty="0"/>
              <a:t>, P., &amp; Vishwakarma, D. K. (2022). The role of LLMs in fighting financial misinformation. </a:t>
            </a:r>
            <a:r>
              <a:rPr lang="en-US" sz="1200" i="1" dirty="0" err="1"/>
              <a:t>arXiv</a:t>
            </a:r>
            <a:r>
              <a:rPr lang="en-US" sz="1200" dirty="0"/>
              <a:t>. </a:t>
            </a:r>
            <a:r>
              <a:rPr lang="en-US" sz="1200" dirty="0">
                <a:hlinkClick r:id="rId10"/>
              </a:rPr>
              <a:t>https://arxiv.org/abs/2201.00000</a:t>
            </a:r>
            <a:endParaRPr lang="en-US" sz="1200" dirty="0"/>
          </a:p>
          <a:p>
            <a:pPr marL="0" indent="0">
              <a:buNone/>
            </a:pPr>
            <a:endParaRPr lang="en-US" sz="1600" baseline="30000" dirty="0"/>
          </a:p>
          <a:p>
            <a:pPr marL="0" indent="0">
              <a:buNone/>
            </a:pPr>
            <a:r>
              <a:rPr lang="en-US" sz="1600" baseline="30000" dirty="0"/>
              <a:t>[10] </a:t>
            </a:r>
            <a:r>
              <a:rPr lang="en-US" sz="1200" dirty="0"/>
              <a:t>Kim, H., &amp; Park, J. (2021). Fake news detection using multimodal learning. </a:t>
            </a:r>
            <a:r>
              <a:rPr lang="en-US" sz="1200" i="1" dirty="0"/>
              <a:t>Springer</a:t>
            </a:r>
            <a:r>
              <a:rPr lang="en-US" sz="1200" dirty="0"/>
              <a:t>. </a:t>
            </a:r>
            <a:r>
              <a:rPr lang="en-US" sz="1200" dirty="0">
                <a:hlinkClick r:id="rId11"/>
              </a:rPr>
              <a:t>https://link.springer.com/article/10.1007/s11063-021-00583-1</a:t>
            </a:r>
            <a:endParaRPr lang="en-US" sz="1600" baseline="30000" dirty="0"/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Problem Statement : Financial Misinformation Detection System</a:t>
            </a:r>
          </a:p>
          <a:p>
            <a:r>
              <a:rPr lang="en-US" dirty="0"/>
              <a:t>The emergence of financial misinformation presents a significant challenge for investors, financial institutions, and regulatory bodies.</a:t>
            </a:r>
          </a:p>
          <a:p>
            <a:r>
              <a:rPr lang="en-US" dirty="0"/>
              <a:t>Misinformation can mislead investors, distort market dynamics, and ultimately lead to financial losses and decreased market integrity.</a:t>
            </a:r>
          </a:p>
          <a:p>
            <a:r>
              <a:rPr lang="en-US" dirty="0"/>
              <a:t>This problem is exacerbated by the rapid dissemination of information through social media, news platforms, and online forums, where inaccurate or misleading claims can gain traction quickly.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8A02-66E7-D4A9-0B63-EC7A4969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 mapping with SDG</a:t>
            </a:r>
            <a:endParaRPr lang="en-IN" dirty="0"/>
          </a:p>
        </p:txBody>
      </p:sp>
      <p:sp>
        <p:nvSpPr>
          <p:cNvPr id="4" name="AutoShape 2" descr="Image preview">
            <a:extLst>
              <a:ext uri="{FF2B5EF4-FFF2-40B4-BE49-F238E27FC236}">
                <a16:creationId xmlns:a16="http://schemas.microsoft.com/office/drawing/2014/main" id="{96B0E362-745E-C478-1396-BA189B7150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DEF78C-A0C4-EB04-02C4-4052E0525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969" y="999786"/>
            <a:ext cx="5877973" cy="542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49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72F7659-21F5-B092-B707-23E2ADE4B6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124067"/>
              </p:ext>
            </p:extLst>
          </p:nvPr>
        </p:nvGraphicFramePr>
        <p:xfrm>
          <a:off x="139031" y="1023220"/>
          <a:ext cx="11940675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135">
                  <a:extLst>
                    <a:ext uri="{9D8B030D-6E8A-4147-A177-3AD203B41FA5}">
                      <a16:colId xmlns:a16="http://schemas.microsoft.com/office/drawing/2014/main" val="2995303408"/>
                    </a:ext>
                  </a:extLst>
                </a:gridCol>
                <a:gridCol w="2388135">
                  <a:extLst>
                    <a:ext uri="{9D8B030D-6E8A-4147-A177-3AD203B41FA5}">
                      <a16:colId xmlns:a16="http://schemas.microsoft.com/office/drawing/2014/main" val="3653391004"/>
                    </a:ext>
                  </a:extLst>
                </a:gridCol>
                <a:gridCol w="2388135">
                  <a:extLst>
                    <a:ext uri="{9D8B030D-6E8A-4147-A177-3AD203B41FA5}">
                      <a16:colId xmlns:a16="http://schemas.microsoft.com/office/drawing/2014/main" val="786081629"/>
                    </a:ext>
                  </a:extLst>
                </a:gridCol>
                <a:gridCol w="2388135">
                  <a:extLst>
                    <a:ext uri="{9D8B030D-6E8A-4147-A177-3AD203B41FA5}">
                      <a16:colId xmlns:a16="http://schemas.microsoft.com/office/drawing/2014/main" val="3280918279"/>
                    </a:ext>
                  </a:extLst>
                </a:gridCol>
                <a:gridCol w="2388135">
                  <a:extLst>
                    <a:ext uri="{9D8B030D-6E8A-4147-A177-3AD203B41FA5}">
                      <a16:colId xmlns:a16="http://schemas.microsoft.com/office/drawing/2014/main" val="864935501"/>
                    </a:ext>
                  </a:extLst>
                </a:gridCol>
              </a:tblGrid>
              <a:tr h="214429">
                <a:tc>
                  <a:txBody>
                    <a:bodyPr/>
                    <a:lstStyle/>
                    <a:p>
                      <a:r>
                        <a:rPr lang="en-IN" dirty="0"/>
                        <a:t>Paper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Paper 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Techniques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Merits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Demerits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300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FMDLlama</a:t>
                      </a:r>
                      <a:r>
                        <a:rPr lang="en-IN" dirty="0"/>
                        <a:t>: Financial Misinformation Detection based on Large Language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Authors: </a:t>
                      </a:r>
                      <a:r>
                        <a:rPr lang="en-IN" dirty="0" err="1"/>
                        <a:t>FMDLlama</a:t>
                      </a:r>
                      <a:r>
                        <a:rPr lang="en-IN" dirty="0"/>
                        <a:t> team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Published on: </a:t>
                      </a:r>
                      <a:r>
                        <a:rPr lang="en-IN" dirty="0" err="1"/>
                        <a:t>arXiv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Fine-tuning LLaMA2 and Llama3 models with instruction-tuning datasets; evaluated with financial misinformation detection tasks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accuracy for detection tasks, especially using ChatGPT and FMDLlama3, showing superior performance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Resource-intensive; requires large computational power and memory for model training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54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Evaluating Large Language Models for Fake News Detection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Authors: </a:t>
                      </a:r>
                      <a:r>
                        <a:rPr lang="fi-FI" dirty="0"/>
                        <a:t>Koka, S., Vuong, A., &amp; Kataria, A.</a:t>
                      </a:r>
                    </a:p>
                    <a:p>
                      <a:br>
                        <a:rPr lang="en-US" dirty="0"/>
                      </a:br>
                      <a:r>
                        <a:rPr lang="en-US" dirty="0"/>
                        <a:t>Published on: </a:t>
                      </a:r>
                      <a:r>
                        <a:rPr lang="en-IN" dirty="0" err="1"/>
                        <a:t>arXiv</a:t>
                      </a:r>
                      <a:r>
                        <a:rPr lang="en-IN" dirty="0"/>
                        <a:t>, June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GPT-4, Claude, Gemini 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accuracy in news contexts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computation costs, lack of real-time responsiveness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91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14F58-E7CE-47DD-D1AF-1B402D443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A6CFC8-AC7A-38D4-DC1A-D2179EF0B3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2249460"/>
              </p:ext>
            </p:extLst>
          </p:nvPr>
        </p:nvGraphicFramePr>
        <p:xfrm>
          <a:off x="125662" y="136358"/>
          <a:ext cx="1194067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135">
                  <a:extLst>
                    <a:ext uri="{9D8B030D-6E8A-4147-A177-3AD203B41FA5}">
                      <a16:colId xmlns:a16="http://schemas.microsoft.com/office/drawing/2014/main" val="2995303408"/>
                    </a:ext>
                  </a:extLst>
                </a:gridCol>
                <a:gridCol w="2388135">
                  <a:extLst>
                    <a:ext uri="{9D8B030D-6E8A-4147-A177-3AD203B41FA5}">
                      <a16:colId xmlns:a16="http://schemas.microsoft.com/office/drawing/2014/main" val="3653391004"/>
                    </a:ext>
                  </a:extLst>
                </a:gridCol>
                <a:gridCol w="2388135">
                  <a:extLst>
                    <a:ext uri="{9D8B030D-6E8A-4147-A177-3AD203B41FA5}">
                      <a16:colId xmlns:a16="http://schemas.microsoft.com/office/drawing/2014/main" val="786081629"/>
                    </a:ext>
                  </a:extLst>
                </a:gridCol>
                <a:gridCol w="2388135">
                  <a:extLst>
                    <a:ext uri="{9D8B030D-6E8A-4147-A177-3AD203B41FA5}">
                      <a16:colId xmlns:a16="http://schemas.microsoft.com/office/drawing/2014/main" val="3280918279"/>
                    </a:ext>
                  </a:extLst>
                </a:gridCol>
                <a:gridCol w="2388135">
                  <a:extLst>
                    <a:ext uri="{9D8B030D-6E8A-4147-A177-3AD203B41FA5}">
                      <a16:colId xmlns:a16="http://schemas.microsoft.com/office/drawing/2014/main" val="864935501"/>
                    </a:ext>
                  </a:extLst>
                </a:gridCol>
              </a:tblGrid>
              <a:tr h="214429">
                <a:tc>
                  <a:txBody>
                    <a:bodyPr/>
                    <a:lstStyle/>
                    <a:p>
                      <a:r>
                        <a:rPr lang="en-IN" dirty="0"/>
                        <a:t>Paper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Paper 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Techniques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Merits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Demerits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300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Comparative Study of LLMs and Offline Models in Fake News Detection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Authors: </a:t>
                      </a:r>
                      <a:r>
                        <a:rPr lang="de-DE" dirty="0"/>
                        <a:t>Hu, W., Li, S., &amp; Wang, M.</a:t>
                      </a:r>
                    </a:p>
                    <a:p>
                      <a:br>
                        <a:rPr lang="en-US" dirty="0"/>
                      </a:br>
                      <a:r>
                        <a:rPr lang="en-US" dirty="0"/>
                        <a:t>Published on: </a:t>
                      </a:r>
                      <a:r>
                        <a:rPr lang="en-IN" dirty="0" err="1"/>
                        <a:t>arXiv</a:t>
                      </a:r>
                      <a:r>
                        <a:rPr lang="en-IN" dirty="0"/>
                        <a:t>, Sept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GPT-3.5, </a:t>
                      </a:r>
                      <a:r>
                        <a:rPr lang="en-IN" dirty="0" err="1"/>
                        <a:t>FactAgent</a:t>
                      </a:r>
                      <a:r>
                        <a:rPr lang="en-IN" dirty="0"/>
                        <a:t>, Multimodal Approaches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Effective multimodal performance across platforms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Static datasets limit real-time misinformation detection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54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Fake News Detection using Deep Learning Algorithms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Authors: </a:t>
                      </a:r>
                      <a:r>
                        <a:rPr lang="pt-BR" dirty="0"/>
                        <a:t>Sadia, H., Ahmed, M., &amp; Khan, N.</a:t>
                      </a:r>
                    </a:p>
                    <a:p>
                      <a:br>
                        <a:rPr lang="en-US" dirty="0"/>
                      </a:br>
                      <a:r>
                        <a:rPr lang="en-US" dirty="0"/>
                        <a:t>Published on: </a:t>
                      </a:r>
                      <a:r>
                        <a:rPr lang="en-IN" dirty="0"/>
                        <a:t>Springer,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NLP, BERT, LSTM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detection rates for text-based financial fake news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Requires high-quality data, sensitive to adversarial attacks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91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93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368D1-533C-1D19-8264-0FD2A8EED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5DF41A-5486-ABC8-F643-C1D4F8FF7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4482934"/>
              </p:ext>
            </p:extLst>
          </p:nvPr>
        </p:nvGraphicFramePr>
        <p:xfrm>
          <a:off x="125662" y="136358"/>
          <a:ext cx="11940675" cy="5654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135">
                  <a:extLst>
                    <a:ext uri="{9D8B030D-6E8A-4147-A177-3AD203B41FA5}">
                      <a16:colId xmlns:a16="http://schemas.microsoft.com/office/drawing/2014/main" val="2995303408"/>
                    </a:ext>
                  </a:extLst>
                </a:gridCol>
                <a:gridCol w="2388135">
                  <a:extLst>
                    <a:ext uri="{9D8B030D-6E8A-4147-A177-3AD203B41FA5}">
                      <a16:colId xmlns:a16="http://schemas.microsoft.com/office/drawing/2014/main" val="3653391004"/>
                    </a:ext>
                  </a:extLst>
                </a:gridCol>
                <a:gridCol w="2388135">
                  <a:extLst>
                    <a:ext uri="{9D8B030D-6E8A-4147-A177-3AD203B41FA5}">
                      <a16:colId xmlns:a16="http://schemas.microsoft.com/office/drawing/2014/main" val="786081629"/>
                    </a:ext>
                  </a:extLst>
                </a:gridCol>
                <a:gridCol w="2388135">
                  <a:extLst>
                    <a:ext uri="{9D8B030D-6E8A-4147-A177-3AD203B41FA5}">
                      <a16:colId xmlns:a16="http://schemas.microsoft.com/office/drawing/2014/main" val="3280918279"/>
                    </a:ext>
                  </a:extLst>
                </a:gridCol>
                <a:gridCol w="2388135">
                  <a:extLst>
                    <a:ext uri="{9D8B030D-6E8A-4147-A177-3AD203B41FA5}">
                      <a16:colId xmlns:a16="http://schemas.microsoft.com/office/drawing/2014/main" val="864935501"/>
                    </a:ext>
                  </a:extLst>
                </a:gridCol>
              </a:tblGrid>
              <a:tr h="538556">
                <a:tc>
                  <a:txBody>
                    <a:bodyPr/>
                    <a:lstStyle/>
                    <a:p>
                      <a:r>
                        <a:rPr lang="en-IN" dirty="0"/>
                        <a:t>Paper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Paper 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Techniques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Merits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Demerits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300362"/>
                  </a:ext>
                </a:extLst>
              </a:tr>
              <a:tr h="2558143">
                <a:tc>
                  <a:txBody>
                    <a:bodyPr/>
                    <a:lstStyle/>
                    <a:p>
                      <a:r>
                        <a:rPr lang="en-US" dirty="0"/>
                        <a:t>Misinformation Detection on Social Media: A Review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Authors: </a:t>
                      </a:r>
                      <a:r>
                        <a:rPr lang="fi-FI" dirty="0"/>
                        <a:t>Chauhan, D., Patel, R., &amp; Chauhan, S.</a:t>
                      </a:r>
                      <a:endParaRPr lang="en-US" dirty="0"/>
                    </a:p>
                    <a:p>
                      <a:br>
                        <a:rPr lang="en-US" dirty="0"/>
                      </a:br>
                      <a:r>
                        <a:rPr lang="en-US" dirty="0"/>
                        <a:t>Published on: </a:t>
                      </a:r>
                      <a:r>
                        <a:rPr lang="en-IN" dirty="0"/>
                        <a:t>IEEE Xplore,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Machine learning, Hidden Markov Models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 misinformation detection across platforms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Difficulty in identifying deepfakes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545341"/>
                  </a:ext>
                </a:extLst>
              </a:tr>
              <a:tr h="2558143">
                <a:tc>
                  <a:txBody>
                    <a:bodyPr/>
                    <a:lstStyle/>
                    <a:p>
                      <a:r>
                        <a:rPr lang="en-US" dirty="0"/>
                        <a:t>Fake News in Business and Financial Management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Authors: </a:t>
                      </a:r>
                      <a:r>
                        <a:rPr lang="pt-BR" dirty="0"/>
                        <a:t>Islam, M. S., &amp; Rajamma, R.</a:t>
                      </a:r>
                      <a:endParaRPr lang="en-US" dirty="0"/>
                    </a:p>
                    <a:p>
                      <a:br>
                        <a:rPr lang="en-US" dirty="0"/>
                      </a:br>
                      <a:r>
                        <a:rPr lang="en-US" dirty="0"/>
                        <a:t>Published on: </a:t>
                      </a:r>
                      <a:r>
                        <a:rPr lang="en-IN" dirty="0"/>
                        <a:t>Emerald Insight,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Knowledge-based and ML approaches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Extensive business domain-specific knowledge integration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Limited generalizability across sectors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91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76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5B8C1-60EA-F6BE-8C16-1E28B98E2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1BE788-E6F7-966D-D87B-B8DA7C2AE9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707711"/>
              </p:ext>
            </p:extLst>
          </p:nvPr>
        </p:nvGraphicFramePr>
        <p:xfrm>
          <a:off x="125662" y="152399"/>
          <a:ext cx="11940675" cy="5558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135">
                  <a:extLst>
                    <a:ext uri="{9D8B030D-6E8A-4147-A177-3AD203B41FA5}">
                      <a16:colId xmlns:a16="http://schemas.microsoft.com/office/drawing/2014/main" val="2995303408"/>
                    </a:ext>
                  </a:extLst>
                </a:gridCol>
                <a:gridCol w="2388135">
                  <a:extLst>
                    <a:ext uri="{9D8B030D-6E8A-4147-A177-3AD203B41FA5}">
                      <a16:colId xmlns:a16="http://schemas.microsoft.com/office/drawing/2014/main" val="3653391004"/>
                    </a:ext>
                  </a:extLst>
                </a:gridCol>
                <a:gridCol w="2388135">
                  <a:extLst>
                    <a:ext uri="{9D8B030D-6E8A-4147-A177-3AD203B41FA5}">
                      <a16:colId xmlns:a16="http://schemas.microsoft.com/office/drawing/2014/main" val="786081629"/>
                    </a:ext>
                  </a:extLst>
                </a:gridCol>
                <a:gridCol w="2388135">
                  <a:extLst>
                    <a:ext uri="{9D8B030D-6E8A-4147-A177-3AD203B41FA5}">
                      <a16:colId xmlns:a16="http://schemas.microsoft.com/office/drawing/2014/main" val="3280918279"/>
                    </a:ext>
                  </a:extLst>
                </a:gridCol>
                <a:gridCol w="2388135">
                  <a:extLst>
                    <a:ext uri="{9D8B030D-6E8A-4147-A177-3AD203B41FA5}">
                      <a16:colId xmlns:a16="http://schemas.microsoft.com/office/drawing/2014/main" val="864935501"/>
                    </a:ext>
                  </a:extLst>
                </a:gridCol>
              </a:tblGrid>
              <a:tr h="570112">
                <a:tc>
                  <a:txBody>
                    <a:bodyPr/>
                    <a:lstStyle/>
                    <a:p>
                      <a:r>
                        <a:rPr lang="en-IN"/>
                        <a:t>Paper 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Paper 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Techniques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Merits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Demerits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300362"/>
                  </a:ext>
                </a:extLst>
              </a:tr>
              <a:tr h="2708031">
                <a:tc>
                  <a:txBody>
                    <a:bodyPr/>
                    <a:lstStyle/>
                    <a:p>
                      <a:r>
                        <a:rPr lang="en-US" dirty="0"/>
                        <a:t>Disinformation in Financial Markets: A Case Study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Authors: </a:t>
                      </a:r>
                      <a:r>
                        <a:rPr lang="en-IN" dirty="0"/>
                        <a:t>Wu, X., &amp; Lee, J.</a:t>
                      </a:r>
                    </a:p>
                    <a:p>
                      <a:br>
                        <a:rPr lang="en-US" dirty="0"/>
                      </a:br>
                      <a:r>
                        <a:rPr lang="en-US" dirty="0"/>
                        <a:t>Published on: </a:t>
                      </a:r>
                      <a:r>
                        <a:rPr lang="en-IN" dirty="0"/>
                        <a:t>Harvard Kennedy School,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Social Network Analysis, 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Shows social media's effect on financial market manipulation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SVM struggles with nuanced or fast-spreading information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545341"/>
                  </a:ext>
                </a:extLst>
              </a:tr>
              <a:tr h="2280447">
                <a:tc>
                  <a:txBody>
                    <a:bodyPr/>
                    <a:lstStyle/>
                    <a:p>
                      <a:r>
                        <a:rPr lang="en-US" dirty="0"/>
                        <a:t>Fake News Detection in Financial Markets: A Deep Learning Approach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Authors: </a:t>
                      </a:r>
                      <a:r>
                        <a:rPr lang="fr-FR" dirty="0"/>
                        <a:t>Islam, M. S., &amp; </a:t>
                      </a:r>
                      <a:r>
                        <a:rPr lang="fr-FR" dirty="0" err="1"/>
                        <a:t>Hossain</a:t>
                      </a:r>
                      <a:r>
                        <a:rPr lang="fr-FR" dirty="0"/>
                        <a:t>, M.</a:t>
                      </a:r>
                      <a:endParaRPr lang="en-US" dirty="0"/>
                    </a:p>
                    <a:p>
                      <a:br>
                        <a:rPr lang="en-US" dirty="0"/>
                      </a:br>
                      <a:r>
                        <a:rPr lang="en-US" dirty="0"/>
                        <a:t>Published on: ACM Digital Library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CNN, Transformer-based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accuracy on labeled financial datasets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 ability to generalize beyond tested financial markets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91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025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BB991-9006-A952-D428-2410C1454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AFCFEA-AE3D-E3F2-C61B-7DC9E8A9E8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1427566"/>
              </p:ext>
            </p:extLst>
          </p:nvPr>
        </p:nvGraphicFramePr>
        <p:xfrm>
          <a:off x="125662" y="120315"/>
          <a:ext cx="1194067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135">
                  <a:extLst>
                    <a:ext uri="{9D8B030D-6E8A-4147-A177-3AD203B41FA5}">
                      <a16:colId xmlns:a16="http://schemas.microsoft.com/office/drawing/2014/main" val="2995303408"/>
                    </a:ext>
                  </a:extLst>
                </a:gridCol>
                <a:gridCol w="2388135">
                  <a:extLst>
                    <a:ext uri="{9D8B030D-6E8A-4147-A177-3AD203B41FA5}">
                      <a16:colId xmlns:a16="http://schemas.microsoft.com/office/drawing/2014/main" val="3653391004"/>
                    </a:ext>
                  </a:extLst>
                </a:gridCol>
                <a:gridCol w="2388135">
                  <a:extLst>
                    <a:ext uri="{9D8B030D-6E8A-4147-A177-3AD203B41FA5}">
                      <a16:colId xmlns:a16="http://schemas.microsoft.com/office/drawing/2014/main" val="786081629"/>
                    </a:ext>
                  </a:extLst>
                </a:gridCol>
                <a:gridCol w="2388135">
                  <a:extLst>
                    <a:ext uri="{9D8B030D-6E8A-4147-A177-3AD203B41FA5}">
                      <a16:colId xmlns:a16="http://schemas.microsoft.com/office/drawing/2014/main" val="3280918279"/>
                    </a:ext>
                  </a:extLst>
                </a:gridCol>
                <a:gridCol w="2388135">
                  <a:extLst>
                    <a:ext uri="{9D8B030D-6E8A-4147-A177-3AD203B41FA5}">
                      <a16:colId xmlns:a16="http://schemas.microsoft.com/office/drawing/2014/main" val="864935501"/>
                    </a:ext>
                  </a:extLst>
                </a:gridCol>
              </a:tblGrid>
              <a:tr h="214429">
                <a:tc>
                  <a:txBody>
                    <a:bodyPr/>
                    <a:lstStyle/>
                    <a:p>
                      <a:r>
                        <a:rPr lang="en-IN" dirty="0"/>
                        <a:t>Paper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Paper 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Techniques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Merits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Demerits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300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Role of LLMs in Fighting Financial Misinformation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Authors: </a:t>
                      </a:r>
                      <a:r>
                        <a:rPr lang="en-IN" dirty="0" err="1"/>
                        <a:t>Meel</a:t>
                      </a:r>
                      <a:r>
                        <a:rPr lang="en-IN" dirty="0"/>
                        <a:t>, P., &amp; Vishwakarma, D. K</a:t>
                      </a:r>
                      <a:r>
                        <a:rPr lang="en-US" dirty="0"/>
                        <a:t>.</a:t>
                      </a:r>
                    </a:p>
                    <a:p>
                      <a:br>
                        <a:rPr lang="en-US" dirty="0"/>
                      </a:br>
                      <a:r>
                        <a:rPr lang="en-US" dirty="0"/>
                        <a:t>Published on: </a:t>
                      </a:r>
                      <a:r>
                        <a:rPr lang="en-IN" dirty="0" err="1"/>
                        <a:t>arXiv</a:t>
                      </a:r>
                      <a:r>
                        <a:rPr lang="en-IN" dirty="0"/>
                        <a:t>,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GPT-3, 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Proves scalability and general applicability to various news domains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Underperformance in low-resource languages and domains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54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Fake News Detection using Multimodal Learning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Authors: Kim, H., &amp; Park, J.</a:t>
                      </a:r>
                    </a:p>
                    <a:p>
                      <a:br>
                        <a:rPr lang="en-IN" dirty="0"/>
                      </a:br>
                      <a:r>
                        <a:rPr lang="en-IN" dirty="0"/>
                        <a:t>Published on: Springer,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Multimodal Deep Learning, NLP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Effective detection of both text and image-based misinformation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Requires significant computational power and large datasets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91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77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Bug free application</a:t>
            </a:r>
          </a:p>
          <a:p>
            <a:r>
              <a:rPr lang="en-GB" dirty="0"/>
              <a:t>Accurate misinformation detection system</a:t>
            </a:r>
          </a:p>
          <a:p>
            <a:r>
              <a:rPr lang="en-GB" dirty="0"/>
              <a:t>Accurate news clipping</a:t>
            </a:r>
          </a:p>
          <a:p>
            <a:r>
              <a:rPr lang="en-GB" dirty="0"/>
              <a:t>Fast and efficient</a:t>
            </a:r>
          </a:p>
          <a:p>
            <a:r>
              <a:rPr lang="en-GB" dirty="0"/>
              <a:t>Should handle multiple queries</a:t>
            </a:r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3C0FB-FF59-EF03-9749-EB30D2B05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C2BBE-9D1C-F77D-34AC-3A68BD2D7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74640"/>
            <a:ext cx="10668000" cy="487362"/>
          </a:xfrm>
        </p:spPr>
        <p:txBody>
          <a:bodyPr/>
          <a:lstStyle/>
          <a:p>
            <a:r>
              <a:rPr lang="en-US" dirty="0"/>
              <a:t>Existing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0CFAE-934C-8F2B-5AFB-26F4DFBBD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dirty="0"/>
              <a:t>Large Language Models (LLMs) for Financial Misinformation Detection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dirty="0"/>
              <a:t>Multimodal Approaches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dirty="0"/>
              <a:t>BERT and Transformer-Based Models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/>
              <a:t>Social Network Analysis and Support Vector Machines (SVMs</a:t>
            </a:r>
            <a:endParaRPr lang="en-IN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/>
              <a:t>Deep Learning Approaches (CNN, LSTM)</a:t>
            </a:r>
            <a:endParaRPr lang="en-IN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dirty="0"/>
              <a:t>Fact-Checking with Knowledge-Based Models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/>
              <a:t>Misinformation Detection using Hidden Markov Models (HMMs)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02379467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598</TotalTime>
  <Words>1602</Words>
  <Application>Microsoft Office PowerPoint</Application>
  <PresentationFormat>Widescreen</PresentationFormat>
  <Paragraphs>219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Bookman Old Style</vt:lpstr>
      <vt:lpstr>Calibri</vt:lpstr>
      <vt:lpstr>Cambria</vt:lpstr>
      <vt:lpstr>Verdana</vt:lpstr>
      <vt:lpstr>Bioinformatics</vt:lpstr>
      <vt:lpstr>Advanced Financial Misinformation Detection system using AI, LLM and Data Providers</vt:lpstr>
      <vt:lpstr>Introduction</vt:lpstr>
      <vt:lpstr>Literature Review</vt:lpstr>
      <vt:lpstr>PowerPoint Presentation</vt:lpstr>
      <vt:lpstr>PowerPoint Presentation</vt:lpstr>
      <vt:lpstr>PowerPoint Presentation</vt:lpstr>
      <vt:lpstr>PowerPoint Presentation</vt:lpstr>
      <vt:lpstr>Objectives</vt:lpstr>
      <vt:lpstr>Existing Methods</vt:lpstr>
      <vt:lpstr>Existing method Drawback</vt:lpstr>
      <vt:lpstr>Proposed Method</vt:lpstr>
      <vt:lpstr>Methodology/Modules</vt:lpstr>
      <vt:lpstr>Architecture</vt:lpstr>
      <vt:lpstr>Hardware/software components</vt:lpstr>
      <vt:lpstr>Timeline of Project</vt:lpstr>
      <vt:lpstr>Expected Outcomes</vt:lpstr>
      <vt:lpstr>Conclusion</vt:lpstr>
      <vt:lpstr>Github Link</vt:lpstr>
      <vt:lpstr>References</vt:lpstr>
      <vt:lpstr>Project work mapping with SDG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Rushil Bhardwaj L</dc:creator>
  <cp:keywords>Phase 1 review</cp:keywords>
  <cp:lastModifiedBy>Rushil Bhardwaj.L</cp:lastModifiedBy>
  <cp:revision>21</cp:revision>
  <dcterms:created xsi:type="dcterms:W3CDTF">2023-03-16T03:26:27Z</dcterms:created>
  <dcterms:modified xsi:type="dcterms:W3CDTF">2024-10-20T13:18:01Z</dcterms:modified>
</cp:coreProperties>
</file>