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e Vietnam" charset="1" panose="00000500000000000000"/>
      <p:regular r:id="rId10"/>
    </p:embeddedFont>
    <p:embeddedFont>
      <p:font typeface="Be Vietnam Bold" charset="1" panose="00000900000000000000"/>
      <p:regular r:id="rId11"/>
    </p:embeddedFont>
    <p:embeddedFont>
      <p:font typeface="Be Vietnam Italics" charset="1" panose="00000500000000000000"/>
      <p:regular r:id="rId12"/>
    </p:embeddedFont>
    <p:embeddedFont>
      <p:font typeface="Be Vietnam Bold Italics" charset="1" panose="00000900000000000000"/>
      <p:regular r:id="rId13"/>
    </p:embeddedFont>
    <p:embeddedFont>
      <p:font typeface="IBM Plex Sans" charset="1" panose="020B0503050203000203"/>
      <p:regular r:id="rId14"/>
    </p:embeddedFont>
    <p:embeddedFont>
      <p:font typeface="IBM Plex Sans Bold" charset="1" panose="020B0803050203000203"/>
      <p:regular r:id="rId15"/>
    </p:embeddedFont>
    <p:embeddedFont>
      <p:font typeface="IBM Plex Sans Italics" charset="1" panose="020B0503050203000203"/>
      <p:regular r:id="rId16"/>
    </p:embeddedFont>
    <p:embeddedFont>
      <p:font typeface="IBM Plex Sans Bold Italics" charset="1" panose="020B0803050203000203"/>
      <p:regular r:id="rId17"/>
    </p:embeddedFont>
    <p:embeddedFont>
      <p:font typeface="Montserrat" charset="1" panose="00000500000000000000"/>
      <p:regular r:id="rId18"/>
    </p:embeddedFont>
    <p:embeddedFont>
      <p:font typeface="Montserrat Bold" charset="1" panose="00000600000000000000"/>
      <p:regular r:id="rId19"/>
    </p:embeddedFont>
    <p:embeddedFont>
      <p:font typeface="Montserrat Italics" charset="1" panose="00000500000000000000"/>
      <p:regular r:id="rId20"/>
    </p:embeddedFont>
    <p:embeddedFont>
      <p:font typeface="Montserrat Bold Italics" charset="1" panose="00000600000000000000"/>
      <p:regular r:id="rId21"/>
    </p:embeddedFont>
    <p:embeddedFont>
      <p:font typeface="Space Mono" charset="1" panose="02000509040000020004"/>
      <p:regular r:id="rId22"/>
    </p:embeddedFont>
    <p:embeddedFont>
      <p:font typeface="Space Mono Bold" charset="1" panose="02000809030000020004"/>
      <p:regular r:id="rId23"/>
    </p:embeddedFont>
    <p:embeddedFont>
      <p:font typeface="Space Mono Italics" charset="1" panose="02000509090000090004"/>
      <p:regular r:id="rId24"/>
    </p:embeddedFont>
    <p:embeddedFont>
      <p:font typeface="Space Mono Bold Italics" charset="1" panose="02000809040000090004"/>
      <p:regular r:id="rId25"/>
    </p:embeddedFont>
    <p:embeddedFont>
      <p:font typeface="Canva Sans" charset="1" panose="020B0503030501040103"/>
      <p:regular r:id="rId26"/>
    </p:embeddedFont>
    <p:embeddedFont>
      <p:font typeface="Canva Sans Bold" charset="1" panose="020B0803030501040103"/>
      <p:regular r:id="rId27"/>
    </p:embeddedFont>
    <p:embeddedFont>
      <p:font typeface="Canva Sans Italics" charset="1" panose="020B0503030501040103"/>
      <p:regular r:id="rId28"/>
    </p:embeddedFont>
    <p:embeddedFont>
      <p:font typeface="Canva Sans Bold Italics"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alphaModFix amt="6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700000">
            <a:off x="4226452" y="2785792"/>
            <a:ext cx="16909587" cy="6118196"/>
          </a:xfrm>
          <a:prstGeom prst="rect">
            <a:avLst/>
          </a:prstGeom>
        </p:spPr>
      </p:pic>
      <p:sp>
        <p:nvSpPr>
          <p:cNvPr name="TextBox 4" id="4"/>
          <p:cNvSpPr txBox="true"/>
          <p:nvPr/>
        </p:nvSpPr>
        <p:spPr>
          <a:xfrm rot="0">
            <a:off x="211504" y="3325204"/>
            <a:ext cx="10670864" cy="2197354"/>
          </a:xfrm>
          <a:prstGeom prst="rect">
            <a:avLst/>
          </a:prstGeom>
        </p:spPr>
        <p:txBody>
          <a:bodyPr anchor="t" rtlCol="false" tIns="0" lIns="0" bIns="0" rIns="0">
            <a:spAutoFit/>
          </a:bodyPr>
          <a:lstStyle/>
          <a:p>
            <a:pPr>
              <a:lnSpc>
                <a:spcPts val="5768"/>
              </a:lnSpc>
            </a:pPr>
            <a:r>
              <a:rPr lang="en-US" sz="5600">
                <a:solidFill>
                  <a:srgbClr val="F8F8F8"/>
                </a:solidFill>
                <a:latin typeface="Space Mono"/>
              </a:rPr>
              <a:t>PARALLELIZING AES CRYPTOGRAPHIC ALGORITHM USING MPI</a:t>
            </a:r>
          </a:p>
        </p:txBody>
      </p:sp>
      <p:sp>
        <p:nvSpPr>
          <p:cNvPr name="TextBox 5" id="5"/>
          <p:cNvSpPr txBox="true"/>
          <p:nvPr/>
        </p:nvSpPr>
        <p:spPr>
          <a:xfrm rot="0">
            <a:off x="2105629" y="912606"/>
            <a:ext cx="4088108" cy="859404"/>
          </a:xfrm>
          <a:prstGeom prst="rect">
            <a:avLst/>
          </a:prstGeom>
        </p:spPr>
        <p:txBody>
          <a:bodyPr anchor="t" rtlCol="false" tIns="0" lIns="0" bIns="0" rIns="0">
            <a:spAutoFit/>
          </a:bodyPr>
          <a:lstStyle/>
          <a:p>
            <a:pPr>
              <a:lnSpc>
                <a:spcPts val="3409"/>
              </a:lnSpc>
              <a:spcBef>
                <a:spcPct val="0"/>
              </a:spcBef>
            </a:pPr>
            <a:r>
              <a:rPr lang="en-US" sz="2435">
                <a:solidFill>
                  <a:srgbClr val="F8F8F8"/>
                </a:solidFill>
                <a:latin typeface="IBM Plex Sans Bold"/>
              </a:rPr>
              <a:t>Veermata Jijabai Institute of Technology</a:t>
            </a:r>
          </a:p>
        </p:txBody>
      </p:sp>
      <p:pic>
        <p:nvPicPr>
          <p:cNvPr name="Picture 6" id="6"/>
          <p:cNvPicPr>
            <a:picLocks noChangeAspect="true"/>
          </p:cNvPicPr>
          <p:nvPr/>
        </p:nvPicPr>
        <p:blipFill>
          <a:blip r:embed="rId5"/>
          <a:srcRect l="0" t="0" r="0" b="0"/>
          <a:stretch>
            <a:fillRect/>
          </a:stretch>
        </p:blipFill>
        <p:spPr>
          <a:xfrm flipH="false" flipV="false" rot="0">
            <a:off x="1028700" y="859947"/>
            <a:ext cx="711223" cy="1021872"/>
          </a:xfrm>
          <a:prstGeom prst="rect">
            <a:avLst/>
          </a:prstGeom>
        </p:spPr>
      </p:pic>
      <p:grpSp>
        <p:nvGrpSpPr>
          <p:cNvPr name="Group 7" id="7"/>
          <p:cNvGrpSpPr/>
          <p:nvPr/>
        </p:nvGrpSpPr>
        <p:grpSpPr>
          <a:xfrm rot="0">
            <a:off x="13696947" y="4684160"/>
            <a:ext cx="3562353" cy="4710504"/>
            <a:chOff x="0" y="0"/>
            <a:chExt cx="4749804" cy="6280672"/>
          </a:xfrm>
        </p:grpSpPr>
        <p:sp>
          <p:nvSpPr>
            <p:cNvPr name="TextBox 8" id="8"/>
            <p:cNvSpPr txBox="true"/>
            <p:nvPr/>
          </p:nvSpPr>
          <p:spPr>
            <a:xfrm rot="0">
              <a:off x="0" y="-19050"/>
              <a:ext cx="4749804" cy="464220"/>
            </a:xfrm>
            <a:prstGeom prst="rect">
              <a:avLst/>
            </a:prstGeom>
          </p:spPr>
          <p:txBody>
            <a:bodyPr anchor="t" rtlCol="false" tIns="0" lIns="0" bIns="0" rIns="0">
              <a:spAutoFit/>
            </a:bodyPr>
            <a:lstStyle/>
            <a:p>
              <a:pPr algn="r" marL="0" indent="0" lvl="0">
                <a:lnSpc>
                  <a:spcPts val="2859"/>
                </a:lnSpc>
                <a:spcBef>
                  <a:spcPct val="0"/>
                </a:spcBef>
              </a:pPr>
              <a:r>
                <a:rPr lang="en-US" sz="2199" spc="191" u="none">
                  <a:solidFill>
                    <a:srgbClr val="F8F8F8"/>
                  </a:solidFill>
                  <a:latin typeface="Be Vietnam Bold"/>
                </a:rPr>
                <a:t>PRESENTED TO</a:t>
              </a:r>
            </a:p>
          </p:txBody>
        </p:sp>
        <p:sp>
          <p:nvSpPr>
            <p:cNvPr name="TextBox 9" id="9"/>
            <p:cNvSpPr txBox="true"/>
            <p:nvPr/>
          </p:nvSpPr>
          <p:spPr>
            <a:xfrm rot="0">
              <a:off x="0" y="517410"/>
              <a:ext cx="4749804" cy="5251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rPr>
                <a:t>Proff. Prathamesh Kadam</a:t>
              </a:r>
            </a:p>
          </p:txBody>
        </p:sp>
        <p:sp>
          <p:nvSpPr>
            <p:cNvPr name="TextBox 10" id="10"/>
            <p:cNvSpPr txBox="true"/>
            <p:nvPr/>
          </p:nvSpPr>
          <p:spPr>
            <a:xfrm rot="0">
              <a:off x="0" y="5755527"/>
              <a:ext cx="4749804" cy="5251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rPr>
                <a:t>08-05-23</a:t>
              </a:r>
            </a:p>
          </p:txBody>
        </p:sp>
        <p:sp>
          <p:nvSpPr>
            <p:cNvPr name="TextBox 11" id="11"/>
            <p:cNvSpPr txBox="true"/>
            <p:nvPr/>
          </p:nvSpPr>
          <p:spPr>
            <a:xfrm rot="0">
              <a:off x="0" y="2443162"/>
              <a:ext cx="4749804" cy="464220"/>
            </a:xfrm>
            <a:prstGeom prst="rect">
              <a:avLst/>
            </a:prstGeom>
          </p:spPr>
          <p:txBody>
            <a:bodyPr anchor="t" rtlCol="false" tIns="0" lIns="0" bIns="0" rIns="0">
              <a:spAutoFit/>
            </a:bodyPr>
            <a:lstStyle/>
            <a:p>
              <a:pPr algn="r" marL="0" indent="0" lvl="0">
                <a:lnSpc>
                  <a:spcPts val="2859"/>
                </a:lnSpc>
                <a:spcBef>
                  <a:spcPct val="0"/>
                </a:spcBef>
              </a:pPr>
              <a:r>
                <a:rPr lang="en-US" sz="2199" spc="191" u="none">
                  <a:solidFill>
                    <a:srgbClr val="F8F8F8"/>
                  </a:solidFill>
                  <a:latin typeface="Be Vietnam Bold"/>
                </a:rPr>
                <a:t>PRESENTED BY</a:t>
              </a:r>
            </a:p>
          </p:txBody>
        </p:sp>
        <p:sp>
          <p:nvSpPr>
            <p:cNvPr name="TextBox 12" id="12"/>
            <p:cNvSpPr txBox="true"/>
            <p:nvPr/>
          </p:nvSpPr>
          <p:spPr>
            <a:xfrm rot="0">
              <a:off x="0" y="2979622"/>
              <a:ext cx="4749804" cy="16427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rPr>
                <a:t>Rushil Shivade</a:t>
              </a:r>
            </a:p>
            <a:p>
              <a:pPr algn="r">
                <a:lnSpc>
                  <a:spcPts val="3359"/>
                </a:lnSpc>
              </a:pPr>
              <a:r>
                <a:rPr lang="en-US" sz="2400">
                  <a:solidFill>
                    <a:srgbClr val="F8F8F8"/>
                  </a:solidFill>
                  <a:latin typeface="IBM Plex Sans"/>
                </a:rPr>
                <a:t>201080053</a:t>
              </a:r>
            </a:p>
            <a:p>
              <a:pPr algn="r">
                <a:lnSpc>
                  <a:spcPts val="3359"/>
                </a:lnSpc>
              </a:pPr>
              <a:r>
                <a:rPr lang="en-US" sz="2400">
                  <a:solidFill>
                    <a:srgbClr val="F8F8F8"/>
                  </a:solidFill>
                  <a:latin typeface="IBM Plex Sans"/>
                </a:rPr>
                <a:t>IT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528436" y="1797688"/>
            <a:ext cx="8233542" cy="6691624"/>
          </a:xfrm>
          <a:prstGeom prst="rect">
            <a:avLst/>
          </a:prstGeom>
        </p:spPr>
      </p:pic>
      <p:sp>
        <p:nvSpPr>
          <p:cNvPr name="TextBox 3" id="3"/>
          <p:cNvSpPr txBox="true"/>
          <p:nvPr/>
        </p:nvSpPr>
        <p:spPr>
          <a:xfrm rot="0">
            <a:off x="437714" y="228141"/>
            <a:ext cx="4255462" cy="1208111"/>
          </a:xfrm>
          <a:prstGeom prst="rect">
            <a:avLst/>
          </a:prstGeom>
        </p:spPr>
        <p:txBody>
          <a:bodyPr anchor="t" rtlCol="false" tIns="0" lIns="0" bIns="0" rIns="0">
            <a:spAutoFit/>
          </a:bodyPr>
          <a:lstStyle/>
          <a:p>
            <a:pPr algn="ctr">
              <a:lnSpc>
                <a:spcPts val="9834"/>
              </a:lnSpc>
            </a:pPr>
            <a:r>
              <a:rPr lang="en-US" sz="7024">
                <a:solidFill>
                  <a:srgbClr val="FFFFFF"/>
                </a:solidFill>
                <a:latin typeface="Montserrat Bold"/>
              </a:rPr>
              <a:t>Overview</a:t>
            </a:r>
          </a:p>
        </p:txBody>
      </p:sp>
      <p:sp>
        <p:nvSpPr>
          <p:cNvPr name="TextBox 4" id="4"/>
          <p:cNvSpPr txBox="true"/>
          <p:nvPr/>
        </p:nvSpPr>
        <p:spPr>
          <a:xfrm rot="0">
            <a:off x="437714" y="2037041"/>
            <a:ext cx="9144000" cy="6990715"/>
          </a:xfrm>
          <a:prstGeom prst="rect">
            <a:avLst/>
          </a:prstGeom>
        </p:spPr>
        <p:txBody>
          <a:bodyPr anchor="t" rtlCol="false" tIns="0" lIns="0" bIns="0" rIns="0">
            <a:spAutoFit/>
          </a:bodyPr>
          <a:lstStyle/>
          <a:p>
            <a:pPr algn="just" marL="410208" indent="-205104" lvl="1">
              <a:lnSpc>
                <a:spcPts val="2659"/>
              </a:lnSpc>
              <a:buFont typeface="Arial"/>
              <a:buChar char="•"/>
            </a:pPr>
            <a:r>
              <a:rPr lang="en-US" sz="1899">
                <a:solidFill>
                  <a:srgbClr val="FFFFFF"/>
                </a:solidFill>
                <a:latin typeface="Canva Sans"/>
              </a:rPr>
              <a:t>The Advanced Encryption Standard (AES) is a widely used symmetric encryption algorithm that provides strong encryption and decryption of digital data.</a:t>
            </a:r>
          </a:p>
          <a:p>
            <a:pPr algn="just">
              <a:lnSpc>
                <a:spcPts val="2659"/>
              </a:lnSpc>
            </a:pPr>
          </a:p>
          <a:p>
            <a:pPr algn="just" marL="410208" indent="-205104" lvl="1">
              <a:lnSpc>
                <a:spcPts val="2659"/>
              </a:lnSpc>
              <a:buFont typeface="Arial"/>
              <a:buChar char="•"/>
            </a:pPr>
            <a:r>
              <a:rPr lang="en-US" sz="1899">
                <a:solidFill>
                  <a:srgbClr val="FFFFFF"/>
                </a:solidFill>
                <a:latin typeface="Canva Sans"/>
              </a:rPr>
              <a:t>AES works by dividing the plaintext data into blocks of 128 bits and encrypting each block separately.</a:t>
            </a:r>
          </a:p>
          <a:p>
            <a:pPr algn="just">
              <a:lnSpc>
                <a:spcPts val="2659"/>
              </a:lnSpc>
            </a:pPr>
          </a:p>
          <a:p>
            <a:pPr algn="just" marL="410208" indent="-205104" lvl="1">
              <a:lnSpc>
                <a:spcPts val="2659"/>
              </a:lnSpc>
              <a:buFont typeface="Arial"/>
              <a:buChar char="•"/>
            </a:pPr>
            <a:r>
              <a:rPr lang="en-US" sz="1899">
                <a:solidFill>
                  <a:srgbClr val="FFFFFF"/>
                </a:solidFill>
                <a:latin typeface="Canva Sans"/>
              </a:rPr>
              <a:t>The encryption process involves multiple rounds of mathematical operations, including substitution, permutation, and mixing of bits, which are designed to create confusion and diffusion of the data. </a:t>
            </a:r>
          </a:p>
          <a:p>
            <a:pPr algn="just">
              <a:lnSpc>
                <a:spcPts val="2659"/>
              </a:lnSpc>
            </a:pPr>
          </a:p>
          <a:p>
            <a:pPr algn="just" marL="410208" indent="-205104" lvl="1">
              <a:lnSpc>
                <a:spcPts val="2659"/>
              </a:lnSpc>
              <a:buFont typeface="Arial"/>
              <a:buChar char="•"/>
            </a:pPr>
            <a:r>
              <a:rPr lang="en-US" sz="1899">
                <a:solidFill>
                  <a:srgbClr val="FFFFFF"/>
                </a:solidFill>
                <a:latin typeface="Canva Sans"/>
              </a:rPr>
              <a:t>AES uses a key of fixed length, either 128, 192, or 256 bits, to encrypt and decrypt the data. </a:t>
            </a:r>
          </a:p>
          <a:p>
            <a:pPr algn="just">
              <a:lnSpc>
                <a:spcPts val="2659"/>
              </a:lnSpc>
            </a:pPr>
          </a:p>
          <a:p>
            <a:pPr algn="just" marL="410208" indent="-205104" lvl="1">
              <a:lnSpc>
                <a:spcPts val="2659"/>
              </a:lnSpc>
              <a:buFont typeface="Arial"/>
              <a:buChar char="•"/>
            </a:pPr>
            <a:r>
              <a:rPr lang="en-US" sz="1899">
                <a:solidFill>
                  <a:srgbClr val="FFFFFF"/>
                </a:solidFill>
                <a:latin typeface="Canva Sans"/>
              </a:rPr>
              <a:t>The strength of the encryption increases with the length of the key, making it harder for an attacker to crack the encryption by trying all possible key combinations. </a:t>
            </a:r>
          </a:p>
          <a:p>
            <a:pPr algn="just">
              <a:lnSpc>
                <a:spcPts val="2659"/>
              </a:lnSpc>
            </a:pPr>
          </a:p>
          <a:p>
            <a:pPr algn="just" marL="410208" indent="-205104" lvl="1">
              <a:lnSpc>
                <a:spcPts val="2659"/>
              </a:lnSpc>
              <a:buFont typeface="Arial"/>
              <a:buChar char="•"/>
            </a:pPr>
            <a:r>
              <a:rPr lang="en-US" sz="1899">
                <a:solidFill>
                  <a:srgbClr val="FFFFFF"/>
                </a:solidFill>
                <a:latin typeface="Canva Sans"/>
              </a:rPr>
              <a:t>AES has become the standard encryption algorithm for securing data in a wide range of applications, such as banking transactions, email communication, and government documents.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67817" y="1742456"/>
            <a:ext cx="13352365" cy="8345228"/>
          </a:xfrm>
          <a:prstGeom prst="rect">
            <a:avLst/>
          </a:prstGeom>
        </p:spPr>
      </p:pic>
      <p:sp>
        <p:nvSpPr>
          <p:cNvPr name="TextBox 3" id="3"/>
          <p:cNvSpPr txBox="true"/>
          <p:nvPr/>
        </p:nvSpPr>
        <p:spPr>
          <a:xfrm rot="0">
            <a:off x="1354435" y="2522436"/>
            <a:ext cx="15579130" cy="5421369"/>
          </a:xfrm>
          <a:prstGeom prst="rect">
            <a:avLst/>
          </a:prstGeom>
        </p:spPr>
        <p:txBody>
          <a:bodyPr anchor="t" rtlCol="false" tIns="0" lIns="0" bIns="0" rIns="0">
            <a:spAutoFit/>
          </a:bodyPr>
          <a:lstStyle/>
          <a:p>
            <a:pPr algn="just" marL="396601" indent="-198300" lvl="1">
              <a:lnSpc>
                <a:spcPts val="4335"/>
              </a:lnSpc>
              <a:spcBef>
                <a:spcPct val="0"/>
              </a:spcBef>
              <a:buFont typeface="Arial"/>
              <a:buChar char="•"/>
            </a:pPr>
            <a:r>
              <a:rPr lang="en-US" sz="1836" u="none">
                <a:solidFill>
                  <a:srgbClr val="FFFFFF"/>
                </a:solidFill>
                <a:latin typeface="Montserrat"/>
              </a:rPr>
              <a:t>A naive approach to AES algorithm using the Cryptodome/PyCrypto Library in Python.</a:t>
            </a:r>
          </a:p>
          <a:p>
            <a:pPr algn="just" marL="396601" indent="-198300" lvl="1">
              <a:lnSpc>
                <a:spcPts val="4335"/>
              </a:lnSpc>
              <a:spcBef>
                <a:spcPct val="0"/>
              </a:spcBef>
              <a:buFont typeface="Arial"/>
              <a:buChar char="•"/>
            </a:pPr>
            <a:r>
              <a:rPr lang="en-US" sz="1836" u="none">
                <a:solidFill>
                  <a:srgbClr val="FFFFFF"/>
                </a:solidFill>
                <a:latin typeface="Montserrat"/>
              </a:rPr>
              <a:t>In the serial implementation, the input text or plaintext is padded to a multiple of the block size, which is 16 bytes for AES encryption.</a:t>
            </a:r>
          </a:p>
          <a:p>
            <a:pPr algn="just" marL="396601" indent="-198300" lvl="1">
              <a:lnSpc>
                <a:spcPts val="4335"/>
              </a:lnSpc>
              <a:spcBef>
                <a:spcPct val="0"/>
              </a:spcBef>
              <a:buFont typeface="Arial"/>
              <a:buChar char="•"/>
            </a:pPr>
            <a:r>
              <a:rPr lang="en-US" sz="1836" u="none">
                <a:solidFill>
                  <a:srgbClr val="FFFFFF"/>
                </a:solidFill>
                <a:latin typeface="Montserrat"/>
              </a:rPr>
              <a:t>The encryption or decryption process then uses a unique counter value for AES in CTR mode, along with the input key, to create a new instance of the AES cipher for each block of input text. </a:t>
            </a:r>
          </a:p>
          <a:p>
            <a:pPr algn="just" marL="396601" indent="-198300" lvl="1">
              <a:lnSpc>
                <a:spcPts val="4335"/>
              </a:lnSpc>
              <a:spcBef>
                <a:spcPct val="0"/>
              </a:spcBef>
              <a:buFont typeface="Arial"/>
              <a:buChar char="•"/>
            </a:pPr>
            <a:r>
              <a:rPr lang="en-US" sz="1836" u="none">
                <a:solidFill>
                  <a:srgbClr val="FFFFFF"/>
                </a:solidFill>
                <a:latin typeface="Montserrat"/>
              </a:rPr>
              <a:t>The AES algorithm has four main stages: SubBytes, ShiftRows, MixColumns, and AddRoundKey. </a:t>
            </a:r>
          </a:p>
          <a:p>
            <a:pPr algn="just" marL="396601" indent="-198300" lvl="1">
              <a:lnSpc>
                <a:spcPts val="4335"/>
              </a:lnSpc>
              <a:spcBef>
                <a:spcPct val="0"/>
              </a:spcBef>
              <a:buFont typeface="Arial"/>
              <a:buChar char="•"/>
            </a:pPr>
            <a:r>
              <a:rPr lang="en-US" sz="1836" u="none">
                <a:solidFill>
                  <a:srgbClr val="FFFFFF"/>
                </a:solidFill>
                <a:latin typeface="Montserrat"/>
              </a:rPr>
              <a:t>These stages are applied sequentially to each block of input text until the entire text is processed. The resulting ciphertext is then output for encryption or the resulting plaintext is output for decryption.</a:t>
            </a:r>
          </a:p>
          <a:p>
            <a:pPr algn="just" marL="396601" indent="-198300" lvl="1">
              <a:lnSpc>
                <a:spcPts val="4335"/>
              </a:lnSpc>
              <a:spcBef>
                <a:spcPct val="0"/>
              </a:spcBef>
              <a:buFont typeface="Arial"/>
              <a:buChar char="•"/>
            </a:pPr>
            <a:r>
              <a:rPr lang="en-US" sz="1836" u="none">
                <a:solidFill>
                  <a:srgbClr val="FFFFFF"/>
                </a:solidFill>
                <a:latin typeface="Montserrat"/>
              </a:rPr>
              <a:t>The serial implementation of AES algorithm can be slow for large amounts of input data, since each block must be processed sequentially on a single processor or core.</a:t>
            </a:r>
          </a:p>
        </p:txBody>
      </p:sp>
      <p:pic>
        <p:nvPicPr>
          <p:cNvPr name="Picture 4" id="4"/>
          <p:cNvPicPr>
            <a:picLocks noChangeAspect="true"/>
          </p:cNvPicPr>
          <p:nvPr/>
        </p:nvPicPr>
        <p:blipFill>
          <a:blip r:embed="rId4">
            <a:alphaModFix amt="18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99316" y="-130633"/>
            <a:ext cx="10417633" cy="10417633"/>
          </a:xfrm>
          <a:prstGeom prst="rect">
            <a:avLst/>
          </a:prstGeom>
        </p:spPr>
      </p:pic>
      <p:pic>
        <p:nvPicPr>
          <p:cNvPr name="Picture 5" id="5"/>
          <p:cNvPicPr>
            <a:picLocks noChangeAspect="true"/>
          </p:cNvPicPr>
          <p:nvPr/>
        </p:nvPicPr>
        <p:blipFill>
          <a:blip r:embed="rId6">
            <a:alphaModFix amt="39000"/>
          </a:blip>
          <a:srcRect l="0" t="0" r="0" b="0"/>
          <a:stretch>
            <a:fillRect/>
          </a:stretch>
        </p:blipFill>
        <p:spPr>
          <a:xfrm flipH="false" flipV="false" rot="-10800000">
            <a:off x="1028700" y="0"/>
            <a:ext cx="16230600" cy="4605433"/>
          </a:xfrm>
          <a:prstGeom prst="rect">
            <a:avLst/>
          </a:prstGeom>
        </p:spPr>
      </p:pic>
      <p:sp>
        <p:nvSpPr>
          <p:cNvPr name="TextBox 6" id="6"/>
          <p:cNvSpPr txBox="true"/>
          <p:nvPr/>
        </p:nvSpPr>
        <p:spPr>
          <a:xfrm rot="0">
            <a:off x="5795605" y="408741"/>
            <a:ext cx="6696789" cy="1119668"/>
          </a:xfrm>
          <a:prstGeom prst="rect">
            <a:avLst/>
          </a:prstGeom>
        </p:spPr>
        <p:txBody>
          <a:bodyPr anchor="t" rtlCol="false" tIns="0" lIns="0" bIns="0" rIns="0">
            <a:spAutoFit/>
          </a:bodyPr>
          <a:lstStyle/>
          <a:p>
            <a:pPr algn="ctr">
              <a:lnSpc>
                <a:spcPts val="9160"/>
              </a:lnSpc>
            </a:pPr>
            <a:r>
              <a:rPr lang="en-US" sz="6543">
                <a:solidFill>
                  <a:srgbClr val="FFFFFF"/>
                </a:solidFill>
                <a:latin typeface="Montserrat Bold"/>
              </a:rPr>
              <a:t>Serial Approach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67817" y="1742456"/>
            <a:ext cx="13352365" cy="8345228"/>
          </a:xfrm>
          <a:prstGeom prst="rect">
            <a:avLst/>
          </a:prstGeom>
        </p:spPr>
      </p:pic>
      <p:sp>
        <p:nvSpPr>
          <p:cNvPr name="TextBox 3" id="3"/>
          <p:cNvSpPr txBox="true"/>
          <p:nvPr/>
        </p:nvSpPr>
        <p:spPr>
          <a:xfrm rot="0">
            <a:off x="1182063" y="1694958"/>
            <a:ext cx="15923874" cy="8392726"/>
          </a:xfrm>
          <a:prstGeom prst="rect">
            <a:avLst/>
          </a:prstGeom>
        </p:spPr>
        <p:txBody>
          <a:bodyPr anchor="t" rtlCol="false" tIns="0" lIns="0" bIns="0" rIns="0">
            <a:spAutoFit/>
          </a:bodyPr>
          <a:lstStyle/>
          <a:p>
            <a:pPr algn="just" marL="408077" indent="-204039" lvl="1">
              <a:lnSpc>
                <a:spcPts val="4460"/>
              </a:lnSpc>
              <a:spcBef>
                <a:spcPct val="0"/>
              </a:spcBef>
              <a:buFont typeface="Arial"/>
              <a:buChar char="•"/>
            </a:pPr>
            <a:r>
              <a:rPr lang="en-US" sz="1890">
                <a:solidFill>
                  <a:srgbClr val="FFFFFF"/>
                </a:solidFill>
                <a:latin typeface="Montserrat"/>
              </a:rPr>
              <a:t>MPI is a library specification for message-passing between parallel processing nodes, commonly used in high-performance computing (HPC).</a:t>
            </a:r>
          </a:p>
          <a:p>
            <a:pPr algn="just" marL="408077" indent="-204039" lvl="1">
              <a:lnSpc>
                <a:spcPts val="4460"/>
              </a:lnSpc>
              <a:spcBef>
                <a:spcPct val="0"/>
              </a:spcBef>
              <a:buFont typeface="Arial"/>
              <a:buChar char="•"/>
            </a:pPr>
            <a:r>
              <a:rPr lang="en-US" sz="1890" u="none">
                <a:solidFill>
                  <a:srgbClr val="FFFFFF"/>
                </a:solidFill>
                <a:latin typeface="Montserrat"/>
              </a:rPr>
              <a:t>In a parallel implementation of AES using MPI, the data is divided into equal-sized blocks, and each block is assigned to a separate process.</a:t>
            </a:r>
          </a:p>
          <a:p>
            <a:pPr algn="just" marL="408077" indent="-204039" lvl="1">
              <a:lnSpc>
                <a:spcPts val="4460"/>
              </a:lnSpc>
              <a:spcBef>
                <a:spcPct val="0"/>
              </a:spcBef>
              <a:buFont typeface="Arial"/>
              <a:buChar char="•"/>
            </a:pPr>
            <a:r>
              <a:rPr lang="en-US" sz="1890" u="none">
                <a:solidFill>
                  <a:srgbClr val="FFFFFF"/>
                </a:solidFill>
                <a:latin typeface="Montserrat"/>
              </a:rPr>
              <a:t>The encryption and decryption process of AES consists of multiple rounds, and each round involves several operations that has been parallelized.</a:t>
            </a:r>
          </a:p>
          <a:p>
            <a:pPr algn="just" marL="408077" indent="-204039" lvl="1">
              <a:lnSpc>
                <a:spcPts val="4460"/>
              </a:lnSpc>
              <a:spcBef>
                <a:spcPct val="0"/>
              </a:spcBef>
              <a:buFont typeface="Arial"/>
              <a:buChar char="•"/>
            </a:pPr>
            <a:r>
              <a:rPr lang="en-US" sz="1890" u="none">
                <a:solidFill>
                  <a:srgbClr val="FFFFFF"/>
                </a:solidFill>
                <a:latin typeface="Montserrat"/>
              </a:rPr>
              <a:t>Steps:</a:t>
            </a:r>
          </a:p>
          <a:p>
            <a:pPr algn="just" marL="816154" indent="-272051" lvl="2">
              <a:lnSpc>
                <a:spcPts val="4460"/>
              </a:lnSpc>
              <a:spcBef>
                <a:spcPct val="0"/>
              </a:spcBef>
              <a:buFont typeface="Arial"/>
              <a:buChar char="•"/>
            </a:pPr>
            <a:r>
              <a:rPr lang="en-US" sz="1890" u="none">
                <a:solidFill>
                  <a:srgbClr val="FFFFFF"/>
                </a:solidFill>
                <a:latin typeface="Montserrat"/>
              </a:rPr>
              <a:t>Initialize MPI</a:t>
            </a:r>
          </a:p>
          <a:p>
            <a:pPr algn="just" marL="816154" indent="-272051" lvl="2">
              <a:lnSpc>
                <a:spcPts val="4460"/>
              </a:lnSpc>
              <a:spcBef>
                <a:spcPct val="0"/>
              </a:spcBef>
              <a:buFont typeface="Arial"/>
              <a:buChar char="•"/>
            </a:pPr>
            <a:r>
              <a:rPr lang="en-US" sz="1890" u="none">
                <a:solidFill>
                  <a:srgbClr val="FFFFFF"/>
                </a:solidFill>
                <a:latin typeface="Montserrat"/>
              </a:rPr>
              <a:t>Divide the input data</a:t>
            </a:r>
          </a:p>
          <a:p>
            <a:pPr algn="just" marL="816154" indent="-272051" lvl="2">
              <a:lnSpc>
                <a:spcPts val="4460"/>
              </a:lnSpc>
              <a:spcBef>
                <a:spcPct val="0"/>
              </a:spcBef>
              <a:buFont typeface="Arial"/>
              <a:buChar char="•"/>
            </a:pPr>
            <a:r>
              <a:rPr lang="en-US" sz="1890" u="none">
                <a:solidFill>
                  <a:srgbClr val="FFFFFF"/>
                </a:solidFill>
                <a:latin typeface="Montserrat"/>
              </a:rPr>
              <a:t>Broadcast the AES key</a:t>
            </a:r>
          </a:p>
          <a:p>
            <a:pPr algn="just" marL="816154" indent="-272051" lvl="2">
              <a:lnSpc>
                <a:spcPts val="4460"/>
              </a:lnSpc>
              <a:spcBef>
                <a:spcPct val="0"/>
              </a:spcBef>
              <a:buFont typeface="Arial"/>
              <a:buChar char="•"/>
            </a:pPr>
            <a:r>
              <a:rPr lang="en-US" sz="1890" u="none">
                <a:solidFill>
                  <a:srgbClr val="FFFFFF"/>
                </a:solidFill>
                <a:latin typeface="Montserrat"/>
              </a:rPr>
              <a:t>Perform encryption or decryption</a:t>
            </a:r>
          </a:p>
          <a:p>
            <a:pPr algn="just" marL="816154" indent="-272051" lvl="2">
              <a:lnSpc>
                <a:spcPts val="4460"/>
              </a:lnSpc>
              <a:spcBef>
                <a:spcPct val="0"/>
              </a:spcBef>
              <a:buFont typeface="Arial"/>
              <a:buChar char="•"/>
            </a:pPr>
            <a:r>
              <a:rPr lang="en-US" sz="1890" u="none">
                <a:solidFill>
                  <a:srgbClr val="FFFFFF"/>
                </a:solidFill>
                <a:latin typeface="Montserrat"/>
              </a:rPr>
              <a:t>Gather the results</a:t>
            </a:r>
          </a:p>
          <a:p>
            <a:pPr algn="just" marL="816154" indent="-272051" lvl="2">
              <a:lnSpc>
                <a:spcPts val="4460"/>
              </a:lnSpc>
              <a:spcBef>
                <a:spcPct val="0"/>
              </a:spcBef>
              <a:buFont typeface="Arial"/>
              <a:buChar char="•"/>
            </a:pPr>
            <a:r>
              <a:rPr lang="en-US" sz="1890" u="none">
                <a:solidFill>
                  <a:srgbClr val="FFFFFF"/>
                </a:solidFill>
                <a:latin typeface="Montserrat"/>
              </a:rPr>
              <a:t>Finalize the MPI environment.</a:t>
            </a:r>
          </a:p>
          <a:p>
            <a:pPr algn="just" marL="408077" indent="-204039" lvl="1">
              <a:lnSpc>
                <a:spcPts val="4460"/>
              </a:lnSpc>
              <a:spcBef>
                <a:spcPct val="0"/>
              </a:spcBef>
              <a:buFont typeface="Arial"/>
              <a:buChar char="•"/>
            </a:pPr>
            <a:r>
              <a:rPr lang="en-US" sz="1890" u="none">
                <a:solidFill>
                  <a:srgbClr val="FFFFFF"/>
                </a:solidFill>
                <a:latin typeface="Montserrat"/>
              </a:rPr>
              <a:t> Parallelizing the AES algorithm using MPI can significantly improve the performance of the algorithm on distributed memory systems. </a:t>
            </a:r>
          </a:p>
        </p:txBody>
      </p:sp>
      <p:pic>
        <p:nvPicPr>
          <p:cNvPr name="Picture 4" id="4"/>
          <p:cNvPicPr>
            <a:picLocks noChangeAspect="true"/>
          </p:cNvPicPr>
          <p:nvPr/>
        </p:nvPicPr>
        <p:blipFill>
          <a:blip r:embed="rId4">
            <a:alphaModFix amt="50000"/>
          </a:blip>
          <a:srcRect l="0" t="0" r="0" b="0"/>
          <a:stretch>
            <a:fillRect/>
          </a:stretch>
        </p:blipFill>
        <p:spPr>
          <a:xfrm flipH="false" flipV="false" rot="-10800000">
            <a:off x="1028700" y="-398208"/>
            <a:ext cx="16230600" cy="4605433"/>
          </a:xfrm>
          <a:prstGeom prst="rect">
            <a:avLst/>
          </a:prstGeom>
        </p:spPr>
      </p:pic>
      <p:sp>
        <p:nvSpPr>
          <p:cNvPr name="TextBox 5" id="5"/>
          <p:cNvSpPr txBox="true"/>
          <p:nvPr/>
        </p:nvSpPr>
        <p:spPr>
          <a:xfrm rot="0">
            <a:off x="5508904" y="229356"/>
            <a:ext cx="7270192" cy="1116093"/>
          </a:xfrm>
          <a:prstGeom prst="rect">
            <a:avLst/>
          </a:prstGeom>
        </p:spPr>
        <p:txBody>
          <a:bodyPr anchor="t" rtlCol="false" tIns="0" lIns="0" bIns="0" rIns="0">
            <a:spAutoFit/>
          </a:bodyPr>
          <a:lstStyle/>
          <a:p>
            <a:pPr algn="ctr">
              <a:lnSpc>
                <a:spcPts val="9160"/>
              </a:lnSpc>
            </a:pPr>
            <a:r>
              <a:rPr lang="en-US" sz="6543">
                <a:solidFill>
                  <a:srgbClr val="FFFFFF"/>
                </a:solidFill>
                <a:latin typeface="Canva Sans Bold"/>
              </a:rPr>
              <a:t>Parallel Approach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3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48228" y="461834"/>
            <a:ext cx="13352365" cy="8345228"/>
          </a:xfrm>
          <a:prstGeom prst="rect">
            <a:avLst/>
          </a:prstGeom>
        </p:spPr>
      </p:pic>
      <p:pic>
        <p:nvPicPr>
          <p:cNvPr name="Picture 3" id="3"/>
          <p:cNvPicPr>
            <a:picLocks noChangeAspect="true"/>
          </p:cNvPicPr>
          <p:nvPr/>
        </p:nvPicPr>
        <p:blipFill>
          <a:blip r:embed="rId4"/>
          <a:srcRect l="0" t="338" r="0" b="338"/>
          <a:stretch>
            <a:fillRect/>
          </a:stretch>
        </p:blipFill>
        <p:spPr>
          <a:xfrm flipH="false" flipV="false" rot="0">
            <a:off x="1219725" y="3340836"/>
            <a:ext cx="6361103" cy="4090593"/>
          </a:xfrm>
          <a:prstGeom prst="rect">
            <a:avLst/>
          </a:prstGeom>
        </p:spPr>
      </p:pic>
      <p:pic>
        <p:nvPicPr>
          <p:cNvPr name="Picture 4" id="4"/>
          <p:cNvPicPr>
            <a:picLocks noChangeAspect="true"/>
          </p:cNvPicPr>
          <p:nvPr/>
        </p:nvPicPr>
        <p:blipFill>
          <a:blip r:embed="rId5"/>
          <a:srcRect l="0" t="8218" r="0" b="8218"/>
          <a:stretch>
            <a:fillRect/>
          </a:stretch>
        </p:blipFill>
        <p:spPr>
          <a:xfrm flipH="false" flipV="false" rot="0">
            <a:off x="8441344" y="7724545"/>
            <a:ext cx="1405313" cy="1373189"/>
          </a:xfrm>
          <a:prstGeom prst="rect">
            <a:avLst/>
          </a:prstGeom>
        </p:spPr>
      </p:pic>
      <p:pic>
        <p:nvPicPr>
          <p:cNvPr name="Picture 5" id="5"/>
          <p:cNvPicPr>
            <a:picLocks noChangeAspect="true"/>
          </p:cNvPicPr>
          <p:nvPr/>
        </p:nvPicPr>
        <p:blipFill>
          <a:blip r:embed="rId6"/>
          <a:srcRect l="0" t="0" r="0" b="0"/>
          <a:stretch>
            <a:fillRect/>
          </a:stretch>
        </p:blipFill>
        <p:spPr>
          <a:xfrm flipH="false" flipV="false" rot="0">
            <a:off x="10169944" y="3455780"/>
            <a:ext cx="7557019" cy="3975649"/>
          </a:xfrm>
          <a:prstGeom prst="rect">
            <a:avLst/>
          </a:prstGeom>
        </p:spPr>
      </p:pic>
      <p:pic>
        <p:nvPicPr>
          <p:cNvPr name="Picture 6" id="6"/>
          <p:cNvPicPr>
            <a:picLocks noChangeAspect="true"/>
          </p:cNvPicPr>
          <p:nvPr/>
        </p:nvPicPr>
        <p:blipFill>
          <a:blip r:embed="rId7">
            <a:alphaModFix amt="39000"/>
          </a:blip>
          <a:srcRect l="0" t="0" r="39974" b="0"/>
          <a:stretch>
            <a:fillRect/>
          </a:stretch>
        </p:blipFill>
        <p:spPr>
          <a:xfrm flipH="false" flipV="false" rot="0">
            <a:off x="4265618" y="-2541896"/>
            <a:ext cx="9756764" cy="4605433"/>
          </a:xfrm>
          <a:prstGeom prst="rect">
            <a:avLst/>
          </a:prstGeom>
        </p:spPr>
      </p:pic>
      <p:sp>
        <p:nvSpPr>
          <p:cNvPr name="TextBox 7" id="7"/>
          <p:cNvSpPr txBox="true"/>
          <p:nvPr/>
        </p:nvSpPr>
        <p:spPr>
          <a:xfrm rot="0">
            <a:off x="5676721" y="546253"/>
            <a:ext cx="6934558" cy="1201520"/>
          </a:xfrm>
          <a:prstGeom prst="rect">
            <a:avLst/>
          </a:prstGeom>
        </p:spPr>
        <p:txBody>
          <a:bodyPr anchor="t" rtlCol="false" tIns="0" lIns="0" bIns="0" rIns="0">
            <a:spAutoFit/>
          </a:bodyPr>
          <a:lstStyle/>
          <a:p>
            <a:pPr algn="ctr">
              <a:lnSpc>
                <a:spcPts val="9899"/>
              </a:lnSpc>
            </a:pPr>
            <a:r>
              <a:rPr lang="en-US" sz="7071">
                <a:solidFill>
                  <a:srgbClr val="FFFFFF"/>
                </a:solidFill>
                <a:latin typeface="Montserrat Bold"/>
              </a:rPr>
              <a:t>Execution time</a:t>
            </a:r>
          </a:p>
        </p:txBody>
      </p:sp>
      <p:sp>
        <p:nvSpPr>
          <p:cNvPr name="TextBox 8" id="8"/>
          <p:cNvSpPr txBox="true"/>
          <p:nvPr/>
        </p:nvSpPr>
        <p:spPr>
          <a:xfrm rot="0">
            <a:off x="1739349" y="7929492"/>
            <a:ext cx="5321856" cy="877570"/>
          </a:xfrm>
          <a:prstGeom prst="rect">
            <a:avLst/>
          </a:prstGeom>
        </p:spPr>
        <p:txBody>
          <a:bodyPr anchor="t" rtlCol="false" tIns="0" lIns="0" bIns="0" rIns="0">
            <a:spAutoFit/>
          </a:bodyPr>
          <a:lstStyle/>
          <a:p>
            <a:pPr algn="ctr">
              <a:lnSpc>
                <a:spcPts val="7279"/>
              </a:lnSpc>
            </a:pPr>
            <a:r>
              <a:rPr lang="en-US" sz="5199">
                <a:solidFill>
                  <a:srgbClr val="FFFFFF"/>
                </a:solidFill>
                <a:latin typeface="Montserrat Bold"/>
              </a:rPr>
              <a:t>Serial Approach</a:t>
            </a:r>
          </a:p>
        </p:txBody>
      </p:sp>
      <p:sp>
        <p:nvSpPr>
          <p:cNvPr name="TextBox 9" id="9"/>
          <p:cNvSpPr txBox="true"/>
          <p:nvPr/>
        </p:nvSpPr>
        <p:spPr>
          <a:xfrm rot="0">
            <a:off x="10964629" y="7929492"/>
            <a:ext cx="5967651" cy="877570"/>
          </a:xfrm>
          <a:prstGeom prst="rect">
            <a:avLst/>
          </a:prstGeom>
        </p:spPr>
        <p:txBody>
          <a:bodyPr anchor="t" rtlCol="false" tIns="0" lIns="0" bIns="0" rIns="0">
            <a:spAutoFit/>
          </a:bodyPr>
          <a:lstStyle/>
          <a:p>
            <a:pPr algn="ctr">
              <a:lnSpc>
                <a:spcPts val="7279"/>
              </a:lnSpc>
            </a:pPr>
            <a:r>
              <a:rPr lang="en-US" sz="5199">
                <a:solidFill>
                  <a:srgbClr val="FFFFFF"/>
                </a:solidFill>
                <a:latin typeface="Montserrat Bold"/>
              </a:rPr>
              <a:t>Parallel Approach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sp>
        <p:nvSpPr>
          <p:cNvPr name="TextBox 2" id="2"/>
          <p:cNvSpPr txBox="true"/>
          <p:nvPr/>
        </p:nvSpPr>
        <p:spPr>
          <a:xfrm rot="0">
            <a:off x="6020663" y="208103"/>
            <a:ext cx="6246673" cy="1479270"/>
          </a:xfrm>
          <a:prstGeom prst="rect">
            <a:avLst/>
          </a:prstGeom>
        </p:spPr>
        <p:txBody>
          <a:bodyPr anchor="t" rtlCol="false" tIns="0" lIns="0" bIns="0" rIns="0">
            <a:spAutoFit/>
          </a:bodyPr>
          <a:lstStyle/>
          <a:p>
            <a:pPr algn="ctr">
              <a:lnSpc>
                <a:spcPts val="12162"/>
              </a:lnSpc>
            </a:pPr>
            <a:r>
              <a:rPr lang="en-US" sz="8687">
                <a:solidFill>
                  <a:srgbClr val="FFFFFF"/>
                </a:solidFill>
                <a:latin typeface="Montserrat Bold"/>
              </a:rPr>
              <a:t>Conclusion</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765204" y="2143543"/>
            <a:ext cx="8754175" cy="7114757"/>
          </a:xfrm>
          <a:prstGeom prst="rect">
            <a:avLst/>
          </a:prstGeom>
        </p:spPr>
      </p:pic>
      <p:sp>
        <p:nvSpPr>
          <p:cNvPr name="TextBox 4" id="4"/>
          <p:cNvSpPr txBox="true"/>
          <p:nvPr/>
        </p:nvSpPr>
        <p:spPr>
          <a:xfrm rot="0">
            <a:off x="198527" y="2624517"/>
            <a:ext cx="10394554" cy="6105185"/>
          </a:xfrm>
          <a:prstGeom prst="rect">
            <a:avLst/>
          </a:prstGeom>
        </p:spPr>
        <p:txBody>
          <a:bodyPr anchor="t" rtlCol="false" tIns="0" lIns="0" bIns="0" rIns="0">
            <a:spAutoFit/>
          </a:bodyPr>
          <a:lstStyle/>
          <a:p>
            <a:pPr algn="just">
              <a:lnSpc>
                <a:spcPts val="3269"/>
              </a:lnSpc>
            </a:pPr>
            <a:r>
              <a:rPr lang="en-US" sz="2335">
                <a:solidFill>
                  <a:srgbClr val="FFFFFF"/>
                </a:solidFill>
                <a:latin typeface="Canva Sans"/>
              </a:rPr>
              <a:t>As we can see in the screenshots, the execution times of serial and parallel approach are significantly different.</a:t>
            </a:r>
          </a:p>
          <a:p>
            <a:pPr algn="just">
              <a:lnSpc>
                <a:spcPts val="3269"/>
              </a:lnSpc>
            </a:pPr>
          </a:p>
          <a:p>
            <a:pPr algn="just">
              <a:lnSpc>
                <a:spcPts val="3269"/>
              </a:lnSpc>
            </a:pPr>
            <a:r>
              <a:rPr lang="en-US" sz="2335">
                <a:solidFill>
                  <a:srgbClr val="FFFFFF"/>
                </a:solidFill>
                <a:latin typeface="Canva Sans"/>
              </a:rPr>
              <a:t>The parallel approach is very efficient in terms of  time complexity.</a:t>
            </a:r>
          </a:p>
          <a:p>
            <a:pPr algn="just">
              <a:lnSpc>
                <a:spcPts val="3269"/>
              </a:lnSpc>
            </a:pPr>
          </a:p>
          <a:p>
            <a:pPr algn="just">
              <a:lnSpc>
                <a:spcPts val="3269"/>
              </a:lnSpc>
            </a:pPr>
            <a:r>
              <a:rPr lang="en-US" sz="2335">
                <a:solidFill>
                  <a:srgbClr val="FFFFFF"/>
                </a:solidFill>
                <a:latin typeface="Canva Sans"/>
              </a:rPr>
              <a:t>This difference may seem small as far as the actual amount of time is concerned but as the input text becomes large, it will result in a substantial difference.</a:t>
            </a:r>
          </a:p>
          <a:p>
            <a:pPr algn="just">
              <a:lnSpc>
                <a:spcPts val="3269"/>
              </a:lnSpc>
            </a:pPr>
          </a:p>
          <a:p>
            <a:pPr algn="just">
              <a:lnSpc>
                <a:spcPts val="3269"/>
              </a:lnSpc>
            </a:pPr>
            <a:r>
              <a:rPr lang="en-US" sz="2335">
                <a:solidFill>
                  <a:srgbClr val="FFFFFF"/>
                </a:solidFill>
                <a:latin typeface="Canva Sans"/>
              </a:rPr>
              <a:t>Serial Approach: 0.000635 sec</a:t>
            </a:r>
          </a:p>
          <a:p>
            <a:pPr algn="just">
              <a:lnSpc>
                <a:spcPts val="3269"/>
              </a:lnSpc>
            </a:pPr>
            <a:r>
              <a:rPr lang="en-US" sz="2335">
                <a:solidFill>
                  <a:srgbClr val="FFFFFF"/>
                </a:solidFill>
                <a:latin typeface="Canva Sans"/>
              </a:rPr>
              <a:t>Parallel Approach: 0.000265 sec</a:t>
            </a:r>
          </a:p>
          <a:p>
            <a:pPr algn="just">
              <a:lnSpc>
                <a:spcPts val="3269"/>
              </a:lnSpc>
            </a:pPr>
          </a:p>
          <a:p>
            <a:pPr algn="just">
              <a:lnSpc>
                <a:spcPts val="3269"/>
              </a:lnSpc>
            </a:pPr>
            <a:r>
              <a:rPr lang="en-US" sz="2335">
                <a:solidFill>
                  <a:srgbClr val="FFFFFF"/>
                </a:solidFill>
                <a:latin typeface="Canva Sans"/>
              </a:rPr>
              <a:t>Ratio  of Serial/Parallel = 2.396</a:t>
            </a:r>
          </a:p>
          <a:p>
            <a:pPr algn="just">
              <a:lnSpc>
                <a:spcPts val="3269"/>
              </a:lnSpc>
            </a:pPr>
          </a:p>
          <a:p>
            <a:pPr algn="just">
              <a:lnSpc>
                <a:spcPts val="3269"/>
              </a:lnSpc>
            </a:pPr>
            <a:r>
              <a:rPr lang="en-US" sz="2335">
                <a:solidFill>
                  <a:srgbClr val="FFFFFF"/>
                </a:solidFill>
                <a:latin typeface="Canva Sans Bold"/>
              </a:rPr>
              <a:t>More than 2X Faster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DAFiUSPNMzw</dc:identifier>
  <dcterms:modified xsi:type="dcterms:W3CDTF">2011-08-01T06:04:30Z</dcterms:modified>
  <cp:revision>1</cp:revision>
  <dc:title>Project Proposal Business Presentation in Dark Blue Pink Abstract Tech Style</dc:title>
</cp:coreProperties>
</file>