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embeddedFontLst>
    <p:embeddedFont>
      <p:font typeface="Calibri" panose="020F0502020204030204" pitchFamily="34" charset="0"/>
      <p:regular r:id="rId48"/>
      <p:bold r:id="rId49"/>
      <p:italic r:id="rId50"/>
      <p:boldItalic r:id="rId51"/>
    </p:embeddedFont>
    <p:embeddedFont>
      <p:font typeface="Constantia" panose="02030602050306030303" pitchFamily="18"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8E67B4-28D7-4219-B2EB-B395086DDAEA}">
  <a:tblStyle styleId="{628E67B4-28D7-4219-B2EB-B395086DDAEA}"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BF5"/>
          </a:solidFill>
        </a:fill>
      </a:tcStyle>
    </a:wholeTbl>
    <a:band1H>
      <a:tcStyle>
        <a:tcBdr/>
        <a:fill>
          <a:solidFill>
            <a:srgbClr val="CAD4EA"/>
          </a:solidFill>
        </a:fill>
      </a:tcStyle>
    </a:band1H>
    <a:band1V>
      <a:tcStyle>
        <a:tcBdr/>
        <a:fill>
          <a:solidFill>
            <a:srgbClr val="CAD4EA"/>
          </a:solidFill>
        </a:fill>
      </a:tcStyle>
    </a:band1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t>‹#›</a:t>
            </a:fld>
            <a:endParaRPr lang="en-I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0" name="Shape 17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0" name="Shape 2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6" name="Shape 2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5" name="Shape 2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2" name="Shape 2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8" name="Shape 2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2" name="Shape 2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a:solidFill>
                  <a:schemeClr val="dk1"/>
                </a:solidFill>
                <a:latin typeface="Calibri"/>
                <a:ea typeface="Calibri"/>
                <a:cs typeface="Calibri"/>
                <a:sym typeface="Calibri"/>
              </a:rPr>
              <a:t>21</a:t>
            </a:fld>
            <a:endParaRPr lang="en-IN"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6" name="Shape 3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4" name="Shape 3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5" name="Shape 35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1" name="Shape 3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7" name="Shape 3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3" name="Shape 3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97" name="Shape 3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3" name="Shape 4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9" name="Shape 4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4" name="Shape 24"/>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5" name="Shape 25"/>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rot="5400000">
            <a:off x="2377439" y="15239"/>
            <a:ext cx="4389119" cy="8229600"/>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4" name="Shape 8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5" name="Shape 8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86" name="Shape 86"/>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5052218" y="2491582"/>
            <a:ext cx="5211763" cy="20574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861218" y="510382"/>
            <a:ext cx="5211763" cy="601979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0" name="Shape 90"/>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1" name="Shape 91"/>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92" name="Shape 92"/>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
        <p:nvSpPr>
          <p:cNvPr id="27" name="Shape 27"/>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Shape 28"/>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Shape 29"/>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533400" y="1371600"/>
            <a:ext cx="7851648" cy="1828800"/>
          </a:xfrm>
          <a:prstGeom prst="rect">
            <a:avLst/>
          </a:prstGeom>
          <a:noFill/>
          <a:ln>
            <a:noFill/>
          </a:ln>
        </p:spPr>
        <p:txBody>
          <a:bodyPr lIns="91425" tIns="91425" rIns="91425" bIns="91425" anchor="b" anchorCtr="0"/>
          <a:lstStyle>
            <a:lvl1pPr marL="0" marR="0" lvl="0" indent="0" algn="r" rtl="0">
              <a:spcBef>
                <a:spcPts val="0"/>
              </a:spcBef>
              <a:buClr>
                <a:srgbClr val="4CE0EA"/>
              </a:buClr>
              <a:buFont typeface="Calibri"/>
              <a:buNone/>
              <a:defRPr sz="5600" b="1" i="0" u="none" strike="noStrike" cap="none">
                <a:solidFill>
                  <a:srgbClr val="4CE0E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subTitle" idx="1"/>
          </p:nvPr>
        </p:nvSpPr>
        <p:spPr>
          <a:xfrm>
            <a:off x="533400" y="3228535"/>
            <a:ext cx="7854696" cy="1752600"/>
          </a:xfrm>
          <a:prstGeom prst="rect">
            <a:avLst/>
          </a:prstGeom>
          <a:noFill/>
          <a:ln>
            <a:noFill/>
          </a:ln>
        </p:spPr>
        <p:txBody>
          <a:bodyPr lIns="91425" tIns="91425" rIns="91425" bIns="91425" anchor="t" anchorCtr="0"/>
          <a:lstStyle>
            <a:lvl1pPr marL="0" marR="45720" lvl="0" indent="0" algn="r" rtl="0">
              <a:spcBef>
                <a:spcPts val="520"/>
              </a:spcBef>
              <a:buClr>
                <a:schemeClr val="accent3"/>
              </a:buClr>
              <a:buFont typeface="Noto Sans Symbols"/>
              <a:buNone/>
              <a:defRPr sz="2600" b="0" i="0" u="none" strike="noStrike" cap="none">
                <a:solidFill>
                  <a:schemeClr val="lt1"/>
                </a:solidFill>
                <a:latin typeface="Constantia"/>
                <a:ea typeface="Constantia"/>
                <a:cs typeface="Constantia"/>
                <a:sym typeface="Constantia"/>
              </a:defRPr>
            </a:lvl1pPr>
            <a:lvl2pPr marL="457200" marR="0" lvl="1" indent="0" algn="ctr" rtl="0">
              <a:spcBef>
                <a:spcPts val="480"/>
              </a:spcBef>
              <a:buClr>
                <a:schemeClr val="accent1"/>
              </a:buClr>
              <a:buFont typeface="Noto Sans Symbols"/>
              <a:buNone/>
              <a:defRPr sz="2400" b="0" i="0" u="none" strike="noStrike" cap="none">
                <a:solidFill>
                  <a:schemeClr val="lt1"/>
                </a:solidFill>
                <a:latin typeface="Constantia"/>
                <a:ea typeface="Constantia"/>
                <a:cs typeface="Constantia"/>
                <a:sym typeface="Constantia"/>
              </a:defRPr>
            </a:lvl2pPr>
            <a:lvl3pPr marL="914400" marR="0" lvl="2" indent="0" algn="ctr" rtl="0">
              <a:spcBef>
                <a:spcPts val="420"/>
              </a:spcBef>
              <a:buClr>
                <a:schemeClr val="accent2"/>
              </a:buClr>
              <a:buFont typeface="Noto Sans Symbols"/>
              <a:buNone/>
              <a:defRPr sz="2100" b="0" i="0" u="none" strike="noStrike" cap="none">
                <a:solidFill>
                  <a:schemeClr val="lt1"/>
                </a:solidFill>
                <a:latin typeface="Constantia"/>
                <a:ea typeface="Constantia"/>
                <a:cs typeface="Constantia"/>
                <a:sym typeface="Constantia"/>
              </a:defRPr>
            </a:lvl3pPr>
            <a:lvl4pPr marL="1371600" marR="0" lvl="3" indent="0" algn="ctr" rtl="0">
              <a:spcBef>
                <a:spcPts val="400"/>
              </a:spcBef>
              <a:buClr>
                <a:schemeClr val="accent3"/>
              </a:buClr>
              <a:buFont typeface="Noto Sans Symbols"/>
              <a:buNone/>
              <a:defRPr sz="2000" b="0" i="0" u="none" strike="noStrike" cap="none">
                <a:solidFill>
                  <a:schemeClr val="lt1"/>
                </a:solidFill>
                <a:latin typeface="Constantia"/>
                <a:ea typeface="Constantia"/>
                <a:cs typeface="Constantia"/>
                <a:sym typeface="Constantia"/>
              </a:defRPr>
            </a:lvl4pPr>
            <a:lvl5pPr marL="1828800" marR="0" lvl="4" indent="0" algn="ctr" rtl="0">
              <a:spcBef>
                <a:spcPts val="400"/>
              </a:spcBef>
              <a:buClr>
                <a:schemeClr val="accent4"/>
              </a:buClr>
              <a:buFont typeface="Noto Sans Symbols"/>
              <a:buNone/>
              <a:defRPr sz="2000" b="0" i="0" u="none" strike="noStrike" cap="none">
                <a:solidFill>
                  <a:schemeClr val="lt1"/>
                </a:solidFill>
                <a:latin typeface="Constantia"/>
                <a:ea typeface="Constantia"/>
                <a:cs typeface="Constantia"/>
                <a:sym typeface="Constantia"/>
              </a:defRPr>
            </a:lvl5pPr>
            <a:lvl6pPr marL="2286000" marR="0" lvl="5" indent="0" algn="ctr" rtl="0">
              <a:spcBef>
                <a:spcPts val="360"/>
              </a:spcBef>
              <a:buClr>
                <a:schemeClr val="accent5"/>
              </a:buClr>
              <a:buFont typeface="Noto Sans Symbols"/>
              <a:buNone/>
              <a:defRPr sz="1800" b="0" i="0" u="none" strike="noStrike" cap="none">
                <a:solidFill>
                  <a:schemeClr val="lt1"/>
                </a:solidFill>
                <a:latin typeface="Constantia"/>
                <a:ea typeface="Constantia"/>
                <a:cs typeface="Constantia"/>
                <a:sym typeface="Constantia"/>
              </a:defRPr>
            </a:lvl6pPr>
            <a:lvl7pPr marL="2743200" marR="0" lvl="6" indent="0" algn="ctr" rtl="0">
              <a:spcBef>
                <a:spcPts val="320"/>
              </a:spcBef>
              <a:buClr>
                <a:schemeClr val="accent6"/>
              </a:buClr>
              <a:buFont typeface="Noto Sans Symbols"/>
              <a:buNone/>
              <a:defRPr sz="1600" b="0" i="0" u="none" strike="noStrike" cap="none">
                <a:solidFill>
                  <a:schemeClr val="lt1"/>
                </a:solidFill>
                <a:latin typeface="Constantia"/>
                <a:ea typeface="Constantia"/>
                <a:cs typeface="Constantia"/>
                <a:sym typeface="Constantia"/>
              </a:defRPr>
            </a:lvl7pPr>
            <a:lvl8pPr marL="3200400" marR="0" lvl="7" indent="0" algn="ctr" rtl="0">
              <a:spcBef>
                <a:spcPts val="320"/>
              </a:spcBef>
              <a:buClr>
                <a:schemeClr val="lt2"/>
              </a:buClr>
              <a:buFont typeface="Constantia"/>
              <a:buNone/>
              <a:defRPr sz="1600" b="0" i="0" u="none" strike="noStrike" cap="none">
                <a:solidFill>
                  <a:schemeClr val="lt1"/>
                </a:solidFill>
                <a:latin typeface="Constantia"/>
                <a:ea typeface="Constantia"/>
                <a:cs typeface="Constantia"/>
                <a:sym typeface="Constantia"/>
              </a:defRPr>
            </a:lvl8pPr>
            <a:lvl9pPr marL="3657600" marR="0" lvl="8" indent="0" algn="ctr" rtl="0">
              <a:spcBef>
                <a:spcPts val="280"/>
              </a:spcBef>
              <a:buClr>
                <a:schemeClr val="lt2"/>
              </a:buClr>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34" name="Shape 34"/>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35" name="Shape 35"/>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D0E9ED"/>
                </a:solidFill>
                <a:latin typeface="Constantia"/>
                <a:ea typeface="Constantia"/>
                <a:cs typeface="Constantia"/>
                <a:sym typeface="Constantia"/>
              </a:rPr>
              <a:t>‹#›</a:t>
            </a:fld>
            <a:endParaRPr lang="en-IN" sz="1200">
              <a:solidFill>
                <a:srgbClr val="D0E9ED"/>
              </a:solidFill>
              <a:latin typeface="Constantia"/>
              <a:ea typeface="Constantia"/>
              <a:cs typeface="Constantia"/>
              <a:sym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30352" y="1316736"/>
            <a:ext cx="7772400" cy="1362455"/>
          </a:xfrm>
          <a:prstGeom prst="rect">
            <a:avLst/>
          </a:prstGeom>
          <a:noFill/>
          <a:ln>
            <a:noFill/>
          </a:ln>
        </p:spPr>
        <p:txBody>
          <a:bodyPr lIns="91425" tIns="91425" rIns="91425" bIns="91425" anchor="b" anchorCtr="0"/>
          <a:lstStyle>
            <a:lvl1pPr marL="0" marR="0" lvl="0" indent="0" algn="l" rtl="0">
              <a:spcBef>
                <a:spcPts val="0"/>
              </a:spcBef>
              <a:buClr>
                <a:srgbClr val="4AE3AC"/>
              </a:buClr>
              <a:buFont typeface="Calibri"/>
              <a:buNone/>
              <a:defRPr sz="5600" b="1" i="0" u="none" strike="noStrike" cap="none">
                <a:solidFill>
                  <a:srgbClr val="4AE3AC"/>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530352" y="2704664"/>
            <a:ext cx="7772400" cy="1509711"/>
          </a:xfrm>
          <a:prstGeom prst="rect">
            <a:avLst/>
          </a:prstGeom>
          <a:noFill/>
          <a:ln>
            <a:noFill/>
          </a:ln>
        </p:spPr>
        <p:txBody>
          <a:bodyPr lIns="91425" tIns="91425" rIns="91425" bIns="91425" anchor="t" anchorCtr="0"/>
          <a:lstStyle>
            <a:lvl1pPr marL="0" marR="0" lvl="0" indent="0" algn="l" rtl="0">
              <a:spcBef>
                <a:spcPts val="440"/>
              </a:spcBef>
              <a:buClr>
                <a:schemeClr val="accent3"/>
              </a:buClr>
              <a:buFont typeface="Noto Sans Symbols"/>
              <a:buNone/>
              <a:defRPr sz="2200" b="0" i="0" u="none" strike="noStrike" cap="none">
                <a:solidFill>
                  <a:schemeClr val="lt1"/>
                </a:solidFill>
                <a:latin typeface="Constantia"/>
                <a:ea typeface="Constantia"/>
                <a:cs typeface="Constantia"/>
                <a:sym typeface="Constantia"/>
              </a:defRPr>
            </a:lvl1pPr>
            <a:lvl2pPr marL="640080" marR="0" lvl="1" indent="-259080" algn="l" rtl="0">
              <a:spcBef>
                <a:spcPts val="360"/>
              </a:spcBef>
              <a:buClr>
                <a:schemeClr val="accent1"/>
              </a:buClr>
              <a:buFont typeface="Noto Sans Symbols"/>
              <a:buNone/>
              <a:defRPr sz="1800" b="0" i="0" u="none" strike="noStrike" cap="none">
                <a:solidFill>
                  <a:schemeClr val="lt1"/>
                </a:solidFill>
                <a:latin typeface="Constantia"/>
                <a:ea typeface="Constantia"/>
                <a:cs typeface="Constantia"/>
                <a:sym typeface="Constantia"/>
              </a:defRPr>
            </a:lvl2pPr>
            <a:lvl3pPr marL="914400" marR="0" lvl="2" indent="-254000" algn="l" rtl="0">
              <a:spcBef>
                <a:spcPts val="320"/>
              </a:spcBef>
              <a:buClr>
                <a:schemeClr val="accent2"/>
              </a:buClr>
              <a:buFont typeface="Noto Sans Symbols"/>
              <a:buNone/>
              <a:defRPr sz="1600" b="0" i="0" u="none" strike="noStrike" cap="none">
                <a:solidFill>
                  <a:schemeClr val="lt1"/>
                </a:solidFill>
                <a:latin typeface="Constantia"/>
                <a:ea typeface="Constantia"/>
                <a:cs typeface="Constantia"/>
                <a:sym typeface="Constantia"/>
              </a:defRPr>
            </a:lvl3pPr>
            <a:lvl4pPr marL="1188720" marR="0" lvl="3" indent="-210819" algn="l" rtl="0">
              <a:spcBef>
                <a:spcPts val="280"/>
              </a:spcBef>
              <a:buClr>
                <a:schemeClr val="accent3"/>
              </a:buClr>
              <a:buFont typeface="Noto Sans Symbols"/>
              <a:buNone/>
              <a:defRPr sz="1400" b="0" i="0" u="none" strike="noStrike" cap="none">
                <a:solidFill>
                  <a:schemeClr val="lt1"/>
                </a:solidFill>
                <a:latin typeface="Constantia"/>
                <a:ea typeface="Constantia"/>
                <a:cs typeface="Constantia"/>
                <a:sym typeface="Constantia"/>
              </a:defRPr>
            </a:lvl4pPr>
            <a:lvl5pPr marL="1463040" marR="0" lvl="4" indent="-218439" algn="l" rtl="0">
              <a:spcBef>
                <a:spcPts val="280"/>
              </a:spcBef>
              <a:buClr>
                <a:schemeClr val="accent4"/>
              </a:buClr>
              <a:buFont typeface="Noto Sans Symbols"/>
              <a:buNone/>
              <a:defRPr sz="1400" b="0" i="0" u="none" strike="noStrike" cap="none">
                <a:solidFill>
                  <a:schemeClr val="lt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lt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lt1"/>
                </a:solidFill>
                <a:latin typeface="Constantia"/>
                <a:ea typeface="Constantia"/>
                <a:cs typeface="Constantia"/>
                <a:sym typeface="Constantia"/>
              </a:defRPr>
            </a:lvl7pPr>
            <a:lvl8pPr marL="2194560" marR="0" lvl="7" indent="-86360" algn="l" rtl="0">
              <a:spcBef>
                <a:spcPts val="320"/>
              </a:spcBef>
              <a:buClr>
                <a:schemeClr val="lt2"/>
              </a:buClr>
              <a:buSzPct val="100000"/>
              <a:buFont typeface="Constantia"/>
              <a:buChar char="•"/>
              <a:defRPr sz="1600" b="0" i="0" u="none" strike="noStrike" cap="none">
                <a:solidFill>
                  <a:schemeClr val="lt1"/>
                </a:solidFill>
                <a:latin typeface="Constantia"/>
                <a:ea typeface="Constantia"/>
                <a:cs typeface="Constantia"/>
                <a:sym typeface="Constantia"/>
              </a:defRPr>
            </a:lvl8pPr>
            <a:lvl9pPr marL="2468880" marR="0" lvl="8" indent="-93979" algn="l" rtl="0">
              <a:spcBef>
                <a:spcPts val="280"/>
              </a:spcBef>
              <a:buClr>
                <a:schemeClr val="lt2"/>
              </a:buClr>
              <a:buSzPct val="1000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39" name="Shape 39"/>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40" name="Shape 40"/>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D0E9ED"/>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lt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lt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lt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lt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lt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lt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lt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lt1"/>
                </a:solidFill>
                <a:latin typeface="Constantia"/>
                <a:ea typeface="Constantia"/>
                <a:cs typeface="Constantia"/>
                <a:sym typeface="Constantia"/>
              </a:defRPr>
            </a:lvl9pPr>
          </a:lstStyle>
          <a:p>
            <a:endParaRPr/>
          </a:p>
        </p:txBody>
      </p:sp>
      <p:sp>
        <p:nvSpPr>
          <p:cNvPr id="41" name="Shape 41"/>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D0E9ED"/>
                </a:solidFill>
                <a:latin typeface="Constantia"/>
                <a:ea typeface="Constantia"/>
                <a:cs typeface="Constantia"/>
                <a:sym typeface="Constantia"/>
              </a:rPr>
              <a:t>‹#›</a:t>
            </a:fld>
            <a:endParaRPr lang="en-IN" sz="1200">
              <a:solidFill>
                <a:srgbClr val="D0E9ED"/>
              </a:solidFill>
              <a:latin typeface="Constantia"/>
              <a:ea typeface="Constantia"/>
              <a:cs typeface="Constantia"/>
              <a:sym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457200" y="1920084"/>
            <a:ext cx="40385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5" name="Shape 45"/>
          <p:cNvSpPr txBox="1">
            <a:spLocks noGrp="1"/>
          </p:cNvSpPr>
          <p:nvPr>
            <p:ph type="body" idx="2"/>
          </p:nvPr>
        </p:nvSpPr>
        <p:spPr>
          <a:xfrm>
            <a:off x="4648200" y="1920084"/>
            <a:ext cx="4038599" cy="443483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5100" algn="l" rtl="0">
              <a:spcBef>
                <a:spcPts val="400"/>
              </a:spcBef>
              <a:buClr>
                <a:schemeClr val="accent2"/>
              </a:buClr>
              <a:buSzPct val="70000"/>
              <a:buFont typeface="Noto Sans Symbols"/>
              <a:buChar char="●"/>
              <a:defRPr sz="2000" b="0" i="0" u="none" strike="noStrike" cap="none">
                <a:solidFill>
                  <a:schemeClr val="dk1"/>
                </a:solidFill>
                <a:latin typeface="Constantia"/>
                <a:ea typeface="Constantia"/>
                <a:cs typeface="Constantia"/>
                <a:sym typeface="Constantia"/>
              </a:defRPr>
            </a:lvl3pPr>
            <a:lvl4pPr marL="1188720" marR="0" lvl="3" indent="-136525" algn="l" rtl="0">
              <a:spcBef>
                <a:spcPts val="360"/>
              </a:spcBef>
              <a:buClr>
                <a:schemeClr val="accent3"/>
              </a:buClr>
              <a:buSzPct val="64999"/>
              <a:buFont typeface="Noto Sans Symbols"/>
              <a:buChar char="●"/>
              <a:defRPr sz="18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47" name="Shape 47"/>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48" name="Shape 48"/>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457200" y="1855248"/>
            <a:ext cx="4040187" cy="659352"/>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2" name="Shape 52"/>
          <p:cNvSpPr txBox="1">
            <a:spLocks noGrp="1"/>
          </p:cNvSpPr>
          <p:nvPr>
            <p:ph type="body" idx="2"/>
          </p:nvPr>
        </p:nvSpPr>
        <p:spPr>
          <a:xfrm>
            <a:off x="4645025" y="1859757"/>
            <a:ext cx="4041774" cy="654843"/>
          </a:xfrm>
          <a:prstGeom prst="rect">
            <a:avLst/>
          </a:prstGeom>
          <a:noFill/>
          <a:ln>
            <a:noFill/>
          </a:ln>
        </p:spPr>
        <p:txBody>
          <a:bodyPr lIns="91425" tIns="91425" rIns="91425" bIns="91425" anchor="ctr" anchorCtr="0"/>
          <a:lstStyle>
            <a:lvl1pPr marL="0" marR="0" lvl="0" indent="0" algn="l" rtl="0">
              <a:spcBef>
                <a:spcPts val="480"/>
              </a:spcBef>
              <a:buClr>
                <a:schemeClr val="accent3"/>
              </a:buClr>
              <a:buFont typeface="Noto Sans Symbols"/>
              <a:buNone/>
              <a:defRPr sz="2400" b="1" i="0" u="none" strike="noStrike" cap="none">
                <a:solidFill>
                  <a:schemeClr val="dk2"/>
                </a:solidFill>
                <a:latin typeface="Constantia"/>
                <a:ea typeface="Constantia"/>
                <a:cs typeface="Constantia"/>
                <a:sym typeface="Constantia"/>
              </a:defRPr>
            </a:lvl1pPr>
            <a:lvl2pPr marL="640080" marR="0" lvl="1" indent="-259080" algn="l" rtl="0">
              <a:spcBef>
                <a:spcPts val="400"/>
              </a:spcBef>
              <a:buClr>
                <a:schemeClr val="accent1"/>
              </a:buClr>
              <a:buFont typeface="Noto Sans Symbols"/>
              <a:buNone/>
              <a:defRPr sz="2000" b="1" i="0" u="none" strike="noStrike" cap="none">
                <a:solidFill>
                  <a:schemeClr val="dk1"/>
                </a:solidFill>
                <a:latin typeface="Constantia"/>
                <a:ea typeface="Constantia"/>
                <a:cs typeface="Constantia"/>
                <a:sym typeface="Constantia"/>
              </a:defRPr>
            </a:lvl2pPr>
            <a:lvl3pPr marL="914400" marR="0" lvl="2" indent="-254000" algn="l" rtl="0">
              <a:spcBef>
                <a:spcPts val="360"/>
              </a:spcBef>
              <a:buClr>
                <a:schemeClr val="accent2"/>
              </a:buClr>
              <a:buFont typeface="Noto Sans Symbols"/>
              <a:buNone/>
              <a:defRPr sz="1800" b="1" i="0" u="none" strike="noStrike" cap="none">
                <a:solidFill>
                  <a:schemeClr val="dk1"/>
                </a:solidFill>
                <a:latin typeface="Constantia"/>
                <a:ea typeface="Constantia"/>
                <a:cs typeface="Constantia"/>
                <a:sym typeface="Constantia"/>
              </a:defRPr>
            </a:lvl3pPr>
            <a:lvl4pPr marL="1188720" marR="0" lvl="3" indent="-210819" algn="l" rtl="0">
              <a:spcBef>
                <a:spcPts val="320"/>
              </a:spcBef>
              <a:buClr>
                <a:schemeClr val="accent3"/>
              </a:buClr>
              <a:buFont typeface="Noto Sans Symbols"/>
              <a:buNone/>
              <a:defRPr sz="1600" b="1" i="0" u="none" strike="noStrike" cap="none">
                <a:solidFill>
                  <a:schemeClr val="dk1"/>
                </a:solidFill>
                <a:latin typeface="Constantia"/>
                <a:ea typeface="Constantia"/>
                <a:cs typeface="Constantia"/>
                <a:sym typeface="Constantia"/>
              </a:defRPr>
            </a:lvl4pPr>
            <a:lvl5pPr marL="1463040" marR="0" lvl="4" indent="-218439" algn="l" rtl="0">
              <a:spcBef>
                <a:spcPts val="320"/>
              </a:spcBef>
              <a:buClr>
                <a:schemeClr val="accent4"/>
              </a:buClr>
              <a:buFont typeface="Noto Sans Symbols"/>
              <a:buNone/>
              <a:defRPr sz="1600" b="1"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3" name="Shape 53"/>
          <p:cNvSpPr txBox="1">
            <a:spLocks noGrp="1"/>
          </p:cNvSpPr>
          <p:nvPr>
            <p:ph type="body" idx="3"/>
          </p:nvPr>
        </p:nvSpPr>
        <p:spPr>
          <a:xfrm>
            <a:off x="457200" y="2514600"/>
            <a:ext cx="4040187"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4" name="Shape 54"/>
          <p:cNvSpPr txBox="1">
            <a:spLocks noGrp="1"/>
          </p:cNvSpPr>
          <p:nvPr>
            <p:ph type="body" idx="4"/>
          </p:nvPr>
        </p:nvSpPr>
        <p:spPr>
          <a:xfrm>
            <a:off x="4645025" y="2514600"/>
            <a:ext cx="4041774" cy="3845720"/>
          </a:xfrm>
          <a:prstGeom prst="rect">
            <a:avLst/>
          </a:prstGeom>
          <a:noFill/>
          <a:ln>
            <a:noFill/>
          </a:ln>
        </p:spPr>
        <p:txBody>
          <a:bodyPr lIns="91425" tIns="91425" rIns="91425" bIns="91425" anchor="t" anchorCtr="0"/>
          <a:lstStyle>
            <a:lvl1pPr marL="274320" marR="0" lvl="0" indent="-141605" algn="l" rtl="0">
              <a:spcBef>
                <a:spcPts val="440"/>
              </a:spcBef>
              <a:buClr>
                <a:schemeClr val="accent3"/>
              </a:buClr>
              <a:buSzPct val="95000"/>
              <a:buFont typeface="Noto Sans Symbols"/>
              <a:buChar char="●"/>
              <a:defRPr sz="2200" b="0" i="0" u="none" strike="noStrike" cap="none">
                <a:solidFill>
                  <a:schemeClr val="dk1"/>
                </a:solidFill>
                <a:latin typeface="Constantia"/>
                <a:ea typeface="Constantia"/>
                <a:cs typeface="Constantia"/>
                <a:sym typeface="Constantia"/>
              </a:defRPr>
            </a:lvl1pPr>
            <a:lvl2pPr marL="640080" marR="0" lvl="1" indent="-151130" algn="l" rtl="0">
              <a:spcBef>
                <a:spcPts val="400"/>
              </a:spcBef>
              <a:buClr>
                <a:schemeClr val="accent1"/>
              </a:buClr>
              <a:buSzPct val="85000"/>
              <a:buFont typeface="Noto Sans Symbols"/>
              <a:buChar char="●"/>
              <a:defRPr sz="2000" b="0" i="0" u="none" strike="noStrike" cap="none">
                <a:solidFill>
                  <a:schemeClr val="dk1"/>
                </a:solidFill>
                <a:latin typeface="Constantia"/>
                <a:ea typeface="Constantia"/>
                <a:cs typeface="Constantia"/>
                <a:sym typeface="Constantia"/>
              </a:defRPr>
            </a:lvl2pPr>
            <a:lvl3pPr marL="914400" marR="0" lvl="2" indent="-173990" algn="l" rtl="0">
              <a:spcBef>
                <a:spcPts val="360"/>
              </a:spcBef>
              <a:buClr>
                <a:schemeClr val="accent2"/>
              </a:buClr>
              <a:buSzPct val="70000"/>
              <a:buFont typeface="Noto Sans Symbols"/>
              <a:buChar char="●"/>
              <a:defRPr sz="1800" b="0" i="0" u="none" strike="noStrike" cap="none">
                <a:solidFill>
                  <a:schemeClr val="dk1"/>
                </a:solidFill>
                <a:latin typeface="Constantia"/>
                <a:ea typeface="Constantia"/>
                <a:cs typeface="Constantia"/>
                <a:sym typeface="Constantia"/>
              </a:defRPr>
            </a:lvl3pPr>
            <a:lvl4pPr marL="1188720" marR="0" lvl="3" indent="-144780" algn="l" rtl="0">
              <a:spcBef>
                <a:spcPts val="320"/>
              </a:spcBef>
              <a:buClr>
                <a:schemeClr val="accent3"/>
              </a:buClr>
              <a:buSzPct val="64999"/>
              <a:buFont typeface="Noto Sans Symbols"/>
              <a:buChar char="●"/>
              <a:defRPr sz="1600" b="0" i="0" u="none" strike="noStrike" cap="none">
                <a:solidFill>
                  <a:schemeClr val="dk1"/>
                </a:solidFill>
                <a:latin typeface="Constantia"/>
                <a:ea typeface="Constantia"/>
                <a:cs typeface="Constantia"/>
                <a:sym typeface="Constantia"/>
              </a:defRPr>
            </a:lvl4pPr>
            <a:lvl5pPr marL="1463040" marR="0" lvl="4" indent="-152400" algn="l" rtl="0">
              <a:spcBef>
                <a:spcPts val="320"/>
              </a:spcBef>
              <a:buClr>
                <a:schemeClr val="accent4"/>
              </a:buClr>
              <a:buSzPct val="64999"/>
              <a:buFont typeface="Noto Sans Symbols"/>
              <a:buChar char="●"/>
              <a:defRPr sz="16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6" name="Shape 56"/>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57" name="Shape 57"/>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704087"/>
            <a:ext cx="8305799"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1" name="Shape 61"/>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2" name="Shape 62"/>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685800" y="514352"/>
            <a:ext cx="2743199" cy="1162049"/>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6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685800" y="1676400"/>
            <a:ext cx="2743199" cy="4572000"/>
          </a:xfrm>
          <a:prstGeom prst="rect">
            <a:avLst/>
          </a:prstGeom>
          <a:noFill/>
          <a:ln>
            <a:noFill/>
          </a:ln>
        </p:spPr>
        <p:txBody>
          <a:bodyPr lIns="91425" tIns="91425" rIns="91425" bIns="91425" anchor="t" anchorCtr="0"/>
          <a:lstStyle>
            <a:lvl1pPr marL="0" marR="0" lvl="0" indent="0" algn="l" rtl="0">
              <a:spcBef>
                <a:spcPts val="280"/>
              </a:spcBef>
              <a:buClr>
                <a:schemeClr val="accent3"/>
              </a:buClr>
              <a:buFont typeface="Noto Sans Symbols"/>
              <a:buNone/>
              <a:defRPr sz="1400" b="0" i="0" u="none" strike="noStrike" cap="none">
                <a:solidFill>
                  <a:schemeClr val="dk1"/>
                </a:solidFill>
                <a:latin typeface="Constantia"/>
                <a:ea typeface="Constantia"/>
                <a:cs typeface="Constantia"/>
                <a:sym typeface="Constantia"/>
              </a:defRPr>
            </a:lvl1pPr>
            <a:lvl2pPr marL="640080" marR="0" lvl="1" indent="-5080" algn="l" rtl="0">
              <a:spcBef>
                <a:spcPts val="240"/>
              </a:spcBef>
              <a:buClr>
                <a:schemeClr val="accent1"/>
              </a:buClr>
              <a:buFont typeface="Noto Sans Symbols"/>
              <a:buNone/>
              <a:defRPr sz="1200" b="0" i="0" u="none" strike="noStrike" cap="none">
                <a:solidFill>
                  <a:schemeClr val="dk1"/>
                </a:solidFill>
                <a:latin typeface="Constantia"/>
                <a:ea typeface="Constantia"/>
                <a:cs typeface="Constantia"/>
                <a:sym typeface="Constantia"/>
              </a:defRPr>
            </a:lvl2pPr>
            <a:lvl3pPr marL="914400" marR="0" lvl="2" indent="0" algn="l" rtl="0">
              <a:spcBef>
                <a:spcPts val="200"/>
              </a:spcBef>
              <a:buClr>
                <a:schemeClr val="accent2"/>
              </a:buClr>
              <a:buFont typeface="Noto Sans Symbols"/>
              <a:buNone/>
              <a:defRPr sz="1000" b="0" i="0" u="none" strike="noStrike" cap="none">
                <a:solidFill>
                  <a:schemeClr val="dk1"/>
                </a:solidFill>
                <a:latin typeface="Constantia"/>
                <a:ea typeface="Constantia"/>
                <a:cs typeface="Constantia"/>
                <a:sym typeface="Constantia"/>
              </a:defRPr>
            </a:lvl3pPr>
            <a:lvl4pPr marL="1188720" marR="0" lvl="3" indent="-7619" algn="l" rtl="0">
              <a:spcBef>
                <a:spcPts val="180"/>
              </a:spcBef>
              <a:buClr>
                <a:schemeClr val="accent3"/>
              </a:buClr>
              <a:buFont typeface="Noto Sans Symbols"/>
              <a:buNone/>
              <a:defRPr sz="900" b="0" i="0" u="none" strike="noStrike" cap="none">
                <a:solidFill>
                  <a:schemeClr val="dk1"/>
                </a:solidFill>
                <a:latin typeface="Constantia"/>
                <a:ea typeface="Constantia"/>
                <a:cs typeface="Constantia"/>
                <a:sym typeface="Constantia"/>
              </a:defRPr>
            </a:lvl4pPr>
            <a:lvl5pPr marL="1463040" marR="0" lvl="4" indent="-2539" algn="l" rtl="0">
              <a:spcBef>
                <a:spcPts val="180"/>
              </a:spcBef>
              <a:buClr>
                <a:schemeClr val="accent4"/>
              </a:buClr>
              <a:buFont typeface="Noto Sans Symbols"/>
              <a:buNone/>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6" name="Shape 66"/>
          <p:cNvSpPr txBox="1">
            <a:spLocks noGrp="1"/>
          </p:cNvSpPr>
          <p:nvPr>
            <p:ph type="body" idx="2"/>
          </p:nvPr>
        </p:nvSpPr>
        <p:spPr>
          <a:xfrm>
            <a:off x="3575050" y="1676400"/>
            <a:ext cx="5111750" cy="4572000"/>
          </a:xfrm>
          <a:prstGeom prst="rect">
            <a:avLst/>
          </a:prstGeom>
          <a:noFill/>
          <a:ln>
            <a:noFill/>
          </a:ln>
        </p:spPr>
        <p:txBody>
          <a:bodyPr lIns="91425" tIns="91425" rIns="91425" bIns="91425" anchor="t" anchorCtr="0"/>
          <a:lstStyle>
            <a:lvl1pPr marL="274320" marR="0" lvl="0" indent="-105410" algn="l" rtl="0">
              <a:spcBef>
                <a:spcPts val="560"/>
              </a:spcBef>
              <a:buClr>
                <a:schemeClr val="accent3"/>
              </a:buClr>
              <a:buSzPct val="95000"/>
              <a:buFont typeface="Noto Sans Symbols"/>
              <a:buChar char="●"/>
              <a:defRPr sz="2800" b="0" i="0" u="none" strike="noStrike" cap="none">
                <a:solidFill>
                  <a:schemeClr val="dk1"/>
                </a:solidFill>
                <a:latin typeface="Constantia"/>
                <a:ea typeface="Constantia"/>
                <a:cs typeface="Constantia"/>
                <a:sym typeface="Constantia"/>
              </a:defRPr>
            </a:lvl1pPr>
            <a:lvl2pPr marL="640080" marR="0" lvl="1" indent="-118745" algn="l" rtl="0">
              <a:spcBef>
                <a:spcPts val="520"/>
              </a:spcBef>
              <a:buClr>
                <a:schemeClr val="accent1"/>
              </a:buClr>
              <a:buSzPct val="85000"/>
              <a:buFont typeface="Noto Sans Symbols"/>
              <a:buChar char="●"/>
              <a:defRPr sz="2600" b="0" i="0" u="none" strike="noStrike" cap="none">
                <a:solidFill>
                  <a:schemeClr val="dk1"/>
                </a:solidFill>
                <a:latin typeface="Constantia"/>
                <a:ea typeface="Constantia"/>
                <a:cs typeface="Constantia"/>
                <a:sym typeface="Constantia"/>
              </a:defRPr>
            </a:lvl2pPr>
            <a:lvl3pPr marL="914400" marR="0" lvl="2" indent="-147319" algn="l" rtl="0">
              <a:spcBef>
                <a:spcPts val="480"/>
              </a:spcBef>
              <a:buClr>
                <a:schemeClr val="accent2"/>
              </a:buClr>
              <a:buSzPct val="70000"/>
              <a:buFont typeface="Noto Sans Symbols"/>
              <a:buChar char="●"/>
              <a:defRPr sz="24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44144" algn="l" rtl="0">
              <a:spcBef>
                <a:spcPts val="360"/>
              </a:spcBef>
              <a:buClr>
                <a:schemeClr val="accent4"/>
              </a:buClr>
              <a:buSzPct val="64999"/>
              <a:buFont typeface="Noto Sans Symbols"/>
              <a:buChar char="●"/>
              <a:defRPr sz="18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8" name="Shape 68"/>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69" name="Shape 69"/>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p:nvPr/>
        </p:nvSpPr>
        <p:spPr>
          <a:xfrm rot="-10380000" flipH="1">
            <a:off x="3165753" y="1108076"/>
            <a:ext cx="5257800" cy="4114799"/>
          </a:xfrm>
          <a:prstGeom prst="snipRoundRect">
            <a:avLst>
              <a:gd name="adj1" fmla="val 0"/>
              <a:gd name="adj2" fmla="val 3646"/>
            </a:avLst>
          </a:prstGeom>
          <a:solidFill>
            <a:srgbClr val="FFFFFF"/>
          </a:solidFill>
          <a:ln w="9525" cap="rnd" cmpd="sng">
            <a:solidFill>
              <a:srgbClr val="C0C0C0"/>
            </a:solidFill>
            <a:prstDash val="solid"/>
            <a:round/>
            <a:headEnd type="none" w="med" len="med"/>
            <a:tailEnd type="none" w="med" len="med"/>
          </a:ln>
          <a:effectLst>
            <a:outerShdw blurRad="63500" dist="38500" dir="7500000" sx="98500" sy="100080" kx="100000" ky="100000" algn="tl"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72" name="Shape 72"/>
          <p:cNvSpPr/>
          <p:nvPr/>
        </p:nvSpPr>
        <p:spPr>
          <a:xfrm rot="-10380000" flipH="1">
            <a:off x="8004134" y="5359769"/>
            <a:ext cx="155447" cy="155447"/>
          </a:xfrm>
          <a:prstGeom prst="rtTriangle">
            <a:avLst/>
          </a:prstGeom>
          <a:solidFill>
            <a:srgbClr val="FFFFFF"/>
          </a:solidFill>
          <a:ln w="12700" cap="flat" cmpd="sng">
            <a:solidFill>
              <a:srgbClr val="FFFFFF"/>
            </a:solidFill>
            <a:prstDash val="solid"/>
            <a:bevel/>
            <a:headEnd type="none" w="med" len="med"/>
            <a:tailEnd type="none" w="med" len="med"/>
          </a:ln>
          <a:effectLst>
            <a:outerShdw blurRad="19685" dist="6350" dir="12900000" algn="tl" rotWithShape="0">
              <a:srgbClr val="000000">
                <a:alpha val="46666"/>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onstantia"/>
              <a:ea typeface="Constantia"/>
              <a:cs typeface="Constantia"/>
              <a:sym typeface="Constantia"/>
            </a:endParaRPr>
          </a:p>
        </p:txBody>
      </p:sp>
      <p:sp>
        <p:nvSpPr>
          <p:cNvPr id="73" name="Shape 73"/>
          <p:cNvSpPr txBox="1">
            <a:spLocks noGrp="1"/>
          </p:cNvSpPr>
          <p:nvPr>
            <p:ph type="title"/>
          </p:nvPr>
        </p:nvSpPr>
        <p:spPr>
          <a:xfrm>
            <a:off x="609600" y="1176995"/>
            <a:ext cx="2212848" cy="158262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2828784"/>
            <a:ext cx="2209799" cy="2179320"/>
          </a:xfrm>
          <a:prstGeom prst="rect">
            <a:avLst/>
          </a:prstGeom>
          <a:noFill/>
          <a:ln>
            <a:noFill/>
          </a:ln>
        </p:spPr>
        <p:txBody>
          <a:bodyPr lIns="91425" tIns="91425" rIns="91425" bIns="91425" anchor="t" anchorCtr="0"/>
          <a:lstStyle>
            <a:lvl1pPr marL="0" marR="0" lvl="0" indent="0" algn="l" rtl="0">
              <a:spcBef>
                <a:spcPts val="250"/>
              </a:spcBef>
              <a:buClr>
                <a:schemeClr val="accent3"/>
              </a:buClr>
              <a:buFont typeface="Noto Sans Symbols"/>
              <a:buNone/>
              <a:defRPr sz="1300" b="0" i="0" u="none" strike="noStrike" cap="none">
                <a:solidFill>
                  <a:schemeClr val="dk1"/>
                </a:solidFill>
                <a:latin typeface="Constantia"/>
                <a:ea typeface="Constantia"/>
                <a:cs typeface="Constantia"/>
                <a:sym typeface="Constantia"/>
              </a:defRPr>
            </a:lvl1pPr>
            <a:lvl2pPr marL="640080" marR="0" lvl="1" indent="-194310" algn="l" rtl="0">
              <a:spcBef>
                <a:spcPts val="240"/>
              </a:spcBef>
              <a:buClr>
                <a:schemeClr val="accent1"/>
              </a:buClr>
              <a:buSzPct val="85000"/>
              <a:buFont typeface="Noto Sans Symbols"/>
              <a:buChar char="●"/>
              <a:defRPr sz="1200" b="0" i="0" u="none" strike="noStrike" cap="none">
                <a:solidFill>
                  <a:schemeClr val="dk1"/>
                </a:solidFill>
                <a:latin typeface="Constantia"/>
                <a:ea typeface="Constantia"/>
                <a:cs typeface="Constantia"/>
                <a:sym typeface="Constantia"/>
              </a:defRPr>
            </a:lvl2pPr>
            <a:lvl3pPr marL="914400" marR="0" lvl="2" indent="-209550" algn="l" rtl="0">
              <a:spcBef>
                <a:spcPts val="200"/>
              </a:spcBef>
              <a:buClr>
                <a:schemeClr val="accent2"/>
              </a:buClr>
              <a:buSzPct val="70000"/>
              <a:buFont typeface="Noto Sans Symbols"/>
              <a:buChar char="●"/>
              <a:defRPr sz="1000" b="0" i="0" u="none" strike="noStrike" cap="none">
                <a:solidFill>
                  <a:schemeClr val="dk1"/>
                </a:solidFill>
                <a:latin typeface="Constantia"/>
                <a:ea typeface="Constantia"/>
                <a:cs typeface="Constantia"/>
                <a:sym typeface="Constantia"/>
              </a:defRPr>
            </a:lvl3pPr>
            <a:lvl4pPr marL="1188720" marR="0" lvl="3" indent="-173672" algn="l" rtl="0">
              <a:spcBef>
                <a:spcPts val="180"/>
              </a:spcBef>
              <a:buClr>
                <a:schemeClr val="accent3"/>
              </a:buClr>
              <a:buSzPct val="64999"/>
              <a:buFont typeface="Noto Sans Symbols"/>
              <a:buChar char="●"/>
              <a:defRPr sz="900" b="0" i="0" u="none" strike="noStrike" cap="none">
                <a:solidFill>
                  <a:schemeClr val="dk1"/>
                </a:solidFill>
                <a:latin typeface="Constantia"/>
                <a:ea typeface="Constantia"/>
                <a:cs typeface="Constantia"/>
                <a:sym typeface="Constantia"/>
              </a:defRPr>
            </a:lvl4pPr>
            <a:lvl5pPr marL="1463040" marR="0" lvl="4" indent="-181292" algn="l" rtl="0">
              <a:spcBef>
                <a:spcPts val="180"/>
              </a:spcBef>
              <a:buClr>
                <a:schemeClr val="accent4"/>
              </a:buClr>
              <a:buSzPct val="64999"/>
              <a:buFont typeface="Noto Sans Symbols"/>
              <a:buChar char="●"/>
              <a:defRPr sz="9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6" name="Shape 76"/>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77" name="Shape 77"/>
          <p:cNvSpPr txBox="1">
            <a:spLocks noGrp="1"/>
          </p:cNvSpPr>
          <p:nvPr>
            <p:ph type="sldNum" idx="12"/>
          </p:nvPr>
        </p:nvSpPr>
        <p:spPr>
          <a:xfrm>
            <a:off x="8077200" y="6356350"/>
            <a:ext cx="609599"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a:solidFill>
                  <a:srgbClr val="035C75"/>
                </a:solidFill>
                <a:latin typeface="Constantia"/>
                <a:ea typeface="Constantia"/>
                <a:cs typeface="Constantia"/>
                <a:sym typeface="Constantia"/>
              </a:rPr>
              <a:t>‹#›</a:t>
            </a:fld>
            <a:endParaRPr lang="en-IN" sz="1200">
              <a:solidFill>
                <a:srgbClr val="035C75"/>
              </a:solidFill>
              <a:latin typeface="Constantia"/>
              <a:ea typeface="Constantia"/>
              <a:cs typeface="Constantia"/>
              <a:sym typeface="Constantia"/>
            </a:endParaRPr>
          </a:p>
        </p:txBody>
      </p:sp>
      <p:sp>
        <p:nvSpPr>
          <p:cNvPr id="78" name="Shape 78"/>
          <p:cNvSpPr>
            <a:spLocks noGrp="1"/>
          </p:cNvSpPr>
          <p:nvPr>
            <p:ph type="pic" idx="2"/>
          </p:nvPr>
        </p:nvSpPr>
        <p:spPr>
          <a:xfrm rot="420000">
            <a:off x="3485792" y="1199516"/>
            <a:ext cx="4617719" cy="3931919"/>
          </a:xfrm>
          <a:prstGeom prst="rect">
            <a:avLst/>
          </a:prstGeom>
          <a:solidFill>
            <a:schemeClr val="lt2"/>
          </a:solidFill>
          <a:ln w="9525" cap="rnd" cmpd="sng">
            <a:solidFill>
              <a:srgbClr val="C0C0C0"/>
            </a:solidFill>
            <a:prstDash val="solid"/>
            <a:round/>
            <a:headEnd type="none" w="med" len="med"/>
            <a:tailEnd type="none" w="med" len="med"/>
          </a:ln>
        </p:spPr>
        <p:txBody>
          <a:bodyPr lIns="91425" tIns="91425" rIns="91425" bIns="91425" anchor="t" anchorCtr="0"/>
          <a:lstStyle>
            <a:lvl1pPr marL="0" marR="0" lvl="0" indent="0" algn="l" rtl="0">
              <a:spcBef>
                <a:spcPts val="640"/>
              </a:spcBef>
              <a:buClr>
                <a:schemeClr val="accent3"/>
              </a:buClr>
              <a:buFont typeface="Noto Sans Symbols"/>
              <a:buNone/>
              <a:defRPr sz="32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9" name="Shape 79"/>
          <p:cNvSpPr/>
          <p:nvPr/>
        </p:nvSpPr>
        <p:spPr>
          <a:xfrm rot="10800000" flipH="1">
            <a:off x="-9525" y="5816599"/>
            <a:ext cx="9163049"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80" name="Shape 80"/>
          <p:cNvSpPr/>
          <p:nvPr/>
        </p:nvSpPr>
        <p:spPr>
          <a:xfrm rot="10800000" flipH="1">
            <a:off x="4381500" y="6219825"/>
            <a:ext cx="47624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9"/>
        <p:cNvGrpSpPr/>
        <p:nvPr/>
      </p:nvGrpSpPr>
      <p:grpSpPr>
        <a:xfrm>
          <a:off x="0" y="0"/>
          <a:ext cx="0" cy="0"/>
          <a:chOff x="0" y="0"/>
          <a:chExt cx="0" cy="0"/>
        </a:xfrm>
      </p:grpSpPr>
      <p:sp>
        <p:nvSpPr>
          <p:cNvPr id="10" name="Shape 10"/>
          <p:cNvSpPr/>
          <p:nvPr/>
        </p:nvSpPr>
        <p:spPr>
          <a:xfrm>
            <a:off x="-9525" y="-7144"/>
            <a:ext cx="9163049" cy="1041400"/>
          </a:xfrm>
          <a:custGeom>
            <a:avLst/>
            <a:gdLst/>
            <a:ahLst/>
            <a:cxnLst/>
            <a:rect l="0" t="0" r="0" b="0"/>
            <a:pathLst>
              <a:path w="120000" h="120000" extrusionOk="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11" name="Shape 11"/>
          <p:cNvSpPr/>
          <p:nvPr/>
        </p:nvSpPr>
        <p:spPr>
          <a:xfrm>
            <a:off x="4381500" y="-7144"/>
            <a:ext cx="4762499" cy="638174"/>
          </a:xfrm>
          <a:custGeom>
            <a:avLst/>
            <a:gdLst/>
            <a:ahLst/>
            <a:cxnLst/>
            <a:rect l="0" t="0" r="0" b="0"/>
            <a:pathLst>
              <a:path w="120000" h="120000" extrusionOk="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Constantia"/>
              <a:ea typeface="Constantia"/>
              <a:cs typeface="Constantia"/>
              <a:sym typeface="Constantia"/>
            </a:endParaRPr>
          </a:p>
        </p:txBody>
      </p:sp>
      <p:sp>
        <p:nvSpPr>
          <p:cNvPr id="12" name="Shape 12"/>
          <p:cNvSpPr txBox="1">
            <a:spLocks noGrp="1"/>
          </p:cNvSpPr>
          <p:nvPr>
            <p:ph type="title"/>
          </p:nvPr>
        </p:nvSpPr>
        <p:spPr>
          <a:xfrm>
            <a:off x="457200" y="704087"/>
            <a:ext cx="8229600" cy="11430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5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457200" y="1935480"/>
            <a:ext cx="8229600" cy="4389119"/>
          </a:xfrm>
          <a:prstGeom prst="rect">
            <a:avLst/>
          </a:prstGeom>
          <a:noFill/>
          <a:ln>
            <a:noFill/>
          </a:ln>
        </p:spPr>
        <p:txBody>
          <a:bodyPr lIns="91425" tIns="91425" rIns="91425" bIns="91425" anchor="t" anchorCtr="0"/>
          <a:lstStyle>
            <a:lvl1pPr marL="274320" marR="0" lvl="0" indent="-117475" algn="l" rtl="0">
              <a:spcBef>
                <a:spcPts val="520"/>
              </a:spcBef>
              <a:buClr>
                <a:schemeClr val="accent3"/>
              </a:buClr>
              <a:buSzPct val="95000"/>
              <a:buFont typeface="Noto Sans Symbols"/>
              <a:buChar char="●"/>
              <a:defRPr sz="2600" b="0" i="0" u="none" strike="noStrike" cap="none">
                <a:solidFill>
                  <a:schemeClr val="dk1"/>
                </a:solidFill>
                <a:latin typeface="Constantia"/>
                <a:ea typeface="Constantia"/>
                <a:cs typeface="Constantia"/>
                <a:sym typeface="Constantia"/>
              </a:defRPr>
            </a:lvl1pPr>
            <a:lvl2pPr marL="640080" marR="0" lvl="1" indent="-129540" algn="l" rtl="0">
              <a:spcBef>
                <a:spcPts val="480"/>
              </a:spcBef>
              <a:buClr>
                <a:schemeClr val="accent1"/>
              </a:buClr>
              <a:buSzPct val="85000"/>
              <a:buFont typeface="Noto Sans Symbols"/>
              <a:buChar char="●"/>
              <a:defRPr sz="2400" b="0" i="0" u="none" strike="noStrike" cap="none">
                <a:solidFill>
                  <a:schemeClr val="dk1"/>
                </a:solidFill>
                <a:latin typeface="Constantia"/>
                <a:ea typeface="Constantia"/>
                <a:cs typeface="Constantia"/>
                <a:sym typeface="Constantia"/>
              </a:defRPr>
            </a:lvl2pPr>
            <a:lvl3pPr marL="914400" marR="0" lvl="2" indent="-160655" algn="l" rtl="0">
              <a:spcBef>
                <a:spcPts val="420"/>
              </a:spcBef>
              <a:buClr>
                <a:schemeClr val="accent2"/>
              </a:buClr>
              <a:buSzPct val="70000"/>
              <a:buFont typeface="Noto Sans Symbols"/>
              <a:buChar char="●"/>
              <a:defRPr sz="2100" b="0" i="0" u="none" strike="noStrike" cap="none">
                <a:solidFill>
                  <a:schemeClr val="dk1"/>
                </a:solidFill>
                <a:latin typeface="Constantia"/>
                <a:ea typeface="Constantia"/>
                <a:cs typeface="Constantia"/>
                <a:sym typeface="Constantia"/>
              </a:defRPr>
            </a:lvl3pPr>
            <a:lvl4pPr marL="1188720" marR="0" lvl="3" indent="-128269" algn="l" rtl="0">
              <a:spcBef>
                <a:spcPts val="400"/>
              </a:spcBef>
              <a:buClr>
                <a:schemeClr val="accent3"/>
              </a:buClr>
              <a:buSzPct val="64999"/>
              <a:buFont typeface="Noto Sans Symbols"/>
              <a:buChar char="●"/>
              <a:defRPr sz="2000" b="0" i="0" u="none" strike="noStrike" cap="none">
                <a:solidFill>
                  <a:schemeClr val="dk1"/>
                </a:solidFill>
                <a:latin typeface="Constantia"/>
                <a:ea typeface="Constantia"/>
                <a:cs typeface="Constantia"/>
                <a:sym typeface="Constantia"/>
              </a:defRPr>
            </a:lvl4pPr>
            <a:lvl5pPr marL="1463040" marR="0" lvl="4" indent="-135889" algn="l" rtl="0">
              <a:spcBef>
                <a:spcPts val="400"/>
              </a:spcBef>
              <a:buClr>
                <a:schemeClr val="accent4"/>
              </a:buClr>
              <a:buSzPct val="64999"/>
              <a:buFont typeface="Noto Sans Symbols"/>
              <a:buChar char="●"/>
              <a:defRPr sz="2000" b="0" i="0" u="none" strike="noStrike" cap="none">
                <a:solidFill>
                  <a:schemeClr val="dk1"/>
                </a:solidFill>
                <a:latin typeface="Constantia"/>
                <a:ea typeface="Constantia"/>
                <a:cs typeface="Constantia"/>
                <a:sym typeface="Constantia"/>
              </a:defRPr>
            </a:lvl5pPr>
            <a:lvl6pPr marL="1737360" marR="0" lvl="5" indent="-121920" algn="l" rtl="0">
              <a:spcBef>
                <a:spcPts val="360"/>
              </a:spcBef>
              <a:buClr>
                <a:schemeClr val="accent5"/>
              </a:buClr>
              <a:buSzPct val="79999"/>
              <a:buFont typeface="Noto Sans Symbols"/>
              <a:buChar char="●"/>
              <a:defRPr sz="1800" b="0" i="0" u="none" strike="noStrike" cap="none">
                <a:solidFill>
                  <a:schemeClr val="dk1"/>
                </a:solidFill>
                <a:latin typeface="Constantia"/>
                <a:ea typeface="Constantia"/>
                <a:cs typeface="Constantia"/>
                <a:sym typeface="Constantia"/>
              </a:defRPr>
            </a:lvl6pPr>
            <a:lvl7pPr marL="1920240" marR="0" lvl="6" indent="-111760" algn="l" rtl="0">
              <a:spcBef>
                <a:spcPts val="320"/>
              </a:spcBef>
              <a:buClr>
                <a:schemeClr val="accent6"/>
              </a:buClr>
              <a:buSzPct val="80000"/>
              <a:buFont typeface="Noto Sans Symbols"/>
              <a:buChar char="●"/>
              <a:defRPr sz="1600" b="0" i="0" u="none" strike="noStrike" cap="none">
                <a:solidFill>
                  <a:schemeClr val="dk1"/>
                </a:solidFill>
                <a:latin typeface="Constantia"/>
                <a:ea typeface="Constantia"/>
                <a:cs typeface="Constantia"/>
                <a:sym typeface="Constantia"/>
              </a:defRPr>
            </a:lvl7pPr>
            <a:lvl8pPr marL="2194560" marR="0" lvl="7" indent="-86360" algn="l" rtl="0">
              <a:spcBef>
                <a:spcPts val="320"/>
              </a:spcBef>
              <a:buClr>
                <a:schemeClr val="dk2"/>
              </a:buClr>
              <a:buSzPct val="100000"/>
              <a:buFont typeface="Constantia"/>
              <a:buChar char="•"/>
              <a:defRPr sz="1600" b="0" i="0" u="none" strike="noStrike" cap="none">
                <a:solidFill>
                  <a:schemeClr val="dk1"/>
                </a:solidFill>
                <a:latin typeface="Constantia"/>
                <a:ea typeface="Constantia"/>
                <a:cs typeface="Constantia"/>
                <a:sym typeface="Constantia"/>
              </a:defRPr>
            </a:lvl8pPr>
            <a:lvl9pPr marL="2468880" marR="0" lvl="8" indent="-93979" algn="l" rtl="0">
              <a:spcBef>
                <a:spcPts val="280"/>
              </a:spcBef>
              <a:buClr>
                <a:schemeClr val="dk2"/>
              </a:buClr>
              <a:buSzPct val="1000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Shape 14"/>
          <p:cNvSpPr txBox="1">
            <a:spLocks noGrp="1"/>
          </p:cNvSpPr>
          <p:nvPr>
            <p:ph type="dt" idx="10"/>
          </p:nvPr>
        </p:nvSpPr>
        <p:spPr>
          <a:xfrm>
            <a:off x="457200" y="6356350"/>
            <a:ext cx="2133599" cy="36512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Shape 15"/>
          <p:cNvSpPr txBox="1">
            <a:spLocks noGrp="1"/>
          </p:cNvSpPr>
          <p:nvPr>
            <p:ph type="ftr" idx="11"/>
          </p:nvPr>
        </p:nvSpPr>
        <p:spPr>
          <a:xfrm>
            <a:off x="2667000" y="6356350"/>
            <a:ext cx="3352799" cy="365125"/>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035C75"/>
                </a:solidFill>
                <a:latin typeface="Constantia"/>
                <a:ea typeface="Constantia"/>
                <a:cs typeface="Constantia"/>
                <a:sym typeface="Constantia"/>
              </a:defRPr>
            </a:lvl1pPr>
            <a:lvl2pPr marL="457200" marR="0" lvl="1" indent="0" algn="l" rtl="0">
              <a:spcBef>
                <a:spcPts val="0"/>
              </a:spcBef>
              <a:buNone/>
              <a:defRPr sz="1800" b="0" i="0" u="none" strike="noStrike" cap="none">
                <a:solidFill>
                  <a:schemeClr val="dk1"/>
                </a:solidFill>
                <a:latin typeface="Constantia"/>
                <a:ea typeface="Constantia"/>
                <a:cs typeface="Constantia"/>
                <a:sym typeface="Constantia"/>
              </a:defRPr>
            </a:lvl2pPr>
            <a:lvl3pPr marL="914400" marR="0" lvl="2" indent="0" algn="l" rtl="0">
              <a:spcBef>
                <a:spcPts val="0"/>
              </a:spcBef>
              <a:buNone/>
              <a:defRPr sz="1800" b="0" i="0" u="none" strike="noStrike" cap="none">
                <a:solidFill>
                  <a:schemeClr val="dk1"/>
                </a:solidFill>
                <a:latin typeface="Constantia"/>
                <a:ea typeface="Constantia"/>
                <a:cs typeface="Constantia"/>
                <a:sym typeface="Constantia"/>
              </a:defRPr>
            </a:lvl3pPr>
            <a:lvl4pPr marL="1371600" marR="0" lvl="3" indent="0" algn="l" rtl="0">
              <a:spcBef>
                <a:spcPts val="0"/>
              </a:spcBef>
              <a:buNone/>
              <a:defRPr sz="1800" b="0" i="0" u="none" strike="noStrike" cap="none">
                <a:solidFill>
                  <a:schemeClr val="dk1"/>
                </a:solidFill>
                <a:latin typeface="Constantia"/>
                <a:ea typeface="Constantia"/>
                <a:cs typeface="Constantia"/>
                <a:sym typeface="Constantia"/>
              </a:defRPr>
            </a:lvl4pPr>
            <a:lvl5pPr marL="1828800" marR="0" lvl="4" indent="0" algn="l" rtl="0">
              <a:spcBef>
                <a:spcPts val="0"/>
              </a:spcBef>
              <a:buNone/>
              <a:defRPr sz="1800" b="0" i="0" u="none" strike="noStrike" cap="none">
                <a:solidFill>
                  <a:schemeClr val="dk1"/>
                </a:solidFill>
                <a:latin typeface="Constantia"/>
                <a:ea typeface="Constantia"/>
                <a:cs typeface="Constantia"/>
                <a:sym typeface="Constantia"/>
              </a:defRPr>
            </a:lvl5pPr>
            <a:lvl6pPr marL="2286000" marR="0" lvl="5" indent="0" algn="l" rtl="0">
              <a:spcBef>
                <a:spcPts val="0"/>
              </a:spcBef>
              <a:buNone/>
              <a:defRPr sz="1800" b="0" i="0" u="none" strike="noStrike" cap="none">
                <a:solidFill>
                  <a:schemeClr val="dk1"/>
                </a:solidFill>
                <a:latin typeface="Constantia"/>
                <a:ea typeface="Constantia"/>
                <a:cs typeface="Constantia"/>
                <a:sym typeface="Constantia"/>
              </a:defRPr>
            </a:lvl6pPr>
            <a:lvl7pPr marL="2743200" marR="0" lvl="6" indent="0" algn="l" rtl="0">
              <a:spcBef>
                <a:spcPts val="0"/>
              </a:spcBef>
              <a:buNone/>
              <a:defRPr sz="1800" b="0" i="0" u="none" strike="noStrike" cap="none">
                <a:solidFill>
                  <a:schemeClr val="dk1"/>
                </a:solidFill>
                <a:latin typeface="Constantia"/>
                <a:ea typeface="Constantia"/>
                <a:cs typeface="Constantia"/>
                <a:sym typeface="Constantia"/>
              </a:defRPr>
            </a:lvl7pPr>
            <a:lvl8pPr marL="3200400" marR="0" lvl="7" indent="0" algn="l" rtl="0">
              <a:spcBef>
                <a:spcPts val="0"/>
              </a:spcBef>
              <a:buNone/>
              <a:defRPr sz="1800" b="0" i="0" u="none" strike="noStrike" cap="none">
                <a:solidFill>
                  <a:schemeClr val="dk1"/>
                </a:solidFill>
                <a:latin typeface="Constantia"/>
                <a:ea typeface="Constantia"/>
                <a:cs typeface="Constantia"/>
                <a:sym typeface="Constantia"/>
              </a:defRPr>
            </a:lvl8pPr>
            <a:lvl9pPr marL="3657600" marR="0" lvl="8" indent="0" algn="l" rtl="0">
              <a:spcBef>
                <a:spcPts val="0"/>
              </a:spcBef>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Shape 16"/>
          <p:cNvSpPr txBox="1">
            <a:spLocks noGrp="1"/>
          </p:cNvSpPr>
          <p:nvPr>
            <p:ph type="sldNum" idx="12"/>
          </p:nvPr>
        </p:nvSpPr>
        <p:spPr>
          <a:xfrm>
            <a:off x="7924800" y="6356350"/>
            <a:ext cx="762000" cy="365125"/>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IN" sz="1200" b="0" i="0" u="none" strike="noStrike" cap="none">
                <a:solidFill>
                  <a:srgbClr val="035C75"/>
                </a:solidFill>
                <a:latin typeface="Constantia"/>
                <a:ea typeface="Constantia"/>
                <a:cs typeface="Constantia"/>
                <a:sym typeface="Constantia"/>
              </a:rPr>
              <a:t>‹#›</a:t>
            </a:fld>
            <a:endParaRPr lang="en-IN" sz="1200" b="0" i="0" u="none" strike="noStrike" cap="none">
              <a:solidFill>
                <a:srgbClr val="035C75"/>
              </a:solidFill>
              <a:latin typeface="Constantia"/>
              <a:ea typeface="Constantia"/>
              <a:cs typeface="Constantia"/>
              <a:sym typeface="Constantia"/>
            </a:endParaRPr>
          </a:p>
        </p:txBody>
      </p:sp>
      <p:grpSp>
        <p:nvGrpSpPr>
          <p:cNvPr id="17" name="Shape 17"/>
          <p:cNvGrpSpPr/>
          <p:nvPr/>
        </p:nvGrpSpPr>
        <p:grpSpPr>
          <a:xfrm>
            <a:off x="-29294" y="-16113"/>
            <a:ext cx="9198255" cy="1086266"/>
            <a:chOff x="-29322" y="-1971"/>
            <a:chExt cx="9198255" cy="1086266"/>
          </a:xfrm>
        </p:grpSpPr>
        <p:sp>
          <p:nvSpPr>
            <p:cNvPr id="18" name="Shape 18"/>
            <p:cNvSpPr/>
            <p:nvPr/>
          </p:nvSpPr>
          <p:spPr>
            <a:xfrm rot="-164308">
              <a:off x="-19044" y="216549"/>
              <a:ext cx="9163050" cy="649223"/>
            </a:xfrm>
            <a:custGeom>
              <a:avLst/>
              <a:gdLst/>
              <a:ahLst/>
              <a:cxnLst/>
              <a:rect l="0" t="0" r="0" b="0"/>
              <a:pathLst>
                <a:path w="120000" h="120000" extrusionOk="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w="10775" cap="flat" cmpd="sng">
              <a:solidFill>
                <a:srgbClr val="09B6BE"/>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sp>
          <p:nvSpPr>
            <p:cNvPr id="19" name="Shape 19"/>
            <p:cNvSpPr/>
            <p:nvPr/>
          </p:nvSpPr>
          <p:spPr>
            <a:xfrm rot="-164308">
              <a:off x="-14309" y="290002"/>
              <a:ext cx="9175812" cy="530351"/>
            </a:xfrm>
            <a:custGeom>
              <a:avLst/>
              <a:gdLst/>
              <a:ahLst/>
              <a:cxnLst/>
              <a:rect l="0" t="0" r="0" b="0"/>
              <a:pathLst>
                <a:path w="120000" h="120000" extrusionOk="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w="952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476672"/>
            <a:ext cx="8229600" cy="782959"/>
          </a:xfrm>
          <a:prstGeom prst="rect">
            <a:avLst/>
          </a:prstGeom>
          <a:solidFill>
            <a:srgbClr val="FFC000"/>
          </a:solid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4500" b="1" i="0" u="none" strike="noStrike" cap="none">
                <a:solidFill>
                  <a:schemeClr val="dk2"/>
                </a:solidFill>
                <a:latin typeface="Calibri"/>
                <a:ea typeface="Calibri"/>
                <a:cs typeface="Calibri"/>
                <a:sym typeface="Calibri"/>
              </a:rPr>
              <a:t>The Asset Consultancy</a:t>
            </a:r>
          </a:p>
        </p:txBody>
      </p:sp>
      <p:pic>
        <p:nvPicPr>
          <p:cNvPr id="98" name="Shape 98"/>
          <p:cNvPicPr preferRelativeResize="0">
            <a:picLocks noGrp="1"/>
          </p:cNvPicPr>
          <p:nvPr>
            <p:ph type="body" idx="1"/>
          </p:nvPr>
        </p:nvPicPr>
        <p:blipFill rotWithShape="1">
          <a:blip r:embed="rId3">
            <a:alphaModFix/>
          </a:blip>
          <a:srcRect/>
          <a:stretch/>
        </p:blipFill>
        <p:spPr>
          <a:xfrm>
            <a:off x="1476375" y="2067718"/>
            <a:ext cx="6191250" cy="4124325"/>
          </a:xfrm>
          <a:prstGeom prst="rect">
            <a:avLst/>
          </a:prstGeom>
          <a:solidFill>
            <a:srgbClr val="FFC000"/>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404663"/>
            <a:ext cx="8229600" cy="70868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New Flow:</a:t>
            </a:r>
          </a:p>
        </p:txBody>
      </p:sp>
      <p:grpSp>
        <p:nvGrpSpPr>
          <p:cNvPr id="173" name="Shape 173"/>
          <p:cNvGrpSpPr/>
          <p:nvPr/>
        </p:nvGrpSpPr>
        <p:grpSpPr>
          <a:xfrm>
            <a:off x="687937" y="1485477"/>
            <a:ext cx="7816209" cy="4388047"/>
            <a:chOff x="206693" y="694"/>
            <a:chExt cx="7816209" cy="4388047"/>
          </a:xfrm>
        </p:grpSpPr>
        <p:sp>
          <p:nvSpPr>
            <p:cNvPr id="174" name="Shape 174"/>
            <p:cNvSpPr/>
            <p:nvPr/>
          </p:nvSpPr>
          <p:spPr>
            <a:xfrm>
              <a:off x="3166341" y="1143415"/>
              <a:ext cx="948457" cy="685631"/>
            </a:xfrm>
            <a:custGeom>
              <a:avLst/>
              <a:gdLst/>
              <a:ahLst/>
              <a:cxnLst/>
              <a:rect l="0" t="0" r="0" b="0"/>
              <a:pathLst>
                <a:path w="120000" h="120000" extrusionOk="0">
                  <a:moveTo>
                    <a:pt x="120000" y="0"/>
                  </a:moveTo>
                  <a:lnTo>
                    <a:pt x="120000" y="120000"/>
                  </a:lnTo>
                  <a:lnTo>
                    <a:pt x="0" y="120000"/>
                  </a:lnTo>
                </a:path>
              </a:pathLst>
            </a:custGeom>
            <a:noFill/>
            <a:ln w="25400" cap="flat" cmpd="sng">
              <a:solidFill>
                <a:srgbClr val="08579C"/>
              </a:solidFill>
              <a:prstDash val="solid"/>
              <a:round/>
              <a:headEnd type="none" w="med" len="med"/>
              <a:tailEnd type="none" w="med" len="med"/>
            </a:ln>
          </p:spPr>
        </p:sp>
        <p:sp>
          <p:nvSpPr>
            <p:cNvPr id="175" name="Shape 175"/>
            <p:cNvSpPr/>
            <p:nvPr/>
          </p:nvSpPr>
          <p:spPr>
            <a:xfrm>
              <a:off x="4114800" y="1143415"/>
              <a:ext cx="2765383" cy="2102605"/>
            </a:xfrm>
            <a:custGeom>
              <a:avLst/>
              <a:gdLst/>
              <a:ahLst/>
              <a:cxnLst/>
              <a:rect l="0" t="0" r="0" b="0"/>
              <a:pathLst>
                <a:path w="120000" h="120000" extrusionOk="0">
                  <a:moveTo>
                    <a:pt x="0" y="0"/>
                  </a:moveTo>
                  <a:lnTo>
                    <a:pt x="0" y="106304"/>
                  </a:lnTo>
                  <a:lnTo>
                    <a:pt x="120000" y="106304"/>
                  </a:lnTo>
                  <a:lnTo>
                    <a:pt x="120000" y="120000"/>
                  </a:lnTo>
                </a:path>
              </a:pathLst>
            </a:custGeom>
            <a:noFill/>
            <a:ln w="25400" cap="flat" cmpd="sng">
              <a:solidFill>
                <a:srgbClr val="08579C"/>
              </a:solidFill>
              <a:prstDash val="solid"/>
              <a:round/>
              <a:headEnd type="none" w="med" len="med"/>
              <a:tailEnd type="none" w="med" len="med"/>
            </a:ln>
          </p:spPr>
        </p:sp>
        <p:sp>
          <p:nvSpPr>
            <p:cNvPr id="176" name="Shape 176"/>
            <p:cNvSpPr/>
            <p:nvPr/>
          </p:nvSpPr>
          <p:spPr>
            <a:xfrm>
              <a:off x="4069080" y="1143415"/>
              <a:ext cx="91439" cy="2102605"/>
            </a:xfrm>
            <a:custGeom>
              <a:avLst/>
              <a:gdLst/>
              <a:ahLst/>
              <a:cxnLst/>
              <a:rect l="0" t="0" r="0" b="0"/>
              <a:pathLst>
                <a:path w="120000" h="120000" extrusionOk="0">
                  <a:moveTo>
                    <a:pt x="60000" y="0"/>
                  </a:moveTo>
                  <a:lnTo>
                    <a:pt x="60000" y="120000"/>
                  </a:lnTo>
                </a:path>
              </a:pathLst>
            </a:custGeom>
            <a:noFill/>
            <a:ln w="25400" cap="flat" cmpd="sng">
              <a:solidFill>
                <a:srgbClr val="08579C"/>
              </a:solidFill>
              <a:prstDash val="solid"/>
              <a:round/>
              <a:headEnd type="none" w="med" len="med"/>
              <a:tailEnd type="none" w="med" len="med"/>
            </a:ln>
          </p:spPr>
        </p:sp>
        <p:sp>
          <p:nvSpPr>
            <p:cNvPr id="177" name="Shape 177"/>
            <p:cNvSpPr/>
            <p:nvPr/>
          </p:nvSpPr>
          <p:spPr>
            <a:xfrm>
              <a:off x="1349415" y="1143415"/>
              <a:ext cx="2765383" cy="2102605"/>
            </a:xfrm>
            <a:custGeom>
              <a:avLst/>
              <a:gdLst/>
              <a:ahLst/>
              <a:cxnLst/>
              <a:rect l="0" t="0" r="0" b="0"/>
              <a:pathLst>
                <a:path w="120000" h="120000" extrusionOk="0">
                  <a:moveTo>
                    <a:pt x="120000" y="0"/>
                  </a:moveTo>
                  <a:lnTo>
                    <a:pt x="120000" y="106304"/>
                  </a:lnTo>
                  <a:lnTo>
                    <a:pt x="0" y="106304"/>
                  </a:lnTo>
                  <a:lnTo>
                    <a:pt x="0" y="120000"/>
                  </a:lnTo>
                </a:path>
              </a:pathLst>
            </a:custGeom>
            <a:noFill/>
            <a:ln w="25400" cap="flat" cmpd="sng">
              <a:solidFill>
                <a:srgbClr val="08579C"/>
              </a:solidFill>
              <a:prstDash val="solid"/>
              <a:round/>
              <a:headEnd type="none" w="med" len="med"/>
              <a:tailEnd type="none" w="med" len="med"/>
            </a:ln>
          </p:spPr>
        </p:sp>
        <p:sp>
          <p:nvSpPr>
            <p:cNvPr id="178" name="Shape 178"/>
            <p:cNvSpPr/>
            <p:nvPr/>
          </p:nvSpPr>
          <p:spPr>
            <a:xfrm>
              <a:off x="3543439" y="694"/>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543439" y="694"/>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2972078" y="206384"/>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1" name="Shape 181"/>
            <p:cNvSpPr txBox="1"/>
            <p:nvPr/>
          </p:nvSpPr>
          <p:spPr>
            <a:xfrm>
              <a:off x="2972078" y="206384"/>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The Asset Consultancy</a:t>
              </a:r>
            </a:p>
          </p:txBody>
        </p:sp>
        <p:sp>
          <p:nvSpPr>
            <p:cNvPr id="182" name="Shape 182"/>
            <p:cNvSpPr/>
            <p:nvPr/>
          </p:nvSpPr>
          <p:spPr>
            <a:xfrm>
              <a:off x="778054"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78054"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206693"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5" name="Shape 185"/>
            <p:cNvSpPr txBox="1"/>
            <p:nvPr/>
          </p:nvSpPr>
          <p:spPr>
            <a:xfrm>
              <a:off x="206693"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 Property and Agent Ratings</a:t>
              </a:r>
            </a:p>
          </p:txBody>
        </p:sp>
        <p:sp>
          <p:nvSpPr>
            <p:cNvPr id="186" name="Shape 186"/>
            <p:cNvSpPr/>
            <p:nvPr/>
          </p:nvSpPr>
          <p:spPr>
            <a:xfrm>
              <a:off x="3543439"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3543439"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2972078"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2972078"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Analysis &amp; Prediction</a:t>
              </a:r>
            </a:p>
          </p:txBody>
        </p:sp>
        <p:sp>
          <p:nvSpPr>
            <p:cNvPr id="190" name="Shape 190"/>
            <p:cNvSpPr/>
            <p:nvPr/>
          </p:nvSpPr>
          <p:spPr>
            <a:xfrm>
              <a:off x="6308823" y="3246021"/>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6308823" y="3246021"/>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5737462" y="3451710"/>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txBox="1"/>
            <p:nvPr/>
          </p:nvSpPr>
          <p:spPr>
            <a:xfrm>
              <a:off x="5737462" y="3451710"/>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Group Interaction</a:t>
              </a:r>
            </a:p>
          </p:txBody>
        </p:sp>
        <p:sp>
          <p:nvSpPr>
            <p:cNvPr id="194" name="Shape 194"/>
            <p:cNvSpPr/>
            <p:nvPr/>
          </p:nvSpPr>
          <p:spPr>
            <a:xfrm>
              <a:off x="2160747" y="1623358"/>
              <a:ext cx="1142720" cy="1142720"/>
            </a:xfrm>
            <a:prstGeom prst="arc">
              <a:avLst>
                <a:gd name="adj1" fmla="val 13200000"/>
                <a:gd name="adj2" fmla="val 192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2160747" y="1623358"/>
              <a:ext cx="1142720" cy="1142720"/>
            </a:xfrm>
            <a:prstGeom prst="arc">
              <a:avLst>
                <a:gd name="adj1" fmla="val 2400000"/>
                <a:gd name="adj2" fmla="val 8400000"/>
              </a:avLst>
            </a:pr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589386" y="1829047"/>
              <a:ext cx="2285440" cy="7313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7" name="Shape 197"/>
            <p:cNvSpPr txBox="1"/>
            <p:nvPr/>
          </p:nvSpPr>
          <p:spPr>
            <a:xfrm>
              <a:off x="1589386" y="1829047"/>
              <a:ext cx="2285440" cy="731340"/>
            </a:xfrm>
            <a:prstGeom prst="rect">
              <a:avLst/>
            </a:prstGeom>
            <a:noFill/>
            <a:ln>
              <a:noFill/>
            </a:ln>
          </p:spPr>
          <p:txBody>
            <a:bodyPr lIns="15225" tIns="15225" rIns="15225" bIns="15225" anchor="ctr" anchorCtr="0">
              <a:noAutofit/>
            </a:bodyPr>
            <a:lstStyle/>
            <a:p>
              <a:pPr marL="0" marR="0" lvl="0" indent="0" algn="ctr" rtl="0">
                <a:lnSpc>
                  <a:spcPct val="90000"/>
                </a:lnSpc>
                <a:spcBef>
                  <a:spcPts val="0"/>
                </a:spcBef>
                <a:spcAft>
                  <a:spcPts val="0"/>
                </a:spcAft>
                <a:buSzPct val="25000"/>
                <a:buNone/>
              </a:pPr>
              <a:r>
                <a:rPr lang="en-IN" sz="2400">
                  <a:solidFill>
                    <a:schemeClr val="dk1"/>
                  </a:solidFill>
                  <a:latin typeface="Constantia"/>
                  <a:ea typeface="Constantia"/>
                  <a:cs typeface="Constantia"/>
                  <a:sym typeface="Constantia"/>
                </a:rPr>
                <a:t>Agent, Customer &amp; Property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ctrTitle" idx="4294967295"/>
          </p:nvPr>
        </p:nvSpPr>
        <p:spPr>
          <a:xfrm>
            <a:off x="0" y="404663"/>
            <a:ext cx="9144000" cy="64881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Project Need:</a:t>
            </a:r>
          </a:p>
        </p:txBody>
      </p:sp>
      <p:sp>
        <p:nvSpPr>
          <p:cNvPr id="203" name="Shape 203"/>
          <p:cNvSpPr/>
          <p:nvPr/>
        </p:nvSpPr>
        <p:spPr>
          <a:xfrm>
            <a:off x="593558" y="1556791"/>
            <a:ext cx="7956883" cy="3671773"/>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authentic data about the upcoming trend from the past years pricing of real estate.</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improve the agent-customer connectivity.</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an idea about the scenario at personal level rather than just following what the agent says.</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save money making decisions by yourself.</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make investment more precisely and smartly.</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Improve awareness about the market trend.</a:t>
            </a: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To get approximate value of one’s own property after few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ctrTitle" idx="4294967295"/>
          </p:nvPr>
        </p:nvSpPr>
        <p:spPr>
          <a:xfrm>
            <a:off x="179511" y="332656"/>
            <a:ext cx="8784976" cy="908049"/>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Core Feature and Benefits:</a:t>
            </a:r>
          </a:p>
        </p:txBody>
      </p:sp>
      <p:sp>
        <p:nvSpPr>
          <p:cNvPr id="209" name="Shape 209"/>
          <p:cNvSpPr/>
          <p:nvPr/>
        </p:nvSpPr>
        <p:spPr>
          <a:xfrm>
            <a:off x="359532" y="1916832"/>
            <a:ext cx="8424935" cy="3543984"/>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To provide the latest data of the price fluctuations taking place in real estates by referring to the past  years data. </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It also provides facility of creating groups to interact with other customers and agents.</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The data for the next few years can be analyzed and summarized, which will give a better idea to the customer. The property can be recognized more deeply with better prospects.</a:t>
            </a:r>
          </a:p>
          <a:p>
            <a:pPr marL="342900" marR="0" lvl="0" indent="-342900" algn="just" rtl="0">
              <a:lnSpc>
                <a:spcPct val="107000"/>
              </a:lnSpc>
              <a:spcBef>
                <a:spcPts val="80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Authenticated data- All at One place.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548679"/>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What’s new?</a:t>
            </a:r>
          </a:p>
        </p:txBody>
      </p:sp>
      <p:sp>
        <p:nvSpPr>
          <p:cNvPr id="215" name="Shape 215"/>
          <p:cNvSpPr/>
          <p:nvPr/>
        </p:nvSpPr>
        <p:spPr>
          <a:xfrm>
            <a:off x="282352" y="1085575"/>
            <a:ext cx="8579295" cy="5318379"/>
          </a:xfrm>
          <a:prstGeom prst="rect">
            <a:avLst/>
          </a:prstGeom>
          <a:noFill/>
          <a:ln>
            <a:noFill/>
          </a:ln>
        </p:spPr>
        <p:txBody>
          <a:bodyPr lIns="91425" tIns="45700" rIns="91425" bIns="45700" anchor="t" anchorCtr="0">
            <a:noAutofit/>
          </a:bodyPr>
          <a:lstStyle/>
          <a:p>
            <a:pPr marL="342900" marR="0" lvl="0" indent="-342900" algn="just" rtl="0">
              <a:lnSpc>
                <a:spcPct val="107000"/>
              </a:lnSpc>
              <a:spcBef>
                <a:spcPts val="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Yearly prediction of real estate pricing from the past and  current scenario. This new application provides the facility for prediction of the prices of the assets and give an idea about the trend of the value of properties.</a:t>
            </a:r>
          </a:p>
          <a:p>
            <a:pPr marL="0" marR="0" lvl="0" indent="0" algn="just" rtl="0">
              <a:lnSpc>
                <a:spcPct val="107000"/>
              </a:lnSpc>
              <a:spcBef>
                <a:spcPts val="800"/>
              </a:spcBef>
              <a:spcAft>
                <a:spcPts val="0"/>
              </a:spcAft>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Users can create group and discuss about different properties with agents. The agent can give notifications to multiple customers and  also other agents through the group feature. This facility promotes customer-agent interaction.</a:t>
            </a:r>
          </a:p>
          <a:p>
            <a:pPr marL="0" marR="0" lvl="0" indent="0" algn="just" rtl="0">
              <a:lnSpc>
                <a:spcPct val="107000"/>
              </a:lnSpc>
              <a:spcBef>
                <a:spcPts val="800"/>
              </a:spcBef>
              <a:spcAft>
                <a:spcPts val="0"/>
              </a:spcAft>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There other features worth mentioning like the user can get alerts about the latest updates of the particular property, easy and user friendly search of multiple properties and simple interface.</a:t>
            </a:r>
          </a:p>
          <a:p>
            <a:pPr marL="342900" marR="0" lvl="0" indent="-342900" algn="just" rtl="0">
              <a:lnSpc>
                <a:spcPct val="107000"/>
              </a:lnSpc>
              <a:spcBef>
                <a:spcPts val="800"/>
              </a:spcBef>
              <a:spcAft>
                <a:spcPts val="0"/>
              </a:spcAft>
              <a:buClr>
                <a:schemeClr val="dk1"/>
              </a:buClr>
              <a:buFont typeface="Arial"/>
              <a:buNone/>
            </a:pPr>
            <a:endParaRPr sz="2000">
              <a:solidFill>
                <a:schemeClr val="dk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dk1"/>
              </a:buClr>
              <a:buSzPct val="100000"/>
              <a:buFont typeface="Arial"/>
              <a:buChar char="•"/>
            </a:pPr>
            <a:r>
              <a:rPr lang="en-IN" sz="2000">
                <a:solidFill>
                  <a:schemeClr val="dk1"/>
                </a:solidFill>
                <a:latin typeface="Calibri"/>
                <a:ea typeface="Calibri"/>
                <a:cs typeface="Calibri"/>
                <a:sym typeface="Calibri"/>
              </a:rPr>
              <a:t>The system not only allows to view the graphical form of the trend, but also allows the  user to save the report of the analysis and prediction to the disc.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2951818" y="1430738"/>
            <a:ext cx="2952328" cy="288032"/>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br>
              <a:rPr lang="en-IN" sz="2400" b="1" i="0" u="none" strike="noStrike" cap="none">
                <a:solidFill>
                  <a:schemeClr val="dk2"/>
                </a:solidFill>
                <a:latin typeface="Calibri"/>
                <a:ea typeface="Calibri"/>
                <a:cs typeface="Calibri"/>
                <a:sym typeface="Calibri"/>
              </a:rPr>
            </a:br>
            <a:r>
              <a:rPr lang="en-IN" sz="2400" b="1" i="0" u="none" strike="noStrike" cap="none">
                <a:solidFill>
                  <a:schemeClr val="dk2"/>
                </a:solidFill>
                <a:latin typeface="Calibri"/>
                <a:ea typeface="Calibri"/>
                <a:cs typeface="Calibri"/>
                <a:sym typeface="Calibri"/>
              </a:rPr>
              <a:t>Context Level Diagram</a:t>
            </a:r>
          </a:p>
        </p:txBody>
      </p:sp>
      <p:pic>
        <p:nvPicPr>
          <p:cNvPr id="221" name="Shape 221"/>
          <p:cNvPicPr preferRelativeResize="0"/>
          <p:nvPr/>
        </p:nvPicPr>
        <p:blipFill rotWithShape="1">
          <a:blip r:embed="rId3">
            <a:alphaModFix/>
          </a:blip>
          <a:srcRect/>
          <a:stretch/>
        </p:blipFill>
        <p:spPr>
          <a:xfrm>
            <a:off x="323528" y="1871663"/>
            <a:ext cx="8208912" cy="4365648"/>
          </a:xfrm>
          <a:prstGeom prst="rect">
            <a:avLst/>
          </a:prstGeom>
          <a:noFill/>
          <a:ln>
            <a:noFill/>
          </a:ln>
        </p:spPr>
      </p:pic>
      <p:sp>
        <p:nvSpPr>
          <p:cNvPr id="222" name="Shape 222"/>
          <p:cNvSpPr/>
          <p:nvPr/>
        </p:nvSpPr>
        <p:spPr>
          <a:xfrm>
            <a:off x="2431955" y="460143"/>
            <a:ext cx="3992055"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04617B"/>
                </a:solidFill>
                <a:latin typeface="Constantia"/>
                <a:ea typeface="Constantia"/>
                <a:cs typeface="Constantia"/>
                <a:sym typeface="Constantia"/>
              </a:rPr>
              <a:t>Data Flow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139951" y="676137"/>
            <a:ext cx="1147058" cy="43204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2400" b="1" i="0" u="none" strike="noStrike" cap="none">
                <a:solidFill>
                  <a:schemeClr val="dk2"/>
                </a:solidFill>
                <a:latin typeface="Times New Roman"/>
                <a:ea typeface="Times New Roman"/>
                <a:cs typeface="Times New Roman"/>
                <a:sym typeface="Times New Roman"/>
              </a:rPr>
              <a:t>Level-1:</a:t>
            </a:r>
          </a:p>
        </p:txBody>
      </p:sp>
      <p:pic>
        <p:nvPicPr>
          <p:cNvPr id="228" name="Shape 228"/>
          <p:cNvPicPr preferRelativeResize="0">
            <a:picLocks noGrp="1"/>
          </p:cNvPicPr>
          <p:nvPr>
            <p:ph type="body" idx="1"/>
          </p:nvPr>
        </p:nvPicPr>
        <p:blipFill rotWithShape="1">
          <a:blip r:embed="rId3">
            <a:alphaModFix/>
          </a:blip>
          <a:srcRect/>
          <a:stretch/>
        </p:blipFill>
        <p:spPr>
          <a:xfrm>
            <a:off x="1102616" y="1260480"/>
            <a:ext cx="7200799" cy="2304256"/>
          </a:xfrm>
          <a:prstGeom prst="rect">
            <a:avLst/>
          </a:prstGeom>
          <a:noFill/>
          <a:ln>
            <a:noFill/>
          </a:ln>
        </p:spPr>
      </p:pic>
      <p:pic>
        <p:nvPicPr>
          <p:cNvPr id="229" name="Shape 229"/>
          <p:cNvPicPr preferRelativeResize="0"/>
          <p:nvPr/>
        </p:nvPicPr>
        <p:blipFill rotWithShape="1">
          <a:blip r:embed="rId4">
            <a:alphaModFix/>
          </a:blip>
          <a:srcRect/>
          <a:stretch/>
        </p:blipFill>
        <p:spPr>
          <a:xfrm>
            <a:off x="994604" y="3933055"/>
            <a:ext cx="7416824" cy="23762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a:picLocks noGrp="1"/>
          </p:cNvPicPr>
          <p:nvPr>
            <p:ph type="body" idx="1"/>
          </p:nvPr>
        </p:nvPicPr>
        <p:blipFill rotWithShape="1">
          <a:blip r:embed="rId3">
            <a:alphaModFix/>
          </a:blip>
          <a:srcRect/>
          <a:stretch/>
        </p:blipFill>
        <p:spPr>
          <a:xfrm>
            <a:off x="539550" y="1628800"/>
            <a:ext cx="7992887" cy="3751137"/>
          </a:xfrm>
          <a:prstGeom prst="rect">
            <a:avLst/>
          </a:prstGeom>
          <a:noFill/>
          <a:ln>
            <a:noFill/>
          </a:ln>
        </p:spPr>
      </p:pic>
      <p:sp>
        <p:nvSpPr>
          <p:cNvPr id="235" name="Shape 235"/>
          <p:cNvSpPr txBox="1">
            <a:spLocks noGrp="1"/>
          </p:cNvSpPr>
          <p:nvPr>
            <p:ph type="title"/>
          </p:nvPr>
        </p:nvSpPr>
        <p:spPr>
          <a:xfrm>
            <a:off x="3962466" y="620687"/>
            <a:ext cx="1147058" cy="43204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2400" b="1" i="0" u="none" strike="noStrike" cap="none">
                <a:solidFill>
                  <a:schemeClr val="dk2"/>
                </a:solidFill>
                <a:latin typeface="Times New Roman"/>
                <a:ea typeface="Times New Roman"/>
                <a:cs typeface="Times New Roman"/>
                <a:sym typeface="Times New Roman"/>
              </a:rPr>
              <a:t>Level-1: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699791" y="2276872"/>
            <a:ext cx="3250703" cy="634081"/>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alibri"/>
              <a:buNone/>
            </a:pPr>
            <a:r>
              <a:rPr lang="en-IN" sz="2400" b="1" i="0" u="none" strike="noStrike" cap="none">
                <a:solidFill>
                  <a:schemeClr val="dk2"/>
                </a:solidFill>
                <a:latin typeface="Calibri"/>
                <a:ea typeface="Calibri"/>
                <a:cs typeface="Calibri"/>
                <a:sym typeface="Calibri"/>
              </a:rPr>
              <a:t>Level-2:</a:t>
            </a:r>
          </a:p>
        </p:txBody>
      </p:sp>
      <p:pic>
        <p:nvPicPr>
          <p:cNvPr id="241" name="Shape 241"/>
          <p:cNvPicPr preferRelativeResize="0">
            <a:picLocks noGrp="1"/>
          </p:cNvPicPr>
          <p:nvPr>
            <p:ph type="body" idx="1"/>
          </p:nvPr>
        </p:nvPicPr>
        <p:blipFill rotWithShape="1">
          <a:blip r:embed="rId3">
            <a:alphaModFix/>
          </a:blip>
          <a:srcRect/>
          <a:stretch/>
        </p:blipFill>
        <p:spPr>
          <a:xfrm>
            <a:off x="755575" y="1196751"/>
            <a:ext cx="7920880" cy="2232248"/>
          </a:xfrm>
          <a:prstGeom prst="rect">
            <a:avLst/>
          </a:prstGeom>
          <a:noFill/>
          <a:ln>
            <a:noFill/>
          </a:ln>
        </p:spPr>
      </p:pic>
      <p:pic>
        <p:nvPicPr>
          <p:cNvPr id="242" name="Shape 242"/>
          <p:cNvPicPr preferRelativeResize="0"/>
          <p:nvPr/>
        </p:nvPicPr>
        <p:blipFill rotWithShape="1">
          <a:blip r:embed="rId4">
            <a:alphaModFix/>
          </a:blip>
          <a:srcRect/>
          <a:stretch/>
        </p:blipFill>
        <p:spPr>
          <a:xfrm>
            <a:off x="611560" y="3717032"/>
            <a:ext cx="7920880" cy="2707382"/>
          </a:xfrm>
          <a:prstGeom prst="rect">
            <a:avLst/>
          </a:prstGeom>
          <a:noFill/>
          <a:ln>
            <a:noFill/>
          </a:ln>
        </p:spPr>
      </p:pic>
      <p:sp>
        <p:nvSpPr>
          <p:cNvPr id="243" name="Shape 243"/>
          <p:cNvSpPr txBox="1"/>
          <p:nvPr/>
        </p:nvSpPr>
        <p:spPr>
          <a:xfrm>
            <a:off x="3941858" y="678706"/>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467543" y="1412775"/>
            <a:ext cx="8135682" cy="3960438"/>
          </a:xfrm>
          <a:prstGeom prst="rect">
            <a:avLst/>
          </a:prstGeom>
          <a:noFill/>
          <a:ln>
            <a:noFill/>
          </a:ln>
        </p:spPr>
      </p:pic>
      <p:sp>
        <p:nvSpPr>
          <p:cNvPr id="249" name="Shape 249"/>
          <p:cNvSpPr txBox="1"/>
          <p:nvPr/>
        </p:nvSpPr>
        <p:spPr>
          <a:xfrm>
            <a:off x="3941858" y="678706"/>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Shape 254"/>
          <p:cNvPicPr preferRelativeResize="0">
            <a:picLocks noGrp="1"/>
          </p:cNvPicPr>
          <p:nvPr>
            <p:ph type="body" idx="1"/>
          </p:nvPr>
        </p:nvPicPr>
        <p:blipFill rotWithShape="1">
          <a:blip r:embed="rId3">
            <a:alphaModFix/>
          </a:blip>
          <a:srcRect/>
          <a:stretch/>
        </p:blipFill>
        <p:spPr>
          <a:xfrm>
            <a:off x="683566" y="1628800"/>
            <a:ext cx="7776864" cy="4312873"/>
          </a:xfrm>
          <a:prstGeom prst="rect">
            <a:avLst/>
          </a:prstGeom>
          <a:noFill/>
          <a:ln>
            <a:noFill/>
          </a:ln>
        </p:spPr>
      </p:pic>
      <p:sp>
        <p:nvSpPr>
          <p:cNvPr id="255" name="Shape 255"/>
          <p:cNvSpPr txBox="1"/>
          <p:nvPr/>
        </p:nvSpPr>
        <p:spPr>
          <a:xfrm>
            <a:off x="3941857" y="692695"/>
            <a:ext cx="1260280"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rgbClr val="105964"/>
                </a:solidFill>
                <a:latin typeface="Times New Roman"/>
                <a:ea typeface="Times New Roman"/>
                <a:cs typeface="Times New Roman"/>
                <a:sym typeface="Times New Roman"/>
              </a:rPr>
              <a:t>Level-2: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23233" y="260647"/>
            <a:ext cx="8229600" cy="72008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Project Details:</a:t>
            </a:r>
          </a:p>
        </p:txBody>
      </p:sp>
      <p:sp>
        <p:nvSpPr>
          <p:cNvPr id="104" name="Shape 104"/>
          <p:cNvSpPr/>
          <p:nvPr/>
        </p:nvSpPr>
        <p:spPr>
          <a:xfrm>
            <a:off x="1247682" y="1484783"/>
            <a:ext cx="6780702" cy="4968551"/>
          </a:xfrm>
          <a:prstGeom prst="roundRect">
            <a:avLst>
              <a:gd name="adj" fmla="val 16667"/>
            </a:avLst>
          </a:prstGeom>
          <a:solidFill>
            <a:srgbClr val="FFC000"/>
          </a:solidFill>
          <a:ln w="25400" cap="flat" cmpd="sng">
            <a:solidFill>
              <a:srgbClr val="0A519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IN" sz="1800" b="1" dirty="0">
                <a:solidFill>
                  <a:srgbClr val="0C0C0C"/>
                </a:solidFill>
                <a:latin typeface="Calibri"/>
                <a:ea typeface="Calibri"/>
                <a:cs typeface="Calibri"/>
                <a:sym typeface="Calibri"/>
              </a:rPr>
              <a:t>Project Title : 		The Asset Consultancy</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Project ID:	</a:t>
            </a:r>
            <a:r>
              <a:rPr lang="en-IN" sz="1800" b="1">
                <a:solidFill>
                  <a:srgbClr val="0C0C0C"/>
                </a:solidFill>
                <a:latin typeface="Calibri"/>
                <a:ea typeface="Calibri"/>
                <a:cs typeface="Calibri"/>
                <a:sym typeface="Calibri"/>
              </a:rPr>
              <a:t>                 46414</a:t>
            </a:r>
            <a:endParaRPr lang="en-IN" sz="1800" b="1" dirty="0">
              <a:solidFill>
                <a:srgbClr val="0C0C0C"/>
              </a:solidFill>
              <a:latin typeface="Calibri"/>
              <a:ea typeface="Calibri"/>
              <a:cs typeface="Calibri"/>
              <a:sym typeface="Calibri"/>
            </a:endParaRP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Group Size: 		2</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Name Of Developers : 	</a:t>
            </a:r>
            <a:r>
              <a:rPr lang="en-IN" sz="1800" b="1" dirty="0" err="1">
                <a:solidFill>
                  <a:srgbClr val="0C0C0C"/>
                </a:solidFill>
                <a:latin typeface="Calibri"/>
                <a:ea typeface="Calibri"/>
                <a:cs typeface="Calibri"/>
                <a:sym typeface="Calibri"/>
              </a:rPr>
              <a:t>Janki</a:t>
            </a:r>
            <a:r>
              <a:rPr lang="en-IN" sz="1800" b="1" dirty="0">
                <a:solidFill>
                  <a:srgbClr val="0C0C0C"/>
                </a:solidFill>
                <a:latin typeface="Calibri"/>
                <a:ea typeface="Calibri"/>
                <a:cs typeface="Calibri"/>
                <a:sym typeface="Calibri"/>
              </a:rPr>
              <a:t> </a:t>
            </a:r>
            <a:r>
              <a:rPr lang="en-IN" sz="1800" b="1" dirty="0" err="1">
                <a:solidFill>
                  <a:srgbClr val="0C0C0C"/>
                </a:solidFill>
                <a:latin typeface="Calibri"/>
                <a:ea typeface="Calibri"/>
                <a:cs typeface="Calibri"/>
                <a:sym typeface="Calibri"/>
              </a:rPr>
              <a:t>Kansara</a:t>
            </a:r>
            <a:r>
              <a:rPr lang="en-IN" sz="1800" b="1" dirty="0">
                <a:solidFill>
                  <a:srgbClr val="0C0C0C"/>
                </a:solidFill>
                <a:latin typeface="Calibri"/>
                <a:ea typeface="Calibri"/>
                <a:cs typeface="Calibri"/>
                <a:sym typeface="Calibri"/>
              </a:rPr>
              <a:t>(120170107024)</a:t>
            </a:r>
          </a:p>
          <a:p>
            <a:pPr marL="0" marR="0" lvl="0" indent="0" algn="l" rtl="0">
              <a:spcBef>
                <a:spcPts val="0"/>
              </a:spcBef>
              <a:buSzPct val="25000"/>
              <a:buNone/>
            </a:pPr>
            <a:r>
              <a:rPr lang="en-IN" sz="1800" b="1" dirty="0">
                <a:solidFill>
                  <a:srgbClr val="0C0C0C"/>
                </a:solidFill>
                <a:latin typeface="Calibri"/>
                <a:ea typeface="Calibri"/>
                <a:cs typeface="Calibri"/>
                <a:sym typeface="Calibri"/>
              </a:rPr>
              <a:t>                                                    Rushin Naik (120170107046)</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Project Type:		IDP</a:t>
            </a:r>
          </a:p>
          <a:p>
            <a:pPr marL="0" marR="0" lvl="0" indent="0" algn="l" rtl="0">
              <a:spcBef>
                <a:spcPts val="0"/>
              </a:spcBef>
              <a:buNone/>
            </a:pPr>
            <a:endParaRPr sz="1800" b="1" dirty="0">
              <a:solidFill>
                <a:srgbClr val="0C0C0C"/>
              </a:solidFill>
              <a:latin typeface="Calibri"/>
              <a:ea typeface="Calibri"/>
              <a:cs typeface="Calibri"/>
              <a:sym typeface="Calibri"/>
            </a:endParaRPr>
          </a:p>
          <a:p>
            <a:pPr marL="0" marR="0" lvl="0" indent="0" algn="l" rtl="0">
              <a:spcBef>
                <a:spcPts val="0"/>
              </a:spcBef>
              <a:buSzPct val="25000"/>
              <a:buNone/>
            </a:pPr>
            <a:r>
              <a:rPr lang="en-IN" sz="1800" b="1" dirty="0">
                <a:solidFill>
                  <a:srgbClr val="0C0C0C"/>
                </a:solidFill>
                <a:latin typeface="Calibri"/>
                <a:ea typeface="Calibri"/>
                <a:cs typeface="Calibri"/>
                <a:sym typeface="Calibri"/>
              </a:rPr>
              <a:t>Company Name:	 	</a:t>
            </a:r>
            <a:r>
              <a:rPr lang="en-IN" sz="1800" b="1" dirty="0" err="1">
                <a:solidFill>
                  <a:srgbClr val="0C0C0C"/>
                </a:solidFill>
                <a:latin typeface="Calibri"/>
                <a:ea typeface="Calibri"/>
                <a:cs typeface="Calibri"/>
                <a:sym typeface="Calibri"/>
              </a:rPr>
              <a:t>Sculptsoft</a:t>
            </a:r>
            <a:endParaRPr lang="en-IN" sz="1800" b="1" dirty="0">
              <a:solidFill>
                <a:srgbClr val="0C0C0C"/>
              </a:solidFill>
              <a:latin typeface="Calibri"/>
              <a:ea typeface="Calibri"/>
              <a:cs typeface="Calibri"/>
              <a:sym typeface="Calibri"/>
            </a:endParaRPr>
          </a:p>
          <a:p>
            <a:pPr marL="0" marR="0" lvl="0" indent="0" algn="l" rtl="0">
              <a:spcBef>
                <a:spcPts val="0"/>
              </a:spcBef>
              <a:buNone/>
            </a:pPr>
            <a:endParaRPr sz="1800" b="1" dirty="0">
              <a:solidFill>
                <a:srgbClr val="0C0C0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51519" y="188640"/>
            <a:ext cx="3754760" cy="504056"/>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Use Case Diagram:</a:t>
            </a:r>
          </a:p>
        </p:txBody>
      </p:sp>
      <p:pic>
        <p:nvPicPr>
          <p:cNvPr id="261" name="Shape 261"/>
          <p:cNvPicPr preferRelativeResize="0">
            <a:picLocks noGrp="1"/>
          </p:cNvPicPr>
          <p:nvPr>
            <p:ph type="body" idx="1"/>
          </p:nvPr>
        </p:nvPicPr>
        <p:blipFill rotWithShape="1">
          <a:blip r:embed="rId3">
            <a:alphaModFix/>
          </a:blip>
          <a:srcRect/>
          <a:stretch/>
        </p:blipFill>
        <p:spPr>
          <a:xfrm>
            <a:off x="4355976" y="836712"/>
            <a:ext cx="4200755" cy="58326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Shape 267"/>
          <p:cNvPicPr preferRelativeResize="0">
            <a:picLocks noGrp="1"/>
          </p:cNvPicPr>
          <p:nvPr>
            <p:ph type="body" idx="1"/>
          </p:nvPr>
        </p:nvPicPr>
        <p:blipFill rotWithShape="1">
          <a:blip r:embed="rId3">
            <a:alphaModFix/>
          </a:blip>
          <a:srcRect/>
          <a:stretch/>
        </p:blipFill>
        <p:spPr>
          <a:xfrm>
            <a:off x="3275856" y="404663"/>
            <a:ext cx="5472607" cy="6336703"/>
          </a:xfrm>
          <a:prstGeom prst="rect">
            <a:avLst/>
          </a:prstGeom>
          <a:noFill/>
          <a:ln>
            <a:noFill/>
          </a:ln>
        </p:spPr>
      </p:pic>
      <p:sp>
        <p:nvSpPr>
          <p:cNvPr id="268" name="Shape 268"/>
          <p:cNvSpPr txBox="1"/>
          <p:nvPr/>
        </p:nvSpPr>
        <p:spPr>
          <a:xfrm>
            <a:off x="179511" y="116631"/>
            <a:ext cx="4104456"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Times New Roman"/>
                <a:ea typeface="Times New Roman"/>
                <a:cs typeface="Times New Roman"/>
                <a:sym typeface="Times New Roman"/>
              </a:rPr>
              <a:t>State Transition Diagram: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a:picLocks noGrp="1"/>
          </p:cNvPicPr>
          <p:nvPr>
            <p:ph type="body" idx="1"/>
          </p:nvPr>
        </p:nvPicPr>
        <p:blipFill rotWithShape="1">
          <a:blip r:embed="rId3">
            <a:alphaModFix/>
          </a:blip>
          <a:srcRect/>
          <a:stretch/>
        </p:blipFill>
        <p:spPr>
          <a:xfrm>
            <a:off x="3779912" y="243361"/>
            <a:ext cx="4824535" cy="6497061"/>
          </a:xfrm>
          <a:prstGeom prst="rect">
            <a:avLst/>
          </a:prstGeom>
          <a:noFill/>
          <a:ln>
            <a:noFill/>
          </a:ln>
        </p:spPr>
      </p:pic>
      <p:sp>
        <p:nvSpPr>
          <p:cNvPr id="274" name="Shape 274"/>
          <p:cNvSpPr txBox="1"/>
          <p:nvPr/>
        </p:nvSpPr>
        <p:spPr>
          <a:xfrm>
            <a:off x="179511" y="246131"/>
            <a:ext cx="360039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Activity Diagram: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Shape 279"/>
          <p:cNvPicPr preferRelativeResize="0">
            <a:picLocks noGrp="1"/>
          </p:cNvPicPr>
          <p:nvPr>
            <p:ph type="body" idx="1"/>
          </p:nvPr>
        </p:nvPicPr>
        <p:blipFill rotWithShape="1">
          <a:blip r:embed="rId3">
            <a:alphaModFix/>
          </a:blip>
          <a:srcRect/>
          <a:stretch/>
        </p:blipFill>
        <p:spPr>
          <a:xfrm>
            <a:off x="3347862" y="401562"/>
            <a:ext cx="5469597" cy="6267798"/>
          </a:xfrm>
          <a:prstGeom prst="rect">
            <a:avLst/>
          </a:prstGeom>
          <a:noFill/>
          <a:ln>
            <a:noFill/>
          </a:ln>
        </p:spPr>
      </p:pic>
      <p:sp>
        <p:nvSpPr>
          <p:cNvPr id="280" name="Shape 280"/>
          <p:cNvSpPr txBox="1"/>
          <p:nvPr/>
        </p:nvSpPr>
        <p:spPr>
          <a:xfrm>
            <a:off x="107504" y="188640"/>
            <a:ext cx="349187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Class Diagram: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116631"/>
            <a:ext cx="8229600" cy="1224135"/>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200" b="1" i="0" u="none" strike="noStrike" cap="none">
                <a:solidFill>
                  <a:schemeClr val="dk2"/>
                </a:solidFill>
                <a:latin typeface="Constantia"/>
                <a:ea typeface="Constantia"/>
                <a:cs typeface="Constantia"/>
                <a:sym typeface="Constantia"/>
              </a:rPr>
              <a:t>Object </a:t>
            </a:r>
            <a:br>
              <a:rPr lang="en-IN" sz="3200" b="1" i="0" u="none" strike="noStrike" cap="none">
                <a:solidFill>
                  <a:schemeClr val="dk2"/>
                </a:solidFill>
                <a:latin typeface="Constantia"/>
                <a:ea typeface="Constantia"/>
                <a:cs typeface="Constantia"/>
                <a:sym typeface="Constantia"/>
              </a:rPr>
            </a:br>
            <a:r>
              <a:rPr lang="en-IN" sz="3200" b="1" i="0" u="none" strike="noStrike" cap="none">
                <a:solidFill>
                  <a:schemeClr val="dk2"/>
                </a:solidFill>
                <a:latin typeface="Constantia"/>
                <a:ea typeface="Constantia"/>
                <a:cs typeface="Constantia"/>
                <a:sym typeface="Constantia"/>
              </a:rPr>
              <a:t>Diagram:</a:t>
            </a:r>
          </a:p>
        </p:txBody>
      </p:sp>
      <p:pic>
        <p:nvPicPr>
          <p:cNvPr id="286" name="Shape 286"/>
          <p:cNvPicPr preferRelativeResize="0"/>
          <p:nvPr/>
        </p:nvPicPr>
        <p:blipFill rotWithShape="1">
          <a:blip r:embed="rId3">
            <a:alphaModFix/>
          </a:blip>
          <a:srcRect/>
          <a:stretch/>
        </p:blipFill>
        <p:spPr>
          <a:xfrm>
            <a:off x="2915816" y="116631"/>
            <a:ext cx="6048671" cy="66247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116631"/>
            <a:ext cx="8229600" cy="648071"/>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200" b="1" i="0" u="none" strike="noStrike" cap="none">
                <a:solidFill>
                  <a:schemeClr val="dk2"/>
                </a:solidFill>
                <a:latin typeface="Constantia"/>
                <a:ea typeface="Constantia"/>
                <a:cs typeface="Constantia"/>
                <a:sym typeface="Constantia"/>
              </a:rPr>
              <a:t>E-R Diagram:</a:t>
            </a:r>
          </a:p>
        </p:txBody>
      </p:sp>
      <p:pic>
        <p:nvPicPr>
          <p:cNvPr id="292" name="Shape 292"/>
          <p:cNvPicPr preferRelativeResize="0"/>
          <p:nvPr/>
        </p:nvPicPr>
        <p:blipFill rotWithShape="1">
          <a:blip r:embed="rId3">
            <a:alphaModFix/>
          </a:blip>
          <a:srcRect/>
          <a:stretch/>
        </p:blipFill>
        <p:spPr>
          <a:xfrm>
            <a:off x="3131840" y="548679"/>
            <a:ext cx="5904656" cy="60486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Shape 297"/>
          <p:cNvPicPr preferRelativeResize="0">
            <a:picLocks noGrp="1"/>
          </p:cNvPicPr>
          <p:nvPr>
            <p:ph type="body" idx="1"/>
          </p:nvPr>
        </p:nvPicPr>
        <p:blipFill rotWithShape="1">
          <a:blip r:embed="rId3">
            <a:alphaModFix/>
          </a:blip>
          <a:srcRect/>
          <a:stretch/>
        </p:blipFill>
        <p:spPr>
          <a:xfrm>
            <a:off x="3923928" y="840487"/>
            <a:ext cx="4968551" cy="5828871"/>
          </a:xfrm>
          <a:prstGeom prst="rect">
            <a:avLst/>
          </a:prstGeom>
          <a:noFill/>
          <a:ln>
            <a:noFill/>
          </a:ln>
        </p:spPr>
      </p:pic>
      <p:sp>
        <p:nvSpPr>
          <p:cNvPr id="298" name="Shape 298"/>
          <p:cNvSpPr txBox="1"/>
          <p:nvPr/>
        </p:nvSpPr>
        <p:spPr>
          <a:xfrm>
            <a:off x="179511" y="116631"/>
            <a:ext cx="3923928"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3200" b="1">
                <a:solidFill>
                  <a:srgbClr val="105964"/>
                </a:solidFill>
                <a:latin typeface="Constantia"/>
                <a:ea typeface="Constantia"/>
                <a:cs typeface="Constantia"/>
                <a:sym typeface="Constantia"/>
              </a:rPr>
              <a:t>Relationship Database Diagram: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332656"/>
            <a:ext cx="8229600" cy="720080"/>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Data Dictionary:</a:t>
            </a:r>
          </a:p>
        </p:txBody>
      </p:sp>
      <p:graphicFrame>
        <p:nvGraphicFramePr>
          <p:cNvPr id="304" name="Shape 304"/>
          <p:cNvGraphicFramePr/>
          <p:nvPr/>
        </p:nvGraphicFramePr>
        <p:xfrm>
          <a:off x="546914" y="1628800"/>
          <a:ext cx="3000000" cy="3000000"/>
        </p:xfrm>
        <a:graphic>
          <a:graphicData uri="http://schemas.openxmlformats.org/drawingml/2006/table">
            <a:tbl>
              <a:tblPr firstRow="1" firstCol="1" bandRow="1">
                <a:noFill/>
                <a:tableStyleId>{628E67B4-28D7-4219-B2EB-B395086DDAEA}</a:tableStyleId>
              </a:tblPr>
              <a:tblGrid>
                <a:gridCol w="2032050">
                  <a:extLst>
                    <a:ext uri="{9D8B030D-6E8A-4147-A177-3AD203B41FA5}">
                      <a16:colId xmlns:a16="http://schemas.microsoft.com/office/drawing/2014/main" val="20000"/>
                    </a:ext>
                  </a:extLst>
                </a:gridCol>
                <a:gridCol w="1409825">
                  <a:extLst>
                    <a:ext uri="{9D8B030D-6E8A-4147-A177-3AD203B41FA5}">
                      <a16:colId xmlns:a16="http://schemas.microsoft.com/office/drawing/2014/main" val="20001"/>
                    </a:ext>
                  </a:extLst>
                </a:gridCol>
                <a:gridCol w="1409825">
                  <a:extLst>
                    <a:ext uri="{9D8B030D-6E8A-4147-A177-3AD203B41FA5}">
                      <a16:colId xmlns:a16="http://schemas.microsoft.com/office/drawing/2014/main" val="20002"/>
                    </a:ext>
                  </a:extLst>
                </a:gridCol>
                <a:gridCol w="3285225">
                  <a:extLst>
                    <a:ext uri="{9D8B030D-6E8A-4147-A177-3AD203B41FA5}">
                      <a16:colId xmlns:a16="http://schemas.microsoft.com/office/drawing/2014/main" val="20003"/>
                    </a:ext>
                  </a:extLst>
                </a:gridCol>
              </a:tblGrid>
              <a:tr h="414050">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 </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property.</a:t>
                      </a:r>
                    </a:p>
                  </a:txBody>
                  <a:tcPr marL="68575" marR="68575" marT="0" marB="0"/>
                </a:tc>
                <a:extLst>
                  <a:ext uri="{0D108BD9-81ED-4DB2-BD59-A6C34878D82A}">
                    <a16:rowId xmlns:a16="http://schemas.microsoft.com/office/drawing/2014/main" val="10001"/>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property.</a:t>
                      </a:r>
                    </a:p>
                  </a:txBody>
                  <a:tcPr marL="68575" marR="68575" marT="0" marB="0"/>
                </a:tc>
                <a:extLst>
                  <a:ext uri="{0D108BD9-81ED-4DB2-BD59-A6C34878D82A}">
                    <a16:rowId xmlns:a16="http://schemas.microsoft.com/office/drawing/2014/main" val="10002"/>
                  </a:ext>
                </a:extLst>
              </a:tr>
              <a:tr h="1638175">
                <a:tc>
                  <a:txBody>
                    <a:bodyPr/>
                    <a:lstStyle/>
                    <a:p>
                      <a:pPr marL="0" marR="0" lvl="0" indent="0" algn="l" rtl="0">
                        <a:lnSpc>
                          <a:spcPct val="107000"/>
                        </a:lnSpc>
                        <a:spcBef>
                          <a:spcPts val="0"/>
                        </a:spcBef>
                        <a:spcAft>
                          <a:spcPts val="0"/>
                        </a:spcAft>
                        <a:buSzPct val="25000"/>
                        <a:buNone/>
                      </a:pPr>
                      <a:r>
                        <a:rPr lang="en-IN" sz="1100" u="none" strike="noStrike" cap="none"/>
                        <a:t>P_location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Varchar(200)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Address of the property.</a:t>
                      </a:r>
                    </a:p>
                  </a:txBody>
                  <a:tcPr marL="68575" marR="68575" marT="0" marB="0"/>
                </a:tc>
                <a:extLst>
                  <a:ext uri="{0D108BD9-81ED-4DB2-BD59-A6C34878D82A}">
                    <a16:rowId xmlns:a16="http://schemas.microsoft.com/office/drawing/2014/main" val="10003"/>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P_size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Area of property in sq. meter.</a:t>
                      </a:r>
                    </a:p>
                  </a:txBody>
                  <a:tcPr marL="68575" marR="68575" marT="0" marB="0"/>
                </a:tc>
                <a:extLst>
                  <a:ext uri="{0D108BD9-81ED-4DB2-BD59-A6C34878D82A}">
                    <a16:rowId xmlns:a16="http://schemas.microsoft.com/office/drawing/2014/main" val="10004"/>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P_type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Features of property.</a:t>
                      </a:r>
                    </a:p>
                  </a:txBody>
                  <a:tcPr marL="68575" marR="68575" marT="0" marB="0"/>
                </a:tc>
                <a:extLst>
                  <a:ext uri="{0D108BD9-81ED-4DB2-BD59-A6C34878D82A}">
                    <a16:rowId xmlns:a16="http://schemas.microsoft.com/office/drawing/2014/main" val="10005"/>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Associated_agent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Agent handling the property.</a:t>
                      </a:r>
                    </a:p>
                  </a:txBody>
                  <a:tcPr marL="68575" marR="68575" marT="0" marB="0"/>
                </a:tc>
                <a:extLst>
                  <a:ext uri="{0D108BD9-81ED-4DB2-BD59-A6C34878D82A}">
                    <a16:rowId xmlns:a16="http://schemas.microsoft.com/office/drawing/2014/main" val="10006"/>
                  </a:ext>
                </a:extLst>
              </a:tr>
              <a:tr h="414050">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Summary about the property.</a:t>
                      </a:r>
                    </a:p>
                  </a:txBody>
                  <a:tcPr marL="68575" marR="68575" marT="0" marB="0"/>
                </a:tc>
                <a:extLst>
                  <a:ext uri="{0D108BD9-81ED-4DB2-BD59-A6C34878D82A}">
                    <a16:rowId xmlns:a16="http://schemas.microsoft.com/office/drawing/2014/main" val="10007"/>
                  </a:ext>
                </a:extLst>
              </a:tr>
            </a:tbl>
          </a:graphicData>
        </a:graphic>
      </p:graphicFrame>
      <p:sp>
        <p:nvSpPr>
          <p:cNvPr id="305" name="Shape 305"/>
          <p:cNvSpPr txBox="1"/>
          <p:nvPr/>
        </p:nvSpPr>
        <p:spPr>
          <a:xfrm>
            <a:off x="457200" y="1052736"/>
            <a:ext cx="12961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Property: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graphicFrame>
        <p:nvGraphicFramePr>
          <p:cNvPr id="310" name="Shape 310"/>
          <p:cNvGraphicFramePr/>
          <p:nvPr/>
        </p:nvGraphicFramePr>
        <p:xfrm>
          <a:off x="755575" y="1590263"/>
          <a:ext cx="3000000" cy="3000000"/>
        </p:xfrm>
        <a:graphic>
          <a:graphicData uri="http://schemas.openxmlformats.org/drawingml/2006/table">
            <a:tbl>
              <a:tblPr firstRow="1" firstCol="1" bandRow="1">
                <a:noFill/>
                <a:tableStyleId>{628E67B4-28D7-4219-B2EB-B395086DDAEA}</a:tableStyleId>
              </a:tblPr>
              <a:tblGrid>
                <a:gridCol w="1961800">
                  <a:extLst>
                    <a:ext uri="{9D8B030D-6E8A-4147-A177-3AD203B41FA5}">
                      <a16:colId xmlns:a16="http://schemas.microsoft.com/office/drawing/2014/main" val="20000"/>
                    </a:ext>
                  </a:extLst>
                </a:gridCol>
                <a:gridCol w="1358225">
                  <a:extLst>
                    <a:ext uri="{9D8B030D-6E8A-4147-A177-3AD203B41FA5}">
                      <a16:colId xmlns:a16="http://schemas.microsoft.com/office/drawing/2014/main" val="20001"/>
                    </a:ext>
                  </a:extLst>
                </a:gridCol>
                <a:gridCol w="1359900">
                  <a:extLst>
                    <a:ext uri="{9D8B030D-6E8A-4147-A177-3AD203B41FA5}">
                      <a16:colId xmlns:a16="http://schemas.microsoft.com/office/drawing/2014/main" val="20002"/>
                    </a:ext>
                  </a:extLst>
                </a:gridCol>
                <a:gridCol w="3168925">
                  <a:extLst>
                    <a:ext uri="{9D8B030D-6E8A-4147-A177-3AD203B41FA5}">
                      <a16:colId xmlns:a16="http://schemas.microsoft.com/office/drawing/2014/main" val="20003"/>
                    </a:ext>
                  </a:extLst>
                </a:gridCol>
              </a:tblGrid>
              <a:tr h="27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 </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customer.</a:t>
                      </a:r>
                    </a:p>
                  </a:txBody>
                  <a:tcPr marL="68575" marR="68575" marT="0" marB="0"/>
                </a:tc>
                <a:extLst>
                  <a:ext uri="{0D108BD9-81ED-4DB2-BD59-A6C34878D82A}">
                    <a16:rowId xmlns:a16="http://schemas.microsoft.com/office/drawing/2014/main" val="10001"/>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Login id.</a:t>
                      </a:r>
                    </a:p>
                  </a:txBody>
                  <a:tcPr marL="68575" marR="68575" marT="0" marB="0"/>
                </a:tc>
                <a:extLst>
                  <a:ext uri="{0D108BD9-81ED-4DB2-BD59-A6C34878D82A}">
                    <a16:rowId xmlns:a16="http://schemas.microsoft.com/office/drawing/2014/main" val="10002"/>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customer.</a:t>
                      </a:r>
                    </a:p>
                  </a:txBody>
                  <a:tcPr marL="68575" marR="68575" marT="0" marB="0"/>
                </a:tc>
                <a:extLst>
                  <a:ext uri="{0D108BD9-81ED-4DB2-BD59-A6C34878D82A}">
                    <a16:rowId xmlns:a16="http://schemas.microsoft.com/office/drawing/2014/main" val="10003"/>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C_gender</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Gender of customer.</a:t>
                      </a:r>
                    </a:p>
                  </a:txBody>
                  <a:tcPr marL="68575" marR="68575" marT="0" marB="0"/>
                </a:tc>
                <a:extLst>
                  <a:ext uri="{0D108BD9-81ED-4DB2-BD59-A6C34878D82A}">
                    <a16:rowId xmlns:a16="http://schemas.microsoft.com/office/drawing/2014/main" val="10004"/>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C_contactno</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Contact number of the customer.</a:t>
                      </a:r>
                    </a:p>
                  </a:txBody>
                  <a:tcPr marL="68575" marR="68575" marT="0" marB="0"/>
                </a:tc>
                <a:extLst>
                  <a:ext uri="{0D108BD9-81ED-4DB2-BD59-A6C34878D82A}">
                    <a16:rowId xmlns:a16="http://schemas.microsoft.com/office/drawing/2014/main" val="10005"/>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C_email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Email id of the customer.</a:t>
                      </a:r>
                    </a:p>
                  </a:txBody>
                  <a:tcPr marL="68575" marR="68575" marT="0" marB="0"/>
                </a:tc>
                <a:extLst>
                  <a:ext uri="{0D108BD9-81ED-4DB2-BD59-A6C34878D82A}">
                    <a16:rowId xmlns:a16="http://schemas.microsoft.com/office/drawing/2014/main" val="10006"/>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id of group the customer has joined</a:t>
                      </a:r>
                    </a:p>
                  </a:txBody>
                  <a:tcPr marL="68575" marR="68575" marT="0" marB="0"/>
                </a:tc>
                <a:extLst>
                  <a:ext uri="{0D108BD9-81ED-4DB2-BD59-A6C34878D82A}">
                    <a16:rowId xmlns:a16="http://schemas.microsoft.com/office/drawing/2014/main" val="10007"/>
                  </a:ext>
                </a:extLst>
              </a:tr>
            </a:tbl>
          </a:graphicData>
        </a:graphic>
      </p:graphicFrame>
      <p:graphicFrame>
        <p:nvGraphicFramePr>
          <p:cNvPr id="311" name="Shape 311"/>
          <p:cNvGraphicFramePr/>
          <p:nvPr/>
        </p:nvGraphicFramePr>
        <p:xfrm>
          <a:off x="755575" y="4437112"/>
          <a:ext cx="3000000" cy="3000000"/>
        </p:xfrm>
        <a:graphic>
          <a:graphicData uri="http://schemas.openxmlformats.org/drawingml/2006/table">
            <a:tbl>
              <a:tblPr firstRow="1" firstCol="1" bandRow="1">
                <a:noFill/>
                <a:tableStyleId>{628E67B4-28D7-4219-B2EB-B395086DDAEA}</a:tableStyleId>
              </a:tblPr>
              <a:tblGrid>
                <a:gridCol w="1979800">
                  <a:extLst>
                    <a:ext uri="{9D8B030D-6E8A-4147-A177-3AD203B41FA5}">
                      <a16:colId xmlns:a16="http://schemas.microsoft.com/office/drawing/2014/main" val="20000"/>
                    </a:ext>
                  </a:extLst>
                </a:gridCol>
                <a:gridCol w="1370700">
                  <a:extLst>
                    <a:ext uri="{9D8B030D-6E8A-4147-A177-3AD203B41FA5}">
                      <a16:colId xmlns:a16="http://schemas.microsoft.com/office/drawing/2014/main" val="20001"/>
                    </a:ext>
                  </a:extLst>
                </a:gridCol>
                <a:gridCol w="1372400">
                  <a:extLst>
                    <a:ext uri="{9D8B030D-6E8A-4147-A177-3AD203B41FA5}">
                      <a16:colId xmlns:a16="http://schemas.microsoft.com/office/drawing/2014/main" val="20002"/>
                    </a:ext>
                  </a:extLst>
                </a:gridCol>
                <a:gridCol w="3198000">
                  <a:extLst>
                    <a:ext uri="{9D8B030D-6E8A-4147-A177-3AD203B41FA5}">
                      <a16:colId xmlns:a16="http://schemas.microsoft.com/office/drawing/2014/main" val="20003"/>
                    </a:ext>
                  </a:extLst>
                </a:gridCol>
              </a:tblGrid>
              <a:tr h="27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agent.</a:t>
                      </a:r>
                    </a:p>
                  </a:txBody>
                  <a:tcPr marL="68575" marR="68575" marT="0" marB="0"/>
                </a:tc>
                <a:extLst>
                  <a:ext uri="{0D108BD9-81ED-4DB2-BD59-A6C34878D82A}">
                    <a16:rowId xmlns:a16="http://schemas.microsoft.com/office/drawing/2014/main" val="10001"/>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Login id.</a:t>
                      </a:r>
                    </a:p>
                  </a:txBody>
                  <a:tcPr marL="68575" marR="68575" marT="0" marB="0"/>
                </a:tc>
                <a:extLst>
                  <a:ext uri="{0D108BD9-81ED-4DB2-BD59-A6C34878D82A}">
                    <a16:rowId xmlns:a16="http://schemas.microsoft.com/office/drawing/2014/main" val="10002"/>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agent.</a:t>
                      </a:r>
                    </a:p>
                  </a:txBody>
                  <a:tcPr marL="68575" marR="68575" marT="0" marB="0"/>
                </a:tc>
                <a:extLst>
                  <a:ext uri="{0D108BD9-81ED-4DB2-BD59-A6C34878D82A}">
                    <a16:rowId xmlns:a16="http://schemas.microsoft.com/office/drawing/2014/main" val="10003"/>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A_contactno</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Contact number of  agent.</a:t>
                      </a:r>
                    </a:p>
                  </a:txBody>
                  <a:tcPr marL="68575" marR="68575" marT="0" marB="0"/>
                </a:tc>
                <a:extLst>
                  <a:ext uri="{0D108BD9-81ED-4DB2-BD59-A6C34878D82A}">
                    <a16:rowId xmlns:a16="http://schemas.microsoft.com/office/drawing/2014/main" val="10004"/>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A_address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Address of agent.</a:t>
                      </a:r>
                    </a:p>
                  </a:txBody>
                  <a:tcPr marL="68575" marR="68575" marT="0" marB="0"/>
                </a:tc>
                <a:extLst>
                  <a:ext uri="{0D108BD9-81ED-4DB2-BD59-A6C34878D82A}">
                    <a16:rowId xmlns:a16="http://schemas.microsoft.com/office/drawing/2014/main" val="10005"/>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A_email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Email id of agent.</a:t>
                      </a:r>
                    </a:p>
                  </a:txBody>
                  <a:tcPr marL="68575" marR="68575" marT="0" marB="0"/>
                </a:tc>
                <a:extLst>
                  <a:ext uri="{0D108BD9-81ED-4DB2-BD59-A6C34878D82A}">
                    <a16:rowId xmlns:a16="http://schemas.microsoft.com/office/drawing/2014/main" val="10006"/>
                  </a:ext>
                </a:extLst>
              </a:tr>
              <a:tr h="27002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Allow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Id of the group the agent has joined.</a:t>
                      </a:r>
                    </a:p>
                  </a:txBody>
                  <a:tcPr marL="68575" marR="68575" marT="0" marB="0"/>
                </a:tc>
                <a:extLst>
                  <a:ext uri="{0D108BD9-81ED-4DB2-BD59-A6C34878D82A}">
                    <a16:rowId xmlns:a16="http://schemas.microsoft.com/office/drawing/2014/main" val="10007"/>
                  </a:ext>
                </a:extLst>
              </a:tr>
            </a:tbl>
          </a:graphicData>
        </a:graphic>
      </p:graphicFrame>
      <p:sp>
        <p:nvSpPr>
          <p:cNvPr id="312" name="Shape 312"/>
          <p:cNvSpPr txBox="1"/>
          <p:nvPr/>
        </p:nvSpPr>
        <p:spPr>
          <a:xfrm>
            <a:off x="611560" y="1124744"/>
            <a:ext cx="144016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Customer:</a:t>
            </a:r>
          </a:p>
        </p:txBody>
      </p:sp>
      <p:sp>
        <p:nvSpPr>
          <p:cNvPr id="313" name="Shape 313"/>
          <p:cNvSpPr txBox="1"/>
          <p:nvPr/>
        </p:nvSpPr>
        <p:spPr>
          <a:xfrm>
            <a:off x="611560" y="4077071"/>
            <a:ext cx="108012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Agent: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318" name="Shape 318"/>
          <p:cNvGraphicFramePr/>
          <p:nvPr/>
        </p:nvGraphicFramePr>
        <p:xfrm>
          <a:off x="611560" y="1412775"/>
          <a:ext cx="3000000" cy="3000000"/>
        </p:xfrm>
        <a:graphic>
          <a:graphicData uri="http://schemas.openxmlformats.org/drawingml/2006/table">
            <a:tbl>
              <a:tblPr firstRow="1" firstCol="1" bandRow="1">
                <a:noFill/>
                <a:tableStyleId>{628E67B4-28D7-4219-B2EB-B395086DDAEA}</a:tableStyleId>
              </a:tblPr>
              <a:tblGrid>
                <a:gridCol w="1943800">
                  <a:extLst>
                    <a:ext uri="{9D8B030D-6E8A-4147-A177-3AD203B41FA5}">
                      <a16:colId xmlns:a16="http://schemas.microsoft.com/office/drawing/2014/main" val="20000"/>
                    </a:ext>
                  </a:extLst>
                </a:gridCol>
                <a:gridCol w="1345775">
                  <a:extLst>
                    <a:ext uri="{9D8B030D-6E8A-4147-A177-3AD203B41FA5}">
                      <a16:colId xmlns:a16="http://schemas.microsoft.com/office/drawing/2014/main" val="20001"/>
                    </a:ext>
                  </a:extLst>
                </a:gridCol>
                <a:gridCol w="1347425">
                  <a:extLst>
                    <a:ext uri="{9D8B030D-6E8A-4147-A177-3AD203B41FA5}">
                      <a16:colId xmlns:a16="http://schemas.microsoft.com/office/drawing/2014/main" val="20002"/>
                    </a:ext>
                  </a:extLst>
                </a:gridCol>
                <a:gridCol w="3139850">
                  <a:extLst>
                    <a:ext uri="{9D8B030D-6E8A-4147-A177-3AD203B41FA5}">
                      <a16:colId xmlns:a16="http://schemas.microsoft.com/office/drawing/2014/main" val="20003"/>
                    </a:ext>
                  </a:extLst>
                </a:gridCol>
              </a:tblGrid>
              <a:tr h="25457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the group.</a:t>
                      </a:r>
                    </a:p>
                  </a:txBody>
                  <a:tcPr marL="68575" marR="68575" marT="0" marB="0"/>
                </a:tc>
                <a:extLst>
                  <a:ext uri="{0D108BD9-81ED-4DB2-BD59-A6C34878D82A}">
                    <a16:rowId xmlns:a16="http://schemas.microsoft.com/office/drawing/2014/main" val="10001"/>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Name of group.</a:t>
                      </a:r>
                    </a:p>
                  </a:txBody>
                  <a:tcPr marL="68575" marR="68575" marT="0" marB="0"/>
                </a:tc>
                <a:extLst>
                  <a:ext uri="{0D108BD9-81ED-4DB2-BD59-A6C34878D82A}">
                    <a16:rowId xmlns:a16="http://schemas.microsoft.com/office/drawing/2014/main" val="10002"/>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G_admin</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Administrator of the group.</a:t>
                      </a:r>
                    </a:p>
                  </a:txBody>
                  <a:tcPr marL="68575" marR="68575" marT="0" marB="0"/>
                </a:tc>
                <a:extLst>
                  <a:ext uri="{0D108BD9-81ED-4DB2-BD59-A6C34878D82A}">
                    <a16:rowId xmlns:a16="http://schemas.microsoft.com/office/drawing/2014/main" val="10003"/>
                  </a:ext>
                </a:extLst>
              </a:tr>
              <a:tr h="254575">
                <a:tc>
                  <a:txBody>
                    <a:bodyPr/>
                    <a:lstStyle/>
                    <a:p>
                      <a:pPr marL="0" marR="0" lvl="0" indent="0" algn="l" rtl="0">
                        <a:lnSpc>
                          <a:spcPct val="107000"/>
                        </a:lnSpc>
                        <a:spcBef>
                          <a:spcPts val="0"/>
                        </a:spcBef>
                        <a:spcAft>
                          <a:spcPts val="0"/>
                        </a:spcAft>
                        <a:buSzPct val="25000"/>
                        <a:buNone/>
                      </a:pPr>
                      <a:r>
                        <a:rPr lang="en-IN" sz="1100" u="none" strike="noStrike" cap="none"/>
                        <a:t>No_of_members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Number of members in the group.</a:t>
                      </a:r>
                    </a:p>
                  </a:txBody>
                  <a:tcPr marL="68575" marR="68575" marT="0" marB="0"/>
                </a:tc>
                <a:extLst>
                  <a:ext uri="{0D108BD9-81ED-4DB2-BD59-A6C34878D82A}">
                    <a16:rowId xmlns:a16="http://schemas.microsoft.com/office/drawing/2014/main" val="10004"/>
                  </a:ext>
                </a:extLst>
              </a:tr>
              <a:tr h="498150">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login id of the members in the group.</a:t>
                      </a:r>
                    </a:p>
                  </a:txBody>
                  <a:tcPr marL="68575" marR="68575" marT="0" marB="0"/>
                </a:tc>
                <a:extLst>
                  <a:ext uri="{0D108BD9-81ED-4DB2-BD59-A6C34878D82A}">
                    <a16:rowId xmlns:a16="http://schemas.microsoft.com/office/drawing/2014/main" val="10005"/>
                  </a:ext>
                </a:extLst>
              </a:tr>
              <a:tr h="328400">
                <a:tc>
                  <a:txBody>
                    <a:bodyPr/>
                    <a:lstStyle/>
                    <a:p>
                      <a:pPr marL="0" marR="0" lvl="0" indent="0" algn="l" rtl="0">
                        <a:lnSpc>
                          <a:spcPct val="107000"/>
                        </a:lnSpc>
                        <a:spcBef>
                          <a:spcPts val="0"/>
                        </a:spcBef>
                        <a:spcAft>
                          <a:spcPts val="0"/>
                        </a:spcAft>
                        <a:buSzPct val="25000"/>
                        <a:buNone/>
                      </a:pPr>
                      <a:r>
                        <a:rPr lang="en-IN" sz="1100" u="none" strike="noStrike" cap="none"/>
                        <a:t>G_date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 on which the group was created.</a:t>
                      </a:r>
                    </a:p>
                  </a:txBody>
                  <a:tcPr marL="68575" marR="68575" marT="0" marB="0"/>
                </a:tc>
                <a:extLst>
                  <a:ext uri="{0D108BD9-81ED-4DB2-BD59-A6C34878D82A}">
                    <a16:rowId xmlns:a16="http://schemas.microsoft.com/office/drawing/2014/main" val="10006"/>
                  </a:ext>
                </a:extLst>
              </a:tr>
            </a:tbl>
          </a:graphicData>
        </a:graphic>
      </p:graphicFrame>
      <p:graphicFrame>
        <p:nvGraphicFramePr>
          <p:cNvPr id="319" name="Shape 319"/>
          <p:cNvGraphicFramePr/>
          <p:nvPr/>
        </p:nvGraphicFramePr>
        <p:xfrm>
          <a:off x="611560" y="4149080"/>
          <a:ext cx="3000000" cy="3000000"/>
        </p:xfrm>
        <a:graphic>
          <a:graphicData uri="http://schemas.openxmlformats.org/drawingml/2006/table">
            <a:tbl>
              <a:tblPr firstRow="1" firstCol="1" bandRow="1">
                <a:noFill/>
                <a:tableStyleId>{628E67B4-28D7-4219-B2EB-B395086DDAEA}</a:tableStyleId>
              </a:tblPr>
              <a:tblGrid>
                <a:gridCol w="1979800">
                  <a:extLst>
                    <a:ext uri="{9D8B030D-6E8A-4147-A177-3AD203B41FA5}">
                      <a16:colId xmlns:a16="http://schemas.microsoft.com/office/drawing/2014/main" val="20000"/>
                    </a:ext>
                  </a:extLst>
                </a:gridCol>
                <a:gridCol w="1370700">
                  <a:extLst>
                    <a:ext uri="{9D8B030D-6E8A-4147-A177-3AD203B41FA5}">
                      <a16:colId xmlns:a16="http://schemas.microsoft.com/office/drawing/2014/main" val="20001"/>
                    </a:ext>
                  </a:extLst>
                </a:gridCol>
                <a:gridCol w="1372400">
                  <a:extLst>
                    <a:ext uri="{9D8B030D-6E8A-4147-A177-3AD203B41FA5}">
                      <a16:colId xmlns:a16="http://schemas.microsoft.com/office/drawing/2014/main" val="20002"/>
                    </a:ext>
                  </a:extLst>
                </a:gridCol>
                <a:gridCol w="3198000">
                  <a:extLst>
                    <a:ext uri="{9D8B030D-6E8A-4147-A177-3AD203B41FA5}">
                      <a16:colId xmlns:a16="http://schemas.microsoft.com/office/drawing/2014/main" val="20003"/>
                    </a:ext>
                  </a:extLst>
                </a:gridCol>
              </a:tblGrid>
              <a:tr h="249600">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49600">
                <a:tc>
                  <a:txBody>
                    <a:bodyPr/>
                    <a:lstStyle/>
                    <a:p>
                      <a:pPr marL="0" marR="0" lvl="0" indent="0" algn="l" rtl="0">
                        <a:lnSpc>
                          <a:spcPct val="107000"/>
                        </a:lnSpc>
                        <a:spcBef>
                          <a:spcPts val="0"/>
                        </a:spcBef>
                        <a:spcAft>
                          <a:spcPts val="0"/>
                        </a:spcAft>
                        <a:buSzPct val="25000"/>
                        <a:buNone/>
                      </a:pPr>
                      <a:r>
                        <a:rPr lang="en-IN" sz="1100" u="none" strike="noStrike" cap="none"/>
                        <a:t>F_id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feedback.</a:t>
                      </a:r>
                    </a:p>
                  </a:txBody>
                  <a:tcPr marL="68575" marR="68575" marT="0" marB="0"/>
                </a:tc>
                <a:extLst>
                  <a:ext uri="{0D108BD9-81ED-4DB2-BD59-A6C34878D82A}">
                    <a16:rowId xmlns:a16="http://schemas.microsoft.com/office/drawing/2014/main" val="10001"/>
                  </a:ext>
                </a:extLst>
              </a:tr>
              <a:tr h="249600">
                <a:tc>
                  <a:txBody>
                    <a:bodyPr/>
                    <a:lstStyle/>
                    <a:p>
                      <a:pPr marL="0" marR="0" lvl="0" indent="0" algn="l" rtl="0">
                        <a:lnSpc>
                          <a:spcPct val="107000"/>
                        </a:lnSpc>
                        <a:spcBef>
                          <a:spcPts val="0"/>
                        </a:spcBef>
                        <a:spcAft>
                          <a:spcPts val="0"/>
                        </a:spcAft>
                        <a:buSzPct val="25000"/>
                        <a:buNone/>
                      </a:pPr>
                      <a:r>
                        <a:rPr lang="en-IN" sz="1100" u="none" strike="noStrike" cap="none"/>
                        <a:t>C_id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Customer who gave the feedback.</a:t>
                      </a:r>
                    </a:p>
                  </a:txBody>
                  <a:tcPr marL="68575" marR="68575" marT="0" marB="0"/>
                </a:tc>
                <a:extLst>
                  <a:ext uri="{0D108BD9-81ED-4DB2-BD59-A6C34878D82A}">
                    <a16:rowId xmlns:a16="http://schemas.microsoft.com/office/drawing/2014/main" val="10002"/>
                  </a:ext>
                </a:extLst>
              </a:tr>
              <a:tr h="1214125">
                <a:tc>
                  <a:txBody>
                    <a:bodyPr/>
                    <a:lstStyle/>
                    <a:p>
                      <a:pPr marL="0" marR="0" lvl="0" indent="0" algn="l" rtl="0">
                        <a:lnSpc>
                          <a:spcPct val="107000"/>
                        </a:lnSpc>
                        <a:spcBef>
                          <a:spcPts val="0"/>
                        </a:spcBef>
                        <a:spcAft>
                          <a:spcPts val="0"/>
                        </a:spcAft>
                        <a:buSzPct val="25000"/>
                        <a:buNone/>
                      </a:pPr>
                      <a:r>
                        <a:rPr lang="en-IN" sz="1100" u="none" strike="noStrike" cap="none"/>
                        <a:t>F_type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Property feedback or agent feedback.</a:t>
                      </a:r>
                    </a:p>
                  </a:txBody>
                  <a:tcPr marL="68575" marR="68575" marT="0" marB="0"/>
                </a:tc>
                <a:extLst>
                  <a:ext uri="{0D108BD9-81ED-4DB2-BD59-A6C34878D82A}">
                    <a16:rowId xmlns:a16="http://schemas.microsoft.com/office/drawing/2014/main" val="10003"/>
                  </a:ext>
                </a:extLst>
              </a:tr>
              <a:tr h="499200">
                <a:tc>
                  <a:txBody>
                    <a:bodyPr/>
                    <a:lstStyle/>
                    <a:p>
                      <a:pPr marL="0" marR="0" lvl="0" indent="0" algn="l" rtl="0">
                        <a:lnSpc>
                          <a:spcPct val="107000"/>
                        </a:lnSpc>
                        <a:spcBef>
                          <a:spcPts val="0"/>
                        </a:spcBef>
                        <a:spcAft>
                          <a:spcPts val="0"/>
                        </a:spcAft>
                        <a:buSzPct val="25000"/>
                        <a:buNone/>
                      </a:pPr>
                      <a:r>
                        <a:rPr lang="en-IN" sz="1100" u="none" strike="noStrike" cap="none"/>
                        <a:t>Subject_id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Agent id or Property id about which the feedback is posted.</a:t>
                      </a:r>
                    </a:p>
                  </a:txBody>
                  <a:tcPr marL="68575" marR="68575" marT="0" marB="0"/>
                </a:tc>
                <a:extLst>
                  <a:ext uri="{0D108BD9-81ED-4DB2-BD59-A6C34878D82A}">
                    <a16:rowId xmlns:a16="http://schemas.microsoft.com/office/drawing/2014/main" val="10004"/>
                  </a:ext>
                </a:extLst>
              </a:tr>
            </a:tbl>
          </a:graphicData>
        </a:graphic>
      </p:graphicFrame>
      <p:sp>
        <p:nvSpPr>
          <p:cNvPr id="320" name="Shape 320"/>
          <p:cNvSpPr txBox="1"/>
          <p:nvPr/>
        </p:nvSpPr>
        <p:spPr>
          <a:xfrm>
            <a:off x="539552" y="980728"/>
            <a:ext cx="150476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Group:</a:t>
            </a:r>
          </a:p>
        </p:txBody>
      </p:sp>
      <p:sp>
        <p:nvSpPr>
          <p:cNvPr id="321" name="Shape 321"/>
          <p:cNvSpPr txBox="1"/>
          <p:nvPr/>
        </p:nvSpPr>
        <p:spPr>
          <a:xfrm>
            <a:off x="539552" y="3789039"/>
            <a:ext cx="143555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Feedback: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Shape 109"/>
          <p:cNvGrpSpPr/>
          <p:nvPr/>
        </p:nvGrpSpPr>
        <p:grpSpPr>
          <a:xfrm>
            <a:off x="1187624" y="790267"/>
            <a:ext cx="6840760" cy="5591060"/>
            <a:chOff x="0" y="5465"/>
            <a:chExt cx="6840760" cy="5591060"/>
          </a:xfrm>
        </p:grpSpPr>
        <p:sp>
          <p:nvSpPr>
            <p:cNvPr id="110" name="Shape 110"/>
            <p:cNvSpPr/>
            <p:nvPr/>
          </p:nvSpPr>
          <p:spPr>
            <a:xfrm>
              <a:off x="0" y="5465"/>
              <a:ext cx="6840760" cy="5591060"/>
            </a:xfrm>
            <a:prstGeom prst="roundRect">
              <a:avLst>
                <a:gd name="adj" fmla="val 16667"/>
              </a:avLst>
            </a:prstGeom>
            <a:solidFill>
              <a:srgbClr val="FFC000"/>
            </a:solidFill>
            <a:ln w="25400"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txBox="1"/>
            <p:nvPr/>
          </p:nvSpPr>
          <p:spPr>
            <a:xfrm>
              <a:off x="272933" y="278397"/>
              <a:ext cx="6294894" cy="5045194"/>
            </a:xfrm>
            <a:prstGeom prst="rect">
              <a:avLst/>
            </a:prstGeom>
            <a:noFill/>
            <a:ln>
              <a:noFill/>
            </a:ln>
          </p:spPr>
          <p:txBody>
            <a:bodyPr lIns="76200" tIns="76200" rIns="76200" bIns="76200" anchor="ctr" anchorCtr="0">
              <a:noAutofit/>
            </a:bodyPr>
            <a:lstStyle/>
            <a:p>
              <a:pPr marL="0" marR="0" lvl="0" indent="0" algn="l" rtl="0">
                <a:lnSpc>
                  <a:spcPct val="90000"/>
                </a:lnSpc>
                <a:spcBef>
                  <a:spcPts val="0"/>
                </a:spcBef>
                <a:spcAft>
                  <a:spcPts val="0"/>
                </a:spcAft>
                <a:buSzPct val="25000"/>
                <a:buNone/>
              </a:pPr>
              <a:r>
                <a:rPr lang="en-IN" sz="2000" b="1">
                  <a:solidFill>
                    <a:schemeClr val="dk1"/>
                  </a:solidFill>
                  <a:latin typeface="Calibri"/>
                  <a:ea typeface="Calibri"/>
                  <a:cs typeface="Calibri"/>
                  <a:sym typeface="Calibri"/>
                </a:rPr>
                <a:t>1) Abstract</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2) Technology Used</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3) System Architecture </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4) Current Scenario</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5) New Flow</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6) Project Need</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7) Core Features and Benefits</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8) What’s New</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9) Diagrams</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10)Implementation of Big Data</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11) Future Scope </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12) Conclusion</a:t>
              </a:r>
            </a:p>
            <a:p>
              <a:pPr marL="0" marR="0" lvl="0" indent="0" algn="l" rtl="0">
                <a:lnSpc>
                  <a:spcPct val="90000"/>
                </a:lnSpc>
                <a:spcBef>
                  <a:spcPts val="700"/>
                </a:spcBef>
                <a:spcAft>
                  <a:spcPts val="0"/>
                </a:spcAft>
                <a:buSzPct val="25000"/>
                <a:buNone/>
              </a:pPr>
              <a:r>
                <a:rPr lang="en-IN" sz="2000" b="1">
                  <a:solidFill>
                    <a:schemeClr val="dk1"/>
                  </a:solidFill>
                  <a:latin typeface="Calibri"/>
                  <a:ea typeface="Calibri"/>
                  <a:cs typeface="Calibri"/>
                  <a:sym typeface="Calibri"/>
                </a:rPr>
                <a:t>13) Bibliography/References</a:t>
              </a:r>
            </a:p>
          </p:txBody>
        </p:sp>
      </p:grpSp>
      <p:sp>
        <p:nvSpPr>
          <p:cNvPr id="112" name="Shape 112"/>
          <p:cNvSpPr txBox="1"/>
          <p:nvPr/>
        </p:nvSpPr>
        <p:spPr>
          <a:xfrm>
            <a:off x="1691680" y="404663"/>
            <a:ext cx="5904656" cy="7078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4000" b="1">
                <a:solidFill>
                  <a:srgbClr val="04617B"/>
                </a:solidFill>
                <a:latin typeface="Calibri"/>
                <a:ea typeface="Calibri"/>
                <a:cs typeface="Calibri"/>
                <a:sym typeface="Calibri"/>
              </a:rPr>
              <a:t>Index</a:t>
            </a:r>
            <a:r>
              <a:rPr lang="en-IN" sz="3600" b="1">
                <a:solidFill>
                  <a:srgbClr val="04617B"/>
                </a:solidFill>
                <a:latin typeface="Constantia"/>
                <a:ea typeface="Constantia"/>
                <a:cs typeface="Constantia"/>
                <a:sym typeface="Constantia"/>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aphicFrame>
        <p:nvGraphicFramePr>
          <p:cNvPr id="326" name="Shape 326"/>
          <p:cNvGraphicFramePr/>
          <p:nvPr/>
        </p:nvGraphicFramePr>
        <p:xfrm>
          <a:off x="611560" y="1287413"/>
          <a:ext cx="3000000" cy="3000000"/>
        </p:xfrm>
        <a:graphic>
          <a:graphicData uri="http://schemas.openxmlformats.org/drawingml/2006/table">
            <a:tbl>
              <a:tblPr firstRow="1" firstCol="1" bandRow="1">
                <a:noFill/>
                <a:tableStyleId>{628E67B4-28D7-4219-B2EB-B395086DDAEA}</a:tableStyleId>
              </a:tblPr>
              <a:tblGrid>
                <a:gridCol w="1871800">
                  <a:extLst>
                    <a:ext uri="{9D8B030D-6E8A-4147-A177-3AD203B41FA5}">
                      <a16:colId xmlns:a16="http://schemas.microsoft.com/office/drawing/2014/main" val="20000"/>
                    </a:ext>
                  </a:extLst>
                </a:gridCol>
                <a:gridCol w="1295925">
                  <a:extLst>
                    <a:ext uri="{9D8B030D-6E8A-4147-A177-3AD203B41FA5}">
                      <a16:colId xmlns:a16="http://schemas.microsoft.com/office/drawing/2014/main" val="20001"/>
                    </a:ext>
                  </a:extLst>
                </a:gridCol>
                <a:gridCol w="1297525">
                  <a:extLst>
                    <a:ext uri="{9D8B030D-6E8A-4147-A177-3AD203B41FA5}">
                      <a16:colId xmlns:a16="http://schemas.microsoft.com/office/drawing/2014/main" val="20002"/>
                    </a:ext>
                  </a:extLst>
                </a:gridCol>
                <a:gridCol w="3023575">
                  <a:extLst>
                    <a:ext uri="{9D8B030D-6E8A-4147-A177-3AD203B41FA5}">
                      <a16:colId xmlns:a16="http://schemas.microsoft.com/office/drawing/2014/main" val="20003"/>
                    </a:ext>
                  </a:extLst>
                </a:gridCol>
              </a:tblGrid>
              <a:tr h="2600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532075">
                <a:tc>
                  <a:txBody>
                    <a:bodyPr/>
                    <a:lstStyle/>
                    <a:p>
                      <a:pPr marL="0" marR="0" lvl="0" indent="0" algn="l" rtl="0">
                        <a:lnSpc>
                          <a:spcPct val="107000"/>
                        </a:lnSpc>
                        <a:spcBef>
                          <a:spcPts val="0"/>
                        </a:spcBef>
                        <a:spcAft>
                          <a:spcPts val="0"/>
                        </a:spcAft>
                        <a:buSzPct val="25000"/>
                        <a:buNone/>
                      </a:pPr>
                      <a:r>
                        <a:rPr lang="en-IN" sz="1100" u="none" strike="noStrike" cap="none"/>
                        <a:t>R_id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of analysis and prediction report.</a:t>
                      </a:r>
                    </a:p>
                  </a:txBody>
                  <a:tcPr marL="68575" marR="68575" marT="0" marB="0"/>
                </a:tc>
                <a:extLst>
                  <a:ext uri="{0D108BD9-81ED-4DB2-BD59-A6C34878D82A}">
                    <a16:rowId xmlns:a16="http://schemas.microsoft.com/office/drawing/2014/main" val="10001"/>
                  </a:ext>
                </a:extLst>
              </a:tr>
              <a:tr h="720075">
                <a:tc>
                  <a:txBody>
                    <a:bodyPr/>
                    <a:lstStyle/>
                    <a:p>
                      <a:pPr marL="0" marR="0" lvl="0" indent="0" algn="l" rtl="0">
                        <a:lnSpc>
                          <a:spcPct val="107000"/>
                        </a:lnSpc>
                        <a:spcBef>
                          <a:spcPts val="0"/>
                        </a:spcBef>
                        <a:spcAft>
                          <a:spcPts val="0"/>
                        </a:spcAft>
                        <a:buSzPct val="25000"/>
                        <a:buNone/>
                      </a:pPr>
                      <a:r>
                        <a:rPr lang="en-IN" sz="1100" u="none" strike="noStrike" cap="none"/>
                        <a:t>P_id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Property about which the report is generated.</a:t>
                      </a:r>
                    </a:p>
                  </a:txBody>
                  <a:tcPr marL="68575" marR="68575" marT="0" marB="0"/>
                </a:tc>
                <a:extLst>
                  <a:ext uri="{0D108BD9-81ED-4DB2-BD59-A6C34878D82A}">
                    <a16:rowId xmlns:a16="http://schemas.microsoft.com/office/drawing/2014/main" val="10002"/>
                  </a:ext>
                </a:extLst>
              </a:tr>
              <a:tr h="260025">
                <a:tc>
                  <a:txBody>
                    <a:bodyPr/>
                    <a:lstStyle/>
                    <a:p>
                      <a:pPr marL="0" marR="0" lvl="0" indent="0" algn="l" rtl="0">
                        <a:lnSpc>
                          <a:spcPct val="107000"/>
                        </a:lnSpc>
                        <a:spcBef>
                          <a:spcPts val="0"/>
                        </a:spcBef>
                        <a:spcAft>
                          <a:spcPts val="0"/>
                        </a:spcAft>
                        <a:buSzPct val="25000"/>
                        <a:buNone/>
                      </a:pPr>
                      <a:r>
                        <a:rPr lang="en-IN" sz="1100" u="none" strike="noStrike" cap="none"/>
                        <a:t>User_id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Foreign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The user who issued the report.</a:t>
                      </a:r>
                    </a:p>
                  </a:txBody>
                  <a:tcPr marL="68575" marR="68575" marT="0" marB="0"/>
                </a:tc>
                <a:extLst>
                  <a:ext uri="{0D108BD9-81ED-4DB2-BD59-A6C34878D82A}">
                    <a16:rowId xmlns:a16="http://schemas.microsoft.com/office/drawing/2014/main" val="10003"/>
                  </a:ext>
                </a:extLst>
              </a:tr>
              <a:tr h="532075">
                <a:tc>
                  <a:txBody>
                    <a:bodyPr/>
                    <a:lstStyle/>
                    <a:p>
                      <a:pPr marL="0" marR="0" lvl="0" indent="0" algn="l" rtl="0">
                        <a:lnSpc>
                          <a:spcPct val="107000"/>
                        </a:lnSpc>
                        <a:spcBef>
                          <a:spcPts val="0"/>
                        </a:spcBef>
                        <a:spcAft>
                          <a:spcPts val="0"/>
                        </a:spcAft>
                        <a:buSzPct val="25000"/>
                        <a:buNone/>
                      </a:pPr>
                      <a:r>
                        <a:rPr lang="en-IN" sz="1100" u="none" strike="noStrike" cap="none"/>
                        <a:t>R_date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Date on which the report was generated.</a:t>
                      </a:r>
                    </a:p>
                  </a:txBody>
                  <a:tcPr marL="68575" marR="68575" marT="0" marB="0"/>
                </a:tc>
                <a:extLst>
                  <a:ext uri="{0D108BD9-81ED-4DB2-BD59-A6C34878D82A}">
                    <a16:rowId xmlns:a16="http://schemas.microsoft.com/office/drawing/2014/main" val="10004"/>
                  </a:ext>
                </a:extLst>
              </a:tr>
              <a:tr h="260025">
                <a:tc>
                  <a:txBody>
                    <a:bodyPr/>
                    <a:lstStyle/>
                    <a:p>
                      <a:pPr marL="0" marR="0" lvl="0" indent="0" algn="l" rtl="0">
                        <a:lnSpc>
                          <a:spcPct val="107000"/>
                        </a:lnSpc>
                        <a:spcBef>
                          <a:spcPts val="0"/>
                        </a:spcBef>
                        <a:spcAft>
                          <a:spcPts val="0"/>
                        </a:spcAft>
                        <a:buSzPct val="25000"/>
                        <a:buNone/>
                      </a:pPr>
                      <a:r>
                        <a:rPr lang="en-IN" sz="1100" u="none" strike="noStrike" cap="none"/>
                        <a:t>R_path</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Path for the reports.</a:t>
                      </a:r>
                    </a:p>
                  </a:txBody>
                  <a:tcPr marL="68575" marR="68575" marT="0" marB="0"/>
                </a:tc>
                <a:extLst>
                  <a:ext uri="{0D108BD9-81ED-4DB2-BD59-A6C34878D82A}">
                    <a16:rowId xmlns:a16="http://schemas.microsoft.com/office/drawing/2014/main" val="10005"/>
                  </a:ext>
                </a:extLst>
              </a:tr>
            </a:tbl>
          </a:graphicData>
        </a:graphic>
      </p:graphicFrame>
      <p:graphicFrame>
        <p:nvGraphicFramePr>
          <p:cNvPr id="327" name="Shape 327"/>
          <p:cNvGraphicFramePr/>
          <p:nvPr/>
        </p:nvGraphicFramePr>
        <p:xfrm>
          <a:off x="611560" y="4450689"/>
          <a:ext cx="3000000" cy="3000000"/>
        </p:xfrm>
        <a:graphic>
          <a:graphicData uri="http://schemas.openxmlformats.org/drawingml/2006/table">
            <a:tbl>
              <a:tblPr firstRow="1" firstCol="1" bandRow="1">
                <a:noFill/>
                <a:tableStyleId>{628E67B4-28D7-4219-B2EB-B395086DDAEA}</a:tableStyleId>
              </a:tblPr>
              <a:tblGrid>
                <a:gridCol w="1889800">
                  <a:extLst>
                    <a:ext uri="{9D8B030D-6E8A-4147-A177-3AD203B41FA5}">
                      <a16:colId xmlns:a16="http://schemas.microsoft.com/office/drawing/2014/main" val="20000"/>
                    </a:ext>
                  </a:extLst>
                </a:gridCol>
                <a:gridCol w="1308400">
                  <a:extLst>
                    <a:ext uri="{9D8B030D-6E8A-4147-A177-3AD203B41FA5}">
                      <a16:colId xmlns:a16="http://schemas.microsoft.com/office/drawing/2014/main" val="20001"/>
                    </a:ext>
                  </a:extLst>
                </a:gridCol>
                <a:gridCol w="1310000">
                  <a:extLst>
                    <a:ext uri="{9D8B030D-6E8A-4147-A177-3AD203B41FA5}">
                      <a16:colId xmlns:a16="http://schemas.microsoft.com/office/drawing/2014/main" val="20002"/>
                    </a:ext>
                  </a:extLst>
                </a:gridCol>
                <a:gridCol w="3052650">
                  <a:extLst>
                    <a:ext uri="{9D8B030D-6E8A-4147-A177-3AD203B41FA5}">
                      <a16:colId xmlns:a16="http://schemas.microsoft.com/office/drawing/2014/main" val="20003"/>
                    </a:ext>
                  </a:extLst>
                </a:gridCol>
              </a:tblGrid>
              <a:tr h="258325">
                <a:tc>
                  <a:txBody>
                    <a:bodyPr/>
                    <a:lstStyle/>
                    <a:p>
                      <a:pPr marL="0" marR="0" lvl="0" indent="0" algn="l" rtl="0">
                        <a:lnSpc>
                          <a:spcPct val="107000"/>
                        </a:lnSpc>
                        <a:spcBef>
                          <a:spcPts val="0"/>
                        </a:spcBef>
                        <a:spcAft>
                          <a:spcPts val="0"/>
                        </a:spcAft>
                        <a:buSzPct val="25000"/>
                        <a:buNone/>
                      </a:pPr>
                      <a:r>
                        <a:rPr lang="en-IN" sz="1100" u="none" strike="noStrike" cap="none"/>
                        <a:t>Field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Data 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Constraints</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Description</a:t>
                      </a:r>
                    </a:p>
                  </a:txBody>
                  <a:tcPr marL="68575" marR="68575" marT="0" marB="0"/>
                </a:tc>
                <a:extLst>
                  <a:ext uri="{0D108BD9-81ED-4DB2-BD59-A6C34878D82A}">
                    <a16:rowId xmlns:a16="http://schemas.microsoft.com/office/drawing/2014/main" val="10000"/>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Log_id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int</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Primary key</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Unique identity used for login.</a:t>
                      </a:r>
                    </a:p>
                  </a:txBody>
                  <a:tcPr marL="68575" marR="68575" marT="0" marB="0"/>
                </a:tc>
                <a:extLst>
                  <a:ext uri="{0D108BD9-81ED-4DB2-BD59-A6C34878D82A}">
                    <a16:rowId xmlns:a16="http://schemas.microsoft.com/office/drawing/2014/main" val="10001"/>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Username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Varchar(50)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Username of the user.</a:t>
                      </a:r>
                    </a:p>
                  </a:txBody>
                  <a:tcPr marL="68575" marR="68575" marT="0" marB="0"/>
                </a:tc>
                <a:extLst>
                  <a:ext uri="{0D108BD9-81ED-4DB2-BD59-A6C34878D82A}">
                    <a16:rowId xmlns:a16="http://schemas.microsoft.com/office/drawing/2014/main" val="10002"/>
                  </a:ext>
                </a:extLst>
              </a:tr>
              <a:tr h="1113325">
                <a:tc>
                  <a:txBody>
                    <a:bodyPr/>
                    <a:lstStyle/>
                    <a:p>
                      <a:pPr marL="0" marR="0" lvl="0" indent="0" algn="l" rtl="0">
                        <a:lnSpc>
                          <a:spcPct val="107000"/>
                        </a:lnSpc>
                        <a:spcBef>
                          <a:spcPts val="0"/>
                        </a:spcBef>
                        <a:spcAft>
                          <a:spcPts val="0"/>
                        </a:spcAft>
                        <a:buSzPct val="25000"/>
                        <a:buNone/>
                      </a:pPr>
                      <a:r>
                        <a:rPr lang="en-IN" sz="1100" u="none" strike="noStrike" cap="none"/>
                        <a:t>Password</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Varchar(20)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Password for login</a:t>
                      </a:r>
                    </a:p>
                  </a:txBody>
                  <a:tcPr marL="68575" marR="68575" marT="0" marB="0"/>
                </a:tc>
                <a:extLst>
                  <a:ext uri="{0D108BD9-81ED-4DB2-BD59-A6C34878D82A}">
                    <a16:rowId xmlns:a16="http://schemas.microsoft.com/office/drawing/2014/main" val="10003"/>
                  </a:ext>
                </a:extLst>
              </a:tr>
              <a:tr h="258325">
                <a:tc>
                  <a:txBody>
                    <a:bodyPr/>
                    <a:lstStyle/>
                    <a:p>
                      <a:pPr marL="0" marR="0" lvl="0" indent="0" algn="l" rtl="0">
                        <a:lnSpc>
                          <a:spcPct val="107000"/>
                        </a:lnSpc>
                        <a:spcBef>
                          <a:spcPts val="0"/>
                        </a:spcBef>
                        <a:spcAft>
                          <a:spcPts val="0"/>
                        </a:spcAft>
                        <a:buSzPct val="25000"/>
                        <a:buNone/>
                      </a:pPr>
                      <a:r>
                        <a:rPr lang="en-IN" sz="1100" u="none" strike="noStrike" cap="none"/>
                        <a:t>User_type</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Varchar(10)</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Not null</a:t>
                      </a:r>
                    </a:p>
                  </a:txBody>
                  <a:tcPr marL="68575" marR="68575" marT="0" marB="0"/>
                </a:tc>
                <a:tc>
                  <a:txBody>
                    <a:bodyPr/>
                    <a:lstStyle/>
                    <a:p>
                      <a:pPr marL="0" marR="0" lvl="0" indent="0" algn="l" rtl="0">
                        <a:lnSpc>
                          <a:spcPct val="107000"/>
                        </a:lnSpc>
                        <a:spcBef>
                          <a:spcPts val="0"/>
                        </a:spcBef>
                        <a:spcAft>
                          <a:spcPts val="0"/>
                        </a:spcAft>
                        <a:buSzPct val="25000"/>
                        <a:buNone/>
                      </a:pPr>
                      <a:r>
                        <a:rPr lang="en-IN" sz="1100" u="none" strike="noStrike" cap="none"/>
                        <a:t>Type of user: Customer, Agent, Admin</a:t>
                      </a:r>
                    </a:p>
                  </a:txBody>
                  <a:tcPr marL="68575" marR="68575" marT="0" marB="0"/>
                </a:tc>
                <a:extLst>
                  <a:ext uri="{0D108BD9-81ED-4DB2-BD59-A6C34878D82A}">
                    <a16:rowId xmlns:a16="http://schemas.microsoft.com/office/drawing/2014/main" val="10004"/>
                  </a:ext>
                </a:extLst>
              </a:tr>
            </a:tbl>
          </a:graphicData>
        </a:graphic>
      </p:graphicFrame>
      <p:sp>
        <p:nvSpPr>
          <p:cNvPr id="328" name="Shape 328"/>
          <p:cNvSpPr txBox="1"/>
          <p:nvPr/>
        </p:nvSpPr>
        <p:spPr>
          <a:xfrm>
            <a:off x="477691" y="908720"/>
            <a:ext cx="89941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Report:</a:t>
            </a:r>
          </a:p>
        </p:txBody>
      </p:sp>
      <p:sp>
        <p:nvSpPr>
          <p:cNvPr id="329" name="Shape 329"/>
          <p:cNvSpPr txBox="1"/>
          <p:nvPr/>
        </p:nvSpPr>
        <p:spPr>
          <a:xfrm>
            <a:off x="467543" y="4077071"/>
            <a:ext cx="75854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chemeClr val="dk1"/>
                </a:solidFill>
                <a:latin typeface="Constantia"/>
                <a:ea typeface="Constantia"/>
                <a:cs typeface="Constantia"/>
                <a:sym typeface="Constantia"/>
              </a:rPr>
              <a:t>Login: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331640" y="704087"/>
            <a:ext cx="7355159" cy="780696"/>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600" b="1" i="0" u="none" strike="noStrike" cap="none">
                <a:solidFill>
                  <a:schemeClr val="dk2"/>
                </a:solidFill>
                <a:latin typeface="Constantia"/>
                <a:ea typeface="Constantia"/>
                <a:cs typeface="Constantia"/>
                <a:sym typeface="Constantia"/>
              </a:rPr>
              <a:t>Implementation of Big Data</a:t>
            </a:r>
          </a:p>
        </p:txBody>
      </p:sp>
      <p:sp>
        <p:nvSpPr>
          <p:cNvPr id="335" name="Shape 335"/>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Big Data is used to reduce the large amount of data existing in the database.</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This data(mostly existing in the row format) is then processed inside hive and sqoop to synchronize the data.</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Then after, the whole data fetched from the database is reduced using MapReduce Technique of Hadoop.</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Thousands of rows are shorten up to 50-100 rows and hence we get a reduced format of the infinite rows.</a:t>
            </a:r>
          </a:p>
          <a:p>
            <a:pPr marL="274320" marR="0" lvl="0" indent="-274320" algn="l" rtl="0">
              <a:lnSpc>
                <a:spcPct val="90000"/>
              </a:lnSpc>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Hence these rows will produce the data required by the program and will present them in chart format.</a:t>
            </a:r>
          </a:p>
          <a:p>
            <a:pPr marL="0" marR="0" lvl="0" indent="0" algn="l" rtl="0">
              <a:lnSpc>
                <a:spcPct val="90000"/>
              </a:lnSpc>
              <a:spcBef>
                <a:spcPts val="520"/>
              </a:spcBef>
              <a:buClr>
                <a:schemeClr val="accent3"/>
              </a:buClr>
              <a:buSzPct val="2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Shape 340"/>
          <p:cNvPicPr preferRelativeResize="0">
            <a:picLocks noGrp="1"/>
          </p:cNvPicPr>
          <p:nvPr>
            <p:ph type="body" idx="1"/>
          </p:nvPr>
        </p:nvPicPr>
        <p:blipFill rotWithShape="1">
          <a:blip r:embed="rId3">
            <a:alphaModFix/>
          </a:blip>
          <a:srcRect/>
          <a:stretch/>
        </p:blipFill>
        <p:spPr>
          <a:xfrm>
            <a:off x="179511" y="1124744"/>
            <a:ext cx="8856983" cy="55446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457199" y="836712"/>
            <a:ext cx="8229600" cy="5127847"/>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chart format usually is shown in the following manner:</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pic>
        <p:nvPicPr>
          <p:cNvPr id="346" name="Shape 346"/>
          <p:cNvPicPr preferRelativeResize="0"/>
          <p:nvPr/>
        </p:nvPicPr>
        <p:blipFill rotWithShape="1">
          <a:blip r:embed="rId3">
            <a:alphaModFix/>
          </a:blip>
          <a:srcRect/>
          <a:stretch/>
        </p:blipFill>
        <p:spPr>
          <a:xfrm>
            <a:off x="1604961" y="1700808"/>
            <a:ext cx="5934074" cy="4895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2195735" y="704087"/>
            <a:ext cx="5832648" cy="492663"/>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Sqoop</a:t>
            </a:r>
            <a:r>
              <a:rPr lang="en-IN" sz="2880" b="1" i="0" u="none" strike="noStrike" cap="none">
                <a:solidFill>
                  <a:schemeClr val="dk2"/>
                </a:solidFill>
                <a:latin typeface="Constantia"/>
                <a:ea typeface="Constantia"/>
                <a:cs typeface="Constantia"/>
                <a:sym typeface="Constantia"/>
              </a:rPr>
              <a:t> </a:t>
            </a:r>
            <a:r>
              <a:rPr lang="en-IN" sz="3959" b="1" i="0" u="none" strike="noStrike" cap="none">
                <a:solidFill>
                  <a:schemeClr val="dk2"/>
                </a:solidFill>
                <a:latin typeface="Constantia"/>
                <a:ea typeface="Constantia"/>
                <a:cs typeface="Constantia"/>
                <a:sym typeface="Constantia"/>
              </a:rPr>
              <a:t>Functionality</a:t>
            </a:r>
          </a:p>
        </p:txBody>
      </p:sp>
      <p:sp>
        <p:nvSpPr>
          <p:cNvPr id="352" name="Shape 352"/>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Sqoop is used in our project to transfer data between Hadoop and relational databases. The data is imported from MySQL  into the Hadoop Distributed File System (HDFS), transformed in Hadoop MapReduce, and then exported back into an RDBMS.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Sqoop automates most of this process, relying on the database to describe the schema for the data to be imported. Sqoop uses MapReduce to import and export the data, which provides parallel operation as well as fault tolerance.</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57199" y="692695"/>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3600" b="1" i="0" u="none" strike="noStrike" cap="none">
                <a:solidFill>
                  <a:schemeClr val="dk2"/>
                </a:solidFill>
                <a:latin typeface="Constantia"/>
                <a:ea typeface="Constantia"/>
                <a:cs typeface="Constantia"/>
                <a:sym typeface="Constantia"/>
              </a:rPr>
              <a:t>Sqoop</a:t>
            </a:r>
            <a:r>
              <a:rPr lang="en-IN" sz="4000" b="1" i="0" u="none" strike="noStrike" cap="none">
                <a:solidFill>
                  <a:schemeClr val="dk2"/>
                </a:solidFill>
                <a:latin typeface="Constantia"/>
                <a:ea typeface="Constantia"/>
                <a:cs typeface="Constantia"/>
                <a:sym typeface="Constantia"/>
              </a:rPr>
              <a:t> </a:t>
            </a:r>
            <a:r>
              <a:rPr lang="en-IN" sz="3600" b="1" i="0" u="none" strike="noStrike" cap="none">
                <a:solidFill>
                  <a:schemeClr val="dk2"/>
                </a:solidFill>
                <a:latin typeface="Constantia"/>
                <a:ea typeface="Constantia"/>
                <a:cs typeface="Constantia"/>
                <a:sym typeface="Constantia"/>
              </a:rPr>
              <a:t>Code</a:t>
            </a:r>
            <a:r>
              <a:rPr lang="en-IN" sz="4000" b="1" i="0" u="none" strike="noStrike" cap="none">
                <a:solidFill>
                  <a:schemeClr val="dk2"/>
                </a:solidFill>
                <a:latin typeface="Constantia"/>
                <a:ea typeface="Constantia"/>
                <a:cs typeface="Constantia"/>
                <a:sym typeface="Constantia"/>
              </a:rPr>
              <a:t>: </a:t>
            </a:r>
          </a:p>
        </p:txBody>
      </p:sp>
      <p:pic>
        <p:nvPicPr>
          <p:cNvPr id="358" name="Shape 358"/>
          <p:cNvPicPr preferRelativeResize="0">
            <a:picLocks noGrp="1"/>
          </p:cNvPicPr>
          <p:nvPr>
            <p:ph type="body" idx="1"/>
          </p:nvPr>
        </p:nvPicPr>
        <p:blipFill rotWithShape="1">
          <a:blip r:embed="rId3">
            <a:alphaModFix/>
          </a:blip>
          <a:srcRect/>
          <a:stretch/>
        </p:blipFill>
        <p:spPr>
          <a:xfrm>
            <a:off x="334635" y="1628800"/>
            <a:ext cx="8352164" cy="4695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619671" y="704087"/>
            <a:ext cx="5400599" cy="852704"/>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4400" b="1" i="0" u="none" strike="noStrike" cap="none">
                <a:solidFill>
                  <a:schemeClr val="dk2"/>
                </a:solidFill>
                <a:latin typeface="Constantia"/>
                <a:ea typeface="Constantia"/>
                <a:cs typeface="Constantia"/>
                <a:sym typeface="Constantia"/>
              </a:rPr>
              <a:t>Hive Functionality</a:t>
            </a:r>
          </a:p>
        </p:txBody>
      </p:sp>
      <p:sp>
        <p:nvSpPr>
          <p:cNvPr id="364" name="Shape 364"/>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accent3"/>
              </a:buClr>
              <a:buSzPct val="95197"/>
              <a:buFont typeface="Noto Sans Symbols"/>
              <a:buChar char="●"/>
            </a:pPr>
            <a:r>
              <a:rPr lang="en-IN" sz="2405" b="0" i="0" u="none" strike="noStrike" cap="none">
                <a:solidFill>
                  <a:schemeClr val="dk1"/>
                </a:solidFill>
                <a:latin typeface="Constantia"/>
                <a:ea typeface="Constantia"/>
                <a:cs typeface="Constantia"/>
                <a:sym typeface="Constantia"/>
              </a:rPr>
              <a:t>Hive defines a simple SQL-like query language, called QL, that enables users familiar with SQL to query the data. At the same time, this language also allows programmers who are familiar with the MapReduce framework to be able to plug in their custom mappers and reducers to perform more sophisticated analysis that may not be supported by the built-in capabilities of the language. QL can also be extended with custom scalar functions (UDF's), aggregations (UDAF's), and table functions (UDTF's).</a:t>
            </a:r>
          </a:p>
          <a:p>
            <a:pPr marL="274320" marR="0" lvl="0" indent="-274320" algn="l" rtl="0">
              <a:lnSpc>
                <a:spcPct val="90000"/>
              </a:lnSpc>
              <a:spcBef>
                <a:spcPts val="481"/>
              </a:spcBef>
              <a:buClr>
                <a:schemeClr val="accent3"/>
              </a:buClr>
              <a:buSzPct val="95197"/>
              <a:buFont typeface="Noto Sans Symbols"/>
              <a:buChar char="●"/>
            </a:pPr>
            <a:r>
              <a:rPr lang="en-IN" sz="2405" b="0" i="0" u="none" strike="noStrike" cap="none">
                <a:solidFill>
                  <a:schemeClr val="dk1"/>
                </a:solidFill>
                <a:latin typeface="Constantia"/>
                <a:ea typeface="Constantia"/>
                <a:cs typeface="Constantia"/>
                <a:sym typeface="Constantia"/>
              </a:rPr>
              <a:t>Hive functionality is basically used in our project to process the fetched tables from the database and create new tables in the hadoop database.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457199" y="548679"/>
            <a:ext cx="8229600" cy="65033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Hive Code</a:t>
            </a:r>
          </a:p>
        </p:txBody>
      </p:sp>
      <p:pic>
        <p:nvPicPr>
          <p:cNvPr id="370" name="Shape 370"/>
          <p:cNvPicPr preferRelativeResize="0">
            <a:picLocks noGrp="1"/>
          </p:cNvPicPr>
          <p:nvPr>
            <p:ph type="body" idx="1"/>
          </p:nvPr>
        </p:nvPicPr>
        <p:blipFill rotWithShape="1">
          <a:blip r:embed="rId3">
            <a:alphaModFix/>
          </a:blip>
          <a:srcRect/>
          <a:stretch/>
        </p:blipFill>
        <p:spPr>
          <a:xfrm>
            <a:off x="331878" y="1412775"/>
            <a:ext cx="8480240" cy="4767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2483767" y="704087"/>
            <a:ext cx="3888432" cy="564672"/>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Criteria Fetch</a:t>
            </a:r>
          </a:p>
        </p:txBody>
      </p:sp>
      <p:sp>
        <p:nvSpPr>
          <p:cNvPr id="376" name="Shape 376"/>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We have set a particular criteria for the function to fetch the data from the database table just as below:</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This query is used to fetch the particular data from the database of MYSQL and hence the processing of the function takes place according to this criteria that has been set.</a:t>
            </a:r>
          </a:p>
          <a:p>
            <a:pPr marL="274320" marR="0" lvl="0" indent="-274320" algn="l" rtl="0">
              <a:spcBef>
                <a:spcPts val="520"/>
              </a:spcBef>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query is written and run externally by hadoop and after it has been completely processed, the script is called from the database of the tables.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Shape 381"/>
          <p:cNvPicPr preferRelativeResize="0">
            <a:picLocks noGrp="1"/>
          </p:cNvPicPr>
          <p:nvPr>
            <p:ph type="body" idx="1"/>
          </p:nvPr>
        </p:nvPicPr>
        <p:blipFill rotWithShape="1">
          <a:blip r:embed="rId3">
            <a:alphaModFix/>
          </a:blip>
          <a:srcRect/>
          <a:stretch/>
        </p:blipFill>
        <p:spPr>
          <a:xfrm>
            <a:off x="668372" y="1935163"/>
            <a:ext cx="7807253" cy="4389436"/>
          </a:xfrm>
          <a:prstGeom prst="rect">
            <a:avLst/>
          </a:prstGeom>
          <a:noFill/>
          <a:ln>
            <a:noFill/>
          </a:ln>
        </p:spPr>
      </p:pic>
      <p:sp>
        <p:nvSpPr>
          <p:cNvPr id="382" name="Shape 382"/>
          <p:cNvSpPr txBox="1">
            <a:spLocks noGrp="1"/>
          </p:cNvSpPr>
          <p:nvPr>
            <p:ph type="title"/>
          </p:nvPr>
        </p:nvSpPr>
        <p:spPr>
          <a:xfrm>
            <a:off x="463308" y="476672"/>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Criteria Fetch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332656"/>
            <a:ext cx="8229600" cy="639105"/>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Abstract</a:t>
            </a:r>
            <a:r>
              <a:rPr lang="en-IN" sz="3200" b="1" i="0" u="none" strike="noStrike" cap="none">
                <a:solidFill>
                  <a:schemeClr val="dk2"/>
                </a:solidFill>
                <a:latin typeface="Calibri"/>
                <a:ea typeface="Calibri"/>
                <a:cs typeface="Calibri"/>
                <a:sym typeface="Calibri"/>
              </a:rPr>
              <a:t>:</a:t>
            </a:r>
          </a:p>
        </p:txBody>
      </p:sp>
      <p:sp>
        <p:nvSpPr>
          <p:cNvPr id="118" name="Shape 118"/>
          <p:cNvSpPr/>
          <p:nvPr/>
        </p:nvSpPr>
        <p:spPr>
          <a:xfrm>
            <a:off x="457200" y="1340767"/>
            <a:ext cx="8229600" cy="3477874"/>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IN" sz="2000">
                <a:solidFill>
                  <a:schemeClr val="dk1"/>
                </a:solidFill>
                <a:latin typeface="Calibri"/>
                <a:ea typeface="Calibri"/>
                <a:cs typeface="Calibri"/>
                <a:sym typeface="Calibri"/>
              </a:rPr>
              <a:t>	The Asset Consultancy involves the analysis/prediction of current and future price of real-estate commercials and buildings. The goal is to conduct that depending on analysis/prediction made for the prices of property, whether the customer should invest his money on that property or not. Upon examination of the results, it can be inferred if investing money on the estate would bring out a positive outcome or a negative one, and hence makes the customer aware about the advantages/flaws of investing at the particular place. Data will be fetched from different pre-requisites and compiled at one place producing analysis by an algorithm using Hadoop application and its different internal structures, which would be implemented in Java language.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3167843" y="692695"/>
            <a:ext cx="2808311" cy="708687"/>
          </a:xfrm>
          <a:prstGeom prst="rect">
            <a:avLst/>
          </a:prstGeom>
          <a:noFill/>
          <a:ln>
            <a:noFill/>
          </a:ln>
        </p:spPr>
        <p:txBody>
          <a:bodyPr lIns="0" tIns="45700" rIns="0" bIns="0" anchor="b" anchorCtr="0">
            <a:noAutofit/>
          </a:bodyPr>
          <a:lstStyle/>
          <a:p>
            <a:pPr marL="0" marR="0" lvl="0" indent="0" algn="l" rtl="0">
              <a:spcBef>
                <a:spcPts val="0"/>
              </a:spcBef>
              <a:buClr>
                <a:schemeClr val="dk2"/>
              </a:buClr>
              <a:buSzPct val="25000"/>
              <a:buFont typeface="Constantia"/>
              <a:buNone/>
            </a:pPr>
            <a:r>
              <a:rPr lang="en-IN" sz="3959" b="1" i="0" u="none" strike="noStrike" cap="none">
                <a:solidFill>
                  <a:schemeClr val="dk2"/>
                </a:solidFill>
                <a:latin typeface="Constantia"/>
                <a:ea typeface="Constantia"/>
                <a:cs typeface="Constantia"/>
                <a:sym typeface="Constantia"/>
              </a:rPr>
              <a:t>Script Call</a:t>
            </a:r>
          </a:p>
        </p:txBody>
      </p:sp>
      <p:sp>
        <p:nvSpPr>
          <p:cNvPr id="388" name="Shape 388"/>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As soon as the criteria is fetched, the relevant script is called from the database table which is used to implement in the servlet and java script pages.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The script that is fetched, contains all the information which is required by the database to implement sqoop and hive functions.</a:t>
            </a:r>
          </a:p>
          <a:p>
            <a:pPr marL="274320" marR="0" lvl="0" indent="-274320" algn="l" rtl="0">
              <a:spcBef>
                <a:spcPts val="520"/>
              </a:spcBef>
              <a:spcAft>
                <a:spcPts val="0"/>
              </a:spcAft>
              <a:buClr>
                <a:schemeClr val="accent3"/>
              </a:buClr>
              <a:buSzPct val="95000"/>
              <a:buFont typeface="Noto Sans Symbols"/>
              <a:buChar char="●"/>
            </a:pPr>
            <a:r>
              <a:rPr lang="en-IN" sz="2600" b="0" i="0" u="none" strike="noStrike" cap="none">
                <a:solidFill>
                  <a:schemeClr val="dk1"/>
                </a:solidFill>
                <a:latin typeface="Constantia"/>
                <a:ea typeface="Constantia"/>
                <a:cs typeface="Constantia"/>
                <a:sym typeface="Constantia"/>
              </a:rPr>
              <a:t>Script is basically the Query that is fetched to implement in the Hadoop.</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57200" y="548679"/>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Script Call</a:t>
            </a:r>
          </a:p>
        </p:txBody>
      </p:sp>
      <p:pic>
        <p:nvPicPr>
          <p:cNvPr id="394" name="Shape 394"/>
          <p:cNvPicPr preferRelativeResize="0">
            <a:picLocks noGrp="1"/>
          </p:cNvPicPr>
          <p:nvPr>
            <p:ph type="body" idx="1"/>
          </p:nvPr>
        </p:nvPicPr>
        <p:blipFill rotWithShape="1">
          <a:blip r:embed="rId3">
            <a:alphaModFix/>
          </a:blip>
          <a:srcRect/>
          <a:stretch/>
        </p:blipFill>
        <p:spPr>
          <a:xfrm>
            <a:off x="835892" y="1935163"/>
            <a:ext cx="7472213" cy="438943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490604" y="620687"/>
            <a:ext cx="8229600" cy="79435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onstantia"/>
              <a:buNone/>
            </a:pPr>
            <a:r>
              <a:rPr lang="en-IN" sz="4000" b="1" i="0" u="none" strike="noStrike" cap="none">
                <a:solidFill>
                  <a:schemeClr val="dk2"/>
                </a:solidFill>
                <a:latin typeface="Constantia"/>
                <a:ea typeface="Constantia"/>
                <a:cs typeface="Constantia"/>
                <a:sym typeface="Constantia"/>
              </a:rPr>
              <a:t>Script Execution</a:t>
            </a:r>
          </a:p>
        </p:txBody>
      </p:sp>
      <p:pic>
        <p:nvPicPr>
          <p:cNvPr id="400" name="Shape 400"/>
          <p:cNvPicPr preferRelativeResize="0">
            <a:picLocks noGrp="1"/>
          </p:cNvPicPr>
          <p:nvPr>
            <p:ph type="body" idx="1"/>
          </p:nvPr>
        </p:nvPicPr>
        <p:blipFill rotWithShape="1">
          <a:blip r:embed="rId3">
            <a:alphaModFix/>
          </a:blip>
          <a:srcRect/>
          <a:stretch/>
        </p:blipFill>
        <p:spPr>
          <a:xfrm>
            <a:off x="668372" y="1935163"/>
            <a:ext cx="7807253" cy="438943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457200" y="404663"/>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600" b="1" i="0" u="none" strike="noStrike" cap="none">
                <a:solidFill>
                  <a:schemeClr val="dk2"/>
                </a:solidFill>
                <a:latin typeface="Times New Roman"/>
                <a:ea typeface="Times New Roman"/>
                <a:cs typeface="Times New Roman"/>
                <a:sym typeface="Times New Roman"/>
              </a:rPr>
              <a:t>Future Scope</a:t>
            </a:r>
          </a:p>
        </p:txBody>
      </p:sp>
      <p:sp>
        <p:nvSpPr>
          <p:cNvPr id="406" name="Shape 406"/>
          <p:cNvSpPr txBox="1">
            <a:spLocks noGrp="1"/>
          </p:cNvSpPr>
          <p:nvPr>
            <p:ph type="body" idx="1"/>
          </p:nvPr>
        </p:nvSpPr>
        <p:spPr>
          <a:xfrm>
            <a:off x="457200" y="1484783"/>
            <a:ext cx="8229600" cy="4389119"/>
          </a:xfrm>
          <a:prstGeom prst="rect">
            <a:avLst/>
          </a:prstGeom>
          <a:noFill/>
          <a:ln>
            <a:noFill/>
          </a:ln>
        </p:spPr>
        <p:txBody>
          <a:bodyPr lIns="91425" tIns="45700" rIns="91425" bIns="45700" anchor="t" anchorCtr="0">
            <a:noAutofit/>
          </a:bodyPr>
          <a:lstStyle/>
          <a:p>
            <a:pPr marL="274320" marR="0" lvl="0" indent="-274320" algn="just" rtl="0">
              <a:lnSpc>
                <a:spcPct val="80000"/>
              </a:lnSpc>
              <a:spcBef>
                <a:spcPts val="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The new features related to personal advice from the adviser can be added to the system. Customer can personally ask questions to the advisers and get the doubts cleared.</a:t>
            </a:r>
          </a:p>
          <a:p>
            <a:pPr marL="274320" marR="0" lvl="0" indent="-274320" algn="just" rtl="0">
              <a:lnSpc>
                <a:spcPct val="80000"/>
              </a:lnSpc>
              <a:spcBef>
                <a:spcPts val="340"/>
              </a:spcBef>
              <a:spcAft>
                <a:spcPts val="0"/>
              </a:spcAft>
              <a:buClr>
                <a:schemeClr val="accent3"/>
              </a:buClr>
              <a:buSzPct val="9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 More precise evaluation of parameters can be done to provide accurate analysis. Better algorithms can be designed to get better results about the prediction of prices.</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A feature of audio searching with voice recognition can also be implemented to make system better and make it easy to go for the users.</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Furthermore, property area ranking can also be shown twice in every month. Such feature will create a better idea in mind of the customer about which area is to be selected for investment.</a:t>
            </a:r>
          </a:p>
          <a:p>
            <a:pPr marL="0" marR="0" lvl="0" indent="0" algn="just" rtl="0">
              <a:lnSpc>
                <a:spcPct val="80000"/>
              </a:lnSpc>
              <a:spcBef>
                <a:spcPts val="340"/>
              </a:spcBef>
              <a:spcAft>
                <a:spcPts val="0"/>
              </a:spcAft>
              <a:buClr>
                <a:schemeClr val="accent3"/>
              </a:buClr>
              <a:buSzPct val="25000"/>
              <a:buFont typeface="Noto Sans Symbols"/>
              <a:buNone/>
            </a:pPr>
            <a:endParaRPr sz="1700" b="0" i="0" u="none" strike="noStrike" cap="none">
              <a:solidFill>
                <a:schemeClr val="dk1"/>
              </a:solidFill>
              <a:latin typeface="Calibri"/>
              <a:ea typeface="Calibri"/>
              <a:cs typeface="Calibri"/>
              <a:sym typeface="Calibri"/>
            </a:endParaRPr>
          </a:p>
          <a:p>
            <a:pPr marL="274320" marR="0" lvl="0" indent="-274320" algn="just" rtl="0">
              <a:lnSpc>
                <a:spcPct val="80000"/>
              </a:lnSpc>
              <a:spcBef>
                <a:spcPts val="340"/>
              </a:spcBef>
              <a:spcAft>
                <a:spcPts val="0"/>
              </a:spcAft>
              <a:buClr>
                <a:schemeClr val="accent3"/>
              </a:buClr>
              <a:buSzPct val="95000"/>
              <a:buFont typeface="Noto Sans Symbols"/>
              <a:buChar char="●"/>
            </a:pPr>
            <a:r>
              <a:rPr lang="en-IN" sz="1700" b="0" i="0" u="none" strike="noStrike" cap="none">
                <a:solidFill>
                  <a:schemeClr val="dk1"/>
                </a:solidFill>
                <a:latin typeface="Calibri"/>
                <a:ea typeface="Calibri"/>
                <a:cs typeface="Calibri"/>
                <a:sym typeface="Calibri"/>
              </a:rPr>
              <a:t>Features that include Stalk Property and Comparison of two or more properties can be added to make the customers aware about which property is best out of both and to keep track of the properties they like.</a:t>
            </a:r>
          </a:p>
          <a:p>
            <a:pPr marL="274320" marR="0" lvl="0" indent="-274320" algn="just" rtl="0">
              <a:lnSpc>
                <a:spcPct val="80000"/>
              </a:lnSpc>
              <a:spcBef>
                <a:spcPts val="442"/>
              </a:spcBef>
              <a:buClr>
                <a:schemeClr val="accent3"/>
              </a:buClr>
              <a:buSzPct val="95431"/>
              <a:buFont typeface="Noto Sans Symbols"/>
              <a:buNone/>
            </a:pPr>
            <a:endParaRPr sz="221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23528" y="476672"/>
            <a:ext cx="8229600" cy="57832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600" b="1" i="0" u="none" strike="noStrike" cap="none">
                <a:solidFill>
                  <a:schemeClr val="dk2"/>
                </a:solidFill>
                <a:latin typeface="Times New Roman"/>
                <a:ea typeface="Times New Roman"/>
                <a:cs typeface="Times New Roman"/>
                <a:sym typeface="Times New Roman"/>
              </a:rPr>
              <a:t>Conclusion</a:t>
            </a:r>
          </a:p>
        </p:txBody>
      </p:sp>
      <p:sp>
        <p:nvSpPr>
          <p:cNvPr id="412" name="Shape 412"/>
          <p:cNvSpPr txBox="1">
            <a:spLocks noGrp="1"/>
          </p:cNvSpPr>
          <p:nvPr>
            <p:ph type="body" idx="1"/>
          </p:nvPr>
        </p:nvSpPr>
        <p:spPr>
          <a:xfrm>
            <a:off x="457200" y="1055000"/>
            <a:ext cx="8229600" cy="4389119"/>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accent3"/>
              </a:buClr>
              <a:buSzPct val="25000"/>
              <a:buFont typeface="Noto Sans Symbols"/>
              <a:buNone/>
            </a:pPr>
            <a:endParaRPr sz="2600" b="0" i="0" u="none" strike="noStrike" cap="none">
              <a:solidFill>
                <a:schemeClr val="dk1"/>
              </a:solidFill>
              <a:latin typeface="Constantia"/>
              <a:ea typeface="Constantia"/>
              <a:cs typeface="Constantia"/>
              <a:sym typeface="Constantia"/>
            </a:endParaRPr>
          </a:p>
          <a:p>
            <a:pPr marL="274320" marR="0" lvl="0" indent="-274320" algn="just"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In conclusion, it can be foreseen that if the project is implemented, it is going to be of much help the people who would like to analyze the market of real estate by oneself. The features would avail the user to know the trend and thus come to a decision about the property statistics. Though many other systems would be competing this system, but once the limitations are eliminated or the future enhancements are implemented it would be one of the best in the segment of asset market. </a:t>
            </a:r>
          </a:p>
          <a:p>
            <a:pPr marL="274320" marR="0" lvl="0" indent="-274320" algn="just"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457200" y="476672"/>
            <a:ext cx="8229600" cy="576064"/>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Times New Roman"/>
              <a:buNone/>
            </a:pPr>
            <a:r>
              <a:rPr lang="en-IN" sz="3200" b="1" i="0" u="none" strike="noStrike" cap="none">
                <a:solidFill>
                  <a:schemeClr val="dk2"/>
                </a:solidFill>
                <a:latin typeface="Times New Roman"/>
                <a:ea typeface="Times New Roman"/>
                <a:cs typeface="Times New Roman"/>
                <a:sym typeface="Times New Roman"/>
              </a:rPr>
              <a:t>Bibliography/References</a:t>
            </a:r>
            <a:r>
              <a:rPr lang="en-IN" sz="3200" b="0" i="0" u="none" strike="noStrike" cap="none">
                <a:solidFill>
                  <a:schemeClr val="dk2"/>
                </a:solidFill>
                <a:latin typeface="Times New Roman"/>
                <a:ea typeface="Times New Roman"/>
                <a:cs typeface="Times New Roman"/>
                <a:sym typeface="Times New Roman"/>
              </a:rPr>
              <a:t> </a:t>
            </a:r>
          </a:p>
        </p:txBody>
      </p:sp>
      <p:sp>
        <p:nvSpPr>
          <p:cNvPr id="418" name="Shape 418"/>
          <p:cNvSpPr txBox="1">
            <a:spLocks noGrp="1"/>
          </p:cNvSpPr>
          <p:nvPr>
            <p:ph type="body" idx="1"/>
          </p:nvPr>
        </p:nvSpPr>
        <p:spPr>
          <a:xfrm>
            <a:off x="438747" y="1268759"/>
            <a:ext cx="4330824" cy="45259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800" b="1" i="0" u="none" strike="noStrike" cap="none">
                <a:solidFill>
                  <a:schemeClr val="dk1"/>
                </a:solidFill>
                <a:latin typeface="Calibri"/>
                <a:ea typeface="Calibri"/>
                <a:cs typeface="Calibri"/>
                <a:sym typeface="Calibri"/>
              </a:rPr>
              <a:t>Books:</a:t>
            </a:r>
          </a:p>
          <a:p>
            <a:pPr marL="0" marR="0" lvl="0" indent="0" algn="l" rtl="0">
              <a:spcBef>
                <a:spcPts val="560"/>
              </a:spcBef>
              <a:spcAft>
                <a:spcPts val="0"/>
              </a:spcAft>
              <a:buClr>
                <a:schemeClr val="accent3"/>
              </a:buClr>
              <a:buSzPct val="25000"/>
              <a:buFont typeface="Noto Sans Symbols"/>
              <a:buNone/>
            </a:pPr>
            <a:endParaRPr sz="2800" b="0" i="0" u="none" strike="noStrike" cap="none">
              <a:solidFill>
                <a:schemeClr val="dk1"/>
              </a:solidFill>
              <a:latin typeface="Constantia"/>
              <a:ea typeface="Constantia"/>
              <a:cs typeface="Constantia"/>
              <a:sym typeface="Constantia"/>
            </a:endParaRP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Object oriented Analysis and Design using UML by </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Michel R. Blaha and James R. Rambaugh</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The Complete Reference, Java 2 (Fourth Edition), Herbert Schild, TMH.</a:t>
            </a:r>
          </a:p>
          <a:p>
            <a:pPr marL="0" marR="0" lvl="0" indent="0" algn="l" rtl="0">
              <a:spcBef>
                <a:spcPts val="480"/>
              </a:spcBef>
              <a:buClr>
                <a:schemeClr val="accent3"/>
              </a:buClr>
              <a:buSzPct val="25000"/>
              <a:buFont typeface="Noto Sans Symbols"/>
              <a:buNone/>
            </a:pPr>
            <a:endParaRPr sz="2400" b="0" i="0" u="none" strike="noStrike" cap="none">
              <a:solidFill>
                <a:schemeClr val="dk1"/>
              </a:solidFill>
              <a:latin typeface="Constantia"/>
              <a:ea typeface="Constantia"/>
              <a:cs typeface="Constantia"/>
              <a:sym typeface="Constantia"/>
            </a:endParaRPr>
          </a:p>
        </p:txBody>
      </p:sp>
      <p:sp>
        <p:nvSpPr>
          <p:cNvPr id="419" name="Shape 419"/>
          <p:cNvSpPr txBox="1"/>
          <p:nvPr/>
        </p:nvSpPr>
        <p:spPr>
          <a:xfrm>
            <a:off x="5148064" y="1268759"/>
            <a:ext cx="3538735" cy="45259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IN" sz="2800" b="1">
                <a:solidFill>
                  <a:schemeClr val="dk1"/>
                </a:solidFill>
                <a:latin typeface="Calibri"/>
                <a:ea typeface="Calibri"/>
                <a:cs typeface="Calibri"/>
                <a:sym typeface="Calibri"/>
              </a:rPr>
              <a:t>Websites:</a:t>
            </a:r>
          </a:p>
          <a:p>
            <a:pPr marL="0" marR="0" lvl="0" indent="0" algn="l" rtl="0">
              <a:spcBef>
                <a:spcPts val="560"/>
              </a:spcBef>
              <a:spcAft>
                <a:spcPts val="0"/>
              </a:spcAft>
              <a:buClr>
                <a:schemeClr val="dk1"/>
              </a:buClr>
              <a:buFont typeface="Arial"/>
              <a:buNone/>
            </a:pPr>
            <a:endParaRPr sz="2800">
              <a:solidFill>
                <a:schemeClr val="dk1"/>
              </a:solidFill>
              <a:latin typeface="Constantia"/>
              <a:ea typeface="Constantia"/>
              <a:cs typeface="Constantia"/>
              <a:sym typeface="Constantia"/>
            </a:endParaRP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www.magicbricks.com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www.99acres.com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www.propchill.com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www.google.com</a:t>
            </a:r>
          </a:p>
          <a:p>
            <a:pPr marL="342900" marR="0" lvl="0" indent="-342900" algn="l" rtl="0">
              <a:spcBef>
                <a:spcPts val="400"/>
              </a:spcBef>
              <a:spcAft>
                <a:spcPts val="0"/>
              </a:spcAft>
              <a:buClr>
                <a:schemeClr val="accent3"/>
              </a:buClr>
              <a:buSzPct val="150000"/>
              <a:buFont typeface="Arial"/>
              <a:buChar char="•"/>
            </a:pPr>
            <a:r>
              <a:rPr lang="en-IN" sz="2000">
                <a:solidFill>
                  <a:schemeClr val="dk1"/>
                </a:solidFill>
                <a:latin typeface="Calibri"/>
                <a:ea typeface="Calibri"/>
                <a:cs typeface="Calibri"/>
                <a:sym typeface="Calibri"/>
              </a:rPr>
              <a:t>www.tutorialspoint.com</a:t>
            </a:r>
          </a:p>
          <a:p>
            <a:pPr marL="0" marR="0" lvl="0" indent="0" algn="l" rtl="0">
              <a:spcBef>
                <a:spcPts val="640"/>
              </a:spcBef>
              <a:buClr>
                <a:schemeClr val="dk1"/>
              </a:buClr>
              <a:buFont typeface="Arial"/>
              <a:buNone/>
            </a:pPr>
            <a:endParaRPr sz="3200">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25616" y="260647"/>
            <a:ext cx="8229600" cy="708687"/>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Technology Used:</a:t>
            </a:r>
          </a:p>
        </p:txBody>
      </p:sp>
      <p:sp>
        <p:nvSpPr>
          <p:cNvPr id="124" name="Shape 124"/>
          <p:cNvSpPr txBox="1">
            <a:spLocks noGrp="1"/>
          </p:cNvSpPr>
          <p:nvPr>
            <p:ph type="body" idx="1"/>
          </p:nvPr>
        </p:nvSpPr>
        <p:spPr>
          <a:xfrm>
            <a:off x="425616" y="1196753"/>
            <a:ext cx="8229600" cy="403244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000" b="1" i="0" u="none" strike="noStrike" cap="none">
                <a:solidFill>
                  <a:schemeClr val="dk1"/>
                </a:solidFill>
                <a:latin typeface="Calibri"/>
                <a:ea typeface="Calibri"/>
                <a:cs typeface="Calibri"/>
                <a:sym typeface="Calibri"/>
              </a:rPr>
              <a:t> Software Used</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Operating System: Windows 7 32 bit Professional, Linux Ubuntu</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Web Server:  Apache Tomcat Server 8.0.15.0</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Server side Application Software: NetBeans IDE 7.0.1 or 8.0.2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Languages: Java Script, HTML/CSS, Java, JSP</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Data Base: SQL Server Management Studio</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Client Browsers: Google Chrome Or Firefox</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Java Software : JDK 1.8.0_66</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Hadoop 2.7.1</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Hive 1.2.1</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Sqoop 1.4.6</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Netbeans IDE 8.0.2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MYSQL Workbench 6.2</a:t>
            </a:r>
          </a:p>
          <a:p>
            <a:pPr marL="274320" marR="0" lvl="0" indent="-274320" algn="l" rtl="0">
              <a:spcBef>
                <a:spcPts val="400"/>
              </a:spcBef>
              <a:spcAft>
                <a:spcPts val="0"/>
              </a:spcAft>
              <a:buClr>
                <a:schemeClr val="accent3"/>
              </a:buClr>
              <a:buSzPct val="95000"/>
              <a:buFont typeface="Noto Sans Symbols"/>
              <a:buChar char="➢"/>
            </a:pPr>
            <a:r>
              <a:rPr lang="en-IN" sz="2000" b="0" i="0" u="none" strike="noStrike" cap="none">
                <a:solidFill>
                  <a:schemeClr val="dk1"/>
                </a:solidFill>
                <a:latin typeface="Calibri"/>
                <a:ea typeface="Calibri"/>
                <a:cs typeface="Calibri"/>
                <a:sym typeface="Calibri"/>
              </a:rPr>
              <a:t>Linux OS/Linux OS environment on windows</a:t>
            </a:r>
          </a:p>
          <a:p>
            <a:pPr marL="0" marR="0" lvl="0" indent="0" algn="l" rtl="0">
              <a:spcBef>
                <a:spcPts val="400"/>
              </a:spcBef>
              <a:spcAft>
                <a:spcPts val="0"/>
              </a:spcAft>
              <a:buClr>
                <a:schemeClr val="accent3"/>
              </a:buClr>
              <a:buSzPct val="25000"/>
              <a:buFont typeface="Noto Sans Symbols"/>
              <a:buNone/>
            </a:pPr>
            <a:endParaRPr sz="2000" b="1" i="0" u="none" strike="noStrike" cap="none">
              <a:solidFill>
                <a:schemeClr val="dk1"/>
              </a:solidFill>
              <a:latin typeface="Calibri"/>
              <a:ea typeface="Calibri"/>
              <a:cs typeface="Calibri"/>
              <a:sym typeface="Calibri"/>
            </a:endParaRPr>
          </a:p>
          <a:p>
            <a:pPr marL="0" marR="0" lvl="0" indent="0" algn="l" rtl="0">
              <a:spcBef>
                <a:spcPts val="400"/>
              </a:spcBef>
              <a:spcAft>
                <a:spcPts val="0"/>
              </a:spcAft>
              <a:buClr>
                <a:schemeClr val="accent3"/>
              </a:buClr>
              <a:buSzPct val="25000"/>
              <a:buFont typeface="Noto Sans Symbols"/>
              <a:buNone/>
            </a:pPr>
            <a:endParaRPr sz="2000" b="0" i="0" u="none" strike="noStrike" cap="none">
              <a:solidFill>
                <a:schemeClr val="dk1"/>
              </a:solidFill>
              <a:latin typeface="Calibri"/>
              <a:ea typeface="Calibri"/>
              <a:cs typeface="Calibri"/>
              <a:sym typeface="Calibri"/>
            </a:endParaRPr>
          </a:p>
          <a:p>
            <a:pPr marL="0" marR="0" lvl="0" indent="0" algn="l" rtl="0">
              <a:spcBef>
                <a:spcPts val="400"/>
              </a:spcBef>
              <a:buClr>
                <a:schemeClr val="accent3"/>
              </a:buClr>
              <a:buSzPct val="25000"/>
              <a:buFont typeface="Noto Sans Symbols"/>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57200" y="1935480"/>
            <a:ext cx="8229600" cy="43891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3"/>
              </a:buClr>
              <a:buSzPct val="25000"/>
              <a:buFont typeface="Noto Sans Symbols"/>
              <a:buNone/>
            </a:pPr>
            <a:r>
              <a:rPr lang="en-IN" sz="2800" b="1" i="0" u="none" strike="noStrike" cap="none">
                <a:solidFill>
                  <a:schemeClr val="dk1"/>
                </a:solidFill>
                <a:latin typeface="Calibri"/>
                <a:ea typeface="Calibri"/>
                <a:cs typeface="Calibri"/>
                <a:sym typeface="Calibri"/>
              </a:rPr>
              <a:t>Hardware Used</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3 Ghz Quad core processor</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8 GB RAM</a:t>
            </a:r>
          </a:p>
          <a:p>
            <a:pPr marL="274320" marR="0" lvl="0" indent="-274320" algn="l" rtl="0">
              <a:spcBef>
                <a:spcPts val="560"/>
              </a:spcBef>
              <a:spcAft>
                <a:spcPts val="0"/>
              </a:spcAft>
              <a:buClr>
                <a:schemeClr val="accent3"/>
              </a:buClr>
              <a:buSzPct val="95000"/>
              <a:buFont typeface="Noto Sans Symbols"/>
              <a:buChar char="➢"/>
            </a:pPr>
            <a:r>
              <a:rPr lang="en-IN" sz="2800" b="0" i="0" u="none" strike="noStrike" cap="none">
                <a:solidFill>
                  <a:schemeClr val="dk1"/>
                </a:solidFill>
                <a:latin typeface="Constantia"/>
                <a:ea typeface="Constantia"/>
                <a:cs typeface="Constantia"/>
                <a:sym typeface="Constantia"/>
              </a:rPr>
              <a:t>Ethernetcard</a:t>
            </a:r>
          </a:p>
          <a:p>
            <a:pPr marL="274320" marR="0" lvl="0" indent="-274320" algn="l" rtl="0">
              <a:spcBef>
                <a:spcPts val="520"/>
              </a:spcBef>
              <a:buClr>
                <a:schemeClr val="accent3"/>
              </a:buClr>
              <a:buSzPct val="95000"/>
              <a:buFont typeface="Noto Sans Symbols"/>
              <a:buNone/>
            </a:pPr>
            <a:endParaRPr sz="2600" b="0" i="0" u="none" strike="noStrike" cap="non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84932" y="435660"/>
            <a:ext cx="8229600" cy="564672"/>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System Architecture:</a:t>
            </a:r>
          </a:p>
        </p:txBody>
      </p:sp>
      <p:pic>
        <p:nvPicPr>
          <p:cNvPr id="135" name="Shape 135" descr="https://docs.oracle.com/javaee/5/tutorial/doc/figures/overview-multitieredApplications.gif"/>
          <p:cNvPicPr preferRelativeResize="0"/>
          <p:nvPr/>
        </p:nvPicPr>
        <p:blipFill rotWithShape="1">
          <a:blip r:embed="rId3">
            <a:alphaModFix/>
          </a:blip>
          <a:srcRect/>
          <a:stretch/>
        </p:blipFill>
        <p:spPr>
          <a:xfrm>
            <a:off x="1763688" y="2420888"/>
            <a:ext cx="5272088" cy="3635374"/>
          </a:xfrm>
          <a:prstGeom prst="rect">
            <a:avLst/>
          </a:prstGeom>
          <a:noFill/>
          <a:ln>
            <a:noFill/>
          </a:ln>
        </p:spPr>
      </p:pic>
      <p:sp>
        <p:nvSpPr>
          <p:cNvPr id="136" name="Shape 136"/>
          <p:cNvSpPr txBox="1"/>
          <p:nvPr/>
        </p:nvSpPr>
        <p:spPr>
          <a:xfrm>
            <a:off x="284932" y="1268759"/>
            <a:ext cx="568863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2400" b="1">
                <a:solidFill>
                  <a:schemeClr val="dk1"/>
                </a:solidFill>
                <a:latin typeface="Calibri"/>
                <a:ea typeface="Calibri"/>
                <a:cs typeface="Calibri"/>
                <a:sym typeface="Calibri"/>
              </a:rPr>
              <a:t>Java Application Architecture: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67543" y="692695"/>
            <a:ext cx="2890664" cy="348647"/>
          </a:xfrm>
          <a:prstGeom prst="rect">
            <a:avLst/>
          </a:prstGeom>
          <a:noFill/>
          <a:ln>
            <a:noFill/>
          </a:ln>
        </p:spPr>
        <p:txBody>
          <a:bodyPr lIns="0" tIns="45700" rIns="0" bIns="0" anchor="b" anchorCtr="0">
            <a:noAutofit/>
          </a:bodyPr>
          <a:lstStyle/>
          <a:p>
            <a:pPr marL="0" marR="0" lvl="0" indent="0" algn="l" rtl="0">
              <a:spcBef>
                <a:spcPts val="0"/>
              </a:spcBef>
              <a:buClr>
                <a:schemeClr val="dk1"/>
              </a:buClr>
              <a:buSzPct val="25000"/>
              <a:buFont typeface="Calibri"/>
              <a:buNone/>
            </a:pPr>
            <a:r>
              <a:rPr lang="en-IN" sz="2400" b="1" i="0" u="none" strike="noStrike" cap="none">
                <a:solidFill>
                  <a:schemeClr val="dk1"/>
                </a:solidFill>
                <a:latin typeface="Calibri"/>
                <a:ea typeface="Calibri"/>
                <a:cs typeface="Calibri"/>
                <a:sym typeface="Calibri"/>
              </a:rPr>
              <a:t>Hadoop Architecture:</a:t>
            </a:r>
          </a:p>
        </p:txBody>
      </p:sp>
      <p:pic>
        <p:nvPicPr>
          <p:cNvPr id="142" name="Shape 142" descr="http://blog.spec-india.com/wp-content/uploads/apache_hadoop_1.png"/>
          <p:cNvPicPr preferRelativeResize="0">
            <a:picLocks noGrp="1"/>
          </p:cNvPicPr>
          <p:nvPr>
            <p:ph type="body" idx="1"/>
          </p:nvPr>
        </p:nvPicPr>
        <p:blipFill rotWithShape="1">
          <a:blip r:embed="rId3">
            <a:alphaModFix/>
          </a:blip>
          <a:srcRect/>
          <a:stretch/>
        </p:blipFill>
        <p:spPr>
          <a:xfrm>
            <a:off x="467543" y="1041344"/>
            <a:ext cx="8352928" cy="2819704"/>
          </a:xfrm>
          <a:prstGeom prst="rect">
            <a:avLst/>
          </a:prstGeom>
          <a:noFill/>
          <a:ln>
            <a:noFill/>
          </a:ln>
        </p:spPr>
      </p:pic>
      <p:pic>
        <p:nvPicPr>
          <p:cNvPr id="143" name="Shape 143" descr="http://blogs.cisco.com/wp-content/uploads/Hadoop_Arc.jpg"/>
          <p:cNvPicPr preferRelativeResize="0"/>
          <p:nvPr/>
        </p:nvPicPr>
        <p:blipFill rotWithShape="1">
          <a:blip r:embed="rId4">
            <a:alphaModFix/>
          </a:blip>
          <a:srcRect/>
          <a:stretch/>
        </p:blipFill>
        <p:spPr>
          <a:xfrm>
            <a:off x="467543" y="3995037"/>
            <a:ext cx="8208912"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95536" y="332656"/>
            <a:ext cx="8229600" cy="648071"/>
          </a:xfrm>
          <a:prstGeom prst="rect">
            <a:avLst/>
          </a:prstGeom>
          <a:noFill/>
          <a:ln>
            <a:noFill/>
          </a:ln>
        </p:spPr>
        <p:txBody>
          <a:bodyPr lIns="0" tIns="45700" rIns="0" bIns="0" anchor="b" anchorCtr="0">
            <a:noAutofit/>
          </a:bodyPr>
          <a:lstStyle/>
          <a:p>
            <a:pPr marL="0" marR="0" lvl="0" indent="0" algn="ctr" rtl="0">
              <a:spcBef>
                <a:spcPts val="0"/>
              </a:spcBef>
              <a:buClr>
                <a:schemeClr val="dk2"/>
              </a:buClr>
              <a:buSzPct val="25000"/>
              <a:buFont typeface="Calibri"/>
              <a:buNone/>
            </a:pPr>
            <a:r>
              <a:rPr lang="en-IN" sz="3600" b="1" i="0" u="none" strike="noStrike" cap="none">
                <a:solidFill>
                  <a:schemeClr val="dk2"/>
                </a:solidFill>
                <a:latin typeface="Calibri"/>
                <a:ea typeface="Calibri"/>
                <a:cs typeface="Calibri"/>
                <a:sym typeface="Calibri"/>
              </a:rPr>
              <a:t>Current Scenario:</a:t>
            </a:r>
          </a:p>
        </p:txBody>
      </p:sp>
      <p:grpSp>
        <p:nvGrpSpPr>
          <p:cNvPr id="149" name="Shape 149"/>
          <p:cNvGrpSpPr/>
          <p:nvPr/>
        </p:nvGrpSpPr>
        <p:grpSpPr>
          <a:xfrm>
            <a:off x="1807330" y="1272453"/>
            <a:ext cx="5336977" cy="5336977"/>
            <a:chOff x="547697" y="3693"/>
            <a:chExt cx="5336977" cy="5336977"/>
          </a:xfrm>
        </p:grpSpPr>
        <p:sp>
          <p:nvSpPr>
            <p:cNvPr id="150" name="Shape 150"/>
            <p:cNvSpPr/>
            <p:nvPr/>
          </p:nvSpPr>
          <p:spPr>
            <a:xfrm>
              <a:off x="2474957"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txBox="1"/>
            <p:nvPr/>
          </p:nvSpPr>
          <p:spPr>
            <a:xfrm>
              <a:off x="2692058" y="2148053"/>
              <a:ext cx="1048258" cy="1048258"/>
            </a:xfrm>
            <a:prstGeom prst="rect">
              <a:avLst/>
            </a:prstGeom>
            <a:noFill/>
            <a:ln>
              <a:noFill/>
            </a:ln>
          </p:spPr>
          <p:txBody>
            <a:bodyPr lIns="12050" tIns="12050" rIns="12050" bIns="12050" anchor="ctr" anchorCtr="0">
              <a:noAutofit/>
            </a:bodyPr>
            <a:lstStyle/>
            <a:p>
              <a:pPr marL="0" marR="0" lvl="0" indent="0" algn="ctr" rtl="0">
                <a:lnSpc>
                  <a:spcPct val="90000"/>
                </a:lnSpc>
                <a:spcBef>
                  <a:spcPts val="0"/>
                </a:spcBef>
                <a:spcAft>
                  <a:spcPts val="0"/>
                </a:spcAft>
                <a:buSzPct val="25000"/>
                <a:buNone/>
              </a:pPr>
              <a:r>
                <a:rPr lang="en-IN" sz="1900" b="1">
                  <a:solidFill>
                    <a:srgbClr val="0C0C0C"/>
                  </a:solidFill>
                  <a:latin typeface="Constantia"/>
                  <a:ea typeface="Constantia"/>
                  <a:cs typeface="Constantia"/>
                  <a:sym typeface="Constantia"/>
                </a:rPr>
                <a:t>Decision to  Invest</a:t>
              </a:r>
            </a:p>
          </p:txBody>
        </p:sp>
        <p:sp>
          <p:nvSpPr>
            <p:cNvPr id="152" name="Shape 152"/>
            <p:cNvSpPr/>
            <p:nvPr/>
          </p:nvSpPr>
          <p:spPr>
            <a:xfrm rot="-5400000">
              <a:off x="2993788" y="1687811"/>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txBox="1"/>
            <p:nvPr/>
          </p:nvSpPr>
          <p:spPr>
            <a:xfrm rot="-5400000">
              <a:off x="3205067" y="169743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54" name="Shape 154"/>
            <p:cNvSpPr/>
            <p:nvPr/>
          </p:nvSpPr>
          <p:spPr>
            <a:xfrm>
              <a:off x="2474957" y="3693"/>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2692058" y="220794"/>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Confusion</a:t>
              </a:r>
            </a:p>
          </p:txBody>
        </p:sp>
        <p:sp>
          <p:nvSpPr>
            <p:cNvPr id="156" name="Shape 156"/>
            <p:cNvSpPr/>
            <p:nvPr/>
          </p:nvSpPr>
          <p:spPr>
            <a:xfrm>
              <a:off x="3957417" y="2651441"/>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txBox="1"/>
            <p:nvPr/>
          </p:nvSpPr>
          <p:spPr>
            <a:xfrm>
              <a:off x="4168696" y="266106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58" name="Shape 158"/>
            <p:cNvSpPr/>
            <p:nvPr/>
          </p:nvSpPr>
          <p:spPr>
            <a:xfrm>
              <a:off x="4402214"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txBox="1"/>
            <p:nvPr/>
          </p:nvSpPr>
          <p:spPr>
            <a:xfrm>
              <a:off x="4619316" y="2148053"/>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Lack of Authenticity Of  Agents</a:t>
              </a:r>
            </a:p>
          </p:txBody>
        </p:sp>
        <p:sp>
          <p:nvSpPr>
            <p:cNvPr id="160" name="Shape 160"/>
            <p:cNvSpPr/>
            <p:nvPr/>
          </p:nvSpPr>
          <p:spPr>
            <a:xfrm rot="5400000">
              <a:off x="2993788" y="3615070"/>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p:nvPr/>
          </p:nvSpPr>
          <p:spPr>
            <a:xfrm rot="5400000">
              <a:off x="3205068" y="3624692"/>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62" name="Shape 162"/>
            <p:cNvSpPr/>
            <p:nvPr/>
          </p:nvSpPr>
          <p:spPr>
            <a:xfrm>
              <a:off x="2474957" y="3858210"/>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txBox="1"/>
            <p:nvPr/>
          </p:nvSpPr>
          <p:spPr>
            <a:xfrm>
              <a:off x="2692058" y="4075312"/>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Lack of  Information</a:t>
              </a:r>
            </a:p>
          </p:txBody>
        </p:sp>
        <p:sp>
          <p:nvSpPr>
            <p:cNvPr id="164" name="Shape 164"/>
            <p:cNvSpPr/>
            <p:nvPr/>
          </p:nvSpPr>
          <p:spPr>
            <a:xfrm rot="10800000">
              <a:off x="2030160" y="2651440"/>
              <a:ext cx="444795" cy="41484"/>
            </a:xfrm>
            <a:custGeom>
              <a:avLst/>
              <a:gdLst/>
              <a:ahLst/>
              <a:cxnLst/>
              <a:rect l="0" t="0" r="0" b="0"/>
              <a:pathLst>
                <a:path w="120000" h="120000" extrusionOk="0">
                  <a:moveTo>
                    <a:pt x="0" y="60000"/>
                  </a:moveTo>
                  <a:lnTo>
                    <a:pt x="120000" y="60000"/>
                  </a:lnTo>
                </a:path>
              </a:pathLst>
            </a:custGeom>
            <a:noFill/>
            <a:ln w="25400" cap="flat" cmpd="sng">
              <a:solidFill>
                <a:srgbClr val="08579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txBox="1"/>
            <p:nvPr/>
          </p:nvSpPr>
          <p:spPr>
            <a:xfrm>
              <a:off x="2241438" y="2661064"/>
              <a:ext cx="22238" cy="22238"/>
            </a:xfrm>
            <a:prstGeom prst="rect">
              <a:avLst/>
            </a:prstGeom>
            <a:noFill/>
            <a:ln>
              <a:noFill/>
            </a:ln>
          </p:spPr>
          <p:txBody>
            <a:bodyPr lIns="12700" tIns="0" rIns="127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Constantia"/>
                <a:ea typeface="Constantia"/>
                <a:cs typeface="Constantia"/>
                <a:sym typeface="Constantia"/>
              </a:endParaRPr>
            </a:p>
          </p:txBody>
        </p:sp>
        <p:sp>
          <p:nvSpPr>
            <p:cNvPr id="166" name="Shape 166"/>
            <p:cNvSpPr/>
            <p:nvPr/>
          </p:nvSpPr>
          <p:spPr>
            <a:xfrm>
              <a:off x="547697" y="1930952"/>
              <a:ext cx="1482461" cy="1482461"/>
            </a:xfrm>
            <a:prstGeom prst="ellipse">
              <a:avLst/>
            </a:prstGeom>
            <a:solidFill>
              <a:srgbClr val="FFC000"/>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txBox="1"/>
            <p:nvPr/>
          </p:nvSpPr>
          <p:spPr>
            <a:xfrm>
              <a:off x="764799" y="2148053"/>
              <a:ext cx="1048258" cy="1048258"/>
            </a:xfrm>
            <a:prstGeom prst="rect">
              <a:avLst/>
            </a:prstGeom>
            <a:noFill/>
            <a:ln>
              <a:noFill/>
            </a:ln>
          </p:spPr>
          <p:txBody>
            <a:bodyPr lIns="8250" tIns="8250" rIns="8250" bIns="8250" anchor="ctr" anchorCtr="0">
              <a:noAutofit/>
            </a:bodyPr>
            <a:lstStyle/>
            <a:p>
              <a:pPr marL="0" marR="0" lvl="0" indent="0" algn="ctr" rtl="0">
                <a:lnSpc>
                  <a:spcPct val="90000"/>
                </a:lnSpc>
                <a:spcBef>
                  <a:spcPts val="0"/>
                </a:spcBef>
                <a:spcAft>
                  <a:spcPts val="0"/>
                </a:spcAft>
                <a:buSzPct val="25000"/>
                <a:buNone/>
              </a:pPr>
              <a:r>
                <a:rPr lang="en-IN" sz="1300" b="1">
                  <a:solidFill>
                    <a:srgbClr val="0C0C0C"/>
                  </a:solidFill>
                  <a:latin typeface="Constantia"/>
                  <a:ea typeface="Constantia"/>
                  <a:cs typeface="Constantia"/>
                  <a:sym typeface="Constantia"/>
                </a:rPr>
                <a:t>Giving Money to Agents</a:t>
              </a:r>
            </a:p>
          </p:txBody>
        </p:sp>
      </p:gr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1940</Words>
  <Application>Microsoft Office PowerPoint</Application>
  <PresentationFormat>On-screen Show (4:3)</PresentationFormat>
  <Paragraphs>350</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Times New Roman</vt:lpstr>
      <vt:lpstr>Calibri</vt:lpstr>
      <vt:lpstr>Noto Sans Symbols</vt:lpstr>
      <vt:lpstr>Arial</vt:lpstr>
      <vt:lpstr>Constantia</vt:lpstr>
      <vt:lpstr>Flow</vt:lpstr>
      <vt:lpstr>The Asset Consultancy</vt:lpstr>
      <vt:lpstr>Project Details:</vt:lpstr>
      <vt:lpstr>PowerPoint Presentation</vt:lpstr>
      <vt:lpstr>Abstract:</vt:lpstr>
      <vt:lpstr>Technology Used:</vt:lpstr>
      <vt:lpstr>PowerPoint Presentation</vt:lpstr>
      <vt:lpstr>System Architecture:</vt:lpstr>
      <vt:lpstr>Hadoop Architecture:</vt:lpstr>
      <vt:lpstr>Current Scenario:</vt:lpstr>
      <vt:lpstr>New Flow:</vt:lpstr>
      <vt:lpstr>Project Need:</vt:lpstr>
      <vt:lpstr>Core Feature and Benefits:</vt:lpstr>
      <vt:lpstr>What’s new?</vt:lpstr>
      <vt:lpstr> Context Level Diagram</vt:lpstr>
      <vt:lpstr>Level-1:</vt:lpstr>
      <vt:lpstr>Level-1:</vt:lpstr>
      <vt:lpstr>Level-2:</vt:lpstr>
      <vt:lpstr>PowerPoint Presentation</vt:lpstr>
      <vt:lpstr>PowerPoint Presentation</vt:lpstr>
      <vt:lpstr>Use Case Diagram:</vt:lpstr>
      <vt:lpstr>PowerPoint Presentation</vt:lpstr>
      <vt:lpstr>PowerPoint Presentation</vt:lpstr>
      <vt:lpstr>PowerPoint Presentation</vt:lpstr>
      <vt:lpstr>Object  Diagram:</vt:lpstr>
      <vt:lpstr>E-R Diagram:</vt:lpstr>
      <vt:lpstr>PowerPoint Presentation</vt:lpstr>
      <vt:lpstr>Data Dictionary:</vt:lpstr>
      <vt:lpstr>PowerPoint Presentation</vt:lpstr>
      <vt:lpstr>PowerPoint Presentation</vt:lpstr>
      <vt:lpstr>PowerPoint Presentation</vt:lpstr>
      <vt:lpstr>Implementation of Big Data</vt:lpstr>
      <vt:lpstr>PowerPoint Presentation</vt:lpstr>
      <vt:lpstr>PowerPoint Presentation</vt:lpstr>
      <vt:lpstr>Sqoop Functionality</vt:lpstr>
      <vt:lpstr>Sqoop Code: </vt:lpstr>
      <vt:lpstr>Hive Functionality</vt:lpstr>
      <vt:lpstr>Hive Code</vt:lpstr>
      <vt:lpstr>Criteria Fetch</vt:lpstr>
      <vt:lpstr>Criteria Fetch</vt:lpstr>
      <vt:lpstr>Script Call</vt:lpstr>
      <vt:lpstr>Script Call</vt:lpstr>
      <vt:lpstr>Script Execution</vt:lpstr>
      <vt:lpstr>Future Scope</vt:lpstr>
      <vt:lpstr>Conclusion</vt:lpstr>
      <vt:lpstr>Bibliography/References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Asset Consultancy</dc:title>
  <cp:lastModifiedBy>Rushin Naik</cp:lastModifiedBy>
  <cp:revision>1</cp:revision>
  <dcterms:modified xsi:type="dcterms:W3CDTF">2017-02-17T08:01:19Z</dcterms:modified>
</cp:coreProperties>
</file>