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397"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park%20computer\Desktop\BT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park%20computer\Desktop\BT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[BTM.xlsx]Sheet6!PivotTable3</c:name>
    <c:fmtId val="-1"/>
  </c:pivotSource>
  <c:chart>
    <c:pivotFmts>
      <c:pivotFmt>
        <c:idx val="0"/>
        <c:marker>
          <c:symbol val="none"/>
        </c:marker>
      </c:pivotFmt>
      <c:pivotFmt>
        <c:idx val="1"/>
        <c:marker>
          <c:symbol val="none"/>
        </c:marker>
      </c:pivotFmt>
    </c:pivotFmts>
    <c:plotArea>
      <c:layout>
        <c:manualLayout>
          <c:layoutTarget val="inner"/>
          <c:xMode val="edge"/>
          <c:yMode val="edge"/>
          <c:x val="0.1269328521434821"/>
          <c:y val="2.8252405949256341E-2"/>
          <c:w val="0.58030314960629914"/>
          <c:h val="0.79822506561679785"/>
        </c:manualLayout>
      </c:layout>
      <c:lineChart>
        <c:grouping val="standard"/>
        <c:ser>
          <c:idx val="0"/>
          <c:order val="0"/>
          <c:tx>
            <c:strRef>
              <c:f>Sheet6!$B$3:$B$4</c:f>
              <c:strCache>
                <c:ptCount val="1"/>
                <c:pt idx="0">
                  <c:v>Sum of profit</c:v>
                </c:pt>
              </c:strCache>
            </c:strRef>
          </c:tx>
          <c:marker>
            <c:symbol val="none"/>
          </c:marker>
          <c:cat>
            <c:strRef>
              <c:f>Sheet6!$A$5:$A$10</c:f>
              <c:strCache>
                <c:ptCount val="5"/>
                <c:pt idx="0">
                  <c:v>M1</c:v>
                </c:pt>
                <c:pt idx="1">
                  <c:v>M2</c:v>
                </c:pt>
                <c:pt idx="2">
                  <c:v>M3</c:v>
                </c:pt>
                <c:pt idx="3">
                  <c:v>M4</c:v>
                </c:pt>
                <c:pt idx="4">
                  <c:v>M5</c:v>
                </c:pt>
              </c:strCache>
            </c:strRef>
          </c:cat>
          <c:val>
            <c:numRef>
              <c:f>Sheet6!$B$5:$B$10</c:f>
              <c:numCache>
                <c:formatCode>General</c:formatCode>
                <c:ptCount val="5"/>
                <c:pt idx="0">
                  <c:v>30000</c:v>
                </c:pt>
                <c:pt idx="1">
                  <c:v>30000</c:v>
                </c:pt>
                <c:pt idx="2">
                  <c:v>40000</c:v>
                </c:pt>
                <c:pt idx="3">
                  <c:v>20000</c:v>
                </c:pt>
                <c:pt idx="4">
                  <c:v>10000</c:v>
                </c:pt>
              </c:numCache>
            </c:numRef>
          </c:val>
        </c:ser>
        <c:ser>
          <c:idx val="1"/>
          <c:order val="1"/>
          <c:tx>
            <c:strRef>
              <c:f>Sheet6!$C$3:$C$4</c:f>
              <c:strCache>
                <c:ptCount val="1"/>
                <c:pt idx="0">
                  <c:v>Sum of sale</c:v>
                </c:pt>
              </c:strCache>
            </c:strRef>
          </c:tx>
          <c:marker>
            <c:symbol val="none"/>
          </c:marker>
          <c:cat>
            <c:strRef>
              <c:f>Sheet6!$A$5:$A$10</c:f>
              <c:strCache>
                <c:ptCount val="5"/>
                <c:pt idx="0">
                  <c:v>M1</c:v>
                </c:pt>
                <c:pt idx="1">
                  <c:v>M2</c:v>
                </c:pt>
                <c:pt idx="2">
                  <c:v>M3</c:v>
                </c:pt>
                <c:pt idx="3">
                  <c:v>M4</c:v>
                </c:pt>
                <c:pt idx="4">
                  <c:v>M5</c:v>
                </c:pt>
              </c:strCache>
            </c:strRef>
          </c:cat>
          <c:val>
            <c:numRef>
              <c:f>Sheet6!$C$5:$C$10</c:f>
              <c:numCache>
                <c:formatCode>General</c:formatCode>
                <c:ptCount val="5"/>
                <c:pt idx="0">
                  <c:v>80000</c:v>
                </c:pt>
                <c:pt idx="1">
                  <c:v>60000</c:v>
                </c:pt>
                <c:pt idx="2">
                  <c:v>160000</c:v>
                </c:pt>
                <c:pt idx="3">
                  <c:v>60000</c:v>
                </c:pt>
                <c:pt idx="4">
                  <c:v>30000</c:v>
                </c:pt>
              </c:numCache>
            </c:numRef>
          </c:val>
        </c:ser>
        <c:marker val="1"/>
        <c:axId val="72520448"/>
        <c:axId val="72521984"/>
      </c:lineChart>
      <c:catAx>
        <c:axId val="72520448"/>
        <c:scaling>
          <c:orientation val="minMax"/>
        </c:scaling>
        <c:axPos val="b"/>
        <c:tickLblPos val="nextTo"/>
        <c:crossAx val="72521984"/>
        <c:crosses val="autoZero"/>
        <c:auto val="1"/>
        <c:lblAlgn val="ctr"/>
        <c:lblOffset val="100"/>
      </c:catAx>
      <c:valAx>
        <c:axId val="72521984"/>
        <c:scaling>
          <c:orientation val="minMax"/>
        </c:scaling>
        <c:axPos val="l"/>
        <c:majorGridlines/>
        <c:numFmt formatCode="General" sourceLinked="1"/>
        <c:tickLblPos val="nextTo"/>
        <c:crossAx val="7252044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[BTM.xlsx]Sheet7!PivotTable4</c:name>
    <c:fmtId val="-1"/>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manualLayout>
          <c:layoutTarget val="inner"/>
          <c:xMode val="edge"/>
          <c:yMode val="edge"/>
          <c:x val="0.23248840769903781"/>
          <c:y val="5.6030183727034118E-2"/>
          <c:w val="0.58030314960629825"/>
          <c:h val="0.79822506561679785"/>
        </c:manualLayout>
      </c:layout>
      <c:lineChart>
        <c:grouping val="standard"/>
        <c:ser>
          <c:idx val="0"/>
          <c:order val="0"/>
          <c:tx>
            <c:strRef>
              <c:f>Sheet7!$B$3:$B$4</c:f>
              <c:strCache>
                <c:ptCount val="1"/>
                <c:pt idx="0">
                  <c:v>Sum of profit</c:v>
                </c:pt>
              </c:strCache>
            </c:strRef>
          </c:tx>
          <c:marker>
            <c:symbol val="none"/>
          </c:marker>
          <c:cat>
            <c:strRef>
              <c:f>Sheet7!$A$5:$A$15</c:f>
              <c:strCache>
                <c:ptCount val="10"/>
                <c:pt idx="0">
                  <c:v>M1</c:v>
                </c:pt>
                <c:pt idx="1">
                  <c:v>M10</c:v>
                </c:pt>
                <c:pt idx="2">
                  <c:v>M2</c:v>
                </c:pt>
                <c:pt idx="3">
                  <c:v>M3</c:v>
                </c:pt>
                <c:pt idx="4">
                  <c:v>M4</c:v>
                </c:pt>
                <c:pt idx="5">
                  <c:v>M5</c:v>
                </c:pt>
                <c:pt idx="6">
                  <c:v>M6</c:v>
                </c:pt>
                <c:pt idx="7">
                  <c:v>M7</c:v>
                </c:pt>
                <c:pt idx="8">
                  <c:v>M8</c:v>
                </c:pt>
                <c:pt idx="9">
                  <c:v>M9</c:v>
                </c:pt>
              </c:strCache>
            </c:strRef>
          </c:cat>
          <c:val>
            <c:numRef>
              <c:f>Sheet7!$B$5:$B$15</c:f>
              <c:numCache>
                <c:formatCode>General</c:formatCode>
                <c:ptCount val="10"/>
                <c:pt idx="0">
                  <c:v>30000</c:v>
                </c:pt>
                <c:pt idx="1">
                  <c:v>50000</c:v>
                </c:pt>
                <c:pt idx="2">
                  <c:v>30000</c:v>
                </c:pt>
                <c:pt idx="3">
                  <c:v>40000</c:v>
                </c:pt>
                <c:pt idx="4">
                  <c:v>20000</c:v>
                </c:pt>
                <c:pt idx="5">
                  <c:v>10000</c:v>
                </c:pt>
                <c:pt idx="6">
                  <c:v>15000</c:v>
                </c:pt>
                <c:pt idx="7">
                  <c:v>20000</c:v>
                </c:pt>
                <c:pt idx="8">
                  <c:v>30000</c:v>
                </c:pt>
                <c:pt idx="9">
                  <c:v>40000</c:v>
                </c:pt>
              </c:numCache>
            </c:numRef>
          </c:val>
        </c:ser>
        <c:ser>
          <c:idx val="1"/>
          <c:order val="1"/>
          <c:tx>
            <c:strRef>
              <c:f>Sheet7!$C$3:$C$4</c:f>
              <c:strCache>
                <c:ptCount val="1"/>
                <c:pt idx="0">
                  <c:v>Sum of sale</c:v>
                </c:pt>
              </c:strCache>
            </c:strRef>
          </c:tx>
          <c:marker>
            <c:symbol val="none"/>
          </c:marker>
          <c:cat>
            <c:strRef>
              <c:f>Sheet7!$A$5:$A$15</c:f>
              <c:strCache>
                <c:ptCount val="10"/>
                <c:pt idx="0">
                  <c:v>M1</c:v>
                </c:pt>
                <c:pt idx="1">
                  <c:v>M10</c:v>
                </c:pt>
                <c:pt idx="2">
                  <c:v>M2</c:v>
                </c:pt>
                <c:pt idx="3">
                  <c:v>M3</c:v>
                </c:pt>
                <c:pt idx="4">
                  <c:v>M4</c:v>
                </c:pt>
                <c:pt idx="5">
                  <c:v>M5</c:v>
                </c:pt>
                <c:pt idx="6">
                  <c:v>M6</c:v>
                </c:pt>
                <c:pt idx="7">
                  <c:v>M7</c:v>
                </c:pt>
                <c:pt idx="8">
                  <c:v>M8</c:v>
                </c:pt>
                <c:pt idx="9">
                  <c:v>M9</c:v>
                </c:pt>
              </c:strCache>
            </c:strRef>
          </c:cat>
          <c:val>
            <c:numRef>
              <c:f>Sheet7!$C$5:$C$15</c:f>
              <c:numCache>
                <c:formatCode>General</c:formatCode>
                <c:ptCount val="10"/>
                <c:pt idx="0">
                  <c:v>80000</c:v>
                </c:pt>
                <c:pt idx="1">
                  <c:v>100000</c:v>
                </c:pt>
                <c:pt idx="2">
                  <c:v>60000</c:v>
                </c:pt>
                <c:pt idx="3">
                  <c:v>160000</c:v>
                </c:pt>
                <c:pt idx="4">
                  <c:v>60000</c:v>
                </c:pt>
                <c:pt idx="5">
                  <c:v>30000</c:v>
                </c:pt>
                <c:pt idx="6">
                  <c:v>40000</c:v>
                </c:pt>
                <c:pt idx="7">
                  <c:v>50000</c:v>
                </c:pt>
                <c:pt idx="8">
                  <c:v>60000</c:v>
                </c:pt>
                <c:pt idx="9">
                  <c:v>80000</c:v>
                </c:pt>
              </c:numCache>
            </c:numRef>
          </c:val>
        </c:ser>
        <c:marker val="1"/>
        <c:axId val="72630656"/>
        <c:axId val="72632192"/>
      </c:lineChart>
      <c:catAx>
        <c:axId val="72630656"/>
        <c:scaling>
          <c:orientation val="minMax"/>
        </c:scaling>
        <c:axPos val="b"/>
        <c:tickLblPos val="nextTo"/>
        <c:crossAx val="72632192"/>
        <c:crosses val="autoZero"/>
        <c:auto val="1"/>
        <c:lblAlgn val="ctr"/>
        <c:lblOffset val="100"/>
      </c:catAx>
      <c:valAx>
        <c:axId val="72632192"/>
        <c:scaling>
          <c:orientation val="minMax"/>
        </c:scaling>
        <c:axPos val="l"/>
        <c:majorGridlines/>
        <c:numFmt formatCode="General" sourceLinked="1"/>
        <c:tickLblPos val="nextTo"/>
        <c:crossAx val="72630656"/>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EA7CA3-0D94-4309-84F5-A9D7EA52627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7CA3-0D94-4309-84F5-A9D7EA52627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7CA3-0D94-4309-84F5-A9D7EA52627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7CA3-0D94-4309-84F5-A9D7EA52627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EA7CA3-0D94-4309-84F5-A9D7EA526278}"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EA7CA3-0D94-4309-84F5-A9D7EA526278}"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EA7CA3-0D94-4309-84F5-A9D7EA526278}"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EA7CA3-0D94-4309-84F5-A9D7EA526278}"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A7CA3-0D94-4309-84F5-A9D7EA526278}"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A7CA3-0D94-4309-84F5-A9D7EA526278}"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A7CA3-0D94-4309-84F5-A9D7EA526278}"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BAD31D-84FC-4D47-AEC9-9933DBCAB6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A7CA3-0D94-4309-84F5-A9D7EA526278}" type="datetimeFigureOut">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AD31D-84FC-4D47-AEC9-9933DBCAB6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2667000" y="5105400"/>
            <a:ext cx="6400800" cy="1752600"/>
          </a:xfrm>
        </p:spPr>
        <p:txBody>
          <a:bodyPr>
            <a:normAutofit/>
          </a:bodyPr>
          <a:lstStyle/>
          <a:p>
            <a:r>
              <a:rPr lang="en-US" dirty="0" smtClean="0">
                <a:solidFill>
                  <a:schemeClr val="tx1"/>
                </a:solidFill>
              </a:rPr>
              <a:t>                                Restaurant analysis</a:t>
            </a:r>
          </a:p>
          <a:p>
            <a:r>
              <a:rPr lang="en-US" sz="1800" spc="-105" dirty="0" smtClean="0">
                <a:solidFill>
                  <a:prstClr val="black"/>
                </a:solidFill>
                <a:ea typeface="+mj-ea"/>
                <a:cs typeface="+mj-cs"/>
              </a:rPr>
              <a:t>                                                                                  Data</a:t>
            </a:r>
            <a:r>
              <a:rPr lang="en-US" sz="1800" spc="-254" dirty="0" smtClean="0">
                <a:solidFill>
                  <a:prstClr val="black"/>
                </a:solidFill>
                <a:ea typeface="+mj-ea"/>
                <a:cs typeface="+mj-cs"/>
              </a:rPr>
              <a:t> </a:t>
            </a:r>
            <a:r>
              <a:rPr lang="en-US" sz="1800" spc="-110" dirty="0">
                <a:solidFill>
                  <a:prstClr val="black"/>
                </a:solidFill>
                <a:ea typeface="+mj-ea"/>
                <a:cs typeface="+mj-cs"/>
              </a:rPr>
              <a:t>Science</a:t>
            </a:r>
            <a:r>
              <a:rPr lang="en-US" sz="1800" spc="-240" dirty="0">
                <a:solidFill>
                  <a:prstClr val="black"/>
                </a:solidFill>
                <a:ea typeface="+mj-ea"/>
                <a:cs typeface="+mj-cs"/>
              </a:rPr>
              <a:t> </a:t>
            </a:r>
            <a:r>
              <a:rPr lang="en-US" sz="1800" spc="254" dirty="0">
                <a:solidFill>
                  <a:prstClr val="black"/>
                </a:solidFill>
                <a:ea typeface="+mj-ea"/>
                <a:cs typeface="+mj-cs"/>
              </a:rPr>
              <a:t>–</a:t>
            </a:r>
            <a:r>
              <a:rPr lang="en-US" sz="1800" spc="-185" dirty="0">
                <a:solidFill>
                  <a:prstClr val="black"/>
                </a:solidFill>
                <a:ea typeface="+mj-ea"/>
                <a:cs typeface="+mj-cs"/>
              </a:rPr>
              <a:t> </a:t>
            </a:r>
            <a:r>
              <a:rPr lang="en-US" sz="1800" spc="-85" dirty="0">
                <a:solidFill>
                  <a:prstClr val="black"/>
                </a:solidFill>
                <a:ea typeface="+mj-ea"/>
                <a:cs typeface="+mj-cs"/>
              </a:rPr>
              <a:t>Solution</a:t>
            </a:r>
            <a:r>
              <a:rPr lang="en-US" sz="1800" spc="-235" dirty="0">
                <a:solidFill>
                  <a:prstClr val="black"/>
                </a:solidFill>
                <a:ea typeface="+mj-ea"/>
                <a:cs typeface="+mj-cs"/>
              </a:rPr>
              <a:t> </a:t>
            </a:r>
            <a:r>
              <a:rPr lang="en-US" sz="1800" spc="-105" dirty="0">
                <a:solidFill>
                  <a:prstClr val="black"/>
                </a:solidFill>
                <a:ea typeface="+mj-ea"/>
                <a:cs typeface="+mj-cs"/>
              </a:rPr>
              <a:t>Overview</a:t>
            </a:r>
            <a:endParaRPr lang="en-US" dirty="0">
              <a:solidFill>
                <a:schemeClr val="tx1"/>
              </a:solidFill>
            </a:endParaRPr>
          </a:p>
        </p:txBody>
      </p:sp>
      <p:pic>
        <p:nvPicPr>
          <p:cNvPr id="5" name="Picture 4" descr="content6041.jpg"/>
          <p:cNvPicPr>
            <a:picLocks noChangeAspect="1"/>
          </p:cNvPicPr>
          <p:nvPr/>
        </p:nvPicPr>
        <p:blipFill>
          <a:blip r:embed="rId2"/>
          <a:stretch>
            <a:fillRect/>
          </a:stretch>
        </p:blipFill>
        <p:spPr>
          <a:xfrm>
            <a:off x="1600200" y="1219200"/>
            <a:ext cx="5181600" cy="3562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1828800" cy="1470025"/>
          </a:xfrm>
        </p:spPr>
        <p:txBody>
          <a:bodyPr/>
          <a:lstStyle/>
          <a:p>
            <a:r>
              <a:rPr lang="en-US" sz="3200" b="1" dirty="0">
                <a:solidFill>
                  <a:prstClr val="black"/>
                </a:solidFill>
                <a:latin typeface="Calibri" pitchFamily="34" charset="0"/>
              </a:rPr>
              <a:t>Agenda</a:t>
            </a:r>
            <a:endParaRPr lang="en-US" dirty="0"/>
          </a:p>
        </p:txBody>
      </p:sp>
      <p:sp>
        <p:nvSpPr>
          <p:cNvPr id="3" name="Subtitle 2"/>
          <p:cNvSpPr>
            <a:spLocks noGrp="1"/>
          </p:cNvSpPr>
          <p:nvPr>
            <p:ph type="subTitle" idx="1"/>
          </p:nvPr>
        </p:nvSpPr>
        <p:spPr>
          <a:xfrm>
            <a:off x="1219200" y="2590800"/>
            <a:ext cx="6553200" cy="1752600"/>
          </a:xfrm>
        </p:spPr>
        <p:txBody>
          <a:bodyPr>
            <a:normAutofit fontScale="25000" lnSpcReduction="20000"/>
          </a:bodyPr>
          <a:lstStyle/>
          <a:p>
            <a:pPr marL="356870" lvl="0" indent="-344805" algn="l">
              <a:spcBef>
                <a:spcPts val="1540"/>
              </a:spcBef>
              <a:buFont typeface="Wingdings"/>
              <a:buChar char=""/>
              <a:tabLst>
                <a:tab pos="357505" algn="l"/>
              </a:tabLst>
            </a:pPr>
            <a:r>
              <a:rPr lang="en-US" sz="9600" spc="45" dirty="0">
                <a:solidFill>
                  <a:prstClr val="black"/>
                </a:solidFill>
                <a:cs typeface="Arial"/>
              </a:rPr>
              <a:t>Introduction</a:t>
            </a:r>
            <a:endParaRPr lang="en-US" sz="9600" dirty="0">
              <a:solidFill>
                <a:prstClr val="black"/>
              </a:solidFill>
              <a:cs typeface="Arial"/>
            </a:endParaRPr>
          </a:p>
          <a:p>
            <a:pPr marL="356870" lvl="0" indent="-344805" algn="l">
              <a:spcBef>
                <a:spcPts val="1445"/>
              </a:spcBef>
              <a:buFont typeface="Wingdings"/>
              <a:buChar char=""/>
              <a:tabLst>
                <a:tab pos="357505" algn="l"/>
              </a:tabLst>
            </a:pPr>
            <a:r>
              <a:rPr lang="en-US" sz="9600" spc="-10" dirty="0">
                <a:solidFill>
                  <a:prstClr val="black"/>
                </a:solidFill>
                <a:cs typeface="Arial"/>
              </a:rPr>
              <a:t>Problem </a:t>
            </a:r>
            <a:r>
              <a:rPr lang="en-US" sz="9600" spc="-25" dirty="0">
                <a:solidFill>
                  <a:prstClr val="black"/>
                </a:solidFill>
                <a:cs typeface="Arial"/>
              </a:rPr>
              <a:t>Statement </a:t>
            </a:r>
            <a:r>
              <a:rPr lang="en-US" sz="9600" spc="-5" dirty="0">
                <a:solidFill>
                  <a:prstClr val="black"/>
                </a:solidFill>
                <a:cs typeface="Arial"/>
              </a:rPr>
              <a:t>and </a:t>
            </a:r>
            <a:r>
              <a:rPr lang="en-US" sz="9600" spc="-40" dirty="0">
                <a:solidFill>
                  <a:prstClr val="black"/>
                </a:solidFill>
                <a:cs typeface="Arial"/>
              </a:rPr>
              <a:t>Data</a:t>
            </a:r>
            <a:r>
              <a:rPr lang="en-US" sz="9600" spc="-20" dirty="0">
                <a:solidFill>
                  <a:prstClr val="black"/>
                </a:solidFill>
                <a:cs typeface="Arial"/>
              </a:rPr>
              <a:t> </a:t>
            </a:r>
            <a:r>
              <a:rPr lang="en-US" sz="9600" spc="-65" dirty="0">
                <a:solidFill>
                  <a:prstClr val="black"/>
                </a:solidFill>
                <a:cs typeface="Arial"/>
              </a:rPr>
              <a:t>Source</a:t>
            </a:r>
            <a:endParaRPr lang="en-US" sz="9600" dirty="0">
              <a:solidFill>
                <a:prstClr val="black"/>
              </a:solidFill>
              <a:cs typeface="Arial"/>
            </a:endParaRPr>
          </a:p>
          <a:p>
            <a:pPr marL="356870" lvl="0" indent="-344805" algn="l">
              <a:spcBef>
                <a:spcPts val="1440"/>
              </a:spcBef>
              <a:buFont typeface="Wingdings"/>
              <a:buChar char=""/>
              <a:tabLst>
                <a:tab pos="357505" algn="l"/>
              </a:tabLst>
            </a:pPr>
            <a:r>
              <a:rPr lang="en-US" sz="9600" spc="-10" dirty="0">
                <a:solidFill>
                  <a:prstClr val="black"/>
                </a:solidFill>
                <a:cs typeface="Arial"/>
              </a:rPr>
              <a:t>Objective </a:t>
            </a:r>
            <a:r>
              <a:rPr lang="en-US" sz="9600" spc="320" dirty="0">
                <a:solidFill>
                  <a:prstClr val="black"/>
                </a:solidFill>
                <a:cs typeface="Arial"/>
              </a:rPr>
              <a:t>&amp;</a:t>
            </a:r>
            <a:r>
              <a:rPr lang="en-US" sz="9600" spc="15" dirty="0">
                <a:solidFill>
                  <a:prstClr val="black"/>
                </a:solidFill>
                <a:cs typeface="Arial"/>
              </a:rPr>
              <a:t> </a:t>
            </a:r>
            <a:r>
              <a:rPr lang="en-US" sz="9600" spc="55" dirty="0">
                <a:solidFill>
                  <a:prstClr val="black"/>
                </a:solidFill>
                <a:cs typeface="Arial"/>
              </a:rPr>
              <a:t>Methodology</a:t>
            </a:r>
            <a:endParaRPr lang="en-US" sz="9600" dirty="0">
              <a:solidFill>
                <a:prstClr val="black"/>
              </a:solidFill>
              <a:cs typeface="Arial"/>
            </a:endParaRPr>
          </a:p>
          <a:p>
            <a:pPr marL="356870" lvl="0" indent="-344805" algn="l">
              <a:spcBef>
                <a:spcPts val="1440"/>
              </a:spcBef>
              <a:buFont typeface="Wingdings"/>
              <a:buChar char=""/>
              <a:tabLst>
                <a:tab pos="357505" algn="l"/>
              </a:tabLst>
            </a:pPr>
            <a:r>
              <a:rPr lang="en-US" sz="9600" spc="10" dirty="0">
                <a:solidFill>
                  <a:prstClr val="black"/>
                </a:solidFill>
                <a:cs typeface="Arial"/>
              </a:rPr>
              <a:t>Solution</a:t>
            </a:r>
            <a:r>
              <a:rPr lang="en-US" sz="9600" spc="5" dirty="0">
                <a:solidFill>
                  <a:prstClr val="black"/>
                </a:solidFill>
                <a:cs typeface="Arial"/>
              </a:rPr>
              <a:t> </a:t>
            </a:r>
            <a:r>
              <a:rPr lang="en-US" sz="9600" dirty="0">
                <a:solidFill>
                  <a:prstClr val="black"/>
                </a:solidFill>
                <a:cs typeface="Arial"/>
              </a:rPr>
              <a:t>Description</a:t>
            </a:r>
          </a:p>
          <a:p>
            <a:pPr marL="356870" lvl="0" indent="-344805" algn="l">
              <a:spcBef>
                <a:spcPts val="1445"/>
              </a:spcBef>
              <a:buFont typeface="Wingdings"/>
              <a:buChar char=""/>
              <a:tabLst>
                <a:tab pos="357505" algn="l"/>
              </a:tabLst>
            </a:pPr>
            <a:r>
              <a:rPr lang="en-US" sz="9600" spc="5" dirty="0">
                <a:solidFill>
                  <a:prstClr val="black"/>
                </a:solidFill>
                <a:cs typeface="Arial"/>
              </a:rPr>
              <a:t>Impact</a:t>
            </a:r>
            <a:endParaRPr lang="en-US" sz="9600" dirty="0">
              <a:solidFill>
                <a:prstClr val="black"/>
              </a:solidFill>
              <a:cs typeface="Aria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772400" cy="3139321"/>
          </a:xfrm>
          <a:prstGeom prst="rect">
            <a:avLst/>
          </a:prstGeom>
        </p:spPr>
        <p:txBody>
          <a:bodyPr wrap="square">
            <a:spAutoFit/>
          </a:bodyPr>
          <a:lstStyle/>
          <a:p>
            <a:r>
              <a:rPr lang="en-US" dirty="0"/>
              <a:t> </a:t>
            </a:r>
            <a:endParaRPr lang="en-US" dirty="0" smtClean="0"/>
          </a:p>
          <a:p>
            <a:r>
              <a:rPr lang="en-US" sz="3200" dirty="0" smtClean="0"/>
              <a:t>Introduction</a:t>
            </a:r>
            <a:endParaRPr lang="en-US" sz="3200" dirty="0"/>
          </a:p>
          <a:p>
            <a:endParaRPr lang="en-US" dirty="0" smtClean="0"/>
          </a:p>
          <a:p>
            <a:endParaRPr lang="en-US" dirty="0"/>
          </a:p>
          <a:p>
            <a:r>
              <a:rPr lang="en-US" dirty="0" smtClean="0"/>
              <a:t>                               A </a:t>
            </a:r>
            <a:r>
              <a:rPr lang="en-US" dirty="0"/>
              <a:t>hospitality industry is a growing business sector in our society. A restaurant is a sector of the hospitality industry that is concentrated on food products that are served for consumers who are interested to have fun with their loved ones while dining with each other. Restaurants are taking the advantage of consumers who want to spend their memorable days with their loved ones under their facility.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6781800" cy="5509200"/>
          </a:xfrm>
          <a:prstGeom prst="rect">
            <a:avLst/>
          </a:prstGeom>
        </p:spPr>
        <p:txBody>
          <a:bodyPr wrap="square">
            <a:spAutoFit/>
          </a:bodyPr>
          <a:lstStyle/>
          <a:p>
            <a:r>
              <a:rPr lang="en-US" sz="3200" kern="0" spc="-25" dirty="0">
                <a:solidFill>
                  <a:srgbClr val="000000"/>
                </a:solidFill>
                <a:latin typeface="Arial"/>
                <a:ea typeface="+mn-ea"/>
                <a:cs typeface="Arial"/>
              </a:rPr>
              <a:t>Problem </a:t>
            </a:r>
            <a:r>
              <a:rPr lang="en-US" sz="3200" kern="0" spc="-35" dirty="0">
                <a:solidFill>
                  <a:srgbClr val="000000"/>
                </a:solidFill>
                <a:latin typeface="Arial"/>
                <a:ea typeface="+mn-ea"/>
                <a:cs typeface="Arial"/>
              </a:rPr>
              <a:t>Statement </a:t>
            </a:r>
            <a:r>
              <a:rPr lang="en-US" sz="3200" kern="0" spc="475" dirty="0">
                <a:solidFill>
                  <a:srgbClr val="000000"/>
                </a:solidFill>
                <a:latin typeface="Arial"/>
                <a:ea typeface="+mn-ea"/>
                <a:cs typeface="Arial"/>
              </a:rPr>
              <a:t>&amp; </a:t>
            </a:r>
            <a:r>
              <a:rPr lang="en-US" sz="3200" kern="0" spc="-55" dirty="0">
                <a:solidFill>
                  <a:srgbClr val="000000"/>
                </a:solidFill>
                <a:latin typeface="Arial"/>
                <a:ea typeface="+mn-ea"/>
                <a:cs typeface="Arial"/>
              </a:rPr>
              <a:t>Data</a:t>
            </a:r>
            <a:r>
              <a:rPr lang="en-US" sz="3200" kern="0" spc="-400" dirty="0">
                <a:solidFill>
                  <a:srgbClr val="000000"/>
                </a:solidFill>
                <a:latin typeface="Arial"/>
                <a:ea typeface="+mn-ea"/>
                <a:cs typeface="Arial"/>
              </a:rPr>
              <a:t> </a:t>
            </a:r>
            <a:r>
              <a:rPr lang="en-US" sz="3200" kern="0" spc="-105" dirty="0" smtClean="0">
                <a:solidFill>
                  <a:srgbClr val="000000"/>
                </a:solidFill>
                <a:latin typeface="Arial"/>
                <a:ea typeface="+mn-ea"/>
                <a:cs typeface="Arial"/>
              </a:rPr>
              <a:t>Source</a:t>
            </a:r>
          </a:p>
          <a:p>
            <a:endParaRPr lang="en-US" sz="3200" kern="0" spc="-105" dirty="0">
              <a:solidFill>
                <a:srgbClr val="000000"/>
              </a:solidFill>
              <a:latin typeface="Arial"/>
              <a:cs typeface="Arial"/>
            </a:endParaRPr>
          </a:p>
          <a:p>
            <a:r>
              <a:rPr lang="en-US" spc="-5" dirty="0" smtClean="0">
                <a:solidFill>
                  <a:prstClr val="black"/>
                </a:solidFill>
                <a:latin typeface="Arial"/>
                <a:cs typeface="Arial"/>
              </a:rPr>
              <a:t>              Understanding </a:t>
            </a:r>
            <a:r>
              <a:rPr lang="en-US" spc="10" dirty="0">
                <a:solidFill>
                  <a:prstClr val="black"/>
                </a:solidFill>
                <a:latin typeface="Arial"/>
                <a:cs typeface="Arial"/>
              </a:rPr>
              <a:t>the</a:t>
            </a:r>
            <a:r>
              <a:rPr lang="en-US" spc="-10" dirty="0">
                <a:solidFill>
                  <a:prstClr val="black"/>
                </a:solidFill>
                <a:latin typeface="Arial"/>
                <a:cs typeface="Arial"/>
              </a:rPr>
              <a:t> </a:t>
            </a:r>
            <a:r>
              <a:rPr lang="en-US" spc="10" dirty="0">
                <a:solidFill>
                  <a:prstClr val="black"/>
                </a:solidFill>
                <a:latin typeface="Arial"/>
                <a:cs typeface="Arial"/>
              </a:rPr>
              <a:t>pattern </a:t>
            </a:r>
            <a:r>
              <a:rPr lang="en-US" spc="45" dirty="0">
                <a:solidFill>
                  <a:prstClr val="black"/>
                </a:solidFill>
                <a:latin typeface="Arial"/>
                <a:cs typeface="Arial"/>
              </a:rPr>
              <a:t>of </a:t>
            </a:r>
            <a:r>
              <a:rPr lang="en-US" spc="10" dirty="0">
                <a:solidFill>
                  <a:prstClr val="black"/>
                </a:solidFill>
                <a:latin typeface="Arial"/>
                <a:cs typeface="Arial"/>
              </a:rPr>
              <a:t>the </a:t>
            </a:r>
            <a:r>
              <a:rPr lang="en-US" spc="-40" dirty="0">
                <a:solidFill>
                  <a:prstClr val="black"/>
                </a:solidFill>
                <a:latin typeface="Arial"/>
                <a:cs typeface="Arial"/>
              </a:rPr>
              <a:t>selling food </a:t>
            </a:r>
            <a:r>
              <a:rPr lang="en-US" spc="-10" dirty="0">
                <a:solidFill>
                  <a:prstClr val="black"/>
                </a:solidFill>
                <a:latin typeface="Arial"/>
                <a:cs typeface="Arial"/>
              </a:rPr>
              <a:t>and </a:t>
            </a:r>
            <a:r>
              <a:rPr lang="en-US" spc="5" dirty="0">
                <a:solidFill>
                  <a:prstClr val="black"/>
                </a:solidFill>
                <a:latin typeface="Arial"/>
                <a:cs typeface="Arial"/>
              </a:rPr>
              <a:t>help </a:t>
            </a:r>
            <a:r>
              <a:rPr lang="en-US" spc="20" dirty="0">
                <a:solidFill>
                  <a:prstClr val="black"/>
                </a:solidFill>
                <a:latin typeface="Arial"/>
                <a:cs typeface="Arial"/>
              </a:rPr>
              <a:t>in </a:t>
            </a:r>
            <a:r>
              <a:rPr lang="en-US" spc="30" dirty="0">
                <a:solidFill>
                  <a:prstClr val="black"/>
                </a:solidFill>
                <a:latin typeface="Arial"/>
                <a:cs typeface="Arial"/>
              </a:rPr>
              <a:t>increase </a:t>
            </a:r>
            <a:r>
              <a:rPr lang="en-US" spc="10" dirty="0">
                <a:solidFill>
                  <a:prstClr val="black"/>
                </a:solidFill>
                <a:latin typeface="Arial"/>
                <a:cs typeface="Arial"/>
              </a:rPr>
              <a:t>revenue</a:t>
            </a:r>
            <a:r>
              <a:rPr lang="en-US" spc="50" dirty="0">
                <a:solidFill>
                  <a:prstClr val="black"/>
                </a:solidFill>
                <a:latin typeface="Arial"/>
                <a:cs typeface="Arial"/>
              </a:rPr>
              <a:t> </a:t>
            </a:r>
            <a:r>
              <a:rPr lang="en-US" spc="-10" dirty="0">
                <a:solidFill>
                  <a:prstClr val="black"/>
                </a:solidFill>
                <a:latin typeface="Arial"/>
                <a:cs typeface="Arial"/>
              </a:rPr>
              <a:t>which </a:t>
            </a:r>
            <a:r>
              <a:rPr lang="en-US" spc="20" dirty="0">
                <a:solidFill>
                  <a:prstClr val="black"/>
                </a:solidFill>
                <a:latin typeface="Arial"/>
                <a:cs typeface="Arial"/>
              </a:rPr>
              <a:t>will </a:t>
            </a:r>
            <a:r>
              <a:rPr lang="en-US" spc="-15" dirty="0">
                <a:solidFill>
                  <a:prstClr val="black"/>
                </a:solidFill>
                <a:latin typeface="Arial"/>
                <a:cs typeface="Arial"/>
              </a:rPr>
              <a:t>result </a:t>
            </a:r>
            <a:r>
              <a:rPr lang="en-US" spc="20" dirty="0">
                <a:solidFill>
                  <a:prstClr val="black"/>
                </a:solidFill>
                <a:latin typeface="Arial"/>
                <a:cs typeface="Arial"/>
              </a:rPr>
              <a:t>in </a:t>
            </a:r>
            <a:r>
              <a:rPr lang="en-US" spc="30" dirty="0">
                <a:solidFill>
                  <a:prstClr val="black"/>
                </a:solidFill>
                <a:latin typeface="Arial"/>
                <a:cs typeface="Arial"/>
              </a:rPr>
              <a:t>minimum </a:t>
            </a:r>
            <a:r>
              <a:rPr lang="en-US" spc="-25" dirty="0">
                <a:solidFill>
                  <a:prstClr val="black"/>
                </a:solidFill>
                <a:latin typeface="Arial"/>
                <a:cs typeface="Arial"/>
              </a:rPr>
              <a:t>risk</a:t>
            </a:r>
            <a:endParaRPr lang="en-US" sz="3200" kern="0" spc="-105" dirty="0" smtClean="0">
              <a:solidFill>
                <a:srgbClr val="000000"/>
              </a:solidFill>
              <a:latin typeface="Arial"/>
              <a:ea typeface="+mn-ea"/>
              <a:cs typeface="Arial"/>
            </a:endParaRPr>
          </a:p>
          <a:p>
            <a:endParaRPr lang="en-US" kern="0" spc="-105" dirty="0">
              <a:solidFill>
                <a:srgbClr val="000000"/>
              </a:solidFill>
              <a:latin typeface="Arial"/>
              <a:cs typeface="Arial"/>
            </a:endParaRPr>
          </a:p>
          <a:p>
            <a:pPr marL="768985" marR="360045" lvl="0" indent="-287020">
              <a:spcBef>
                <a:spcPts val="0"/>
              </a:spcBef>
              <a:buFontTx/>
              <a:buChar char="-"/>
              <a:tabLst>
                <a:tab pos="768985" algn="l"/>
                <a:tab pos="769620" algn="l"/>
              </a:tabLst>
            </a:pPr>
            <a:r>
              <a:rPr lang="en-US" spc="-55" dirty="0">
                <a:solidFill>
                  <a:prstClr val="black"/>
                </a:solidFill>
                <a:latin typeface="Arial"/>
                <a:cs typeface="Arial"/>
              </a:rPr>
              <a:t>Increase </a:t>
            </a:r>
            <a:r>
              <a:rPr lang="en-US" spc="20" dirty="0">
                <a:solidFill>
                  <a:prstClr val="black"/>
                </a:solidFill>
                <a:latin typeface="Arial"/>
                <a:cs typeface="Arial"/>
              </a:rPr>
              <a:t>in </a:t>
            </a:r>
            <a:r>
              <a:rPr lang="en-US" spc="10" dirty="0">
                <a:solidFill>
                  <a:prstClr val="black"/>
                </a:solidFill>
                <a:latin typeface="Arial"/>
                <a:cs typeface="Arial"/>
              </a:rPr>
              <a:t>the </a:t>
            </a:r>
            <a:r>
              <a:rPr lang="en-US" dirty="0">
                <a:solidFill>
                  <a:prstClr val="black"/>
                </a:solidFill>
                <a:latin typeface="Arial"/>
                <a:cs typeface="Arial"/>
              </a:rPr>
              <a:t>Profit </a:t>
            </a:r>
            <a:r>
              <a:rPr lang="en-US" spc="10" dirty="0">
                <a:solidFill>
                  <a:prstClr val="black"/>
                </a:solidFill>
                <a:latin typeface="Arial"/>
                <a:cs typeface="Arial"/>
              </a:rPr>
              <a:t>margin in few months</a:t>
            </a:r>
            <a:endParaRPr lang="en-US" dirty="0">
              <a:solidFill>
                <a:prstClr val="black"/>
              </a:solidFill>
              <a:latin typeface="Arial"/>
              <a:cs typeface="Arial"/>
            </a:endParaRPr>
          </a:p>
          <a:p>
            <a:pPr marL="768985" lvl="0" indent="-287020">
              <a:spcBef>
                <a:spcPts val="0"/>
              </a:spcBef>
              <a:buNone/>
              <a:tabLst>
                <a:tab pos="768985" algn="l"/>
                <a:tab pos="769620" algn="l"/>
              </a:tabLst>
            </a:pPr>
            <a:endParaRPr lang="en-US" dirty="0">
              <a:solidFill>
                <a:prstClr val="black"/>
              </a:solidFill>
              <a:latin typeface="Arial"/>
              <a:cs typeface="Arial"/>
            </a:endParaRPr>
          </a:p>
          <a:p>
            <a:pPr>
              <a:buNone/>
            </a:pPr>
            <a:r>
              <a:rPr lang="en-US" spc="-30" dirty="0">
                <a:solidFill>
                  <a:prstClr val="black"/>
                </a:solidFill>
                <a:latin typeface="Arial"/>
                <a:cs typeface="Arial"/>
              </a:rPr>
              <a:t> Data </a:t>
            </a:r>
            <a:r>
              <a:rPr lang="en-US" spc="-55" dirty="0">
                <a:solidFill>
                  <a:prstClr val="black"/>
                </a:solidFill>
                <a:latin typeface="Arial"/>
                <a:cs typeface="Arial"/>
              </a:rPr>
              <a:t>is </a:t>
            </a:r>
            <a:r>
              <a:rPr lang="en-US" spc="-20" dirty="0">
                <a:solidFill>
                  <a:prstClr val="black"/>
                </a:solidFill>
                <a:latin typeface="Arial"/>
                <a:cs typeface="Arial"/>
              </a:rPr>
              <a:t>Collected </a:t>
            </a:r>
            <a:r>
              <a:rPr lang="en-US" spc="40" dirty="0">
                <a:solidFill>
                  <a:prstClr val="black"/>
                </a:solidFill>
                <a:latin typeface="Arial"/>
                <a:cs typeface="Arial"/>
              </a:rPr>
              <a:t>form excel</a:t>
            </a:r>
            <a:endParaRPr lang="en-US" dirty="0" smtClean="0"/>
          </a:p>
          <a:p>
            <a:endParaRPr lang="en-US" kern="0" spc="-105" dirty="0" smtClean="0">
              <a:solidFill>
                <a:srgbClr val="000000"/>
              </a:solidFill>
              <a:latin typeface="Arial"/>
              <a:cs typeface="Arial"/>
            </a:endParaRPr>
          </a:p>
          <a:p>
            <a:endParaRPr lang="en-US" kern="0" spc="-105" dirty="0">
              <a:solidFill>
                <a:srgbClr val="000000"/>
              </a:solidFill>
              <a:latin typeface="Arial"/>
              <a:cs typeface="Arial"/>
            </a:endParaRPr>
          </a:p>
          <a:p>
            <a:endParaRPr lang="en-US" kern="0" spc="-105" dirty="0" smtClean="0">
              <a:solidFill>
                <a:srgbClr val="000000"/>
              </a:solidFill>
              <a:latin typeface="Arial"/>
              <a:cs typeface="Arial"/>
            </a:endParaRPr>
          </a:p>
          <a:p>
            <a:endParaRPr lang="en-US" kern="0" spc="-105" dirty="0">
              <a:solidFill>
                <a:srgbClr val="000000"/>
              </a:solidFill>
              <a:latin typeface="Arial"/>
              <a:cs typeface="Arial"/>
            </a:endParaRPr>
          </a:p>
          <a:p>
            <a:endParaRPr lang="en-US" kern="0" spc="-105" dirty="0" smtClean="0">
              <a:solidFill>
                <a:srgbClr val="000000"/>
              </a:solidFill>
              <a:latin typeface="Arial"/>
              <a:cs typeface="Arial"/>
            </a:endParaRPr>
          </a:p>
          <a:p>
            <a:endParaRPr lang="en-US" kern="0" spc="-105" dirty="0">
              <a:solidFill>
                <a:srgbClr val="000000"/>
              </a:solidFill>
              <a:latin typeface="Arial"/>
              <a:cs typeface="Arial"/>
            </a:endParaRPr>
          </a:p>
          <a:p>
            <a:endParaRPr lang="en-US" kern="0" spc="-105" dirty="0" smtClean="0">
              <a:solidFill>
                <a:srgbClr val="000000"/>
              </a:solidFill>
              <a:latin typeface="Arial"/>
              <a:cs typeface="Arial"/>
            </a:endParaRPr>
          </a:p>
          <a:p>
            <a:endParaRPr lang="en-US" kern="0" spc="-105" dirty="0">
              <a:solidFill>
                <a:srgbClr val="000000"/>
              </a:solidFill>
              <a:latin typeface="Arial"/>
              <a:cs typeface="Arial"/>
            </a:endParaRPr>
          </a:p>
          <a:p>
            <a:endParaRPr lang="en-US" kern="0" spc="-105" dirty="0" smtClean="0">
              <a:solidFill>
                <a:srgbClr val="000000"/>
              </a:solidFill>
              <a:latin typeface="Arial"/>
              <a:cs typeface="Aria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0600"/>
            <a:ext cx="8055084" cy="5650265"/>
          </a:xfrm>
          <a:prstGeom prst="rect">
            <a:avLst/>
          </a:prstGeom>
        </p:spPr>
        <p:txBody>
          <a:bodyPr wrap="square">
            <a:spAutoFit/>
          </a:bodyPr>
          <a:lstStyle/>
          <a:p>
            <a:r>
              <a:rPr kumimoji="0" lang="en-US" sz="3600" b="0" i="0" u="none" strike="noStrike" kern="0" cap="none" spc="-15" normalizeH="0" baseline="0" noProof="0" dirty="0" smtClean="0">
                <a:ln>
                  <a:noFill/>
                </a:ln>
                <a:solidFill>
                  <a:srgbClr val="000000"/>
                </a:solidFill>
                <a:effectLst/>
                <a:uLnTx/>
                <a:uFillTx/>
                <a:latin typeface="Arial"/>
                <a:ea typeface="+mj-ea"/>
                <a:cs typeface="Arial"/>
              </a:rPr>
              <a:t>Objective </a:t>
            </a:r>
            <a:r>
              <a:rPr kumimoji="0" lang="en-US" sz="3600" b="0" i="0" u="none" strike="noStrike" kern="0" cap="none" spc="480" normalizeH="0" baseline="0" noProof="0" dirty="0" smtClean="0">
                <a:ln>
                  <a:noFill/>
                </a:ln>
                <a:solidFill>
                  <a:srgbClr val="000000"/>
                </a:solidFill>
                <a:effectLst/>
                <a:uLnTx/>
                <a:uFillTx/>
                <a:latin typeface="Arial"/>
                <a:ea typeface="+mj-ea"/>
                <a:cs typeface="Arial"/>
              </a:rPr>
              <a:t>&amp;</a:t>
            </a:r>
            <a:r>
              <a:rPr kumimoji="0" lang="en-US" sz="3600" b="0" i="0" u="none" strike="noStrike" kern="0" cap="none" spc="-10" normalizeH="0" baseline="0" noProof="0" dirty="0" smtClean="0">
                <a:ln>
                  <a:noFill/>
                </a:ln>
                <a:solidFill>
                  <a:srgbClr val="000000"/>
                </a:solidFill>
                <a:effectLst/>
                <a:uLnTx/>
                <a:uFillTx/>
                <a:latin typeface="Arial"/>
                <a:ea typeface="+mj-ea"/>
                <a:cs typeface="Arial"/>
              </a:rPr>
              <a:t> </a:t>
            </a:r>
            <a:r>
              <a:rPr kumimoji="0" lang="en-US" sz="3600" b="0" i="0" u="none" strike="noStrike" kern="0" cap="none" spc="80" normalizeH="0" baseline="0" noProof="0" dirty="0" smtClean="0">
                <a:ln>
                  <a:noFill/>
                </a:ln>
                <a:solidFill>
                  <a:srgbClr val="000000"/>
                </a:solidFill>
                <a:effectLst/>
                <a:uLnTx/>
                <a:uFillTx/>
                <a:latin typeface="Arial"/>
                <a:ea typeface="+mj-ea"/>
                <a:cs typeface="Arial"/>
              </a:rPr>
              <a:t>Methodology</a:t>
            </a:r>
          </a:p>
          <a:p>
            <a:endParaRPr lang="en-US" sz="3600" kern="0" spc="80" dirty="0">
              <a:solidFill>
                <a:srgbClr val="000000"/>
              </a:solidFill>
              <a:latin typeface="Arial"/>
              <a:ea typeface="+mj-ea"/>
              <a:cs typeface="Arial"/>
            </a:endParaRPr>
          </a:p>
          <a:p>
            <a:pPr marL="324485" lvl="0" indent="-287020">
              <a:spcBef>
                <a:spcPts val="1185"/>
              </a:spcBef>
              <a:buFontTx/>
              <a:buChar char="-"/>
              <a:tabLst>
                <a:tab pos="324485" algn="l"/>
                <a:tab pos="325120" algn="l"/>
              </a:tabLst>
            </a:pPr>
            <a:r>
              <a:rPr lang="en-US" spc="-60" dirty="0">
                <a:solidFill>
                  <a:prstClr val="black"/>
                </a:solidFill>
                <a:latin typeface="Arial"/>
                <a:cs typeface="Arial"/>
              </a:rPr>
              <a:t>Increase </a:t>
            </a:r>
            <a:r>
              <a:rPr lang="en-US" spc="25" dirty="0">
                <a:solidFill>
                  <a:prstClr val="black"/>
                </a:solidFill>
                <a:latin typeface="Arial"/>
                <a:cs typeface="Arial"/>
              </a:rPr>
              <a:t>in </a:t>
            </a:r>
            <a:r>
              <a:rPr lang="en-US" spc="10" dirty="0">
                <a:solidFill>
                  <a:prstClr val="black"/>
                </a:solidFill>
                <a:latin typeface="Arial"/>
                <a:cs typeface="Arial"/>
              </a:rPr>
              <a:t>the </a:t>
            </a:r>
            <a:r>
              <a:rPr lang="en-US" dirty="0">
                <a:solidFill>
                  <a:prstClr val="black"/>
                </a:solidFill>
                <a:latin typeface="Arial"/>
                <a:cs typeface="Arial"/>
              </a:rPr>
              <a:t>Profit </a:t>
            </a:r>
            <a:r>
              <a:rPr lang="en-US" spc="10" dirty="0">
                <a:solidFill>
                  <a:prstClr val="black"/>
                </a:solidFill>
                <a:latin typeface="Arial"/>
                <a:cs typeface="Arial"/>
              </a:rPr>
              <a:t>margin </a:t>
            </a:r>
            <a:r>
              <a:rPr lang="en-US" spc="15" dirty="0">
                <a:solidFill>
                  <a:prstClr val="black"/>
                </a:solidFill>
                <a:latin typeface="Arial"/>
                <a:cs typeface="Arial"/>
              </a:rPr>
              <a:t>in the few months</a:t>
            </a:r>
            <a:endParaRPr lang="en-US" dirty="0">
              <a:solidFill>
                <a:prstClr val="black"/>
              </a:solidFill>
              <a:latin typeface="Arial"/>
              <a:cs typeface="Arial"/>
            </a:endParaRPr>
          </a:p>
          <a:p>
            <a:pPr marL="324485" lvl="0" indent="-287020">
              <a:spcBef>
                <a:spcPts val="1085"/>
              </a:spcBef>
              <a:buFontTx/>
              <a:buChar char="-"/>
              <a:tabLst>
                <a:tab pos="324485" algn="l"/>
                <a:tab pos="325120" algn="l"/>
              </a:tabLst>
            </a:pPr>
            <a:r>
              <a:rPr lang="en-US" spc="15" dirty="0">
                <a:solidFill>
                  <a:prstClr val="black"/>
                </a:solidFill>
                <a:latin typeface="Arial"/>
                <a:cs typeface="Arial"/>
              </a:rPr>
              <a:t>Identifying </a:t>
            </a:r>
            <a:r>
              <a:rPr lang="en-US" spc="10" dirty="0">
                <a:solidFill>
                  <a:prstClr val="black"/>
                </a:solidFill>
                <a:latin typeface="Arial"/>
                <a:cs typeface="Arial"/>
              </a:rPr>
              <a:t>the </a:t>
            </a:r>
            <a:r>
              <a:rPr lang="en-US" spc="-15" dirty="0">
                <a:solidFill>
                  <a:prstClr val="black"/>
                </a:solidFill>
                <a:latin typeface="Arial"/>
                <a:cs typeface="Arial"/>
              </a:rPr>
              <a:t>best </a:t>
            </a:r>
            <a:r>
              <a:rPr lang="en-US" spc="-40" dirty="0">
                <a:solidFill>
                  <a:prstClr val="black"/>
                </a:solidFill>
                <a:latin typeface="Arial"/>
                <a:cs typeface="Arial"/>
              </a:rPr>
              <a:t>customer </a:t>
            </a:r>
            <a:r>
              <a:rPr lang="en-US" spc="40" dirty="0">
                <a:solidFill>
                  <a:prstClr val="black"/>
                </a:solidFill>
                <a:latin typeface="Arial"/>
                <a:cs typeface="Arial"/>
              </a:rPr>
              <a:t>for </a:t>
            </a:r>
            <a:r>
              <a:rPr lang="en-US" spc="10" dirty="0">
                <a:solidFill>
                  <a:prstClr val="black"/>
                </a:solidFill>
                <a:latin typeface="Arial"/>
                <a:cs typeface="Arial"/>
              </a:rPr>
              <a:t>the</a:t>
            </a:r>
            <a:r>
              <a:rPr lang="en-US" spc="-30" dirty="0">
                <a:solidFill>
                  <a:prstClr val="black"/>
                </a:solidFill>
                <a:latin typeface="Arial"/>
                <a:cs typeface="Arial"/>
              </a:rPr>
              <a:t> </a:t>
            </a:r>
            <a:r>
              <a:rPr lang="en-US" spc="-5" dirty="0">
                <a:solidFill>
                  <a:prstClr val="black"/>
                </a:solidFill>
                <a:latin typeface="Arial"/>
                <a:cs typeface="Arial"/>
              </a:rPr>
              <a:t>future.</a:t>
            </a:r>
            <a:endParaRPr lang="en-US" dirty="0">
              <a:solidFill>
                <a:prstClr val="black"/>
              </a:solidFill>
              <a:latin typeface="Arial"/>
              <a:cs typeface="Arial"/>
            </a:endParaRPr>
          </a:p>
          <a:p>
            <a:endParaRPr kumimoji="0" lang="en-US" sz="3600" b="0" i="0" u="none" strike="noStrike" kern="0" cap="none" spc="80" normalizeH="0" baseline="0" noProof="0" dirty="0" smtClean="0">
              <a:ln>
                <a:noFill/>
              </a:ln>
              <a:solidFill>
                <a:srgbClr val="000000"/>
              </a:solidFill>
              <a:effectLst/>
              <a:uLnTx/>
              <a:uFillTx/>
              <a:latin typeface="Arial"/>
              <a:ea typeface="+mj-ea"/>
              <a:cs typeface="Arial"/>
            </a:endParaRPr>
          </a:p>
          <a:p>
            <a:r>
              <a:rPr lang="en-US" sz="3600" kern="0" spc="80" dirty="0" smtClean="0">
                <a:solidFill>
                  <a:srgbClr val="000000"/>
                </a:solidFill>
                <a:latin typeface="Arial"/>
                <a:ea typeface="+mj-ea"/>
                <a:cs typeface="Arial"/>
              </a:rPr>
              <a:t>     </a:t>
            </a:r>
          </a:p>
          <a:p>
            <a:r>
              <a:rPr lang="en-US" sz="3600" kern="0" spc="80" dirty="0" smtClean="0">
                <a:solidFill>
                  <a:srgbClr val="000000"/>
                </a:solidFill>
                <a:latin typeface="Arial"/>
                <a:ea typeface="+mj-ea"/>
                <a:cs typeface="Arial"/>
              </a:rPr>
              <a:t>    </a:t>
            </a:r>
          </a:p>
          <a:p>
            <a:endParaRPr lang="en-US" sz="3600" kern="0" spc="80" dirty="0" smtClean="0">
              <a:solidFill>
                <a:srgbClr val="000000"/>
              </a:solidFill>
              <a:latin typeface="Arial"/>
              <a:ea typeface="+mj-ea"/>
              <a:cs typeface="Arial"/>
            </a:endParaRPr>
          </a:p>
          <a:p>
            <a:endParaRPr lang="en-US" sz="3600" kern="0" spc="80" dirty="0">
              <a:solidFill>
                <a:srgbClr val="000000"/>
              </a:solidFill>
              <a:latin typeface="Arial"/>
              <a:ea typeface="+mj-ea"/>
              <a:cs typeface="Arial"/>
            </a:endParaRPr>
          </a:p>
          <a:p>
            <a:endParaRPr lang="en-US" sz="3600" kern="0" spc="80" dirty="0" smtClean="0">
              <a:solidFill>
                <a:srgbClr val="000000"/>
              </a:solidFill>
              <a:latin typeface="Arial"/>
              <a:ea typeface="+mj-ea"/>
              <a:cs typeface="Arial"/>
            </a:endParaRPr>
          </a:p>
          <a:p>
            <a:endParaRPr lang="en-US" dirty="0"/>
          </a:p>
        </p:txBody>
      </p:sp>
      <p:graphicFrame>
        <p:nvGraphicFramePr>
          <p:cNvPr id="3" name="Chart 2"/>
          <p:cNvGraphicFramePr/>
          <p:nvPr/>
        </p:nvGraphicFramePr>
        <p:xfrm>
          <a:off x="2743200" y="3810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838200"/>
            <a:ext cx="7315200" cy="3693319"/>
          </a:xfrm>
          <a:prstGeom prst="rect">
            <a:avLst/>
          </a:prstGeom>
        </p:spPr>
        <p:txBody>
          <a:bodyPr wrap="square">
            <a:spAutoFit/>
          </a:bodyPr>
          <a:lstStyle/>
          <a:p>
            <a:r>
              <a:rPr kumimoji="0" lang="en-US" sz="3600" b="0" i="0" u="none" strike="noStrike" kern="0" cap="none" spc="15" normalizeH="0" baseline="0" noProof="0" dirty="0" smtClean="0">
                <a:ln>
                  <a:noFill/>
                </a:ln>
                <a:solidFill>
                  <a:srgbClr val="000000"/>
                </a:solidFill>
                <a:effectLst/>
                <a:uLnTx/>
                <a:uFillTx/>
                <a:latin typeface="Arial"/>
                <a:ea typeface="+mj-ea"/>
                <a:cs typeface="Arial"/>
              </a:rPr>
              <a:t>Solution</a:t>
            </a:r>
            <a:r>
              <a:rPr kumimoji="0" lang="en-US" sz="3600" b="0" i="0" u="none" strike="noStrike" kern="0" cap="none" spc="-70" normalizeH="0" baseline="0" noProof="0" dirty="0" smtClean="0">
                <a:ln>
                  <a:noFill/>
                </a:ln>
                <a:solidFill>
                  <a:srgbClr val="000000"/>
                </a:solidFill>
                <a:effectLst/>
                <a:uLnTx/>
                <a:uFillTx/>
                <a:latin typeface="Arial"/>
                <a:ea typeface="+mj-ea"/>
                <a:cs typeface="Arial"/>
              </a:rPr>
              <a:t> </a:t>
            </a:r>
            <a:r>
              <a:rPr kumimoji="0" lang="en-US" sz="3600" b="0" i="0" u="none" strike="noStrike" kern="0" cap="none" spc="0" normalizeH="0" baseline="0" noProof="0" dirty="0" smtClean="0">
                <a:ln>
                  <a:noFill/>
                </a:ln>
                <a:solidFill>
                  <a:srgbClr val="000000"/>
                </a:solidFill>
                <a:effectLst/>
                <a:uLnTx/>
                <a:uFillTx/>
                <a:latin typeface="Arial"/>
                <a:ea typeface="+mj-ea"/>
                <a:cs typeface="Arial"/>
              </a:rPr>
              <a:t>Description</a:t>
            </a:r>
          </a:p>
          <a:p>
            <a:endParaRPr lang="en-US" sz="3600" kern="0" dirty="0">
              <a:solidFill>
                <a:srgbClr val="000000"/>
              </a:solidFill>
              <a:latin typeface="Arial"/>
              <a:ea typeface="+mj-ea"/>
              <a:cs typeface="Arial"/>
            </a:endParaRPr>
          </a:p>
          <a:p>
            <a:endParaRPr lang="en-US" sz="3600" kern="0" dirty="0" smtClean="0">
              <a:solidFill>
                <a:srgbClr val="000000"/>
              </a:solidFill>
              <a:latin typeface="Arial"/>
              <a:ea typeface="+mj-ea"/>
              <a:cs typeface="Arial"/>
            </a:endParaRPr>
          </a:p>
          <a:p>
            <a:endParaRPr lang="en-US" sz="3600" kern="0" dirty="0">
              <a:solidFill>
                <a:srgbClr val="000000"/>
              </a:solidFill>
              <a:latin typeface="Arial"/>
              <a:ea typeface="+mj-ea"/>
              <a:cs typeface="Arial"/>
            </a:endParaRPr>
          </a:p>
          <a:p>
            <a:endParaRPr lang="en-US" sz="3600" kern="0" dirty="0" smtClean="0">
              <a:solidFill>
                <a:srgbClr val="000000"/>
              </a:solidFill>
              <a:latin typeface="Arial"/>
              <a:ea typeface="+mj-ea"/>
              <a:cs typeface="Arial"/>
            </a:endParaRPr>
          </a:p>
          <a:p>
            <a:endParaRPr lang="en-US" sz="3600" kern="0" dirty="0">
              <a:solidFill>
                <a:srgbClr val="000000"/>
              </a:solidFill>
              <a:latin typeface="Arial"/>
              <a:ea typeface="+mj-ea"/>
              <a:cs typeface="Arial"/>
            </a:endParaRPr>
          </a:p>
          <a:p>
            <a:endParaRPr lang="en-US" dirty="0"/>
          </a:p>
        </p:txBody>
      </p:sp>
      <p:sp>
        <p:nvSpPr>
          <p:cNvPr id="4" name="Rectangle 3"/>
          <p:cNvSpPr/>
          <p:nvPr/>
        </p:nvSpPr>
        <p:spPr>
          <a:xfrm>
            <a:off x="457200" y="2133600"/>
            <a:ext cx="7239000" cy="2862322"/>
          </a:xfrm>
          <a:prstGeom prst="rect">
            <a:avLst/>
          </a:prstGeom>
        </p:spPr>
        <p:txBody>
          <a:bodyPr wrap="square">
            <a:spAutoFit/>
          </a:bodyPr>
          <a:lstStyle/>
          <a:p>
            <a:pPr fontAlgn="base">
              <a:spcBef>
                <a:spcPct val="0"/>
              </a:spcBef>
              <a:spcAft>
                <a:spcPct val="0"/>
              </a:spcAft>
              <a:buFont typeface="Wingdings" pitchFamily="2" charset="2"/>
              <a:buChar char="§"/>
            </a:pPr>
            <a:r>
              <a:rPr lang="en-US" altLang="zh-CN" dirty="0" smtClean="0"/>
              <a:t>More focus on selling non veg food</a:t>
            </a:r>
          </a:p>
          <a:p>
            <a:pPr fontAlgn="base">
              <a:spcBef>
                <a:spcPct val="0"/>
              </a:spcBef>
              <a:spcAft>
                <a:spcPct val="0"/>
              </a:spcAft>
            </a:pPr>
            <a:endParaRPr lang="en-US" altLang="zh-CN" dirty="0" smtClean="0"/>
          </a:p>
          <a:p>
            <a:pPr fontAlgn="base">
              <a:spcBef>
                <a:spcPct val="0"/>
              </a:spcBef>
              <a:spcAft>
                <a:spcPct val="0"/>
              </a:spcAft>
              <a:buFont typeface="Wingdings" pitchFamily="2" charset="2"/>
              <a:buChar char="§"/>
            </a:pPr>
            <a:r>
              <a:rPr lang="en-US" altLang="zh-CN" dirty="0" smtClean="0"/>
              <a:t>Reduce </a:t>
            </a:r>
            <a:r>
              <a:rPr lang="en-US" altLang="zh-CN" dirty="0" smtClean="0"/>
              <a:t>the quantity of food being cooked to save </a:t>
            </a:r>
            <a:r>
              <a:rPr lang="en-US" altLang="zh-CN" dirty="0" smtClean="0"/>
              <a:t>unnecessary wastage</a:t>
            </a:r>
          </a:p>
          <a:p>
            <a:pPr fontAlgn="base">
              <a:spcBef>
                <a:spcPct val="0"/>
              </a:spcBef>
              <a:spcAft>
                <a:spcPct val="0"/>
              </a:spcAft>
            </a:pPr>
            <a:endParaRPr lang="en-US" altLang="zh-CN" dirty="0" smtClean="0"/>
          </a:p>
          <a:p>
            <a:pPr fontAlgn="base">
              <a:spcBef>
                <a:spcPct val="0"/>
              </a:spcBef>
              <a:spcAft>
                <a:spcPct val="0"/>
              </a:spcAft>
              <a:buFont typeface="Wingdings" pitchFamily="2" charset="2"/>
              <a:buChar char="§"/>
            </a:pPr>
            <a:r>
              <a:rPr lang="en-US" altLang="zh-CN" dirty="0" smtClean="0"/>
              <a:t>Give some discounts &amp; offers to customer </a:t>
            </a:r>
          </a:p>
          <a:p>
            <a:pPr fontAlgn="base">
              <a:spcBef>
                <a:spcPct val="0"/>
              </a:spcBef>
              <a:spcAft>
                <a:spcPct val="0"/>
              </a:spcAft>
              <a:buFont typeface="Wingdings" pitchFamily="2" charset="2"/>
              <a:buChar char="§"/>
            </a:pPr>
            <a:endParaRPr lang="en-US" altLang="zh-CN" dirty="0" smtClean="0"/>
          </a:p>
          <a:p>
            <a:pPr fontAlgn="base">
              <a:spcBef>
                <a:spcPct val="0"/>
              </a:spcBef>
              <a:spcAft>
                <a:spcPct val="0"/>
              </a:spcAft>
              <a:buFont typeface="Wingdings" pitchFamily="2" charset="2"/>
              <a:buChar char="§"/>
            </a:pPr>
            <a:endParaRPr lang="en-US" altLang="zh-CN" dirty="0" smtClean="0"/>
          </a:p>
          <a:p>
            <a:pPr fontAlgn="base">
              <a:spcBef>
                <a:spcPct val="0"/>
              </a:spcBef>
              <a:spcAft>
                <a:spcPct val="0"/>
              </a:spcAft>
              <a:buFont typeface="Wingdings" pitchFamily="2" charset="2"/>
              <a:buChar char="§"/>
            </a:pPr>
            <a:endParaRPr lang="en-US" altLang="zh-CN" dirty="0" smtClean="0"/>
          </a:p>
          <a:p>
            <a:pPr fontAlgn="base">
              <a:spcBef>
                <a:spcPct val="0"/>
              </a:spcBef>
              <a:spcAft>
                <a:spcPct val="0"/>
              </a:spcAft>
              <a:buFont typeface="Wingdings" pitchFamily="2" charset="2"/>
              <a:buChar char="§"/>
            </a:pPr>
            <a:endParaRPr lang="en-US" altLang="zh-CN" dirty="0" smtClean="0"/>
          </a:p>
          <a:p>
            <a:pPr fontAlgn="base">
              <a:spcBef>
                <a:spcPct val="0"/>
              </a:spcBef>
              <a:spcAft>
                <a:spcPct val="0"/>
              </a:spcAft>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010400" cy="6740307"/>
          </a:xfrm>
          <a:prstGeom prst="rect">
            <a:avLst/>
          </a:prstGeom>
        </p:spPr>
        <p:txBody>
          <a:bodyPr wrap="square">
            <a:spAutoFit/>
          </a:bodyPr>
          <a:lstStyle/>
          <a:p>
            <a:r>
              <a:rPr kumimoji="0" lang="en-US" sz="3200" b="0" i="0" u="none" strike="noStrike" kern="0" cap="none" spc="-150" normalizeH="0" baseline="0" noProof="0" dirty="0" smtClean="0">
                <a:ln>
                  <a:noFill/>
                </a:ln>
                <a:solidFill>
                  <a:srgbClr val="000000"/>
                </a:solidFill>
                <a:effectLst/>
                <a:uLnTx/>
                <a:uFillTx/>
                <a:latin typeface="Arial"/>
                <a:ea typeface="+mj-ea"/>
                <a:cs typeface="Arial"/>
              </a:rPr>
              <a:t>Business</a:t>
            </a:r>
            <a:r>
              <a:rPr kumimoji="0" lang="en-US" sz="3200" b="0" i="0" u="none" strike="noStrike" kern="0" cap="none" spc="-70" normalizeH="0" baseline="0" noProof="0" dirty="0" smtClean="0">
                <a:ln>
                  <a:noFill/>
                </a:ln>
                <a:solidFill>
                  <a:srgbClr val="000000"/>
                </a:solidFill>
                <a:effectLst/>
                <a:uLnTx/>
                <a:uFillTx/>
                <a:latin typeface="Arial"/>
                <a:ea typeface="+mj-ea"/>
                <a:cs typeface="Arial"/>
              </a:rPr>
              <a:t> </a:t>
            </a:r>
            <a:r>
              <a:rPr kumimoji="0" lang="en-US" sz="3200" b="0" i="0" u="none" strike="noStrike" kern="0" cap="none" spc="0" normalizeH="0" baseline="0" noProof="0" dirty="0" smtClean="0">
                <a:ln>
                  <a:noFill/>
                </a:ln>
                <a:solidFill>
                  <a:srgbClr val="000000"/>
                </a:solidFill>
                <a:effectLst/>
                <a:uLnTx/>
                <a:uFillTx/>
                <a:latin typeface="Arial"/>
                <a:ea typeface="+mj-ea"/>
                <a:cs typeface="Arial"/>
              </a:rPr>
              <a:t>Impact</a:t>
            </a:r>
          </a:p>
          <a:p>
            <a:endParaRPr lang="en-US" sz="3200" kern="0" dirty="0">
              <a:solidFill>
                <a:srgbClr val="000000"/>
              </a:solidFill>
              <a:latin typeface="Arial"/>
              <a:ea typeface="+mj-ea"/>
              <a:cs typeface="Arial"/>
            </a:endParaRPr>
          </a:p>
          <a:p>
            <a:pPr marL="342900" lvl="0" indent="-342900">
              <a:spcBef>
                <a:spcPct val="20000"/>
              </a:spcBef>
              <a:buFont typeface="Wingdings" pitchFamily="2" charset="2"/>
              <a:buChar char="§"/>
            </a:pPr>
            <a:r>
              <a:rPr lang="en-US" sz="2000" dirty="0">
                <a:solidFill>
                  <a:prstClr val="black"/>
                </a:solidFill>
              </a:rPr>
              <a:t>More customer comes to your shop</a:t>
            </a:r>
          </a:p>
          <a:p>
            <a:pPr marL="342900" lvl="0" indent="-342900">
              <a:spcBef>
                <a:spcPct val="20000"/>
              </a:spcBef>
              <a:buFont typeface="Wingdings" pitchFamily="2" charset="2"/>
              <a:buChar char="§"/>
            </a:pPr>
            <a:r>
              <a:rPr lang="en-US" sz="2000" dirty="0">
                <a:solidFill>
                  <a:prstClr val="black"/>
                </a:solidFill>
              </a:rPr>
              <a:t>You will get good revenue and business growth</a:t>
            </a:r>
          </a:p>
          <a:p>
            <a:endParaRPr kumimoji="0" lang="en-US" sz="3200" b="0" i="0" u="none" strike="noStrike" kern="0" cap="none" spc="0" normalizeH="0" baseline="0" noProof="0" dirty="0" smtClean="0">
              <a:ln>
                <a:noFill/>
              </a:ln>
              <a:solidFill>
                <a:srgbClr val="000000"/>
              </a:solidFill>
              <a:effectLst/>
              <a:uLnTx/>
              <a:uFillTx/>
              <a:latin typeface="Arial"/>
              <a:ea typeface="+mj-ea"/>
              <a:cs typeface="Arial"/>
            </a:endParaRPr>
          </a:p>
          <a:p>
            <a:endParaRPr lang="en-US" sz="3200" kern="0" dirty="0">
              <a:solidFill>
                <a:srgbClr val="000000"/>
              </a:solidFill>
              <a:latin typeface="Arial"/>
              <a:ea typeface="+mj-ea"/>
              <a:cs typeface="Arial"/>
            </a:endParaRPr>
          </a:p>
          <a:p>
            <a:endParaRPr lang="en-US" sz="3200" kern="0" dirty="0" smtClean="0">
              <a:solidFill>
                <a:srgbClr val="000000"/>
              </a:solidFill>
              <a:latin typeface="Arial"/>
              <a:ea typeface="+mj-ea"/>
              <a:cs typeface="Arial"/>
            </a:endParaRPr>
          </a:p>
          <a:p>
            <a:endParaRPr lang="en-US" sz="3200" kern="0" dirty="0">
              <a:solidFill>
                <a:srgbClr val="000000"/>
              </a:solidFill>
              <a:latin typeface="Arial"/>
              <a:ea typeface="+mj-ea"/>
              <a:cs typeface="Arial"/>
            </a:endParaRPr>
          </a:p>
          <a:p>
            <a:endParaRPr lang="en-US" sz="3200" kern="0" dirty="0" smtClean="0">
              <a:solidFill>
                <a:srgbClr val="000000"/>
              </a:solidFill>
              <a:latin typeface="Arial"/>
              <a:ea typeface="+mj-ea"/>
              <a:cs typeface="Arial"/>
            </a:endParaRPr>
          </a:p>
          <a:p>
            <a:endParaRPr lang="en-US" sz="3200" kern="0" dirty="0">
              <a:solidFill>
                <a:srgbClr val="000000"/>
              </a:solidFill>
              <a:latin typeface="Arial"/>
              <a:ea typeface="+mj-ea"/>
              <a:cs typeface="Arial"/>
            </a:endParaRPr>
          </a:p>
          <a:p>
            <a:endParaRPr lang="en-US" sz="3200" kern="0" dirty="0" smtClean="0">
              <a:solidFill>
                <a:srgbClr val="000000"/>
              </a:solidFill>
              <a:latin typeface="Arial"/>
              <a:ea typeface="+mj-ea"/>
              <a:cs typeface="Arial"/>
            </a:endParaRPr>
          </a:p>
          <a:p>
            <a:endParaRPr lang="en-US" sz="3200" kern="0" dirty="0">
              <a:solidFill>
                <a:srgbClr val="000000"/>
              </a:solidFill>
              <a:latin typeface="Arial"/>
              <a:ea typeface="+mj-ea"/>
              <a:cs typeface="Arial"/>
            </a:endParaRPr>
          </a:p>
          <a:p>
            <a:endParaRPr lang="en-US" sz="3200" kern="0" dirty="0" smtClean="0">
              <a:solidFill>
                <a:srgbClr val="000000"/>
              </a:solidFill>
              <a:latin typeface="Arial"/>
              <a:ea typeface="+mj-ea"/>
              <a:cs typeface="Arial"/>
            </a:endParaRPr>
          </a:p>
          <a:p>
            <a:endParaRPr lang="en-US" sz="3200" kern="0" dirty="0">
              <a:solidFill>
                <a:srgbClr val="000000"/>
              </a:solidFill>
              <a:latin typeface="Arial"/>
              <a:ea typeface="+mj-ea"/>
              <a:cs typeface="Arial"/>
            </a:endParaRPr>
          </a:p>
        </p:txBody>
      </p:sp>
      <p:graphicFrame>
        <p:nvGraphicFramePr>
          <p:cNvPr id="3" name="Chart 2"/>
          <p:cNvGraphicFramePr/>
          <p:nvPr/>
        </p:nvGraphicFramePr>
        <p:xfrm>
          <a:off x="2286000" y="3048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556967"/>
            <a:ext cx="4572000" cy="1744067"/>
          </a:xfrm>
          <a:prstGeom prst="rect">
            <a:avLst/>
          </a:prstGeom>
        </p:spPr>
        <p:txBody>
          <a:bodyPr>
            <a:spAutoFit/>
          </a:bodyPr>
          <a:lstStyle/>
          <a:p>
            <a:pPr marL="342900" lvl="0" indent="-342900">
              <a:spcBef>
                <a:spcPct val="20000"/>
              </a:spcBef>
            </a:pPr>
            <a:r>
              <a:rPr lang="en-US" sz="2400" spc="-5" dirty="0" smtClean="0">
                <a:solidFill>
                  <a:srgbClr val="00B0F0"/>
                </a:solidFill>
              </a:rPr>
              <a:t> </a:t>
            </a:r>
            <a:r>
              <a:rPr lang="en-US" sz="2800" b="1" spc="-5" dirty="0" smtClean="0">
                <a:solidFill>
                  <a:srgbClr val="0070C0"/>
                </a:solidFill>
              </a:rPr>
              <a:t>THANK</a:t>
            </a:r>
            <a:r>
              <a:rPr lang="en-US" sz="2800" b="1" spc="-80" dirty="0" smtClean="0">
                <a:solidFill>
                  <a:srgbClr val="0070C0"/>
                </a:solidFill>
              </a:rPr>
              <a:t> </a:t>
            </a:r>
            <a:r>
              <a:rPr lang="en-US" sz="2800" b="1" spc="-60" dirty="0" smtClean="0">
                <a:solidFill>
                  <a:srgbClr val="0070C0"/>
                </a:solidFill>
              </a:rPr>
              <a:t>YOU</a:t>
            </a:r>
          </a:p>
          <a:p>
            <a:pPr marL="12700" lvl="0">
              <a:spcBef>
                <a:spcPts val="395"/>
              </a:spcBef>
            </a:pPr>
            <a:r>
              <a:rPr lang="en-US" sz="2800" spc="-60" dirty="0" smtClean="0">
                <a:solidFill>
                  <a:srgbClr val="00B0F0"/>
                </a:solidFill>
              </a:rPr>
              <a:t>  </a:t>
            </a:r>
            <a:r>
              <a:rPr lang="en-US" b="1" spc="-10" dirty="0" smtClean="0">
                <a:solidFill>
                  <a:srgbClr val="4471C4"/>
                </a:solidFill>
                <a:latin typeface="Carlito"/>
                <a:cs typeface="Carlito"/>
              </a:rPr>
              <a:t>FOR </a:t>
            </a:r>
            <a:r>
              <a:rPr lang="en-US" b="1" spc="-30" dirty="0" smtClean="0">
                <a:solidFill>
                  <a:srgbClr val="4471C4"/>
                </a:solidFill>
                <a:latin typeface="Carlito"/>
                <a:cs typeface="Carlito"/>
              </a:rPr>
              <a:t>YOUR </a:t>
            </a:r>
            <a:r>
              <a:rPr lang="en-US" b="1" spc="-90" dirty="0" smtClean="0">
                <a:solidFill>
                  <a:srgbClr val="4471C4"/>
                </a:solidFill>
                <a:latin typeface="Carlito"/>
                <a:cs typeface="Carlito"/>
              </a:rPr>
              <a:t> </a:t>
            </a:r>
            <a:r>
              <a:rPr lang="en-US" b="1" spc="-15" dirty="0" smtClean="0">
                <a:solidFill>
                  <a:srgbClr val="4471C4"/>
                </a:solidFill>
                <a:latin typeface="Carlito"/>
                <a:cs typeface="Carlito"/>
              </a:rPr>
              <a:t>ATTENTION</a:t>
            </a:r>
            <a:endParaRPr lang="en-US" dirty="0">
              <a:solidFill>
                <a:prstClr val="black"/>
              </a:solidFill>
              <a:latin typeface="Carlito"/>
              <a:cs typeface="Carlito"/>
            </a:endParaRPr>
          </a:p>
          <a:p>
            <a:pPr marL="342900" lvl="0" indent="-342900">
              <a:spcBef>
                <a:spcPct val="20000"/>
              </a:spcBef>
            </a:pPr>
            <a:r>
              <a:rPr lang="en-US" sz="2000" dirty="0" smtClean="0">
                <a:solidFill>
                  <a:srgbClr val="00B0F0"/>
                </a:solidFill>
              </a:rPr>
              <a:t>   Mr. Nikam</a:t>
            </a:r>
          </a:p>
          <a:p>
            <a:pPr marL="342900" lvl="0" indent="-342900">
              <a:spcBef>
                <a:spcPct val="20000"/>
              </a:spcBef>
            </a:pPr>
            <a:r>
              <a:rPr lang="en-US" sz="2000" dirty="0" smtClean="0">
                <a:solidFill>
                  <a:srgbClr val="00B0F0"/>
                </a:solidFill>
              </a:rPr>
              <a:t>    </a:t>
            </a:r>
            <a:r>
              <a:rPr lang="en-US" dirty="0" smtClean="0">
                <a:solidFill>
                  <a:srgbClr val="00B0F0"/>
                </a:solidFill>
              </a:rPr>
              <a:t>9503390869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211</Words>
  <Application>Microsoft Office PowerPoint</Application>
  <PresentationFormat>On-screen Show (4:3)</PresentationFormat>
  <Paragraphs>66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Agenda</vt:lpstr>
      <vt:lpstr>Slide 3</vt:lpstr>
      <vt:lpstr>Slide 4</vt:lpstr>
      <vt:lpstr>Slide 5</vt:lpstr>
      <vt:lpstr>Slide 6</vt:lpstr>
      <vt:lpstr>Slide 7</vt:lpstr>
      <vt:lpstr>Slide 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Microsoft</cp:lastModifiedBy>
  <cp:revision>18</cp:revision>
  <dcterms:created xsi:type="dcterms:W3CDTF">2021-02-27T13:27:34Z</dcterms:created>
  <dcterms:modified xsi:type="dcterms:W3CDTF">2021-03-11T14:21:50Z</dcterms:modified>
</cp:coreProperties>
</file>