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2" r:id="rId14"/>
    <p:sldId id="270" r:id="rId15"/>
    <p:sldId id="271"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9DF0-3FED-4FBA-832E-9FADA9CB8105}" type="datetimeFigureOut">
              <a:rPr lang="en-IN" smtClean="0"/>
              <a:t>11-01-2023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B47CE-B0D7-4991-8FF6-41CE6A2F15C2}" type="slidenum">
              <a:rPr lang="en-IN" smtClean="0"/>
              <a:t>‹#›</a:t>
            </a:fld>
            <a:endParaRPr lang="en-IN"/>
          </a:p>
        </p:txBody>
      </p:sp>
    </p:spTree>
    <p:extLst>
      <p:ext uri="{BB962C8B-B14F-4D97-AF65-F5344CB8AC3E}">
        <p14:creationId xmlns:p14="http://schemas.microsoft.com/office/powerpoint/2010/main" val="3125088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645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D6E0E1-FB5C-4D98-9F0D-2452F361DEBC}"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129450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6E0E1-FB5C-4D98-9F0D-2452F361DEBC}"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386325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6E0E1-FB5C-4D98-9F0D-2452F361DEBC}"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330036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6E0E1-FB5C-4D98-9F0D-2452F361DEBC}"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428202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D6E0E1-FB5C-4D98-9F0D-2452F361DEBC}"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370388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D6E0E1-FB5C-4D98-9F0D-2452F361DEBC}"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223917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D6E0E1-FB5C-4D98-9F0D-2452F361DEBC}" type="datetimeFigureOut">
              <a:rPr lang="en-IN" smtClean="0"/>
              <a:t>11-01-2023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416158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D6E0E1-FB5C-4D98-9F0D-2452F361DEBC}" type="datetimeFigureOut">
              <a:rPr lang="en-IN" smtClean="0"/>
              <a:t>11-01-2023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399956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6E0E1-FB5C-4D98-9F0D-2452F361DEBC}" type="datetimeFigureOut">
              <a:rPr lang="en-IN" smtClean="0"/>
              <a:t>11-01-2023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47465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D6E0E1-FB5C-4D98-9F0D-2452F361DEBC}"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193812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D6E0E1-FB5C-4D98-9F0D-2452F361DEBC}"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22997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6E0E1-FB5C-4D98-9F0D-2452F361DEBC}" type="datetimeFigureOut">
              <a:rPr lang="en-IN" smtClean="0"/>
              <a:t>11-01-2023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B9F32-26F8-42EF-9C65-A2D12213714B}" type="slidenum">
              <a:rPr lang="en-IN" smtClean="0"/>
              <a:t>‹#›</a:t>
            </a:fld>
            <a:endParaRPr lang="en-IN"/>
          </a:p>
        </p:txBody>
      </p:sp>
    </p:spTree>
    <p:extLst>
      <p:ext uri="{BB962C8B-B14F-4D97-AF65-F5344CB8AC3E}">
        <p14:creationId xmlns:p14="http://schemas.microsoft.com/office/powerpoint/2010/main" val="4267713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87261" y="833484"/>
            <a:ext cx="11350000" cy="5046400"/>
          </a:xfrm>
          <a:prstGeom prst="rect">
            <a:avLst/>
          </a:prstGeom>
          <a:noFill/>
          <a:ln>
            <a:noFill/>
          </a:ln>
        </p:spPr>
        <p:txBody>
          <a:bodyPr spcFirstLastPara="1" vert="horz" wrap="square" lIns="121900" tIns="121900" rIns="121900" bIns="121900" rtlCol="0" anchor="b" anchorCtr="0">
            <a:noAutofit/>
          </a:bodyPr>
          <a:lstStyle/>
          <a:p>
            <a:pPr lvl="0">
              <a:lnSpc>
                <a:spcPct val="200000"/>
              </a:lnSpc>
              <a:spcBef>
                <a:spcPts val="0"/>
              </a:spcBef>
              <a:buSzPts val="5200"/>
            </a:pPr>
            <a:r>
              <a:rPr lang="en-US" sz="7200" b="1" dirty="0" smtClean="0">
                <a:latin typeface="Montserrat" panose="00000500000000000000"/>
                <a:ea typeface="Montserrat" panose="00000500000000000000"/>
                <a:cs typeface="Montserrat" panose="00000500000000000000"/>
                <a:sym typeface="Montserrat" panose="00000500000000000000"/>
              </a:rPr>
              <a:t> </a:t>
            </a:r>
            <a:r>
              <a:rPr lang="en-US" sz="7200" b="1" dirty="0" smtClean="0">
                <a:solidFill>
                  <a:srgbClr val="FF0000"/>
                </a:solidFill>
                <a:latin typeface="Montserrat" panose="00000500000000000000"/>
                <a:ea typeface="Montserrat" panose="00000500000000000000"/>
                <a:cs typeface="Montserrat" panose="00000500000000000000"/>
                <a:sym typeface="Montserrat" panose="00000500000000000000"/>
              </a:rPr>
              <a:t>Capstone Project</a:t>
            </a:r>
            <a:r>
              <a:rPr lang="en-US" sz="7200" b="1" dirty="0" smtClean="0">
                <a:latin typeface="Montserrat" panose="00000500000000000000"/>
                <a:ea typeface="Montserrat" panose="00000500000000000000"/>
                <a:cs typeface="Montserrat" panose="00000500000000000000"/>
                <a:sym typeface="Montserrat" panose="00000500000000000000"/>
              </a:rPr>
              <a:t/>
            </a:r>
            <a:br>
              <a:rPr lang="en-US" sz="7200" b="1" dirty="0" smtClean="0">
                <a:latin typeface="Montserrat" panose="00000500000000000000"/>
                <a:ea typeface="Montserrat" panose="00000500000000000000"/>
                <a:cs typeface="Montserrat" panose="00000500000000000000"/>
                <a:sym typeface="Montserrat" panose="00000500000000000000"/>
              </a:rPr>
            </a:br>
            <a:r>
              <a:rPr lang="en-US" b="1" dirty="0">
                <a:solidFill>
                  <a:schemeClr val="accent1">
                    <a:lumMod val="60000"/>
                    <a:lumOff val="40000"/>
                  </a:schemeClr>
                </a:solidFill>
                <a:latin typeface="Montserrat" panose="00000500000000000000"/>
                <a:ea typeface="Montserrat" panose="00000500000000000000"/>
                <a:cs typeface="Montserrat" panose="00000500000000000000"/>
                <a:sym typeface="Montserrat" panose="00000500000000000000"/>
              </a:rPr>
              <a:t>EDA</a:t>
            </a:r>
            <a:r>
              <a:rPr lang="en-US" b="1" dirty="0">
                <a:latin typeface="Montserrat" panose="00000500000000000000"/>
                <a:ea typeface="Montserrat" panose="00000500000000000000"/>
                <a:cs typeface="Montserrat" panose="00000500000000000000"/>
                <a:sym typeface="Montserrat" panose="00000500000000000000"/>
              </a:rPr>
              <a:t/>
            </a:r>
            <a:br>
              <a:rPr lang="en-US" b="1" dirty="0">
                <a:latin typeface="Montserrat" panose="00000500000000000000"/>
                <a:ea typeface="Montserrat" panose="00000500000000000000"/>
                <a:cs typeface="Montserrat" panose="00000500000000000000"/>
                <a:sym typeface="Montserrat" panose="00000500000000000000"/>
              </a:rPr>
            </a:br>
            <a:r>
              <a:rPr lang="en-US" b="1" dirty="0">
                <a:solidFill>
                  <a:srgbClr val="002060"/>
                </a:solidFill>
                <a:latin typeface="Montserrat" panose="00000500000000000000"/>
                <a:ea typeface="Montserrat" panose="00000500000000000000"/>
                <a:cs typeface="Montserrat" panose="00000500000000000000"/>
                <a:sym typeface="Montserrat" panose="00000500000000000000"/>
              </a:rPr>
              <a:t>Airbnb Bookings Analysis </a:t>
            </a:r>
          </a:p>
        </p:txBody>
      </p:sp>
    </p:spTree>
    <p:extLst>
      <p:ext uri="{BB962C8B-B14F-4D97-AF65-F5344CB8AC3E}">
        <p14:creationId xmlns:p14="http://schemas.microsoft.com/office/powerpoint/2010/main" val="369330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checkerboard(across)">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258929" cy="746223"/>
          </a:xfrm>
        </p:spPr>
        <p:txBody>
          <a:bodyPr>
            <a:normAutofit fontScale="90000"/>
          </a:bodyPr>
          <a:lstStyle/>
          <a:p>
            <a:r>
              <a:rPr lang="en-IN" dirty="0" smtClean="0">
                <a:solidFill>
                  <a:srgbClr val="FF0000"/>
                </a:solidFill>
                <a:latin typeface="Arial Black" panose="020B0A04020102020204" pitchFamily="34" charset="0"/>
              </a:rPr>
              <a:t>Check The Price Range</a:t>
            </a:r>
            <a:endParaRPr lang="en-IN" dirty="0">
              <a:solidFill>
                <a:srgbClr val="FF0000"/>
              </a:solidFill>
              <a:latin typeface="Arial Black" panose="020B0A04020102020204" pitchFamily="34" charset="0"/>
            </a:endParaRPr>
          </a:p>
        </p:txBody>
      </p:sp>
      <p:pic>
        <p:nvPicPr>
          <p:cNvPr id="4" name="Content Placeholder 3"/>
          <p:cNvPicPr>
            <a:picLocks noGrp="1" noChangeAspect="1"/>
          </p:cNvPicPr>
          <p:nvPr>
            <p:ph idx="1"/>
          </p:nvPr>
        </p:nvPicPr>
        <p:blipFill>
          <a:blip r:embed="rId3"/>
          <a:stretch>
            <a:fillRect/>
          </a:stretch>
        </p:blipFill>
        <p:spPr>
          <a:xfrm>
            <a:off x="-1" y="746223"/>
            <a:ext cx="12192001" cy="4191537"/>
          </a:xfrm>
          <a:prstGeom prst="rect">
            <a:avLst/>
          </a:prstGeom>
        </p:spPr>
      </p:pic>
      <p:sp>
        <p:nvSpPr>
          <p:cNvPr id="5" name="Text Box 5"/>
          <p:cNvSpPr txBox="1"/>
          <p:nvPr/>
        </p:nvSpPr>
        <p:spPr>
          <a:xfrm>
            <a:off x="-1" y="4937760"/>
            <a:ext cx="12192001" cy="1754326"/>
          </a:xfrm>
          <a:prstGeom prst="rect">
            <a:avLst/>
          </a:prstGeom>
          <a:noFill/>
        </p:spPr>
        <p:txBody>
          <a:bodyPr wrap="square" rtlCol="0">
            <a:spAutoFit/>
          </a:bodyPr>
          <a:lstStyle/>
          <a:p>
            <a:pPr marL="285750" indent="-285750" algn="l">
              <a:buFont typeface="Arial" panose="020B0604020202020204" pitchFamily="34" charset="0"/>
              <a:buChar char="•"/>
            </a:pPr>
            <a:r>
              <a:rPr lang="en-US" b="1" dirty="0">
                <a:solidFill>
                  <a:srgbClr val="7030A0"/>
                </a:solidFill>
                <a:latin typeface="Arial" panose="020B0604020202020204" pitchFamily="34" charset="0"/>
                <a:cs typeface="Arial" panose="020B0604020202020204" pitchFamily="34" charset="0"/>
              </a:rPr>
              <a:t>cheep (price range below or equal to 80$)</a:t>
            </a:r>
          </a:p>
          <a:p>
            <a:pPr marL="285750" indent="-285750" algn="l">
              <a:buFont typeface="Arial" panose="020B0604020202020204" pitchFamily="34" charset="0"/>
              <a:buChar char="•"/>
            </a:pPr>
            <a:endParaRPr lang="en-US" b="1" dirty="0">
              <a:solidFill>
                <a:srgbClr val="7030A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dirty="0">
                <a:solidFill>
                  <a:srgbClr val="7030A0"/>
                </a:solidFill>
                <a:latin typeface="Arial" panose="020B0604020202020204" pitchFamily="34" charset="0"/>
                <a:cs typeface="Arial" panose="020B0604020202020204" pitchFamily="34" charset="0"/>
              </a:rPr>
              <a:t>Affordable(for price range 80 to 500$)</a:t>
            </a:r>
          </a:p>
          <a:p>
            <a:pPr marL="0" indent="0" algn="l">
              <a:buFont typeface="Arial" panose="020B0604020202020204" pitchFamily="34" charset="0"/>
              <a:buNone/>
            </a:pPr>
            <a:endParaRPr lang="en-US" b="1" dirty="0">
              <a:solidFill>
                <a:srgbClr val="7030A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dirty="0">
                <a:solidFill>
                  <a:srgbClr val="7030A0"/>
                </a:solidFill>
                <a:latin typeface="Arial" panose="020B0604020202020204" pitchFamily="34" charset="0"/>
                <a:cs typeface="Arial" panose="020B0604020202020204" pitchFamily="34" charset="0"/>
              </a:rPr>
              <a:t>Expensive(for price range more then 500$) so, it look like people have more </a:t>
            </a:r>
            <a:r>
              <a:rPr lang="en-US" b="1" dirty="0" smtClean="0">
                <a:solidFill>
                  <a:srgbClr val="7030A0"/>
                </a:solidFill>
                <a:latin typeface="Arial" panose="020B0604020202020204" pitchFamily="34" charset="0"/>
                <a:cs typeface="Arial" panose="020B0604020202020204" pitchFamily="34" charset="0"/>
              </a:rPr>
              <a:t>interest </a:t>
            </a:r>
            <a:r>
              <a:rPr lang="en-US" b="1" dirty="0">
                <a:solidFill>
                  <a:srgbClr val="7030A0"/>
                </a:solidFill>
                <a:latin typeface="Arial" panose="020B0604020202020204" pitchFamily="34" charset="0"/>
                <a:cs typeface="Arial" panose="020B0604020202020204" pitchFamily="34" charset="0"/>
              </a:rPr>
              <a:t>in having "affordable" rooms/apartments </a:t>
            </a:r>
            <a:r>
              <a:rPr lang="en-US" b="1" dirty="0" smtClean="0">
                <a:solidFill>
                  <a:srgbClr val="7030A0"/>
                </a:solidFill>
                <a:latin typeface="Arial" panose="020B0604020202020204" pitchFamily="34" charset="0"/>
                <a:cs typeface="Arial" panose="020B0604020202020204" pitchFamily="34" charset="0"/>
              </a:rPr>
              <a:t>rather </a:t>
            </a:r>
            <a:r>
              <a:rPr lang="en-US" b="1" dirty="0">
                <a:solidFill>
                  <a:srgbClr val="7030A0"/>
                </a:solidFill>
                <a:latin typeface="Arial" panose="020B0604020202020204" pitchFamily="34" charset="0"/>
                <a:cs typeface="Arial" panose="020B0604020202020204" pitchFamily="34" charset="0"/>
              </a:rPr>
              <a:t>then having cheep and expensive rooms.</a:t>
            </a:r>
          </a:p>
        </p:txBody>
      </p:sp>
    </p:spTree>
    <p:extLst>
      <p:ext uri="{BB962C8B-B14F-4D97-AF65-F5344CB8AC3E}">
        <p14:creationId xmlns:p14="http://schemas.microsoft.com/office/powerpoint/2010/main" val="187175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5">
                                            <p:txEl>
                                              <p:pRg st="0" end="0"/>
                                            </p:txEl>
                                          </p:spTgt>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2000"/>
                                        <p:tgtEl>
                                          <p:spTgt spid="5">
                                            <p:txEl>
                                              <p:pRg st="2" end="2"/>
                                            </p:txEl>
                                          </p:spTgt>
                                        </p:tgtEl>
                                      </p:cBhvr>
                                    </p:animEffect>
                                    <p:anim calcmode="lin" valueType="num">
                                      <p:cBhvr>
                                        <p:cTn id="17"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18"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p:cTn id="23"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3434"/>
            <a:ext cx="9861452" cy="675884"/>
          </a:xfrm>
        </p:spPr>
        <p:txBody>
          <a:bodyPr>
            <a:normAutofit/>
          </a:bodyPr>
          <a:lstStyle/>
          <a:p>
            <a:r>
              <a:rPr lang="en-IN" sz="4000" dirty="0" smtClean="0">
                <a:solidFill>
                  <a:srgbClr val="7030A0"/>
                </a:solidFill>
                <a:latin typeface="Arial Black" panose="020B0A04020102020204" pitchFamily="34" charset="0"/>
              </a:rPr>
              <a:t>Minimum No Of Nights Distribution</a:t>
            </a:r>
            <a:endParaRPr lang="en-IN" sz="4000" dirty="0">
              <a:solidFill>
                <a:srgbClr val="7030A0"/>
              </a:solidFill>
              <a:latin typeface="Arial Black" panose="020B0A04020102020204" pitchFamily="34" charset="0"/>
            </a:endParaRPr>
          </a:p>
        </p:txBody>
      </p:sp>
      <p:pic>
        <p:nvPicPr>
          <p:cNvPr id="5" name="Content Placeholder 4"/>
          <p:cNvPicPr>
            <a:picLocks noGrp="1" noChangeAspect="1"/>
          </p:cNvPicPr>
          <p:nvPr>
            <p:ph idx="1"/>
          </p:nvPr>
        </p:nvPicPr>
        <p:blipFill>
          <a:blip r:embed="rId2"/>
          <a:stretch>
            <a:fillRect/>
          </a:stretch>
        </p:blipFill>
        <p:spPr>
          <a:xfrm>
            <a:off x="0" y="874762"/>
            <a:ext cx="12192000" cy="3936389"/>
          </a:xfrm>
          <a:prstGeom prst="rect">
            <a:avLst/>
          </a:prstGeom>
        </p:spPr>
      </p:pic>
      <p:sp>
        <p:nvSpPr>
          <p:cNvPr id="6" name="Text Box 5"/>
          <p:cNvSpPr txBox="1"/>
          <p:nvPr/>
        </p:nvSpPr>
        <p:spPr>
          <a:xfrm>
            <a:off x="0" y="4919008"/>
            <a:ext cx="12192000" cy="1938992"/>
          </a:xfrm>
          <a:prstGeom prst="rect">
            <a:avLst/>
          </a:prstGeom>
          <a:solidFill>
            <a:srgbClr val="FFFFFF"/>
          </a:solidFill>
        </p:spPr>
        <p:txBody>
          <a:bodyPr wrap="square" rtlCol="0">
            <a:spAutoFit/>
          </a:bodyPr>
          <a:lstStyle/>
          <a:p>
            <a:r>
              <a:rPr lang="en-US" sz="1500" dirty="0" smtClean="0">
                <a:solidFill>
                  <a:srgbClr val="7030A0"/>
                </a:solidFill>
                <a:latin typeface="Arial Rounded MT Bold" panose="020F0704030504030204" pitchFamily="34" charset="0"/>
              </a:rPr>
              <a:t>Observations</a:t>
            </a:r>
            <a:r>
              <a:rPr lang="en-US" sz="1500" dirty="0">
                <a:solidFill>
                  <a:srgbClr val="7030A0"/>
                </a:solidFill>
                <a:latin typeface="Arial Rounded MT Bold" panose="020F0704030504030204" pitchFamily="34" charset="0"/>
              </a:rPr>
              <a:t> </a:t>
            </a:r>
          </a:p>
          <a:p>
            <a:r>
              <a:rPr lang="en-US" sz="1500" dirty="0">
                <a:solidFill>
                  <a:srgbClr val="7030A0"/>
                </a:solidFill>
                <a:latin typeface="Arial Rounded MT Bold" panose="020F0704030504030204" pitchFamily="34" charset="0"/>
              </a:rPr>
              <a:t>              </a:t>
            </a:r>
          </a:p>
          <a:p>
            <a:r>
              <a:rPr lang="en-US" sz="1500" dirty="0">
                <a:solidFill>
                  <a:srgbClr val="7030A0"/>
                </a:solidFill>
                <a:latin typeface="Arial Rounded MT Bold" panose="020F0704030504030204" pitchFamily="34" charset="0"/>
              </a:rPr>
              <a:t>1.  Average booking is around 7 nights.</a:t>
            </a:r>
          </a:p>
          <a:p>
            <a:r>
              <a:rPr lang="en-US" sz="1500" dirty="0">
                <a:solidFill>
                  <a:srgbClr val="7030A0"/>
                </a:solidFill>
                <a:latin typeface="Arial Rounded MT Bold" panose="020F0704030504030204" pitchFamily="34" charset="0"/>
              </a:rPr>
              <a:t>2.  minimum booking is for 1 </a:t>
            </a:r>
            <a:r>
              <a:rPr lang="en-US" sz="1500" dirty="0" smtClean="0">
                <a:solidFill>
                  <a:srgbClr val="7030A0"/>
                </a:solidFill>
                <a:latin typeface="Arial Rounded MT Bold" panose="020F0704030504030204" pitchFamily="34" charset="0"/>
              </a:rPr>
              <a:t>night</a:t>
            </a:r>
            <a:r>
              <a:rPr lang="en-US" sz="1500" dirty="0">
                <a:solidFill>
                  <a:srgbClr val="7030A0"/>
                </a:solidFill>
                <a:latin typeface="Arial Rounded MT Bold" panose="020F0704030504030204" pitchFamily="34" charset="0"/>
              </a:rPr>
              <a:t>.</a:t>
            </a:r>
          </a:p>
          <a:p>
            <a:r>
              <a:rPr lang="en-US" sz="1500" dirty="0">
                <a:solidFill>
                  <a:srgbClr val="7030A0"/>
                </a:solidFill>
                <a:latin typeface="Arial Rounded MT Bold" panose="020F0704030504030204" pitchFamily="34" charset="0"/>
              </a:rPr>
              <a:t>3.  max booking is for more then a year or we can say for few years</a:t>
            </a:r>
            <a:r>
              <a:rPr lang="en-US" sz="1500" dirty="0"/>
              <a:t>.</a:t>
            </a:r>
          </a:p>
          <a:p>
            <a:r>
              <a:rPr lang="en-US" sz="1500" dirty="0"/>
              <a:t/>
            </a:r>
            <a:br>
              <a:rPr lang="en-US" sz="1500" dirty="0"/>
            </a:br>
            <a:endParaRPr lang="en-US" sz="1500" dirty="0"/>
          </a:p>
          <a:p>
            <a:pPr marL="285750" indent="-285750" algn="l">
              <a:buFont typeface="Arial" panose="020B0604020202020204" pitchFamily="34" charset="0"/>
              <a:buChar char="•"/>
            </a:pPr>
            <a:endParaRPr lang="en-US" sz="15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52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6">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6">
                                            <p:txEl>
                                              <p:pRg st="1" end="1"/>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6">
                                            <p:txEl>
                                              <p:pRg st="2" end="2"/>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6">
                                            <p:txEl>
                                              <p:pRg st="3" end="3"/>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6">
                                            <p:txEl>
                                              <p:pRg st="4" end="4"/>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6">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76382" cy="534572"/>
          </a:xfrm>
        </p:spPr>
        <p:txBody>
          <a:bodyPr>
            <a:normAutofit fontScale="90000"/>
          </a:bodyPr>
          <a:lstStyle/>
          <a:p>
            <a:r>
              <a:rPr lang="en-IN" dirty="0" smtClean="0">
                <a:solidFill>
                  <a:srgbClr val="FF0000"/>
                </a:solidFill>
                <a:latin typeface="Algerian" panose="04020705040A02060702" pitchFamily="82" charset="0"/>
              </a:rPr>
              <a:t>Number Of Reviews</a:t>
            </a:r>
            <a:endParaRPr lang="en-IN" dirty="0">
              <a:solidFill>
                <a:srgbClr val="FF0000"/>
              </a:solidFill>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0" y="738555"/>
            <a:ext cx="11887200" cy="3993054"/>
          </a:xfrm>
          <a:prstGeom prst="rect">
            <a:avLst/>
          </a:prstGeom>
        </p:spPr>
      </p:pic>
      <p:sp>
        <p:nvSpPr>
          <p:cNvPr id="5" name="Text Box 4"/>
          <p:cNvSpPr txBox="1"/>
          <p:nvPr/>
        </p:nvSpPr>
        <p:spPr>
          <a:xfrm>
            <a:off x="152546" y="4771643"/>
            <a:ext cx="8645525" cy="2154436"/>
          </a:xfrm>
          <a:prstGeom prst="rect">
            <a:avLst/>
          </a:prstGeom>
          <a:noFill/>
        </p:spPr>
        <p:txBody>
          <a:bodyPr wrap="square" rtlCol="0">
            <a:spAutoFit/>
          </a:bodyPr>
          <a:lstStyle/>
          <a:p>
            <a:r>
              <a:rPr lang="en-US" dirty="0" smtClean="0"/>
              <a:t>Observations:</a:t>
            </a:r>
          </a:p>
          <a:p>
            <a:endParaRPr lang="en-US" b="1" dirty="0"/>
          </a:p>
          <a:p>
            <a:r>
              <a:rPr lang="en-US" sz="1600" b="1" dirty="0"/>
              <a:t>Number of reviews are highly dense form 0 to 100 reviews.</a:t>
            </a:r>
          </a:p>
          <a:p>
            <a:r>
              <a:rPr lang="en-US" sz="1600" b="1" dirty="0"/>
              <a:t>we can say that most of the rooms are not rated and those which are frequently occupied only those are rated.</a:t>
            </a:r>
          </a:p>
          <a:p>
            <a:r>
              <a:rPr lang="en-US" sz="1600" b="1" dirty="0" smtClean="0"/>
              <a:t>maximum </a:t>
            </a:r>
            <a:r>
              <a:rPr lang="en-US" sz="1600" b="1" dirty="0"/>
              <a:t>629 times the </a:t>
            </a:r>
            <a:r>
              <a:rPr lang="en-US" sz="1600" b="1" dirty="0" smtClean="0"/>
              <a:t>particular </a:t>
            </a:r>
            <a:r>
              <a:rPr lang="en-US" sz="1600" b="1" dirty="0"/>
              <a:t>room is rated</a:t>
            </a:r>
            <a:r>
              <a:rPr lang="en-US" sz="1600" b="1" dirty="0" smtClean="0"/>
              <a:t>.</a:t>
            </a:r>
          </a:p>
          <a:p>
            <a:r>
              <a:rPr lang="en-US" sz="1600" b="1" dirty="0" smtClean="0"/>
              <a:t>Average rating is around 23.</a:t>
            </a:r>
          </a:p>
          <a:p>
            <a:endParaRPr lang="en-US" b="1" dirty="0"/>
          </a:p>
        </p:txBody>
      </p:sp>
    </p:spTree>
    <p:extLst>
      <p:ext uri="{BB962C8B-B14F-4D97-AF65-F5344CB8AC3E}">
        <p14:creationId xmlns:p14="http://schemas.microsoft.com/office/powerpoint/2010/main" val="47881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1000" fill="hold"/>
                                        <p:tgtEl>
                                          <p:spTgt spid="5">
                                            <p:txEl>
                                              <p:pRg st="0" end="0"/>
                                            </p:txEl>
                                          </p:spTgt>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21600000">
                                      <p:cBhvr>
                                        <p:cTn id="16" dur="1000" fill="hold"/>
                                        <p:tgtEl>
                                          <p:spTgt spid="5">
                                            <p:txEl>
                                              <p:pRg st="2" end="2"/>
                                            </p:txEl>
                                          </p:spTgt>
                                        </p:tgtEl>
                                        <p:attrNameLst>
                                          <p:attrName>r</p:attrName>
                                        </p:attrNameLst>
                                      </p:cBhvr>
                                    </p:animRot>
                                  </p:childTnLst>
                                </p:cTn>
                              </p:par>
                              <p:par>
                                <p:cTn id="17" presetID="8" presetClass="emph" presetSubtype="0" fill="hold" nodeType="withEffect">
                                  <p:stCondLst>
                                    <p:cond delay="0"/>
                                  </p:stCondLst>
                                  <p:childTnLst>
                                    <p:animRot by="21600000">
                                      <p:cBhvr>
                                        <p:cTn id="18" dur="1000" fill="hold"/>
                                        <p:tgtEl>
                                          <p:spTgt spid="5">
                                            <p:txEl>
                                              <p:pRg st="3" end="3"/>
                                            </p:txEl>
                                          </p:spTgt>
                                        </p:tgtEl>
                                        <p:attrNameLst>
                                          <p:attrName>r</p:attrName>
                                        </p:attrNameLst>
                                      </p:cBhvr>
                                    </p:animRot>
                                  </p:childTnLst>
                                </p:cTn>
                              </p:par>
                              <p:par>
                                <p:cTn id="19" presetID="8" presetClass="emph" presetSubtype="0" fill="hold" nodeType="withEffect">
                                  <p:stCondLst>
                                    <p:cond delay="0"/>
                                  </p:stCondLst>
                                  <p:childTnLst>
                                    <p:animRot by="21600000">
                                      <p:cBhvr>
                                        <p:cTn id="20" dur="1000" fill="hold"/>
                                        <p:tgtEl>
                                          <p:spTgt spid="5">
                                            <p:txEl>
                                              <p:pRg st="4" end="4"/>
                                            </p:txEl>
                                          </p:spTgt>
                                        </p:tgtEl>
                                        <p:attrNameLst>
                                          <p:attrName>r</p:attrName>
                                        </p:attrNameLst>
                                      </p:cBhvr>
                                    </p:animRot>
                                  </p:childTnLst>
                                </p:cTn>
                              </p:par>
                              <p:par>
                                <p:cTn id="21" presetID="8" presetClass="emph" presetSubtype="0" fill="hold" nodeType="withEffect">
                                  <p:stCondLst>
                                    <p:cond delay="0"/>
                                  </p:stCondLst>
                                  <p:childTnLst>
                                    <p:animRot by="21600000">
                                      <p:cBhvr>
                                        <p:cTn id="22" dur="1000" fill="hold"/>
                                        <p:tgtEl>
                                          <p:spTgt spid="5">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113665"/>
            <a:ext cx="8520430" cy="10826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u="sng" smtClean="0">
                <a:latin typeface="Arial" panose="020B0604020202020204" pitchFamily="34" charset="0"/>
                <a:cs typeface="Arial" panose="020B0604020202020204" pitchFamily="34" charset="0"/>
                <a:sym typeface="+mn-ea"/>
              </a:rPr>
              <a:t>column_no_9 </a:t>
            </a:r>
            <a:r>
              <a:rPr lang="en-US" sz="2800" b="1" u="sng" smtClean="0">
                <a:latin typeface="Arial" panose="020B0604020202020204" pitchFamily="34" charset="0"/>
                <a:cs typeface="Arial" panose="020B0604020202020204" pitchFamily="34" charset="0"/>
              </a:rPr>
              <a:t>calculated_host_listings_count</a:t>
            </a:r>
            <a:endParaRPr lang="en-US" sz="2800" b="1" u="sng">
              <a:latin typeface="Arial" panose="020B0604020202020204" pitchFamily="34" charset="0"/>
              <a:cs typeface="Arial" panose="020B0604020202020204" pitchFamily="34" charset="0"/>
            </a:endParaRPr>
          </a:p>
        </p:txBody>
      </p:sp>
      <p:sp>
        <p:nvSpPr>
          <p:cNvPr id="3" name="Text Placeholder 2"/>
          <p:cNvSpPr txBox="1">
            <a:spLocks/>
          </p:cNvSpPr>
          <p:nvPr/>
        </p:nvSpPr>
        <p:spPr>
          <a:xfrm>
            <a:off x="0" y="1119944"/>
            <a:ext cx="11887201" cy="1524782"/>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212121"/>
              </a:buClr>
            </a:pPr>
            <a:r>
              <a:rPr lang="en-US" sz="2000" b="1" dirty="0" smtClean="0">
                <a:solidFill>
                  <a:srgbClr val="000000"/>
                </a:solidFill>
                <a:latin typeface="Arial" panose="020B0604020202020204" pitchFamily="34" charset="0"/>
                <a:cs typeface="Arial" panose="020B0604020202020204" pitchFamily="34" charset="0"/>
              </a:rPr>
              <a:t>There is one host who is 327 time listed. </a:t>
            </a:r>
          </a:p>
          <a:p>
            <a:pPr>
              <a:buClr>
                <a:srgbClr val="212121"/>
              </a:buClr>
            </a:pPr>
            <a:r>
              <a:rPr lang="en-US" sz="2000" b="1" dirty="0" smtClean="0">
                <a:solidFill>
                  <a:srgbClr val="000000"/>
                </a:solidFill>
                <a:latin typeface="Arial" panose="020B0604020202020204" pitchFamily="34" charset="0"/>
                <a:cs typeface="Arial" panose="020B0604020202020204" pitchFamily="34" charset="0"/>
              </a:rPr>
              <a:t>This is the corresponding </a:t>
            </a:r>
            <a:r>
              <a:rPr lang="en-US" sz="2000" b="1" dirty="0" err="1" smtClean="0">
                <a:solidFill>
                  <a:srgbClr val="000000"/>
                </a:solidFill>
                <a:latin typeface="Arial" panose="020B0604020202020204" pitchFamily="34" charset="0"/>
                <a:cs typeface="Arial" panose="020B0604020202020204" pitchFamily="34" charset="0"/>
              </a:rPr>
              <a:t>host_id</a:t>
            </a:r>
            <a:r>
              <a:rPr lang="en-US" sz="2000" b="1" dirty="0" smtClean="0">
                <a:solidFill>
                  <a:srgbClr val="000000"/>
                </a:solidFill>
                <a:latin typeface="Arial" panose="020B0604020202020204" pitchFamily="34" charset="0"/>
                <a:cs typeface="Arial" panose="020B0604020202020204" pitchFamily="34" charset="0"/>
              </a:rPr>
              <a:t> 219517861 who is having highest listing. </a:t>
            </a:r>
          </a:p>
          <a:p>
            <a:pPr>
              <a:buClr>
                <a:srgbClr val="212121"/>
              </a:buClr>
            </a:pPr>
            <a:r>
              <a:rPr lang="en-US" sz="2000" b="1" dirty="0" smtClean="0">
                <a:solidFill>
                  <a:srgbClr val="000000"/>
                </a:solidFill>
                <a:latin typeface="Arial" panose="020B0604020202020204" pitchFamily="34" charset="0"/>
                <a:cs typeface="Arial" panose="020B0604020202020204" pitchFamily="34" charset="0"/>
              </a:rPr>
              <a:t>This is the corresponding </a:t>
            </a:r>
            <a:r>
              <a:rPr lang="en-US" sz="2000" b="1" dirty="0" err="1" smtClean="0">
                <a:solidFill>
                  <a:srgbClr val="000000"/>
                </a:solidFill>
                <a:latin typeface="Arial" panose="020B0604020202020204" pitchFamily="34" charset="0"/>
                <a:cs typeface="Arial" panose="020B0604020202020204" pitchFamily="34" charset="0"/>
              </a:rPr>
              <a:t>host_id</a:t>
            </a:r>
            <a:r>
              <a:rPr lang="en-US" sz="2000" b="1" dirty="0" smtClean="0">
                <a:solidFill>
                  <a:srgbClr val="000000"/>
                </a:solidFill>
                <a:latin typeface="Arial" panose="020B0604020202020204" pitchFamily="34" charset="0"/>
                <a:cs typeface="Arial" panose="020B0604020202020204" pitchFamily="34" charset="0"/>
              </a:rPr>
              <a:t> 15400695 who is having lowest listing. </a:t>
            </a:r>
            <a:endParaRPr lang="en-US" sz="2000" b="1" dirty="0">
              <a:solidFill>
                <a:srgbClr val="000000"/>
              </a:solidFill>
              <a:latin typeface="Arial" panose="020B0604020202020204" pitchFamily="34" charset="0"/>
              <a:cs typeface="Arial" panose="020B0604020202020204" pitchFamily="34" charset="0"/>
            </a:endParaRPr>
          </a:p>
        </p:txBody>
      </p:sp>
      <p:sp>
        <p:nvSpPr>
          <p:cNvPr id="4" name="Text Box 3"/>
          <p:cNvSpPr txBox="1"/>
          <p:nvPr/>
        </p:nvSpPr>
        <p:spPr>
          <a:xfrm>
            <a:off x="136526" y="459105"/>
            <a:ext cx="6236140" cy="461665"/>
          </a:xfrm>
          <a:prstGeom prst="rect">
            <a:avLst/>
          </a:prstGeom>
          <a:noFill/>
        </p:spPr>
        <p:txBody>
          <a:bodyPr wrap="square" rtlCol="0">
            <a:spAutoFit/>
          </a:bodyPr>
          <a:lstStyle/>
          <a:p>
            <a:r>
              <a:rPr lang="en-US" sz="2400" b="1" dirty="0" err="1">
                <a:latin typeface="Arial Black" panose="020B0A04020102020204" pitchFamily="34" charset="0"/>
              </a:rPr>
              <a:t>Most_common</a:t>
            </a:r>
            <a:r>
              <a:rPr lang="en-US" sz="2400" b="1" dirty="0">
                <a:latin typeface="Arial Black" panose="020B0A04020102020204" pitchFamily="34" charset="0"/>
              </a:rPr>
              <a:t> 50 </a:t>
            </a:r>
            <a:r>
              <a:rPr lang="en-US" sz="2400" b="1" dirty="0" err="1">
                <a:latin typeface="Arial Black" panose="020B0A04020102020204" pitchFamily="34" charset="0"/>
              </a:rPr>
              <a:t>host_listing_count</a:t>
            </a:r>
            <a:endParaRPr lang="en-US" sz="2400" b="1" dirty="0">
              <a:latin typeface="Arial Black" panose="020B0A04020102020204" pitchFamily="34" charset="0"/>
            </a:endParaRPr>
          </a:p>
        </p:txBody>
      </p:sp>
      <p:sp>
        <p:nvSpPr>
          <p:cNvPr id="5" name="Text Box 5"/>
          <p:cNvSpPr txBox="1"/>
          <p:nvPr/>
        </p:nvSpPr>
        <p:spPr>
          <a:xfrm>
            <a:off x="136526" y="2995433"/>
            <a:ext cx="1624163" cy="800219"/>
          </a:xfrm>
          <a:prstGeom prst="rect">
            <a:avLst/>
          </a:prstGeom>
          <a:noFill/>
        </p:spPr>
        <p:txBody>
          <a:bodyPr wrap="none" rtlCol="0">
            <a:spAutoFit/>
          </a:bodyPr>
          <a:lstStyle/>
          <a:p>
            <a:pPr algn="l"/>
            <a:r>
              <a:rPr lang="en-US" sz="2800" b="1" u="sng" dirty="0" smtClean="0">
                <a:solidFill>
                  <a:schemeClr val="tx1"/>
                </a:solidFill>
                <a:latin typeface="Arial" panose="020B0604020202020204" pitchFamily="34" charset="0"/>
                <a:cs typeface="Arial" panose="020B0604020202020204" pitchFamily="34" charset="0"/>
                <a:sym typeface="+mn-ea"/>
              </a:rPr>
              <a:t>_Review</a:t>
            </a:r>
            <a:endParaRPr lang="en-US" b="1" u="sng" dirty="0">
              <a:solidFill>
                <a:schemeClr val="accent5">
                  <a:lumMod val="75000"/>
                </a:schemeClr>
              </a:solidFill>
              <a:latin typeface="Arial Black" panose="020B0A04020102020204" charset="0"/>
              <a:cs typeface="Arial Black" panose="020B0A04020102020204" charset="0"/>
            </a:endParaRPr>
          </a:p>
          <a:p>
            <a:endParaRPr lang="en-US" dirty="0"/>
          </a:p>
        </p:txBody>
      </p:sp>
      <p:sp>
        <p:nvSpPr>
          <p:cNvPr id="6" name="Text Box 6"/>
          <p:cNvSpPr txBox="1"/>
          <p:nvPr/>
        </p:nvSpPr>
        <p:spPr>
          <a:xfrm>
            <a:off x="0" y="4311893"/>
            <a:ext cx="11718388" cy="1015663"/>
          </a:xfrm>
          <a:prstGeom prst="rect">
            <a:avLst/>
          </a:prstGeom>
          <a:noFill/>
        </p:spPr>
        <p:txBody>
          <a:bodyPr wrap="square" rtlCol="0">
            <a:spAutoFit/>
          </a:bodyPr>
          <a:lstStyle/>
          <a:p>
            <a:pPr marL="285750" indent="-285750" algn="l">
              <a:buFont typeface="Arial" panose="020B0604020202020204" pitchFamily="34" charset="0"/>
              <a:buChar char="•"/>
            </a:pPr>
            <a:r>
              <a:rPr lang="en-US" sz="2000" b="1" dirty="0">
                <a:latin typeface="Arial Black" panose="020B0A04020102020204" pitchFamily="34" charset="0"/>
              </a:rPr>
              <a:t>max is 58 times the rating is given.</a:t>
            </a:r>
          </a:p>
          <a:p>
            <a:pPr marL="285750" indent="-285750" algn="l">
              <a:buFont typeface="Arial" panose="020B0604020202020204" pitchFamily="34" charset="0"/>
              <a:buChar char="•"/>
            </a:pPr>
            <a:r>
              <a:rPr lang="en-US" sz="2000" b="1" dirty="0">
                <a:latin typeface="Arial Black" panose="020B0A04020102020204" pitchFamily="34" charset="0"/>
              </a:rPr>
              <a:t>min is 0.</a:t>
            </a:r>
          </a:p>
          <a:p>
            <a:pPr marL="285750" indent="-285750" algn="l">
              <a:buFont typeface="Arial" panose="020B0604020202020204" pitchFamily="34" charset="0"/>
              <a:buChar char="•"/>
            </a:pPr>
            <a:r>
              <a:rPr lang="en-US" sz="2000" b="1" dirty="0">
                <a:latin typeface="Arial Black" panose="020B0A04020102020204" pitchFamily="34" charset="0"/>
              </a:rPr>
              <a:t>75% of data is for 1.5 time rating.</a:t>
            </a:r>
          </a:p>
        </p:txBody>
      </p:sp>
    </p:spTree>
    <p:extLst>
      <p:ext uri="{BB962C8B-B14F-4D97-AF65-F5344CB8AC3E}">
        <p14:creationId xmlns:p14="http://schemas.microsoft.com/office/powerpoint/2010/main" val="44968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507072"/>
          </a:xfrm>
        </p:spPr>
        <p:txBody>
          <a:bodyPr>
            <a:normAutofit fontScale="90000"/>
          </a:bodyPr>
          <a:lstStyle/>
          <a:p>
            <a:r>
              <a:rPr lang="en-IN" b="1" dirty="0" smtClean="0">
                <a:solidFill>
                  <a:srgbClr val="FF0000"/>
                </a:solidFill>
                <a:latin typeface="Arial Black" panose="020B0A04020102020204" pitchFamily="34" charset="0"/>
              </a:rPr>
              <a:t>Availability_365</a:t>
            </a:r>
            <a:endParaRPr lang="en-IN" b="1" dirty="0">
              <a:solidFill>
                <a:srgbClr val="FF0000"/>
              </a:solidFill>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0" y="745589"/>
            <a:ext cx="11971606" cy="4375052"/>
          </a:xfrm>
          <a:prstGeom prst="rect">
            <a:avLst/>
          </a:prstGeom>
        </p:spPr>
      </p:pic>
      <p:sp>
        <p:nvSpPr>
          <p:cNvPr id="5" name="Text Box 4"/>
          <p:cNvSpPr txBox="1"/>
          <p:nvPr/>
        </p:nvSpPr>
        <p:spPr>
          <a:xfrm>
            <a:off x="183711" y="5120641"/>
            <a:ext cx="9772227" cy="1477328"/>
          </a:xfrm>
          <a:prstGeom prst="rect">
            <a:avLst/>
          </a:prstGeom>
          <a:noFill/>
        </p:spPr>
        <p:txBody>
          <a:bodyPr wrap="none" rtlCol="0">
            <a:spAutoFit/>
          </a:bodyPr>
          <a:lstStyle/>
          <a:p>
            <a:pPr algn="l"/>
            <a:r>
              <a:rPr lang="en-US" b="1" dirty="0"/>
              <a:t>Observations:</a:t>
            </a:r>
          </a:p>
          <a:p>
            <a:pPr algn="l"/>
            <a:r>
              <a:rPr lang="en-US" b="1" dirty="0"/>
              <a:t>1. From above plot we can see that most of the available rooms are in the </a:t>
            </a:r>
            <a:r>
              <a:rPr lang="en-US" b="1" dirty="0" smtClean="0"/>
              <a:t>prose </a:t>
            </a:r>
            <a:r>
              <a:rPr lang="en-US" b="1" dirty="0"/>
              <a:t>range of 0 to 2000.</a:t>
            </a:r>
          </a:p>
          <a:p>
            <a:pPr algn="l"/>
            <a:r>
              <a:rPr lang="en-US" b="1" dirty="0"/>
              <a:t>2. Very few are available for price above 2000$,this is quite </a:t>
            </a:r>
            <a:r>
              <a:rPr lang="en-US" b="1" dirty="0" smtClean="0"/>
              <a:t>oblivious </a:t>
            </a:r>
            <a:r>
              <a:rPr lang="en-US" b="1" dirty="0"/>
              <a:t>that there are very few </a:t>
            </a:r>
            <a:r>
              <a:rPr lang="en-US" b="1" dirty="0" smtClean="0"/>
              <a:t>peoples</a:t>
            </a:r>
            <a:endParaRPr lang="en-US" b="1" dirty="0"/>
          </a:p>
          <a:p>
            <a:r>
              <a:rPr lang="en-US" b="1" dirty="0" smtClean="0"/>
              <a:t>    who prefer to have expensive rooms.</a:t>
            </a:r>
          </a:p>
          <a:p>
            <a:pPr algn="l"/>
            <a:endParaRPr lang="en-US" b="1" dirty="0"/>
          </a:p>
        </p:txBody>
      </p:sp>
    </p:spTree>
    <p:extLst>
      <p:ext uri="{BB962C8B-B14F-4D97-AF65-F5344CB8AC3E}">
        <p14:creationId xmlns:p14="http://schemas.microsoft.com/office/powerpoint/2010/main" val="402364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ppt_w</p:attrName>
                                        </p:attrNameLst>
                                      </p:cBhvr>
                                      <p:tavLst>
                                        <p:tav tm="0" fmla="#ppt_w*sin(2.5*pi*$)">
                                          <p:val>
                                            <p:fltVal val="0"/>
                                          </p:val>
                                        </p:tav>
                                        <p:tav tm="100000">
                                          <p:val>
                                            <p:fltVal val="1"/>
                                          </p:val>
                                        </p:tav>
                                      </p:tavLst>
                                    </p:anim>
                                    <p:anim calcmode="lin" valueType="num">
                                      <p:cBhvr>
                                        <p:cTn id="15"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barn(inVertical)">
                                      <p:cBhvr>
                                        <p:cTn id="23" dur="500"/>
                                        <p:tgtEl>
                                          <p:spTgt spid="5">
                                            <p:txEl>
                                              <p:pRg st="1" end="1"/>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barn(inVertical)">
                                      <p:cBhvr>
                                        <p:cTn id="26" dur="500"/>
                                        <p:tgtEl>
                                          <p:spTgt spid="5">
                                            <p:txEl>
                                              <p:pRg st="2" end="2"/>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barn(inVertical)">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066495" cy="932329"/>
          </a:xfrm>
        </p:spPr>
        <p:txBody>
          <a:bodyPr>
            <a:normAutofit/>
          </a:bodyPr>
          <a:lstStyle/>
          <a:p>
            <a:pPr lvl="1"/>
            <a:r>
              <a:rPr lang="en-US" sz="2400" b="1" u="sng" dirty="0" smtClean="0">
                <a:solidFill>
                  <a:srgbClr val="FF0000"/>
                </a:solidFill>
                <a:latin typeface="Arial Black" panose="020B0A04020102020204" pitchFamily="34" charset="0"/>
                <a:cs typeface="Arial" panose="020B0604020202020204" pitchFamily="34" charset="0"/>
              </a:rPr>
              <a:t>Lets find the relation between </a:t>
            </a:r>
            <a:r>
              <a:rPr lang="en-US" sz="2400" b="1" u="sng" dirty="0" err="1" smtClean="0">
                <a:solidFill>
                  <a:srgbClr val="FF0000"/>
                </a:solidFill>
                <a:latin typeface="Arial Black" panose="020B0A04020102020204" pitchFamily="34" charset="0"/>
                <a:cs typeface="Arial" panose="020B0604020202020204" pitchFamily="34" charset="0"/>
              </a:rPr>
              <a:t>neighbourhood_group</a:t>
            </a:r>
            <a:r>
              <a:rPr lang="en-US" sz="2400" b="1" u="sng" dirty="0" smtClean="0">
                <a:solidFill>
                  <a:srgbClr val="FF0000"/>
                </a:solidFill>
                <a:latin typeface="Arial Black" panose="020B0A04020102020204" pitchFamily="34" charset="0"/>
                <a:cs typeface="Arial" panose="020B0604020202020204" pitchFamily="34" charset="0"/>
              </a:rPr>
              <a:t> and price:</a:t>
            </a:r>
            <a:r>
              <a:rPr lang="en-US" sz="2400" b="1" dirty="0" smtClean="0"/>
              <a:t/>
            </a:r>
            <a:br>
              <a:rPr lang="en-US" sz="2400" b="1" dirty="0" smtClean="0"/>
            </a:br>
            <a:endParaRPr lang="en-IN" dirty="0"/>
          </a:p>
        </p:txBody>
      </p:sp>
      <p:pic>
        <p:nvPicPr>
          <p:cNvPr id="5" name="Picture 4"/>
          <p:cNvPicPr>
            <a:picLocks noChangeAspect="1"/>
          </p:cNvPicPr>
          <p:nvPr/>
        </p:nvPicPr>
        <p:blipFill>
          <a:blip r:embed="rId3"/>
          <a:stretch>
            <a:fillRect/>
          </a:stretch>
        </p:blipFill>
        <p:spPr>
          <a:xfrm>
            <a:off x="244810" y="932329"/>
            <a:ext cx="11821683" cy="5755342"/>
          </a:xfrm>
          <a:prstGeom prst="rect">
            <a:avLst/>
          </a:prstGeom>
        </p:spPr>
      </p:pic>
    </p:spTree>
    <p:extLst>
      <p:ext uri="{BB962C8B-B14F-4D97-AF65-F5344CB8AC3E}">
        <p14:creationId xmlns:p14="http://schemas.microsoft.com/office/powerpoint/2010/main" val="1774129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75564" y="0"/>
            <a:ext cx="9794149" cy="970280"/>
          </a:xfrm>
        </p:spPr>
        <p:txBody>
          <a:bodyPr/>
          <a:lstStyle/>
          <a:p>
            <a:pPr algn="l"/>
            <a:r>
              <a:rPr lang="en-US" sz="2400" b="1" dirty="0">
                <a:solidFill>
                  <a:srgbClr val="FF0000"/>
                </a:solidFill>
                <a:latin typeface="Arial" panose="020B0604020202020204" pitchFamily="34" charset="0"/>
                <a:cs typeface="Arial" panose="020B0604020202020204" pitchFamily="34" charset="0"/>
              </a:rPr>
              <a:t>Relationship </a:t>
            </a:r>
            <a:r>
              <a:rPr lang="en-US" sz="2400" b="1" dirty="0" smtClean="0">
                <a:solidFill>
                  <a:srgbClr val="FF0000"/>
                </a:solidFill>
                <a:latin typeface="Arial" panose="020B0604020202020204" pitchFamily="34" charset="0"/>
                <a:cs typeface="Arial" panose="020B0604020202020204" pitchFamily="34" charset="0"/>
              </a:rPr>
              <a:t>Between Neighborhoods Group </a:t>
            </a:r>
            <a:r>
              <a:rPr lang="en-US" sz="2400" b="1" dirty="0">
                <a:solidFill>
                  <a:srgbClr val="FF0000"/>
                </a:solidFill>
                <a:latin typeface="Arial" panose="020B0604020202020204" pitchFamily="34" charset="0"/>
                <a:cs typeface="Arial" panose="020B0604020202020204" pitchFamily="34" charset="0"/>
              </a:rPr>
              <a:t>A</a:t>
            </a:r>
            <a:r>
              <a:rPr lang="en-US" sz="2400" b="1" dirty="0" smtClean="0">
                <a:solidFill>
                  <a:srgbClr val="FF0000"/>
                </a:solidFill>
                <a:latin typeface="Arial" panose="020B0604020202020204" pitchFamily="34" charset="0"/>
                <a:cs typeface="Arial" panose="020B0604020202020204" pitchFamily="34" charset="0"/>
              </a:rPr>
              <a:t>nd </a:t>
            </a:r>
            <a:r>
              <a:rPr lang="en-US" sz="2400" b="1" dirty="0">
                <a:solidFill>
                  <a:srgbClr val="FF0000"/>
                </a:solidFill>
                <a:latin typeface="Arial" panose="020B0604020202020204" pitchFamily="34" charset="0"/>
                <a:cs typeface="Arial" panose="020B0604020202020204" pitchFamily="34" charset="0"/>
              </a:rPr>
              <a:t>median price.</a:t>
            </a:r>
          </a:p>
        </p:txBody>
      </p:sp>
      <p:pic>
        <p:nvPicPr>
          <p:cNvPr id="5" name="Picture 4"/>
          <p:cNvPicPr>
            <a:picLocks noChangeAspect="1"/>
          </p:cNvPicPr>
          <p:nvPr/>
        </p:nvPicPr>
        <p:blipFill>
          <a:blip r:embed="rId2"/>
          <a:stretch>
            <a:fillRect/>
          </a:stretch>
        </p:blipFill>
        <p:spPr>
          <a:xfrm>
            <a:off x="75565" y="970279"/>
            <a:ext cx="12116435" cy="5410527"/>
          </a:xfrm>
          <a:prstGeom prst="rect">
            <a:avLst/>
          </a:prstGeom>
        </p:spPr>
      </p:pic>
    </p:spTree>
    <p:extLst>
      <p:ext uri="{BB962C8B-B14F-4D97-AF65-F5344CB8AC3E}">
        <p14:creationId xmlns:p14="http://schemas.microsoft.com/office/powerpoint/2010/main" val="2794486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6" y="-110"/>
            <a:ext cx="12192085" cy="572700"/>
          </a:xfrm>
        </p:spPr>
        <p:txBody>
          <a:bodyPr>
            <a:normAutofit/>
          </a:bodyPr>
          <a:lstStyle/>
          <a:p>
            <a:pPr algn="l"/>
            <a:r>
              <a:rPr lang="en-US" sz="2400" b="1" dirty="0">
                <a:solidFill>
                  <a:srgbClr val="FF0000"/>
                </a:solidFill>
                <a:latin typeface="Arial" panose="020B0604020202020204" pitchFamily="34" charset="0"/>
                <a:cs typeface="Arial" panose="020B0604020202020204" pitchFamily="34" charset="0"/>
              </a:rPr>
              <a:t>Relationship </a:t>
            </a:r>
            <a:r>
              <a:rPr lang="en-US" sz="2400" b="1" dirty="0" smtClean="0">
                <a:solidFill>
                  <a:srgbClr val="FF0000"/>
                </a:solidFill>
                <a:latin typeface="Arial" panose="020B0604020202020204" pitchFamily="34" charset="0"/>
                <a:cs typeface="Arial" panose="020B0604020202020204" pitchFamily="34" charset="0"/>
              </a:rPr>
              <a:t>Between </a:t>
            </a:r>
            <a:r>
              <a:rPr lang="en-US" sz="2400" b="1" dirty="0" err="1" smtClean="0">
                <a:solidFill>
                  <a:srgbClr val="FF0000"/>
                </a:solidFill>
                <a:latin typeface="Arial" panose="020B0604020202020204" pitchFamily="34" charset="0"/>
                <a:cs typeface="Arial" panose="020B0604020202020204" pitchFamily="34" charset="0"/>
              </a:rPr>
              <a:t>Room_Type</a:t>
            </a:r>
            <a:r>
              <a:rPr lang="en-US" sz="2400" b="1" dirty="0" smtClean="0">
                <a:solidFill>
                  <a:srgbClr val="FF0000"/>
                </a:solidFill>
                <a:latin typeface="Arial" panose="020B0604020202020204" pitchFamily="34" charset="0"/>
                <a:cs typeface="Arial" panose="020B0604020202020204" pitchFamily="34" charset="0"/>
              </a:rPr>
              <a:t> </a:t>
            </a:r>
            <a:r>
              <a:rPr lang="en-US" sz="2400" b="1" dirty="0">
                <a:solidFill>
                  <a:srgbClr val="FF0000"/>
                </a:solidFill>
                <a:latin typeface="Arial" panose="020B0604020202020204" pitchFamily="34" charset="0"/>
                <a:cs typeface="Arial" panose="020B0604020202020204" pitchFamily="34" charset="0"/>
              </a:rPr>
              <a:t>A</a:t>
            </a:r>
            <a:r>
              <a:rPr lang="en-US" sz="2400" b="1" dirty="0" smtClean="0">
                <a:solidFill>
                  <a:srgbClr val="FF0000"/>
                </a:solidFill>
                <a:latin typeface="Arial" panose="020B0604020202020204" pitchFamily="34" charset="0"/>
                <a:cs typeface="Arial" panose="020B0604020202020204" pitchFamily="34" charset="0"/>
              </a:rPr>
              <a:t>nd </a:t>
            </a:r>
            <a:r>
              <a:rPr lang="en-US" sz="2400" b="1" dirty="0" err="1" smtClean="0">
                <a:solidFill>
                  <a:srgbClr val="FF0000"/>
                </a:solidFill>
                <a:latin typeface="Arial" panose="020B0604020202020204" pitchFamily="34" charset="0"/>
                <a:cs typeface="Arial" panose="020B0604020202020204" pitchFamily="34" charset="0"/>
              </a:rPr>
              <a:t>Neighbourhood_Group</a:t>
            </a:r>
            <a:r>
              <a:rPr lang="en-US" sz="2400" b="1" dirty="0">
                <a:solidFill>
                  <a:srgbClr val="FF0000"/>
                </a:solidFill>
                <a:latin typeface="Arial" panose="020B0604020202020204" pitchFamily="34" charset="0"/>
                <a:cs typeface="Arial" panose="020B0604020202020204" pitchFamily="34" charset="0"/>
              </a:rPr>
              <a:t>.</a:t>
            </a:r>
          </a:p>
        </p:txBody>
      </p:sp>
      <p:pic>
        <p:nvPicPr>
          <p:cNvPr id="5" name="Picture 4"/>
          <p:cNvPicPr>
            <a:picLocks noChangeAspect="1"/>
          </p:cNvPicPr>
          <p:nvPr/>
        </p:nvPicPr>
        <p:blipFill>
          <a:blip r:embed="rId2"/>
          <a:srcRect l="-1376" r="-1231"/>
          <a:stretch>
            <a:fillRect/>
          </a:stretch>
        </p:blipFill>
        <p:spPr>
          <a:xfrm>
            <a:off x="-93387" y="572590"/>
            <a:ext cx="12378685" cy="6285410"/>
          </a:xfrm>
          <a:prstGeom prst="rect">
            <a:avLst/>
          </a:prstGeom>
        </p:spPr>
      </p:pic>
    </p:spTree>
    <p:extLst>
      <p:ext uri="{BB962C8B-B14F-4D97-AF65-F5344CB8AC3E}">
        <p14:creationId xmlns:p14="http://schemas.microsoft.com/office/powerpoint/2010/main" val="1907891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03754"/>
            <a:ext cx="10515600" cy="2653846"/>
          </a:xfrm>
        </p:spPr>
        <p:txBody>
          <a:bodyPr>
            <a:noAutofit/>
          </a:bodyPr>
          <a:lstStyle/>
          <a:p>
            <a:r>
              <a:rPr lang="en-US" sz="2500" b="1" u="sng" dirty="0" smtClean="0">
                <a:solidFill>
                  <a:srgbClr val="FF0000"/>
                </a:solidFill>
                <a:latin typeface="Times New Roman" panose="02020603050405020304" pitchFamily="18" charset="0"/>
                <a:cs typeface="Times New Roman" panose="02020603050405020304" pitchFamily="18" charset="0"/>
              </a:rPr>
              <a:t>Conclusion</a:t>
            </a:r>
            <a:r>
              <a:rPr lang="en-US" sz="2500" b="1" dirty="0" smtClean="0">
                <a:solidFill>
                  <a:srgbClr val="FF0000"/>
                </a:solidFill>
                <a:latin typeface="Times New Roman" panose="02020603050405020304" pitchFamily="18" charset="0"/>
                <a:cs typeface="Times New Roman" panose="02020603050405020304" pitchFamily="18" charset="0"/>
              </a:rPr>
              <a:t>:</a:t>
            </a:r>
            <a:br>
              <a:rPr lang="en-US" sz="2500" b="1" dirty="0" smtClean="0">
                <a:solidFill>
                  <a:srgbClr val="FF0000"/>
                </a:solidFill>
                <a:latin typeface="Times New Roman" panose="02020603050405020304" pitchFamily="18" charset="0"/>
                <a:cs typeface="Times New Roman" panose="02020603050405020304" pitchFamily="18" charset="0"/>
              </a:rPr>
            </a:br>
            <a:r>
              <a:rPr lang="en-US" sz="2500" b="1" dirty="0" smtClean="0">
                <a:solidFill>
                  <a:srgbClr val="FF0000"/>
                </a:solidFill>
                <a:latin typeface="Times New Roman" panose="02020603050405020304" pitchFamily="18" charset="0"/>
                <a:cs typeface="Times New Roman" panose="02020603050405020304" pitchFamily="18" charset="0"/>
              </a:rPr>
              <a:t/>
            </a:r>
            <a:br>
              <a:rPr lang="en-US" sz="2500" b="1" dirty="0" smtClean="0">
                <a:solidFill>
                  <a:srgbClr val="FF0000"/>
                </a:solidFill>
                <a:latin typeface="Times New Roman" panose="02020603050405020304" pitchFamily="18" charset="0"/>
                <a:cs typeface="Times New Roman" panose="02020603050405020304" pitchFamily="18" charset="0"/>
              </a:rPr>
            </a:br>
            <a:r>
              <a:rPr lang="en-US" sz="2500" b="1" dirty="0" smtClean="0">
                <a:solidFill>
                  <a:srgbClr val="FF0000"/>
                </a:solidFill>
                <a:latin typeface="Times New Roman" panose="02020603050405020304" pitchFamily="18" charset="0"/>
                <a:cs typeface="Times New Roman" panose="02020603050405020304" pitchFamily="18" charset="0"/>
              </a:rPr>
              <a:t>We tried to put some light by performed the Extensive EDA for Airbnb </a:t>
            </a:r>
            <a:br>
              <a:rPr lang="en-US" sz="2500" b="1" dirty="0" smtClean="0">
                <a:solidFill>
                  <a:srgbClr val="FF0000"/>
                </a:solidFill>
                <a:latin typeface="Times New Roman" panose="02020603050405020304" pitchFamily="18" charset="0"/>
                <a:cs typeface="Times New Roman" panose="02020603050405020304" pitchFamily="18" charset="0"/>
              </a:rPr>
            </a:br>
            <a:r>
              <a:rPr lang="en-US" sz="2500" b="1" dirty="0" smtClean="0">
                <a:solidFill>
                  <a:srgbClr val="FF0000"/>
                </a:solidFill>
                <a:latin typeface="Times New Roman" panose="02020603050405020304" pitchFamily="18" charset="0"/>
                <a:cs typeface="Times New Roman" panose="02020603050405020304" pitchFamily="18" charset="0"/>
              </a:rPr>
              <a:t>dataset as always there is no end to EDA this can be extended in </a:t>
            </a:r>
            <a:br>
              <a:rPr lang="en-US" sz="2500" b="1" dirty="0" smtClean="0">
                <a:solidFill>
                  <a:srgbClr val="FF0000"/>
                </a:solidFill>
                <a:latin typeface="Times New Roman" panose="02020603050405020304" pitchFamily="18" charset="0"/>
                <a:cs typeface="Times New Roman" panose="02020603050405020304" pitchFamily="18" charset="0"/>
              </a:rPr>
            </a:br>
            <a:r>
              <a:rPr lang="en-US" sz="2500" b="1" dirty="0" smtClean="0">
                <a:solidFill>
                  <a:srgbClr val="FF0000"/>
                </a:solidFill>
                <a:latin typeface="Times New Roman" panose="02020603050405020304" pitchFamily="18" charset="0"/>
                <a:cs typeface="Times New Roman" panose="02020603050405020304" pitchFamily="18" charset="0"/>
              </a:rPr>
              <a:t>n- </a:t>
            </a:r>
            <a:r>
              <a:rPr lang="en-US" sz="2500" b="1" dirty="0" err="1" smtClean="0">
                <a:solidFill>
                  <a:srgbClr val="FF0000"/>
                </a:solidFill>
                <a:latin typeface="Times New Roman" panose="02020603050405020304" pitchFamily="18" charset="0"/>
                <a:cs typeface="Times New Roman" panose="02020603050405020304" pitchFamily="18" charset="0"/>
              </a:rPr>
              <a:t>dimenssions</a:t>
            </a:r>
            <a:r>
              <a:rPr lang="en-US" sz="2500" b="1" dirty="0" smtClean="0">
                <a:solidFill>
                  <a:srgbClr val="FF0000"/>
                </a:solidFill>
                <a:latin typeface="Times New Roman" panose="02020603050405020304" pitchFamily="18" charset="0"/>
                <a:cs typeface="Times New Roman" panose="02020603050405020304" pitchFamily="18" charset="0"/>
              </a:rPr>
              <a:t> and lots and lots of conclusion can be drawn from EDA </a:t>
            </a:r>
            <a:br>
              <a:rPr lang="en-US" sz="2500" b="1" dirty="0" smtClean="0">
                <a:solidFill>
                  <a:srgbClr val="FF0000"/>
                </a:solidFill>
                <a:latin typeface="Times New Roman" panose="02020603050405020304" pitchFamily="18" charset="0"/>
                <a:cs typeface="Times New Roman" panose="02020603050405020304" pitchFamily="18" charset="0"/>
              </a:rPr>
            </a:br>
            <a:r>
              <a:rPr lang="en-US" sz="2500" b="1" dirty="0" smtClean="0">
                <a:solidFill>
                  <a:srgbClr val="FF0000"/>
                </a:solidFill>
                <a:latin typeface="Times New Roman" panose="02020603050405020304" pitchFamily="18" charset="0"/>
                <a:cs typeface="Times New Roman" panose="02020603050405020304" pitchFamily="18" charset="0"/>
              </a:rPr>
              <a:t>this is where 80% of time is been spent by and Data Scientist.</a:t>
            </a:r>
            <a:r>
              <a:rPr lang="en-US" sz="2000" b="1" dirty="0">
                <a:solidFill>
                  <a:schemeClr val="bg2">
                    <a:lumMod val="25000"/>
                  </a:schemeClr>
                </a:solidFill>
                <a:latin typeface="Arial Black" panose="020B0A04020102020204" pitchFamily="34" charset="0"/>
              </a:rPr>
              <a:t/>
            </a:r>
            <a:br>
              <a:rPr lang="en-US" sz="2000" b="1" dirty="0">
                <a:solidFill>
                  <a:schemeClr val="bg2">
                    <a:lumMod val="25000"/>
                  </a:schemeClr>
                </a:solidFill>
                <a:latin typeface="Arial Black" panose="020B0A04020102020204" pitchFamily="34" charset="0"/>
              </a:rPr>
            </a:br>
            <a:endParaRPr lang="en-IN" sz="2000" dirty="0">
              <a:latin typeface="Arial Black" panose="020B0A04020102020204" pitchFamily="34" charset="0"/>
            </a:endParaRPr>
          </a:p>
        </p:txBody>
      </p:sp>
      <p:sp>
        <p:nvSpPr>
          <p:cNvPr id="3" name="Content Placeholder 2"/>
          <p:cNvSpPr>
            <a:spLocks noGrp="1"/>
          </p:cNvSpPr>
          <p:nvPr>
            <p:ph idx="1"/>
          </p:nvPr>
        </p:nvSpPr>
        <p:spPr>
          <a:xfrm>
            <a:off x="838200" y="5138057"/>
            <a:ext cx="10515600" cy="1038905"/>
          </a:xfrm>
        </p:spPr>
        <p:txBody>
          <a:bodyPr>
            <a:normAutofit fontScale="92500" lnSpcReduction="10000"/>
          </a:bodyPr>
          <a:lstStyle/>
          <a:p>
            <a:pPr marL="0" indent="0" algn="ctr">
              <a:buNone/>
            </a:pPr>
            <a:r>
              <a:rPr lang="en-US" sz="8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Thankyou</a:t>
            </a:r>
          </a:p>
          <a:p>
            <a:endParaRPr lang="en-IN" dirty="0"/>
          </a:p>
        </p:txBody>
      </p:sp>
    </p:spTree>
    <p:extLst>
      <p:ext uri="{BB962C8B-B14F-4D97-AF65-F5344CB8AC3E}">
        <p14:creationId xmlns:p14="http://schemas.microsoft.com/office/powerpoint/2010/main" val="13254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anim to="1.5" calcmode="lin" valueType="num">
                                      <p:cBhvr override="childStyle">
                                        <p:cTn id="9" dur="500" fill="hold"/>
                                        <p:tgtEl>
                                          <p:spTgt spid="3">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8598"/>
          </a:xfrm>
        </p:spPr>
        <p:txBody>
          <a:bodyPr>
            <a:normAutofit fontScale="90000"/>
          </a:bodyPr>
          <a:lstStyle/>
          <a:p>
            <a:r>
              <a:rPr lang="en-US" b="1" u="sng" dirty="0" smtClean="0">
                <a:solidFill>
                  <a:schemeClr val="accent1">
                    <a:lumMod val="40000"/>
                    <a:lumOff val="60000"/>
                  </a:schemeClr>
                </a:solidFill>
                <a:latin typeface="Arial" panose="020B0604020202020204" pitchFamily="34" charset="0"/>
                <a:cs typeface="Arial" panose="020B0604020202020204" pitchFamily="34" charset="0"/>
                <a:sym typeface="+mn-ea"/>
              </a:rPr>
              <a:t>Introduction</a:t>
            </a:r>
            <a:r>
              <a:rPr lang="en-US" b="1" dirty="0" smtClean="0">
                <a:solidFill>
                  <a:schemeClr val="accent1">
                    <a:lumMod val="40000"/>
                    <a:lumOff val="60000"/>
                  </a:schemeClr>
                </a:solidFill>
                <a:latin typeface="Arial" panose="020B0604020202020204" pitchFamily="34" charset="0"/>
                <a:cs typeface="Arial" panose="020B0604020202020204" pitchFamily="34" charset="0"/>
                <a:sym typeface="+mn-ea"/>
              </a:rPr>
              <a:t>.</a:t>
            </a:r>
            <a:endParaRPr lang="en-IN" dirty="0">
              <a:solidFill>
                <a:schemeClr val="accent1">
                  <a:lumMod val="40000"/>
                  <a:lumOff val="60000"/>
                </a:schemeClr>
              </a:solidFill>
            </a:endParaRPr>
          </a:p>
        </p:txBody>
      </p:sp>
      <p:sp>
        <p:nvSpPr>
          <p:cNvPr id="3" name="Content Placeholder 2"/>
          <p:cNvSpPr>
            <a:spLocks noGrp="1"/>
          </p:cNvSpPr>
          <p:nvPr>
            <p:ph idx="1"/>
          </p:nvPr>
        </p:nvSpPr>
        <p:spPr>
          <a:xfrm>
            <a:off x="838200" y="1139484"/>
            <a:ext cx="10515600" cy="5148774"/>
          </a:xfrm>
        </p:spPr>
        <p:txBody>
          <a:bodyPr>
            <a:normAutofit fontScale="85000" lnSpcReduction="20000"/>
          </a:bodyPr>
          <a:lstStyle/>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smtClean="0">
                <a:latin typeface="Arial Black" panose="020B0A04020102020204" charset="0"/>
                <a:cs typeface="Arial Black" panose="020B0A04020102020204" charset="0"/>
                <a:sym typeface="+mn-ea"/>
              </a:rPr>
              <a:t>Since 2008, guests and hosts have used Airbnb to expand on traveling possibilities and present a more unique, personalized way of experiencing the world. </a:t>
            </a:r>
          </a:p>
          <a:p>
            <a:pPr indent="0">
              <a:buClr>
                <a:srgbClr val="000000"/>
              </a:buClr>
              <a:buNone/>
            </a:pPr>
            <a:endParaRPr lang="en-US" b="1" dirty="0" smtClean="0">
              <a:latin typeface="Arial Black" panose="020B0A04020102020204" charset="0"/>
              <a:cs typeface="Arial Black" panose="020B0A04020102020204" charset="0"/>
            </a:endParaRPr>
          </a:p>
          <a:p>
            <a:pPr>
              <a:buClr>
                <a:srgbClr val="212121"/>
              </a:buClr>
            </a:pPr>
            <a:r>
              <a:rPr lang="en-US" b="1" dirty="0" smtClean="0">
                <a:latin typeface="Arial Black" panose="020B0A04020102020204" charset="0"/>
                <a:cs typeface="Arial Black" panose="020B0A04020102020204" charset="0"/>
                <a:sym typeface="+mn-ea"/>
              </a:rPr>
              <a:t> Today, Airbnb became one of a kind service that is used and recognized by the whole world. </a:t>
            </a:r>
          </a:p>
          <a:p>
            <a:pPr>
              <a:buClr>
                <a:srgbClr val="212121"/>
              </a:buClr>
            </a:pPr>
            <a:endParaRPr lang="en-US" b="1" dirty="0" smtClean="0">
              <a:latin typeface="Arial Black" panose="020B0A04020102020204" charset="0"/>
              <a:cs typeface="Arial Black" panose="020B0A04020102020204" charset="0"/>
            </a:endParaRPr>
          </a:p>
          <a:p>
            <a:pPr>
              <a:buClr>
                <a:srgbClr val="212121"/>
              </a:buClr>
            </a:pPr>
            <a:r>
              <a:rPr lang="en-US" b="1" dirty="0" smtClean="0">
                <a:latin typeface="Arial Black" panose="020B0A04020102020204" charset="0"/>
                <a:cs typeface="Arial Black" panose="020B0A04020102020204" charset="0"/>
                <a:sym typeface="+mn-ea"/>
              </a:rPr>
              <a:t> Data analysis on millions of listings provided through Airbnb is a crucial factor for the company.</a:t>
            </a:r>
          </a:p>
          <a:p>
            <a:pPr indent="0">
              <a:buClr>
                <a:srgbClr val="212121"/>
              </a:buClr>
              <a:buNone/>
            </a:pPr>
            <a:endParaRPr lang="en-US" b="1" dirty="0" smtClean="0">
              <a:latin typeface="Arial Black" panose="020B0A04020102020204" charset="0"/>
              <a:cs typeface="Arial Black" panose="020B0A04020102020204" charset="0"/>
            </a:endParaRPr>
          </a:p>
          <a:p>
            <a:pPr>
              <a:buClr>
                <a:srgbClr val="212121"/>
              </a:buClr>
            </a:pPr>
            <a:r>
              <a:rPr lang="en-US" b="1" dirty="0" smtClean="0">
                <a:latin typeface="Arial Black" panose="020B0A04020102020204" charset="0"/>
                <a:cs typeface="Arial Black" panose="020B0A04020102020204" charset="0"/>
                <a:sym typeface="+mn-ea"/>
              </a:rPr>
              <a:t>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endParaRPr lang="en-US" b="1" dirty="0" smtClean="0">
              <a:latin typeface="Arial Black" panose="020B0A04020102020204" charset="0"/>
              <a:cs typeface="Arial Black" panose="020B0A04020102020204" charset="0"/>
            </a:endParaRPr>
          </a:p>
          <a:p>
            <a:endParaRPr lang="en-IN" dirty="0"/>
          </a:p>
        </p:txBody>
      </p:sp>
    </p:spTree>
    <p:extLst>
      <p:ext uri="{BB962C8B-B14F-4D97-AF65-F5344CB8AC3E}">
        <p14:creationId xmlns:p14="http://schemas.microsoft.com/office/powerpoint/2010/main" val="1322835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052582" cy="704020"/>
          </a:xfrm>
        </p:spPr>
        <p:txBody>
          <a:bodyPr/>
          <a:lstStyle/>
          <a:p>
            <a:r>
              <a:rPr lang="en-US" b="1" u="sng" dirty="0" smtClean="0">
                <a:solidFill>
                  <a:schemeClr val="tx1"/>
                </a:solidFill>
                <a:latin typeface="Arial" panose="020B0604020202020204" pitchFamily="34" charset="0"/>
                <a:cs typeface="Arial" panose="020B0604020202020204" pitchFamily="34" charset="0"/>
                <a:sym typeface="+mn-ea"/>
              </a:rPr>
              <a:t>General overview  of dataset.</a:t>
            </a:r>
            <a:endParaRPr lang="en-IN" dirty="0"/>
          </a:p>
        </p:txBody>
      </p:sp>
      <p:sp>
        <p:nvSpPr>
          <p:cNvPr id="3" name="Content Placeholder 2"/>
          <p:cNvSpPr>
            <a:spLocks noGrp="1"/>
          </p:cNvSpPr>
          <p:nvPr>
            <p:ph idx="1"/>
          </p:nvPr>
        </p:nvSpPr>
        <p:spPr>
          <a:xfrm>
            <a:off x="838200" y="1195754"/>
            <a:ext cx="10515600" cy="5162843"/>
          </a:xfrm>
        </p:spPr>
        <p:txBody>
          <a:bodyPr>
            <a:normAutofit fontScale="55000" lnSpcReduction="20000"/>
          </a:bodyPr>
          <a:lstStyle/>
          <a:p>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sz="2900" b="1" dirty="0" smtClean="0">
                <a:solidFill>
                  <a:schemeClr val="accent5">
                    <a:lumMod val="75000"/>
                  </a:schemeClr>
                </a:solidFill>
                <a:latin typeface="Arial Black" panose="020B0A04020102020204" charset="0"/>
                <a:cs typeface="Arial Black" panose="020B0A04020102020204" charset="0"/>
                <a:sym typeface="+mn-ea"/>
              </a:rPr>
              <a:t>This dataset has around is mix between categorical and numeric values.</a:t>
            </a:r>
          </a:p>
          <a:p>
            <a:endParaRPr lang="en-US" sz="2900" b="1" dirty="0" smtClean="0">
              <a:solidFill>
                <a:schemeClr val="accent5">
                  <a:lumMod val="75000"/>
                </a:schemeClr>
              </a:solidFill>
              <a:latin typeface="Arial Black" panose="020B0A04020102020204" charset="0"/>
              <a:cs typeface="Arial Black" panose="020B0A04020102020204" charset="0"/>
              <a:sym typeface="+mn-ea"/>
            </a:endParaRPr>
          </a:p>
          <a:p>
            <a:r>
              <a:rPr lang="en-US" sz="2900" b="1" dirty="0" smtClean="0">
                <a:solidFill>
                  <a:schemeClr val="accent5">
                    <a:lumMod val="75000"/>
                  </a:schemeClr>
                </a:solidFill>
                <a:latin typeface="Arial Black" panose="020B0A04020102020204" charset="0"/>
                <a:cs typeface="Arial Black" panose="020B0A04020102020204" charset="0"/>
                <a:sym typeface="+mn-ea"/>
              </a:rPr>
              <a:t> Price is a dependent column.</a:t>
            </a:r>
          </a:p>
          <a:p>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Total 16 columns are present in the dataset.</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Total observations are 48895.</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Min of Price variable is 0, max is 10000$.</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Mean price is 152$</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On an average people stay 7 days in a room.</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75 Percentage of times </a:t>
            </a:r>
            <a:r>
              <a:rPr lang="en-US" sz="2900" b="1" dirty="0" err="1" smtClean="0">
                <a:solidFill>
                  <a:schemeClr val="accent5">
                    <a:lumMod val="75000"/>
                  </a:schemeClr>
                </a:solidFill>
                <a:latin typeface="Arial Black" panose="020B0A04020102020204" charset="0"/>
                <a:cs typeface="Arial Black" panose="020B0A04020102020204" charset="0"/>
                <a:sym typeface="+mn-ea"/>
              </a:rPr>
              <a:t>minimun</a:t>
            </a:r>
            <a:r>
              <a:rPr lang="en-US" sz="2900" b="1" dirty="0" smtClean="0">
                <a:solidFill>
                  <a:schemeClr val="accent5">
                    <a:lumMod val="75000"/>
                  </a:schemeClr>
                </a:solidFill>
                <a:latin typeface="Arial Black" panose="020B0A04020102020204" charset="0"/>
                <a:cs typeface="Arial Black" panose="020B0A04020102020204" charset="0"/>
                <a:sym typeface="+mn-ea"/>
              </a:rPr>
              <a:t> </a:t>
            </a:r>
            <a:r>
              <a:rPr lang="en-US" sz="2900" b="1" dirty="0" err="1" smtClean="0">
                <a:solidFill>
                  <a:schemeClr val="accent5">
                    <a:lumMod val="75000"/>
                  </a:schemeClr>
                </a:solidFill>
                <a:latin typeface="Arial Black" panose="020B0A04020102020204" charset="0"/>
                <a:cs typeface="Arial Black" panose="020B0A04020102020204" charset="0"/>
                <a:sym typeface="+mn-ea"/>
              </a:rPr>
              <a:t>neights</a:t>
            </a:r>
            <a:r>
              <a:rPr lang="en-US" sz="2900" b="1" dirty="0" smtClean="0">
                <a:solidFill>
                  <a:schemeClr val="accent5">
                    <a:lumMod val="75000"/>
                  </a:schemeClr>
                </a:solidFill>
                <a:latin typeface="Arial Black" panose="020B0A04020102020204" charset="0"/>
                <a:cs typeface="Arial Black" panose="020B0A04020102020204" charset="0"/>
                <a:sym typeface="+mn-ea"/>
              </a:rPr>
              <a:t> stayed is 5.</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Mean reviews given to Room/apartment is 23.</a:t>
            </a: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endParaRPr lang="en-US" b="1" dirty="0" smtClean="0">
              <a:solidFill>
                <a:schemeClr val="accent2"/>
              </a:solidFill>
            </a:endParaRPr>
          </a:p>
          <a:p>
            <a:pPr marL="114300" indent="0">
              <a:buClr>
                <a:srgbClr val="000000"/>
              </a:buClr>
              <a:buNone/>
            </a:pPr>
            <a:endParaRPr lang="en-US" dirty="0" smtClean="0"/>
          </a:p>
          <a:p>
            <a:endParaRPr lang="en-IN" dirty="0"/>
          </a:p>
        </p:txBody>
      </p:sp>
    </p:spTree>
    <p:extLst>
      <p:ext uri="{BB962C8B-B14F-4D97-AF65-F5344CB8AC3E}">
        <p14:creationId xmlns:p14="http://schemas.microsoft.com/office/powerpoint/2010/main" val="311722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46223"/>
          </a:xfrm>
        </p:spPr>
        <p:txBody>
          <a:bodyPr/>
          <a:lstStyle/>
          <a:p>
            <a:r>
              <a:rPr lang="en-US" b="1" dirty="0" smtClean="0">
                <a:solidFill>
                  <a:schemeClr val="accent6">
                    <a:lumMod val="75000"/>
                  </a:schemeClr>
                </a:solidFill>
                <a:latin typeface="Arial" panose="020B0604020202020204" pitchFamily="34" charset="0"/>
                <a:cs typeface="Arial" panose="020B0604020202020204" pitchFamily="34" charset="0"/>
                <a:sym typeface="+mn-ea"/>
              </a:rPr>
              <a:t>Missing value Handling.</a:t>
            </a:r>
            <a:endParaRPr lang="en-IN" dirty="0">
              <a:solidFill>
                <a:schemeClr val="accent6">
                  <a:lumMod val="75000"/>
                </a:schemeClr>
              </a:solidFill>
            </a:endParaRPr>
          </a:p>
        </p:txBody>
      </p:sp>
      <p:sp>
        <p:nvSpPr>
          <p:cNvPr id="3" name="Content Placeholder 2"/>
          <p:cNvSpPr>
            <a:spLocks noGrp="1"/>
          </p:cNvSpPr>
          <p:nvPr>
            <p:ph idx="1"/>
          </p:nvPr>
        </p:nvSpPr>
        <p:spPr>
          <a:xfrm>
            <a:off x="838200" y="746223"/>
            <a:ext cx="10515600" cy="5430740"/>
          </a:xfrm>
        </p:spPr>
        <p:txBody>
          <a:bodyPr>
            <a:normAutofit fontScale="62500" lnSpcReduction="20000"/>
          </a:bodyPr>
          <a:lstStyle/>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‘name’ = 16 null values.</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err="1" smtClean="0">
                <a:solidFill>
                  <a:schemeClr val="accent5">
                    <a:lumMod val="75000"/>
                  </a:schemeClr>
                </a:solidFill>
                <a:latin typeface="Arial Black" panose="020B0A04020102020204" charset="0"/>
                <a:cs typeface="Arial Black" panose="020B0A04020102020204" charset="0"/>
                <a:sym typeface="+mn-ea"/>
              </a:rPr>
              <a:t>host_name</a:t>
            </a:r>
            <a:r>
              <a:rPr lang="en-US" b="1" dirty="0" smtClean="0">
                <a:solidFill>
                  <a:schemeClr val="accent5">
                    <a:lumMod val="75000"/>
                  </a:schemeClr>
                </a:solidFill>
                <a:latin typeface="Arial Black" panose="020B0A04020102020204" charset="0"/>
                <a:cs typeface="Arial Black" panose="020B0A04020102020204" charset="0"/>
                <a:sym typeface="+mn-ea"/>
              </a:rPr>
              <a:t>’ = 21. </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err="1" smtClean="0">
                <a:solidFill>
                  <a:schemeClr val="accent5">
                    <a:lumMod val="75000"/>
                  </a:schemeClr>
                </a:solidFill>
                <a:latin typeface="Arial Black" panose="020B0A04020102020204" charset="0"/>
                <a:cs typeface="Arial Black" panose="020B0A04020102020204" charset="0"/>
                <a:sym typeface="+mn-ea"/>
              </a:rPr>
              <a:t>last_review</a:t>
            </a:r>
            <a:r>
              <a:rPr lang="en-US" b="1" dirty="0" smtClean="0">
                <a:solidFill>
                  <a:schemeClr val="accent5">
                    <a:lumMod val="75000"/>
                  </a:schemeClr>
                </a:solidFill>
                <a:latin typeface="Arial Black" panose="020B0A04020102020204" charset="0"/>
                <a:cs typeface="Arial Black" panose="020B0A04020102020204" charset="0"/>
                <a:sym typeface="+mn-ea"/>
              </a:rPr>
              <a:t>’ = 10052.</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err="1" smtClean="0">
                <a:solidFill>
                  <a:schemeClr val="accent5">
                    <a:lumMod val="75000"/>
                  </a:schemeClr>
                </a:solidFill>
                <a:latin typeface="Arial Black" panose="020B0A04020102020204" charset="0"/>
                <a:cs typeface="Arial Black" panose="020B0A04020102020204" charset="0"/>
                <a:sym typeface="+mn-ea"/>
              </a:rPr>
              <a:t>reviews_per_month</a:t>
            </a:r>
            <a:r>
              <a:rPr lang="en-US" b="1" dirty="0" smtClean="0">
                <a:solidFill>
                  <a:schemeClr val="accent5">
                    <a:lumMod val="75000"/>
                  </a:schemeClr>
                </a:solidFill>
                <a:latin typeface="Arial Black" panose="020B0A04020102020204" charset="0"/>
                <a:cs typeface="Arial Black" panose="020B0A04020102020204" charset="0"/>
                <a:sym typeface="+mn-ea"/>
              </a:rPr>
              <a:t>’ = 10052</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‘name’ column we will replaced the ‘nan’ values with corresponding ‘</a:t>
            </a:r>
            <a:r>
              <a:rPr lang="en-US" b="1" dirty="0" err="1" smtClean="0">
                <a:solidFill>
                  <a:schemeClr val="accent5">
                    <a:lumMod val="75000"/>
                  </a:schemeClr>
                </a:solidFill>
                <a:latin typeface="Arial Black" panose="020B0A04020102020204" charset="0"/>
                <a:cs typeface="Arial Black" panose="020B0A04020102020204" charset="0"/>
                <a:sym typeface="+mn-ea"/>
              </a:rPr>
              <a:t>room_type</a:t>
            </a:r>
            <a:r>
              <a:rPr lang="en-US" b="1" dirty="0" smtClean="0">
                <a:solidFill>
                  <a:schemeClr val="accent5">
                    <a:lumMod val="75000"/>
                  </a:schemeClr>
                </a:solidFill>
                <a:latin typeface="Arial Black" panose="020B0A04020102020204" charset="0"/>
                <a:cs typeface="Arial Black" panose="020B0A04020102020204" charset="0"/>
                <a:sym typeface="+mn-ea"/>
              </a:rPr>
              <a:t>’ values.</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err="1" smtClean="0">
                <a:solidFill>
                  <a:schemeClr val="accent5">
                    <a:lumMod val="75000"/>
                  </a:schemeClr>
                </a:solidFill>
                <a:latin typeface="Arial Black" panose="020B0A04020102020204" charset="0"/>
                <a:cs typeface="Arial Black" panose="020B0A04020102020204" charset="0"/>
                <a:sym typeface="+mn-ea"/>
              </a:rPr>
              <a:t>host_name</a:t>
            </a:r>
            <a:r>
              <a:rPr lang="en-US" b="1" dirty="0" smtClean="0">
                <a:solidFill>
                  <a:schemeClr val="accent5">
                    <a:lumMod val="75000"/>
                  </a:schemeClr>
                </a:solidFill>
                <a:latin typeface="Arial Black" panose="020B0A04020102020204" charset="0"/>
                <a:cs typeface="Arial Black" panose="020B0A04020102020204" charset="0"/>
                <a:sym typeface="+mn-ea"/>
              </a:rPr>
              <a:t>’ will not use as those are names of individuals.</a:t>
            </a:r>
          </a:p>
          <a:p>
            <a:pPr indent="0">
              <a:buClr>
                <a:srgbClr val="000000"/>
              </a:buClr>
              <a:buNone/>
            </a:pPr>
            <a:endParaRPr lang="en-US"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err="1" smtClean="0">
                <a:solidFill>
                  <a:schemeClr val="accent5">
                    <a:lumMod val="75000"/>
                  </a:schemeClr>
                </a:solidFill>
                <a:latin typeface="Arial Black" panose="020B0A04020102020204" charset="0"/>
                <a:cs typeface="Arial Black" panose="020B0A04020102020204" charset="0"/>
                <a:sym typeface="+mn-ea"/>
              </a:rPr>
              <a:t>reviews_per_month</a:t>
            </a:r>
            <a:r>
              <a:rPr lang="en-US" b="1" dirty="0" smtClean="0">
                <a:solidFill>
                  <a:schemeClr val="accent5">
                    <a:lumMod val="75000"/>
                  </a:schemeClr>
                </a:solidFill>
                <a:latin typeface="Arial Black" panose="020B0A04020102020204" charset="0"/>
                <a:cs typeface="Arial Black" panose="020B0A04020102020204" charset="0"/>
                <a:sym typeface="+mn-ea"/>
              </a:rPr>
              <a:t>'  we will replace with 0 for NA values.</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sym typeface="+mn-ea"/>
            </a:endParaRPr>
          </a:p>
          <a:p>
            <a:r>
              <a:rPr lang="en-US" b="1" dirty="0" smtClean="0">
                <a:solidFill>
                  <a:schemeClr val="accent5">
                    <a:lumMod val="75000"/>
                  </a:schemeClr>
                </a:solidFill>
                <a:latin typeface="Arial Black" panose="020B0A04020102020204" charset="0"/>
                <a:cs typeface="Arial Black" panose="020B0A04020102020204" charset="0"/>
                <a:sym typeface="+mn-ea"/>
              </a:rPr>
              <a:t> In ‘</a:t>
            </a:r>
            <a:r>
              <a:rPr lang="en-US" b="1" dirty="0" err="1" smtClean="0">
                <a:solidFill>
                  <a:schemeClr val="accent5">
                    <a:lumMod val="75000"/>
                  </a:schemeClr>
                </a:solidFill>
                <a:latin typeface="Arial Black" panose="020B0A04020102020204" charset="0"/>
                <a:cs typeface="Arial Black" panose="020B0A04020102020204" charset="0"/>
                <a:sym typeface="+mn-ea"/>
              </a:rPr>
              <a:t>last_review</a:t>
            </a:r>
            <a:r>
              <a:rPr lang="en-US" b="1" dirty="0" smtClean="0">
                <a:solidFill>
                  <a:schemeClr val="accent5">
                    <a:lumMod val="75000"/>
                  </a:schemeClr>
                </a:solidFill>
                <a:latin typeface="Arial Black" panose="020B0A04020102020204" charset="0"/>
                <a:cs typeface="Arial Black" panose="020B0A04020102020204" charset="0"/>
                <a:sym typeface="+mn-ea"/>
              </a:rPr>
              <a:t>’ We will convert its data type to </a:t>
            </a:r>
            <a:r>
              <a:rPr lang="en-US" b="1" dirty="0" err="1" smtClean="0">
                <a:solidFill>
                  <a:schemeClr val="accent5">
                    <a:lumMod val="75000"/>
                  </a:schemeClr>
                </a:solidFill>
                <a:latin typeface="Arial Black" panose="020B0A04020102020204" charset="0"/>
                <a:cs typeface="Arial Black" panose="020B0A04020102020204" charset="0"/>
                <a:sym typeface="+mn-ea"/>
              </a:rPr>
              <a:t>catogorical</a:t>
            </a:r>
            <a:r>
              <a:rPr lang="en-US" b="1" dirty="0" smtClean="0">
                <a:solidFill>
                  <a:schemeClr val="accent5">
                    <a:lumMod val="75000"/>
                  </a:schemeClr>
                </a:solidFill>
                <a:latin typeface="Arial Black" panose="020B0A04020102020204" charset="0"/>
                <a:cs typeface="Arial Black" panose="020B0A04020102020204" charset="0"/>
                <a:sym typeface="+mn-ea"/>
              </a:rPr>
              <a:t> and replace 'NA' with 'never'.</a:t>
            </a:r>
            <a:endParaRPr lang="en-US" b="1" dirty="0" smtClean="0">
              <a:solidFill>
                <a:schemeClr val="accent5">
                  <a:lumMod val="75000"/>
                </a:schemeClr>
              </a:solidFill>
              <a:latin typeface="Arial Black" panose="020B0A04020102020204" charset="0"/>
              <a:cs typeface="Arial Black" panose="020B0A04020102020204" charset="0"/>
            </a:endParaRPr>
          </a:p>
        </p:txBody>
      </p:sp>
    </p:spTree>
    <p:extLst>
      <p:ext uri="{BB962C8B-B14F-4D97-AF65-F5344CB8AC3E}">
        <p14:creationId xmlns:p14="http://schemas.microsoft.com/office/powerpoint/2010/main" val="55957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1000"/>
                                        <p:tgtEl>
                                          <p:spTgt spid="3">
                                            <p:txEl>
                                              <p:pRg st="14" end="14"/>
                                            </p:txEl>
                                          </p:spTgt>
                                        </p:tgtEl>
                                      </p:cBhvr>
                                    </p:animEffect>
                                    <p:anim calcmode="lin" valueType="num">
                                      <p:cBhvr>
                                        <p:cTn id="5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151" y="365126"/>
            <a:ext cx="11114649" cy="521140"/>
          </a:xfrm>
        </p:spPr>
        <p:txBody>
          <a:bodyPr>
            <a:normAutofit fontScale="90000"/>
          </a:bodyPr>
          <a:lstStyle/>
          <a:p>
            <a:r>
              <a:rPr lang="en-US" b="1" u="sng" dirty="0" smtClean="0">
                <a:solidFill>
                  <a:srgbClr val="FF0000"/>
                </a:solidFill>
                <a:latin typeface="Arial" panose="020B0604020202020204" pitchFamily="34" charset="0"/>
                <a:cs typeface="Arial" panose="020B0604020202020204" pitchFamily="34" charset="0"/>
                <a:sym typeface="+mn-ea"/>
              </a:rPr>
              <a:t>Top 50 words form </a:t>
            </a:r>
            <a:r>
              <a:rPr lang="en-US" b="1" u="sng" dirty="0" err="1" smtClean="0">
                <a:solidFill>
                  <a:srgbClr val="FF0000"/>
                </a:solidFill>
                <a:latin typeface="Arial" panose="020B0604020202020204" pitchFamily="34" charset="0"/>
                <a:cs typeface="Arial" panose="020B0604020202020204" pitchFamily="34" charset="0"/>
                <a:sym typeface="+mn-ea"/>
              </a:rPr>
              <a:t>Word_Cloud</a:t>
            </a:r>
            <a:r>
              <a:rPr lang="en-US" b="1" u="sng" dirty="0" smtClean="0">
                <a:solidFill>
                  <a:srgbClr val="FF0000"/>
                </a:solidFill>
                <a:latin typeface="Arial" panose="020B0604020202020204" pitchFamily="34" charset="0"/>
                <a:cs typeface="Arial" panose="020B0604020202020204" pitchFamily="34" charset="0"/>
                <a:sym typeface="+mn-ea"/>
              </a:rPr>
              <a:t>:</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0" y="1055077"/>
            <a:ext cx="12191999" cy="5802923"/>
          </a:xfrm>
          <a:prstGeom prst="rect">
            <a:avLst/>
          </a:prstGeom>
        </p:spPr>
      </p:pic>
    </p:spTree>
    <p:extLst>
      <p:ext uri="{BB962C8B-B14F-4D97-AF65-F5344CB8AC3E}">
        <p14:creationId xmlns:p14="http://schemas.microsoft.com/office/powerpoint/2010/main" val="1255707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47749"/>
          </a:xfrm>
        </p:spPr>
        <p:txBody>
          <a:bodyPr>
            <a:normAutofit fontScale="90000"/>
          </a:bodyPr>
          <a:lstStyle/>
          <a:p>
            <a:r>
              <a:rPr lang="en-IN" b="1" dirty="0" smtClean="0">
                <a:solidFill>
                  <a:srgbClr val="FF0000"/>
                </a:solidFill>
              </a:rPr>
              <a:t>Count Of Neighbourhood :</a:t>
            </a:r>
            <a:endParaRPr lang="en-IN"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 y="647749"/>
            <a:ext cx="12192001" cy="6104743"/>
          </a:xfrm>
          <a:prstGeom prst="rect">
            <a:avLst/>
          </a:prstGeom>
        </p:spPr>
      </p:pic>
      <p:pic>
        <p:nvPicPr>
          <p:cNvPr id="5" name="Picture 4"/>
          <p:cNvPicPr>
            <a:picLocks noChangeAspect="1"/>
          </p:cNvPicPr>
          <p:nvPr/>
        </p:nvPicPr>
        <p:blipFill>
          <a:blip r:embed="rId3"/>
          <a:stretch>
            <a:fillRect/>
          </a:stretch>
        </p:blipFill>
        <p:spPr>
          <a:xfrm>
            <a:off x="5795889" y="1295498"/>
            <a:ext cx="5034695" cy="1377364"/>
          </a:xfrm>
          <a:prstGeom prst="rect">
            <a:avLst/>
          </a:prstGeom>
        </p:spPr>
      </p:pic>
    </p:spTree>
    <p:extLst>
      <p:ext uri="{BB962C8B-B14F-4D97-AF65-F5344CB8AC3E}">
        <p14:creationId xmlns:p14="http://schemas.microsoft.com/office/powerpoint/2010/main" val="253533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546"/>
          </a:xfrm>
        </p:spPr>
        <p:txBody>
          <a:bodyPr>
            <a:normAutofit fontScale="90000"/>
          </a:bodyPr>
          <a:lstStyle/>
          <a:p>
            <a:r>
              <a:rPr lang="en-IN" b="1" dirty="0" smtClean="0">
                <a:solidFill>
                  <a:schemeClr val="accent4">
                    <a:lumMod val="50000"/>
                  </a:schemeClr>
                </a:solidFill>
                <a:latin typeface="Arial" panose="020B0604020202020204" pitchFamily="34" charset="0"/>
                <a:cs typeface="Arial" panose="020B0604020202020204" pitchFamily="34" charset="0"/>
              </a:rPr>
              <a:t>Count Of Neighbourhood Group :</a:t>
            </a:r>
            <a:endParaRPr lang="en-IN" b="1" dirty="0">
              <a:solidFill>
                <a:schemeClr val="accent4">
                  <a:lumMod val="50000"/>
                </a:schemeClr>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0" y="1111348"/>
            <a:ext cx="12192000" cy="5746652"/>
          </a:xfrm>
          <a:prstGeom prst="rect">
            <a:avLst/>
          </a:prstGeom>
        </p:spPr>
      </p:pic>
    </p:spTree>
    <p:extLst>
      <p:ext uri="{BB962C8B-B14F-4D97-AF65-F5344CB8AC3E}">
        <p14:creationId xmlns:p14="http://schemas.microsoft.com/office/powerpoint/2010/main" val="384267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05546"/>
          </a:xfrm>
        </p:spPr>
        <p:txBody>
          <a:bodyPr>
            <a:normAutofit fontScale="90000"/>
          </a:bodyPr>
          <a:lstStyle/>
          <a:p>
            <a:r>
              <a:rPr lang="en-US" b="1" u="sng" dirty="0" smtClean="0">
                <a:solidFill>
                  <a:srgbClr val="FF0000"/>
                </a:solidFill>
                <a:latin typeface="Arial" panose="020B0604020202020204" pitchFamily="34" charset="0"/>
                <a:cs typeface="Arial" panose="020B0604020202020204" pitchFamily="34" charset="0"/>
              </a:rPr>
              <a:t>Longitude &amp; Latitude </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 y="970672"/>
            <a:ext cx="12192001" cy="5887328"/>
          </a:xfrm>
          <a:prstGeom prst="rect">
            <a:avLst/>
          </a:prstGeom>
        </p:spPr>
      </p:pic>
    </p:spTree>
    <p:extLst>
      <p:ext uri="{BB962C8B-B14F-4D97-AF65-F5344CB8AC3E}">
        <p14:creationId xmlns:p14="http://schemas.microsoft.com/office/powerpoint/2010/main" val="81577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9952"/>
          </a:xfrm>
        </p:spPr>
        <p:txBody>
          <a:bodyPr>
            <a:normAutofit fontScale="90000"/>
          </a:bodyPr>
          <a:lstStyle/>
          <a:p>
            <a:r>
              <a:rPr lang="en-IN" b="1" dirty="0" smtClean="0">
                <a:solidFill>
                  <a:srgbClr val="FF0000"/>
                </a:solidFill>
              </a:rPr>
              <a:t>Room Type</a:t>
            </a:r>
            <a:endParaRPr lang="en-IN" b="1" dirty="0">
              <a:solidFill>
                <a:srgbClr val="FF0000"/>
              </a:solidFill>
            </a:endParaRPr>
          </a:p>
        </p:txBody>
      </p:sp>
      <p:pic>
        <p:nvPicPr>
          <p:cNvPr id="4" name="Content Placeholder 3"/>
          <p:cNvPicPr>
            <a:picLocks noGrp="1" noChangeAspect="1"/>
          </p:cNvPicPr>
          <p:nvPr>
            <p:ph idx="1"/>
          </p:nvPr>
        </p:nvPicPr>
        <p:blipFill>
          <a:blip r:embed="rId3"/>
          <a:stretch>
            <a:fillRect/>
          </a:stretch>
        </p:blipFill>
        <p:spPr>
          <a:xfrm>
            <a:off x="0" y="689952"/>
            <a:ext cx="8440615" cy="5306599"/>
          </a:xfrm>
          <a:prstGeom prst="rect">
            <a:avLst/>
          </a:prstGeom>
        </p:spPr>
      </p:pic>
      <p:sp>
        <p:nvSpPr>
          <p:cNvPr id="5" name="Text Box 4"/>
          <p:cNvSpPr txBox="1"/>
          <p:nvPr/>
        </p:nvSpPr>
        <p:spPr>
          <a:xfrm>
            <a:off x="8440615" y="689952"/>
            <a:ext cx="3751385" cy="4201150"/>
          </a:xfrm>
          <a:prstGeom prst="rect">
            <a:avLst/>
          </a:prstGeom>
          <a:noFill/>
        </p:spPr>
        <p:txBody>
          <a:bodyPr wrap="square" rtlCol="0">
            <a:spAutoFit/>
          </a:bodyPr>
          <a:lstStyle/>
          <a:p>
            <a:pPr algn="l"/>
            <a:r>
              <a:rPr lang="en-US" b="1" dirty="0">
                <a:solidFill>
                  <a:srgbClr val="FF0000"/>
                </a:solidFill>
                <a:latin typeface="Arial Black" panose="020B0A04020102020204" pitchFamily="34" charset="0"/>
              </a:rPr>
              <a:t>Observations:</a:t>
            </a:r>
          </a:p>
          <a:p>
            <a:pPr algn="l"/>
            <a:endParaRPr lang="en-US" sz="1500" b="1" dirty="0">
              <a:solidFill>
                <a:srgbClr val="FF0000"/>
              </a:solidFill>
              <a:latin typeface="Arial Black" panose="020B0A04020102020204" pitchFamily="34" charset="0"/>
            </a:endParaRPr>
          </a:p>
          <a:p>
            <a:pPr algn="l"/>
            <a:r>
              <a:rPr lang="en-US" sz="1500" b="1" dirty="0">
                <a:solidFill>
                  <a:srgbClr val="FF0000"/>
                </a:solidFill>
                <a:latin typeface="Arial Black" panose="020B0A04020102020204" pitchFamily="34" charset="0"/>
              </a:rPr>
              <a:t>1.There are three types of rooms</a:t>
            </a:r>
          </a:p>
          <a:p>
            <a:pPr algn="l"/>
            <a:endParaRPr lang="en-US" sz="1500" b="1" dirty="0">
              <a:solidFill>
                <a:srgbClr val="FF0000"/>
              </a:solidFill>
              <a:latin typeface="Arial Black" panose="020B0A04020102020204" pitchFamily="34" charset="0"/>
            </a:endParaRPr>
          </a:p>
          <a:p>
            <a:pPr algn="l"/>
            <a:r>
              <a:rPr lang="en-US" sz="1500" b="1" dirty="0">
                <a:solidFill>
                  <a:srgbClr val="FF0000"/>
                </a:solidFill>
                <a:latin typeface="Arial Black" panose="020B0A04020102020204" pitchFamily="34" charset="0"/>
              </a:rPr>
              <a:t>2. Namely: </a:t>
            </a:r>
          </a:p>
          <a:p>
            <a:pPr algn="l"/>
            <a:r>
              <a:rPr lang="en-US" sz="1500" b="1" dirty="0">
                <a:solidFill>
                  <a:srgbClr val="FF0000"/>
                </a:solidFill>
                <a:latin typeface="Arial Black" panose="020B0A04020102020204" pitchFamily="34" charset="0"/>
              </a:rPr>
              <a:t>  1.Private room</a:t>
            </a:r>
          </a:p>
          <a:p>
            <a:pPr algn="l"/>
            <a:r>
              <a:rPr lang="en-US" sz="1500" b="1" dirty="0">
                <a:solidFill>
                  <a:srgbClr val="FF0000"/>
                </a:solidFill>
                <a:latin typeface="Arial Black" panose="020B0A04020102020204" pitchFamily="34" charset="0"/>
              </a:rPr>
              <a:t>  2.Entire home/apt </a:t>
            </a:r>
            <a:r>
              <a:rPr lang="en-US" sz="1500" b="1" dirty="0" smtClean="0">
                <a:solidFill>
                  <a:srgbClr val="FF0000"/>
                </a:solidFill>
                <a:latin typeface="Arial Black" panose="020B0A04020102020204" pitchFamily="34" charset="0"/>
              </a:rPr>
              <a:t>room type</a:t>
            </a:r>
            <a:endParaRPr lang="en-US" sz="1500" b="1" dirty="0">
              <a:solidFill>
                <a:srgbClr val="FF0000"/>
              </a:solidFill>
              <a:latin typeface="Arial Black" panose="020B0A04020102020204" pitchFamily="34" charset="0"/>
            </a:endParaRPr>
          </a:p>
          <a:p>
            <a:pPr algn="l"/>
            <a:r>
              <a:rPr lang="en-US" sz="1500" b="1" dirty="0" smtClean="0">
                <a:solidFill>
                  <a:srgbClr val="FF0000"/>
                </a:solidFill>
                <a:latin typeface="Arial Black" panose="020B0A04020102020204" pitchFamily="34" charset="0"/>
              </a:rPr>
              <a:t>  3.Shared room.</a:t>
            </a:r>
          </a:p>
          <a:p>
            <a:pPr algn="l"/>
            <a:endParaRPr lang="en-US" sz="1500" b="1" dirty="0" smtClean="0">
              <a:solidFill>
                <a:srgbClr val="FF0000"/>
              </a:solidFill>
              <a:latin typeface="Arial Black" panose="020B0A04020102020204" pitchFamily="34" charset="0"/>
            </a:endParaRPr>
          </a:p>
          <a:p>
            <a:pPr algn="l"/>
            <a:r>
              <a:rPr lang="en-US" sz="1500" b="1" dirty="0" smtClean="0">
                <a:solidFill>
                  <a:srgbClr val="FF0000"/>
                </a:solidFill>
                <a:latin typeface="Arial Black" panose="020B0A04020102020204" pitchFamily="34" charset="0"/>
              </a:rPr>
              <a:t>3.People </a:t>
            </a:r>
            <a:r>
              <a:rPr lang="en-US" sz="1500" b="1" dirty="0">
                <a:solidFill>
                  <a:srgbClr val="FF0000"/>
                </a:solidFill>
                <a:latin typeface="Arial Black" panose="020B0A04020102020204" pitchFamily="34" charset="0"/>
              </a:rPr>
              <a:t>mostly </a:t>
            </a:r>
            <a:r>
              <a:rPr lang="en-US" sz="1500" b="1" dirty="0" smtClean="0">
                <a:solidFill>
                  <a:srgbClr val="FF0000"/>
                </a:solidFill>
                <a:latin typeface="Arial Black" panose="020B0A04020102020204" pitchFamily="34" charset="0"/>
              </a:rPr>
              <a:t>preferred </a:t>
            </a:r>
            <a:r>
              <a:rPr lang="en-US" sz="1500" b="1" dirty="0">
                <a:solidFill>
                  <a:srgbClr val="FF0000"/>
                </a:solidFill>
                <a:latin typeface="Arial Black" panose="020B0A04020102020204" pitchFamily="34" charset="0"/>
              </a:rPr>
              <a:t>to take</a:t>
            </a:r>
          </a:p>
          <a:p>
            <a:pPr algn="l"/>
            <a:r>
              <a:rPr lang="en-US" sz="1500" b="1" dirty="0" smtClean="0">
                <a:solidFill>
                  <a:srgbClr val="FF0000"/>
                </a:solidFill>
                <a:latin typeface="Arial Black" panose="020B0A04020102020204" pitchFamily="34" charset="0"/>
              </a:rPr>
              <a:t>   whole </a:t>
            </a:r>
            <a:r>
              <a:rPr lang="en-US" sz="1500" b="1" dirty="0">
                <a:solidFill>
                  <a:srgbClr val="FF0000"/>
                </a:solidFill>
                <a:latin typeface="Arial Black" panose="020B0A04020102020204" pitchFamily="34" charset="0"/>
              </a:rPr>
              <a:t>apartment on </a:t>
            </a:r>
            <a:r>
              <a:rPr lang="en-US" sz="1500" b="1" dirty="0" smtClean="0">
                <a:solidFill>
                  <a:srgbClr val="FF0000"/>
                </a:solidFill>
                <a:latin typeface="Arial Black" panose="020B0A04020102020204" pitchFamily="34" charset="0"/>
              </a:rPr>
              <a:t>rent</a:t>
            </a:r>
          </a:p>
          <a:p>
            <a:r>
              <a:rPr lang="en-US" sz="1500" b="1" dirty="0">
                <a:solidFill>
                  <a:srgbClr val="FF0000"/>
                </a:solidFill>
                <a:latin typeface="Arial Black" panose="020B0A04020102020204" pitchFamily="34" charset="0"/>
              </a:rPr>
              <a:t> </a:t>
            </a:r>
            <a:r>
              <a:rPr lang="en-US" sz="1500" b="1" dirty="0" smtClean="0">
                <a:solidFill>
                  <a:srgbClr val="FF0000"/>
                </a:solidFill>
                <a:latin typeface="Arial Black" panose="020B0A04020102020204" pitchFamily="34" charset="0"/>
              </a:rPr>
              <a:t>  followed by Private room.</a:t>
            </a:r>
            <a:endParaRPr lang="en-US" sz="1500" b="1" dirty="0">
              <a:solidFill>
                <a:srgbClr val="FF0000"/>
              </a:solidFill>
              <a:latin typeface="Arial Black" panose="020B0A04020102020204" pitchFamily="34" charset="0"/>
            </a:endParaRPr>
          </a:p>
          <a:p>
            <a:pPr algn="l"/>
            <a:endParaRPr lang="en-US" sz="1500" b="1" dirty="0">
              <a:solidFill>
                <a:srgbClr val="FF0000"/>
              </a:solidFill>
              <a:latin typeface="Arial Black" panose="020B0A04020102020204" pitchFamily="34" charset="0"/>
            </a:endParaRPr>
          </a:p>
          <a:p>
            <a:r>
              <a:rPr lang="en-US" sz="1500" b="1" dirty="0" smtClean="0">
                <a:solidFill>
                  <a:srgbClr val="FF0000"/>
                </a:solidFill>
                <a:latin typeface="Arial Black" panose="020B0A04020102020204" pitchFamily="34" charset="0"/>
              </a:rPr>
              <a:t>4. very few people preferred to</a:t>
            </a:r>
          </a:p>
          <a:p>
            <a:r>
              <a:rPr lang="en-US" sz="1500" b="1" dirty="0">
                <a:solidFill>
                  <a:srgbClr val="FF0000"/>
                </a:solidFill>
                <a:latin typeface="Arial Black" panose="020B0A04020102020204" pitchFamily="34" charset="0"/>
              </a:rPr>
              <a:t> </a:t>
            </a:r>
            <a:r>
              <a:rPr lang="en-US" sz="1500" b="1" dirty="0" smtClean="0">
                <a:solidFill>
                  <a:srgbClr val="FF0000"/>
                </a:solidFill>
                <a:latin typeface="Arial Black" panose="020B0A04020102020204" pitchFamily="34" charset="0"/>
              </a:rPr>
              <a:t>    </a:t>
            </a:r>
            <a:r>
              <a:rPr lang="en-US" b="1" dirty="0">
                <a:solidFill>
                  <a:srgbClr val="FF0000"/>
                </a:solidFill>
                <a:latin typeface="Arial Black" panose="020B0A04020102020204" pitchFamily="34" charset="0"/>
              </a:rPr>
              <a:t>have shared rooms.</a:t>
            </a:r>
          </a:p>
          <a:p>
            <a:endParaRPr lang="en-US" b="1" dirty="0"/>
          </a:p>
          <a:p>
            <a:pPr algn="l"/>
            <a:endParaRPr lang="en-US" b="1" dirty="0"/>
          </a:p>
        </p:txBody>
      </p:sp>
      <p:sp>
        <p:nvSpPr>
          <p:cNvPr id="6" name="Text Box 5"/>
          <p:cNvSpPr txBox="1"/>
          <p:nvPr/>
        </p:nvSpPr>
        <p:spPr>
          <a:xfrm>
            <a:off x="0" y="5996552"/>
            <a:ext cx="12192000" cy="707886"/>
          </a:xfrm>
          <a:prstGeom prst="rect">
            <a:avLst/>
          </a:prstGeom>
          <a:noFill/>
        </p:spPr>
        <p:txBody>
          <a:bodyPr wrap="square" rtlCol="0">
            <a:spAutoFit/>
          </a:bodyPr>
          <a:lstStyle/>
          <a:p>
            <a:pPr algn="l"/>
            <a:r>
              <a:rPr lang="en-US" sz="2000" b="1" dirty="0">
                <a:solidFill>
                  <a:srgbClr val="FF0000"/>
                </a:solidFill>
                <a:latin typeface="Arial Black" panose="020B0A04020102020204" pitchFamily="34" charset="0"/>
                <a:sym typeface="+mn-ea"/>
              </a:rPr>
              <a:t>We will try to </a:t>
            </a:r>
            <a:r>
              <a:rPr lang="en-US" sz="2000" b="1" dirty="0" smtClean="0">
                <a:solidFill>
                  <a:srgbClr val="FF0000"/>
                </a:solidFill>
                <a:latin typeface="Arial Black" panose="020B0A04020102020204" pitchFamily="34" charset="0"/>
                <a:sym typeface="+mn-ea"/>
              </a:rPr>
              <a:t>categories </a:t>
            </a:r>
            <a:r>
              <a:rPr lang="en-US" sz="2000" b="1" dirty="0">
                <a:solidFill>
                  <a:srgbClr val="FF0000"/>
                </a:solidFill>
                <a:latin typeface="Arial Black" panose="020B0A04020102020204" pitchFamily="34" charset="0"/>
                <a:sym typeface="+mn-ea"/>
              </a:rPr>
              <a:t>the 'price' like </a:t>
            </a:r>
            <a:r>
              <a:rPr lang="en-US" sz="2000" b="1" dirty="0" smtClean="0">
                <a:solidFill>
                  <a:srgbClr val="FF0000"/>
                </a:solidFill>
                <a:latin typeface="Arial Black" panose="020B0A04020102020204" pitchFamily="34" charset="0"/>
                <a:sym typeface="+mn-ea"/>
              </a:rPr>
              <a:t>cheep, affordable </a:t>
            </a:r>
            <a:r>
              <a:rPr lang="en-US" sz="2000" b="1" dirty="0">
                <a:solidFill>
                  <a:srgbClr val="FF0000"/>
                </a:solidFill>
                <a:latin typeface="Arial Black" panose="020B0A04020102020204" pitchFamily="34" charset="0"/>
                <a:sym typeface="+mn-ea"/>
              </a:rPr>
              <a:t>and expensive and then </a:t>
            </a:r>
            <a:r>
              <a:rPr lang="en-US" sz="2000" b="1" dirty="0" smtClean="0">
                <a:solidFill>
                  <a:srgbClr val="FF0000"/>
                </a:solidFill>
                <a:latin typeface="Arial Black" panose="020B0A04020102020204" pitchFamily="34" charset="0"/>
                <a:sym typeface="+mn-ea"/>
              </a:rPr>
              <a:t>analyze </a:t>
            </a:r>
            <a:r>
              <a:rPr lang="en-US" sz="2000" b="1" dirty="0">
                <a:solidFill>
                  <a:srgbClr val="FF0000"/>
                </a:solidFill>
                <a:latin typeface="Arial Black" panose="020B0A04020102020204" pitchFamily="34" charset="0"/>
                <a:sym typeface="+mn-ea"/>
              </a:rPr>
              <a:t>the 'price' for </a:t>
            </a:r>
            <a:r>
              <a:rPr lang="en-US" sz="2000" b="1" dirty="0" smtClean="0">
                <a:solidFill>
                  <a:srgbClr val="FF0000"/>
                </a:solidFill>
                <a:latin typeface="Arial Black" panose="020B0A04020102020204" pitchFamily="34" charset="0"/>
                <a:sym typeface="+mn-ea"/>
              </a:rPr>
              <a:t>'room type</a:t>
            </a:r>
            <a:r>
              <a:rPr lang="en-US" sz="2000" b="1" dirty="0">
                <a:solidFill>
                  <a:srgbClr val="FF0000"/>
                </a:solidFill>
                <a:latin typeface="Arial Black" panose="020B0A04020102020204" pitchFamily="34" charset="0"/>
                <a:sym typeface="+mn-ea"/>
              </a:rPr>
              <a:t>' as per it.</a:t>
            </a:r>
            <a:endParaRPr lang="en-US" sz="20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6589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ircle(in)">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circle(in)">
                                      <p:cBhvr>
                                        <p:cTn id="17" dur="20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80">
                                          <p:stCondLst>
                                            <p:cond delay="0"/>
                                          </p:stCondLst>
                                        </p:cTn>
                                        <p:tgtEl>
                                          <p:spTgt spid="5">
                                            <p:txEl>
                                              <p:pRg st="5" end="5"/>
                                            </p:txEl>
                                          </p:spTgt>
                                        </p:tgtEl>
                                      </p:cBhvr>
                                    </p:animEffect>
                                    <p:anim calcmode="lin" valueType="num">
                                      <p:cBhvr>
                                        <p:cTn id="23"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5">
                                            <p:txEl>
                                              <p:pRg st="5" end="5"/>
                                            </p:txEl>
                                          </p:spTgt>
                                        </p:tgtEl>
                                      </p:cBhvr>
                                      <p:to x="100000" y="60000"/>
                                    </p:animScale>
                                    <p:animScale>
                                      <p:cBhvr>
                                        <p:cTn id="29" dur="166" decel="50000">
                                          <p:stCondLst>
                                            <p:cond delay="676"/>
                                          </p:stCondLst>
                                        </p:cTn>
                                        <p:tgtEl>
                                          <p:spTgt spid="5">
                                            <p:txEl>
                                              <p:pRg st="5" end="5"/>
                                            </p:txEl>
                                          </p:spTgt>
                                        </p:tgtEl>
                                      </p:cBhvr>
                                      <p:to x="100000" y="100000"/>
                                    </p:animScale>
                                    <p:animScale>
                                      <p:cBhvr>
                                        <p:cTn id="30" dur="26">
                                          <p:stCondLst>
                                            <p:cond delay="1312"/>
                                          </p:stCondLst>
                                        </p:cTn>
                                        <p:tgtEl>
                                          <p:spTgt spid="5">
                                            <p:txEl>
                                              <p:pRg st="5" end="5"/>
                                            </p:txEl>
                                          </p:spTgt>
                                        </p:tgtEl>
                                      </p:cBhvr>
                                      <p:to x="100000" y="80000"/>
                                    </p:animScale>
                                    <p:animScale>
                                      <p:cBhvr>
                                        <p:cTn id="31" dur="166" decel="50000">
                                          <p:stCondLst>
                                            <p:cond delay="1338"/>
                                          </p:stCondLst>
                                        </p:cTn>
                                        <p:tgtEl>
                                          <p:spTgt spid="5">
                                            <p:txEl>
                                              <p:pRg st="5" end="5"/>
                                            </p:txEl>
                                          </p:spTgt>
                                        </p:tgtEl>
                                      </p:cBhvr>
                                      <p:to x="100000" y="100000"/>
                                    </p:animScale>
                                    <p:animScale>
                                      <p:cBhvr>
                                        <p:cTn id="32" dur="26">
                                          <p:stCondLst>
                                            <p:cond delay="1642"/>
                                          </p:stCondLst>
                                        </p:cTn>
                                        <p:tgtEl>
                                          <p:spTgt spid="5">
                                            <p:txEl>
                                              <p:pRg st="5" end="5"/>
                                            </p:txEl>
                                          </p:spTgt>
                                        </p:tgtEl>
                                      </p:cBhvr>
                                      <p:to x="100000" y="90000"/>
                                    </p:animScale>
                                    <p:animScale>
                                      <p:cBhvr>
                                        <p:cTn id="33" dur="166" decel="50000">
                                          <p:stCondLst>
                                            <p:cond delay="1668"/>
                                          </p:stCondLst>
                                        </p:cTn>
                                        <p:tgtEl>
                                          <p:spTgt spid="5">
                                            <p:txEl>
                                              <p:pRg st="5" end="5"/>
                                            </p:txEl>
                                          </p:spTgt>
                                        </p:tgtEl>
                                      </p:cBhvr>
                                      <p:to x="100000" y="100000"/>
                                    </p:animScale>
                                    <p:animScale>
                                      <p:cBhvr>
                                        <p:cTn id="34" dur="26">
                                          <p:stCondLst>
                                            <p:cond delay="1808"/>
                                          </p:stCondLst>
                                        </p:cTn>
                                        <p:tgtEl>
                                          <p:spTgt spid="5">
                                            <p:txEl>
                                              <p:pRg st="5" end="5"/>
                                            </p:txEl>
                                          </p:spTgt>
                                        </p:tgtEl>
                                      </p:cBhvr>
                                      <p:to x="100000" y="95000"/>
                                    </p:animScale>
                                    <p:animScale>
                                      <p:cBhvr>
                                        <p:cTn id="35" dur="166" decel="50000">
                                          <p:stCondLst>
                                            <p:cond delay="1834"/>
                                          </p:stCondLst>
                                        </p:cTn>
                                        <p:tgtEl>
                                          <p:spTgt spid="5">
                                            <p:txEl>
                                              <p:pRg st="5" end="5"/>
                                            </p:txEl>
                                          </p:spTgt>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wipe(down)">
                                      <p:cBhvr>
                                        <p:cTn id="40" dur="580">
                                          <p:stCondLst>
                                            <p:cond delay="0"/>
                                          </p:stCondLst>
                                        </p:cTn>
                                        <p:tgtEl>
                                          <p:spTgt spid="5">
                                            <p:txEl>
                                              <p:pRg st="6" end="6"/>
                                            </p:txEl>
                                          </p:spTgt>
                                        </p:tgtEl>
                                      </p:cBhvr>
                                    </p:animEffect>
                                    <p:anim calcmode="lin" valueType="num">
                                      <p:cBhvr>
                                        <p:cTn id="41"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5">
                                            <p:txEl>
                                              <p:pRg st="6" end="6"/>
                                            </p:txEl>
                                          </p:spTgt>
                                        </p:tgtEl>
                                      </p:cBhvr>
                                      <p:to x="100000" y="60000"/>
                                    </p:animScale>
                                    <p:animScale>
                                      <p:cBhvr>
                                        <p:cTn id="47" dur="166" decel="50000">
                                          <p:stCondLst>
                                            <p:cond delay="676"/>
                                          </p:stCondLst>
                                        </p:cTn>
                                        <p:tgtEl>
                                          <p:spTgt spid="5">
                                            <p:txEl>
                                              <p:pRg st="6" end="6"/>
                                            </p:txEl>
                                          </p:spTgt>
                                        </p:tgtEl>
                                      </p:cBhvr>
                                      <p:to x="100000" y="100000"/>
                                    </p:animScale>
                                    <p:animScale>
                                      <p:cBhvr>
                                        <p:cTn id="48" dur="26">
                                          <p:stCondLst>
                                            <p:cond delay="1312"/>
                                          </p:stCondLst>
                                        </p:cTn>
                                        <p:tgtEl>
                                          <p:spTgt spid="5">
                                            <p:txEl>
                                              <p:pRg st="6" end="6"/>
                                            </p:txEl>
                                          </p:spTgt>
                                        </p:tgtEl>
                                      </p:cBhvr>
                                      <p:to x="100000" y="80000"/>
                                    </p:animScale>
                                    <p:animScale>
                                      <p:cBhvr>
                                        <p:cTn id="49" dur="166" decel="50000">
                                          <p:stCondLst>
                                            <p:cond delay="1338"/>
                                          </p:stCondLst>
                                        </p:cTn>
                                        <p:tgtEl>
                                          <p:spTgt spid="5">
                                            <p:txEl>
                                              <p:pRg st="6" end="6"/>
                                            </p:txEl>
                                          </p:spTgt>
                                        </p:tgtEl>
                                      </p:cBhvr>
                                      <p:to x="100000" y="100000"/>
                                    </p:animScale>
                                    <p:animScale>
                                      <p:cBhvr>
                                        <p:cTn id="50" dur="26">
                                          <p:stCondLst>
                                            <p:cond delay="1642"/>
                                          </p:stCondLst>
                                        </p:cTn>
                                        <p:tgtEl>
                                          <p:spTgt spid="5">
                                            <p:txEl>
                                              <p:pRg st="6" end="6"/>
                                            </p:txEl>
                                          </p:spTgt>
                                        </p:tgtEl>
                                      </p:cBhvr>
                                      <p:to x="100000" y="90000"/>
                                    </p:animScale>
                                    <p:animScale>
                                      <p:cBhvr>
                                        <p:cTn id="51" dur="166" decel="50000">
                                          <p:stCondLst>
                                            <p:cond delay="1668"/>
                                          </p:stCondLst>
                                        </p:cTn>
                                        <p:tgtEl>
                                          <p:spTgt spid="5">
                                            <p:txEl>
                                              <p:pRg st="6" end="6"/>
                                            </p:txEl>
                                          </p:spTgt>
                                        </p:tgtEl>
                                      </p:cBhvr>
                                      <p:to x="100000" y="100000"/>
                                    </p:animScale>
                                    <p:animScale>
                                      <p:cBhvr>
                                        <p:cTn id="52" dur="26">
                                          <p:stCondLst>
                                            <p:cond delay="1808"/>
                                          </p:stCondLst>
                                        </p:cTn>
                                        <p:tgtEl>
                                          <p:spTgt spid="5">
                                            <p:txEl>
                                              <p:pRg st="6" end="6"/>
                                            </p:txEl>
                                          </p:spTgt>
                                        </p:tgtEl>
                                      </p:cBhvr>
                                      <p:to x="100000" y="95000"/>
                                    </p:animScale>
                                    <p:animScale>
                                      <p:cBhvr>
                                        <p:cTn id="53" dur="166" decel="50000">
                                          <p:stCondLst>
                                            <p:cond delay="1834"/>
                                          </p:stCondLst>
                                        </p:cTn>
                                        <p:tgtEl>
                                          <p:spTgt spid="5">
                                            <p:txEl>
                                              <p:pRg st="6" end="6"/>
                                            </p:txEl>
                                          </p:spTgt>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nodeType="click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animEffect transition="in" filter="wipe(down)">
                                      <p:cBhvr>
                                        <p:cTn id="58" dur="580">
                                          <p:stCondLst>
                                            <p:cond delay="0"/>
                                          </p:stCondLst>
                                        </p:cTn>
                                        <p:tgtEl>
                                          <p:spTgt spid="5">
                                            <p:txEl>
                                              <p:pRg st="7" end="7"/>
                                            </p:txEl>
                                          </p:spTgt>
                                        </p:tgtEl>
                                      </p:cBhvr>
                                    </p:animEffect>
                                    <p:anim calcmode="lin" valueType="num">
                                      <p:cBhvr>
                                        <p:cTn id="59" dur="1822" tmFilter="0,0; 0.14,0.36; 0.43,0.73; 0.71,0.91; 1.0,1.0">
                                          <p:stCondLst>
                                            <p:cond delay="0"/>
                                          </p:stCondLst>
                                        </p:cTn>
                                        <p:tgtEl>
                                          <p:spTgt spid="5">
                                            <p:txEl>
                                              <p:pRg st="7" end="7"/>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5">
                                            <p:txEl>
                                              <p:pRg st="7" end="7"/>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5">
                                            <p:txEl>
                                              <p:pRg st="7" end="7"/>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5">
                                            <p:txEl>
                                              <p:pRg st="7" end="7"/>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5">
                                            <p:txEl>
                                              <p:pRg st="7" end="7"/>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5">
                                            <p:txEl>
                                              <p:pRg st="7" end="7"/>
                                            </p:txEl>
                                          </p:spTgt>
                                        </p:tgtEl>
                                      </p:cBhvr>
                                      <p:to x="100000" y="60000"/>
                                    </p:animScale>
                                    <p:animScale>
                                      <p:cBhvr>
                                        <p:cTn id="65" dur="166" decel="50000">
                                          <p:stCondLst>
                                            <p:cond delay="676"/>
                                          </p:stCondLst>
                                        </p:cTn>
                                        <p:tgtEl>
                                          <p:spTgt spid="5">
                                            <p:txEl>
                                              <p:pRg st="7" end="7"/>
                                            </p:txEl>
                                          </p:spTgt>
                                        </p:tgtEl>
                                      </p:cBhvr>
                                      <p:to x="100000" y="100000"/>
                                    </p:animScale>
                                    <p:animScale>
                                      <p:cBhvr>
                                        <p:cTn id="66" dur="26">
                                          <p:stCondLst>
                                            <p:cond delay="1312"/>
                                          </p:stCondLst>
                                        </p:cTn>
                                        <p:tgtEl>
                                          <p:spTgt spid="5">
                                            <p:txEl>
                                              <p:pRg st="7" end="7"/>
                                            </p:txEl>
                                          </p:spTgt>
                                        </p:tgtEl>
                                      </p:cBhvr>
                                      <p:to x="100000" y="80000"/>
                                    </p:animScale>
                                    <p:animScale>
                                      <p:cBhvr>
                                        <p:cTn id="67" dur="166" decel="50000">
                                          <p:stCondLst>
                                            <p:cond delay="1338"/>
                                          </p:stCondLst>
                                        </p:cTn>
                                        <p:tgtEl>
                                          <p:spTgt spid="5">
                                            <p:txEl>
                                              <p:pRg st="7" end="7"/>
                                            </p:txEl>
                                          </p:spTgt>
                                        </p:tgtEl>
                                      </p:cBhvr>
                                      <p:to x="100000" y="100000"/>
                                    </p:animScale>
                                    <p:animScale>
                                      <p:cBhvr>
                                        <p:cTn id="68" dur="26">
                                          <p:stCondLst>
                                            <p:cond delay="1642"/>
                                          </p:stCondLst>
                                        </p:cTn>
                                        <p:tgtEl>
                                          <p:spTgt spid="5">
                                            <p:txEl>
                                              <p:pRg st="7" end="7"/>
                                            </p:txEl>
                                          </p:spTgt>
                                        </p:tgtEl>
                                      </p:cBhvr>
                                      <p:to x="100000" y="90000"/>
                                    </p:animScale>
                                    <p:animScale>
                                      <p:cBhvr>
                                        <p:cTn id="69" dur="166" decel="50000">
                                          <p:stCondLst>
                                            <p:cond delay="1668"/>
                                          </p:stCondLst>
                                        </p:cTn>
                                        <p:tgtEl>
                                          <p:spTgt spid="5">
                                            <p:txEl>
                                              <p:pRg st="7" end="7"/>
                                            </p:txEl>
                                          </p:spTgt>
                                        </p:tgtEl>
                                      </p:cBhvr>
                                      <p:to x="100000" y="100000"/>
                                    </p:animScale>
                                    <p:animScale>
                                      <p:cBhvr>
                                        <p:cTn id="70" dur="26">
                                          <p:stCondLst>
                                            <p:cond delay="1808"/>
                                          </p:stCondLst>
                                        </p:cTn>
                                        <p:tgtEl>
                                          <p:spTgt spid="5">
                                            <p:txEl>
                                              <p:pRg st="7" end="7"/>
                                            </p:txEl>
                                          </p:spTgt>
                                        </p:tgtEl>
                                      </p:cBhvr>
                                      <p:to x="100000" y="95000"/>
                                    </p:animScale>
                                    <p:animScale>
                                      <p:cBhvr>
                                        <p:cTn id="71" dur="166" decel="50000">
                                          <p:stCondLst>
                                            <p:cond delay="1834"/>
                                          </p:stCondLst>
                                        </p:cTn>
                                        <p:tgtEl>
                                          <p:spTgt spid="5">
                                            <p:txEl>
                                              <p:pRg st="7" end="7"/>
                                            </p:txEl>
                                          </p:spTgt>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nodeType="clickEffect">
                                  <p:stCondLst>
                                    <p:cond delay="0"/>
                                  </p:stCondLst>
                                  <p:childTnLst>
                                    <p:set>
                                      <p:cBhvr>
                                        <p:cTn id="75" dur="1" fill="hold">
                                          <p:stCondLst>
                                            <p:cond delay="0"/>
                                          </p:stCondLst>
                                        </p:cTn>
                                        <p:tgtEl>
                                          <p:spTgt spid="5">
                                            <p:txEl>
                                              <p:pRg st="9" end="9"/>
                                            </p:txEl>
                                          </p:spTgt>
                                        </p:tgtEl>
                                        <p:attrNameLst>
                                          <p:attrName>style.visibility</p:attrName>
                                        </p:attrNameLst>
                                      </p:cBhvr>
                                      <p:to>
                                        <p:strVal val="visible"/>
                                      </p:to>
                                    </p:set>
                                    <p:animEffect transition="in" filter="circle(in)">
                                      <p:cBhvr>
                                        <p:cTn id="76" dur="2000"/>
                                        <p:tgtEl>
                                          <p:spTgt spid="5">
                                            <p:txEl>
                                              <p:pRg st="9" end="9"/>
                                            </p:txEl>
                                          </p:spTgt>
                                        </p:tgtEl>
                                      </p:cBhvr>
                                    </p:animEffect>
                                  </p:childTnLst>
                                </p:cTn>
                              </p:par>
                              <p:par>
                                <p:cTn id="77" presetID="6" presetClass="entr" presetSubtype="16" fill="hold" nodeType="withEffect">
                                  <p:stCondLst>
                                    <p:cond delay="0"/>
                                  </p:stCondLst>
                                  <p:childTnLst>
                                    <p:set>
                                      <p:cBhvr>
                                        <p:cTn id="78" dur="1" fill="hold">
                                          <p:stCondLst>
                                            <p:cond delay="0"/>
                                          </p:stCondLst>
                                        </p:cTn>
                                        <p:tgtEl>
                                          <p:spTgt spid="5">
                                            <p:txEl>
                                              <p:pRg st="10" end="10"/>
                                            </p:txEl>
                                          </p:spTgt>
                                        </p:tgtEl>
                                        <p:attrNameLst>
                                          <p:attrName>style.visibility</p:attrName>
                                        </p:attrNameLst>
                                      </p:cBhvr>
                                      <p:to>
                                        <p:strVal val="visible"/>
                                      </p:to>
                                    </p:set>
                                    <p:animEffect transition="in" filter="circle(in)">
                                      <p:cBhvr>
                                        <p:cTn id="79" dur="2000"/>
                                        <p:tgtEl>
                                          <p:spTgt spid="5">
                                            <p:txEl>
                                              <p:pRg st="10" end="10"/>
                                            </p:txEl>
                                          </p:spTgt>
                                        </p:tgtEl>
                                      </p:cBhvr>
                                    </p:animEffect>
                                  </p:childTnLst>
                                </p:cTn>
                              </p:par>
                              <p:par>
                                <p:cTn id="80" presetID="6" presetClass="entr" presetSubtype="16" fill="hold" nodeType="withEffect">
                                  <p:stCondLst>
                                    <p:cond delay="0"/>
                                  </p:stCondLst>
                                  <p:childTnLst>
                                    <p:set>
                                      <p:cBhvr>
                                        <p:cTn id="81" dur="1" fill="hold">
                                          <p:stCondLst>
                                            <p:cond delay="0"/>
                                          </p:stCondLst>
                                        </p:cTn>
                                        <p:tgtEl>
                                          <p:spTgt spid="5">
                                            <p:txEl>
                                              <p:pRg st="11" end="11"/>
                                            </p:txEl>
                                          </p:spTgt>
                                        </p:tgtEl>
                                        <p:attrNameLst>
                                          <p:attrName>style.visibility</p:attrName>
                                        </p:attrNameLst>
                                      </p:cBhvr>
                                      <p:to>
                                        <p:strVal val="visible"/>
                                      </p:to>
                                    </p:set>
                                    <p:animEffect transition="in" filter="circle(in)">
                                      <p:cBhvr>
                                        <p:cTn id="82" dur="2000"/>
                                        <p:tgtEl>
                                          <p:spTgt spid="5">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5">
                                            <p:txEl>
                                              <p:pRg st="13" end="13"/>
                                            </p:txEl>
                                          </p:spTgt>
                                        </p:tgtEl>
                                        <p:attrNameLst>
                                          <p:attrName>style.visibility</p:attrName>
                                        </p:attrNameLst>
                                      </p:cBhvr>
                                      <p:to>
                                        <p:strVal val="visible"/>
                                      </p:to>
                                    </p:set>
                                    <p:animEffect transition="in" filter="circle(in)">
                                      <p:cBhvr>
                                        <p:cTn id="87" dur="2000"/>
                                        <p:tgtEl>
                                          <p:spTgt spid="5">
                                            <p:txEl>
                                              <p:pRg st="13" end="1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5">
                                            <p:txEl>
                                              <p:pRg st="14" end="14"/>
                                            </p:txEl>
                                          </p:spTgt>
                                        </p:tgtEl>
                                        <p:attrNameLst>
                                          <p:attrName>style.visibility</p:attrName>
                                        </p:attrNameLst>
                                      </p:cBhvr>
                                      <p:to>
                                        <p:strVal val="visible"/>
                                      </p:to>
                                    </p:set>
                                    <p:animEffect transition="in" filter="circle(in)">
                                      <p:cBhvr>
                                        <p:cTn id="92" dur="2000"/>
                                        <p:tgtEl>
                                          <p:spTgt spid="5">
                                            <p:txEl>
                                              <p:pRg st="14" end="1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wipe(down)">
                                      <p:cBhvr>
                                        <p:cTn id="97" dur="580">
                                          <p:stCondLst>
                                            <p:cond delay="0"/>
                                          </p:stCondLst>
                                        </p:cTn>
                                        <p:tgtEl>
                                          <p:spTgt spid="6"/>
                                        </p:tgtEl>
                                      </p:cBhvr>
                                    </p:animEffect>
                                    <p:anim calcmode="lin" valueType="num">
                                      <p:cBhvr>
                                        <p:cTn id="9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03" dur="26">
                                          <p:stCondLst>
                                            <p:cond delay="650"/>
                                          </p:stCondLst>
                                        </p:cTn>
                                        <p:tgtEl>
                                          <p:spTgt spid="6"/>
                                        </p:tgtEl>
                                      </p:cBhvr>
                                      <p:to x="100000" y="60000"/>
                                    </p:animScale>
                                    <p:animScale>
                                      <p:cBhvr>
                                        <p:cTn id="104" dur="166" decel="50000">
                                          <p:stCondLst>
                                            <p:cond delay="676"/>
                                          </p:stCondLst>
                                        </p:cTn>
                                        <p:tgtEl>
                                          <p:spTgt spid="6"/>
                                        </p:tgtEl>
                                      </p:cBhvr>
                                      <p:to x="100000" y="100000"/>
                                    </p:animScale>
                                    <p:animScale>
                                      <p:cBhvr>
                                        <p:cTn id="105" dur="26">
                                          <p:stCondLst>
                                            <p:cond delay="1312"/>
                                          </p:stCondLst>
                                        </p:cTn>
                                        <p:tgtEl>
                                          <p:spTgt spid="6"/>
                                        </p:tgtEl>
                                      </p:cBhvr>
                                      <p:to x="100000" y="80000"/>
                                    </p:animScale>
                                    <p:animScale>
                                      <p:cBhvr>
                                        <p:cTn id="106" dur="166" decel="50000">
                                          <p:stCondLst>
                                            <p:cond delay="1338"/>
                                          </p:stCondLst>
                                        </p:cTn>
                                        <p:tgtEl>
                                          <p:spTgt spid="6"/>
                                        </p:tgtEl>
                                      </p:cBhvr>
                                      <p:to x="100000" y="100000"/>
                                    </p:animScale>
                                    <p:animScale>
                                      <p:cBhvr>
                                        <p:cTn id="107" dur="26">
                                          <p:stCondLst>
                                            <p:cond delay="1642"/>
                                          </p:stCondLst>
                                        </p:cTn>
                                        <p:tgtEl>
                                          <p:spTgt spid="6"/>
                                        </p:tgtEl>
                                      </p:cBhvr>
                                      <p:to x="100000" y="90000"/>
                                    </p:animScale>
                                    <p:animScale>
                                      <p:cBhvr>
                                        <p:cTn id="108" dur="166" decel="50000">
                                          <p:stCondLst>
                                            <p:cond delay="1668"/>
                                          </p:stCondLst>
                                        </p:cTn>
                                        <p:tgtEl>
                                          <p:spTgt spid="6"/>
                                        </p:tgtEl>
                                      </p:cBhvr>
                                      <p:to x="100000" y="100000"/>
                                    </p:animScale>
                                    <p:animScale>
                                      <p:cBhvr>
                                        <p:cTn id="109" dur="26">
                                          <p:stCondLst>
                                            <p:cond delay="1808"/>
                                          </p:stCondLst>
                                        </p:cTn>
                                        <p:tgtEl>
                                          <p:spTgt spid="6"/>
                                        </p:tgtEl>
                                      </p:cBhvr>
                                      <p:to x="100000" y="95000"/>
                                    </p:animScale>
                                    <p:animScale>
                                      <p:cBhvr>
                                        <p:cTn id="11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672</Words>
  <Application>Microsoft Office PowerPoint</Application>
  <PresentationFormat>Custom</PresentationFormat>
  <Paragraphs>104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Capstone Project EDA Airbnb Bookings Analysis </vt:lpstr>
      <vt:lpstr>Introduction.</vt:lpstr>
      <vt:lpstr>General overview  of dataset.</vt:lpstr>
      <vt:lpstr>Missing value Handling.</vt:lpstr>
      <vt:lpstr>Top 50 words form Word_Cloud:</vt:lpstr>
      <vt:lpstr>Count Of Neighbourhood :</vt:lpstr>
      <vt:lpstr>Count Of Neighbourhood Group :</vt:lpstr>
      <vt:lpstr>Longitude &amp; Latitude </vt:lpstr>
      <vt:lpstr>Room Type</vt:lpstr>
      <vt:lpstr>Check The Price Range</vt:lpstr>
      <vt:lpstr>Minimum No Of Nights Distribution</vt:lpstr>
      <vt:lpstr>Number Of Reviews</vt:lpstr>
      <vt:lpstr>PowerPoint Presentation</vt:lpstr>
      <vt:lpstr>Availability_365</vt:lpstr>
      <vt:lpstr>Lets find the relation between neighbourhood_group and price: </vt:lpstr>
      <vt:lpstr>Relationship Between Neighborhoods Group And median price.</vt:lpstr>
      <vt:lpstr>Relationship Between Room_Type And Neighbourhood_Group.</vt:lpstr>
      <vt:lpstr>Conclusion:  We tried to put some light by performed the Extensive EDA for Airbnb  dataset as always there is no end to EDA this can be extended in  n- dimenssions and lots and lots of conclusion can be drawn from EDA  this is where 80% of time is been spent by and Data Scientist.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Airbnb Bookings Analysis</dc:title>
  <dc:creator>Windows User</dc:creator>
  <cp:lastModifiedBy>Windows User</cp:lastModifiedBy>
  <cp:revision>20</cp:revision>
  <dcterms:created xsi:type="dcterms:W3CDTF">2023-01-05T14:48:07Z</dcterms:created>
  <dcterms:modified xsi:type="dcterms:W3CDTF">2023-01-11T15:29:30Z</dcterms:modified>
</cp:coreProperties>
</file>