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4"/>
  </p:sldMasterIdLst>
  <p:sldIdLst>
    <p:sldId id="257" r:id="rId5"/>
    <p:sldId id="259" r:id="rId6"/>
    <p:sldId id="279" r:id="rId7"/>
    <p:sldId id="280" r:id="rId8"/>
    <p:sldId id="281" r:id="rId9"/>
    <p:sldId id="28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0"/>
  </p:normalViewPr>
  <p:slideViewPr>
    <p:cSldViewPr snapToGrid="0" snapToObjects="1">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duotone>
              <a:prstClr val="black"/>
              <a:schemeClr val="tx2">
                <a:tint val="45000"/>
                <a:satMod val="400000"/>
              </a:schemeClr>
            </a:duotone>
            <a:alphaModFix/>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330456" y="443033"/>
            <a:ext cx="10572000" cy="2833567"/>
          </a:xfrm>
        </p:spPr>
        <p:txBody>
          <a:bodyPr>
            <a:noAutofit/>
          </a:bodyPr>
          <a:lstStyle/>
          <a:p>
            <a:pPr>
              <a:lnSpc>
                <a:spcPct val="90000"/>
              </a:lnSpc>
            </a:pPr>
            <a:r>
              <a:rPr lang="en-US" dirty="0"/>
              <a:t>PROJECT ON CORPORATE BANKRUPTCY PREDICTION </a:t>
            </a:r>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3133725" y="4048125"/>
            <a:ext cx="8248276" cy="1980959"/>
          </a:xfrm>
        </p:spPr>
        <p:txBody>
          <a:bodyPr>
            <a:normAutofit/>
          </a:bodyPr>
          <a:lstStyle/>
          <a:p>
            <a:r>
              <a:rPr lang="en-US" sz="2400" dirty="0">
                <a:latin typeface="Times New Roman" panose="02020603050405020304" pitchFamily="18" charset="0"/>
                <a:cs typeface="Times New Roman" panose="02020603050405020304" pitchFamily="18" charset="0"/>
              </a:rPr>
              <a:t>RUSHIRAJ JAGTAP</a:t>
            </a:r>
          </a:p>
        </p:txBody>
      </p:sp>
    </p:spTree>
    <p:extLst>
      <p:ext uri="{BB962C8B-B14F-4D97-AF65-F5344CB8AC3E}">
        <p14:creationId xmlns:p14="http://schemas.microsoft.com/office/powerpoint/2010/main" val="19840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344C5B-468D-40BA-8562-BB2A6E423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ECAA8197-DF89-4B95-92DB-575C8AFF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7" name="object 6">
            <a:extLst>
              <a:ext uri="{FF2B5EF4-FFF2-40B4-BE49-F238E27FC236}">
                <a16:creationId xmlns:a16="http://schemas.microsoft.com/office/drawing/2014/main" id="{F7DB1569-F4C8-4343-8BF4-1BF7234AD30A}"/>
              </a:ext>
            </a:extLst>
          </p:cNvPr>
          <p:cNvSpPr txBox="1">
            <a:spLocks/>
          </p:cNvSpPr>
          <p:nvPr/>
        </p:nvSpPr>
        <p:spPr>
          <a:xfrm>
            <a:off x="7696200" y="485798"/>
            <a:ext cx="4410075" cy="566822"/>
          </a:xfrm>
          <a:prstGeom prst="rect">
            <a:avLst/>
          </a:prstGeom>
          <a:effectLst>
            <a:outerShdw blurRad="50800" dir="14400000">
              <a:srgbClr val="000000">
                <a:alpha val="60000"/>
              </a:srgbClr>
            </a:outerShdw>
          </a:effectLst>
        </p:spPr>
        <p:txBody>
          <a:bodyPr vert="horz" wrap="square" lIns="0" tIns="12700" rIns="0" bIns="0" rtlCol="0" anchor="b">
            <a:sp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ctr">
              <a:spcBef>
                <a:spcPts val="100"/>
              </a:spcBef>
            </a:pPr>
            <a:r>
              <a:rPr lang="en-IN" sz="3600" spc="120" dirty="0">
                <a:solidFill>
                  <a:srgbClr val="FFFFFF"/>
                </a:solidFill>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E153FD0-6B68-4594-A86F-DB001F0FDEFF}"/>
              </a:ext>
            </a:extLst>
          </p:cNvPr>
          <p:cNvSpPr txBox="1"/>
          <p:nvPr/>
        </p:nvSpPr>
        <p:spPr>
          <a:xfrm>
            <a:off x="1019175" y="628233"/>
            <a:ext cx="5153025" cy="5601533"/>
          </a:xfrm>
          <a:prstGeom prst="rect">
            <a:avLst/>
          </a:prstGeom>
          <a:noFill/>
        </p:spPr>
        <p:txBody>
          <a:bodyPr wrap="square" rtlCol="0">
            <a:spAutoFit/>
          </a:bodyPr>
          <a:lstStyle/>
          <a:p>
            <a:pPr marL="342900" indent="-342900" rtl="0" eaLnBrk="1" latinLnBrk="0" hangingPunct="1">
              <a:spcBef>
                <a:spcPts val="480"/>
              </a:spcBef>
              <a:spcAft>
                <a:spcPts val="600"/>
              </a:spcAft>
              <a:buClr>
                <a:srgbClr val="FF0000"/>
              </a:buClr>
              <a:buSzPts val="2000"/>
              <a:buFont typeface="Arial" panose="020B0604020202020204" pitchFamily="34" charset="0"/>
              <a:buChar char="•"/>
            </a:pPr>
            <a:r>
              <a:rPr lang="en-US" sz="2000" kern="1200" dirty="0">
                <a:solidFill>
                  <a:srgbClr val="000000"/>
                </a:solidFill>
                <a:effectLst/>
                <a:latin typeface="Times New Roman" panose="02020603050405020304" pitchFamily="18" charset="0"/>
                <a:cs typeface="Times New Roman" panose="02020603050405020304" pitchFamily="18" charset="0"/>
              </a:rPr>
              <a:t>We need predictive tools to better predict such events to prevent such catastrophic occurrence from happening again.</a:t>
            </a:r>
          </a:p>
          <a:p>
            <a:pPr marL="342900" indent="-342900" rtl="0" eaLnBrk="1" latinLnBrk="0" hangingPunct="1">
              <a:spcBef>
                <a:spcPts val="480"/>
              </a:spcBef>
              <a:spcAft>
                <a:spcPts val="600"/>
              </a:spcAft>
              <a:buClr>
                <a:srgbClr val="FF0000"/>
              </a:buClr>
              <a:buSzPts val="2000"/>
              <a:buFont typeface="Arial" panose="020B0604020202020204" pitchFamily="34" charset="0"/>
              <a:buChar char="•"/>
            </a:pPr>
            <a:endParaRPr lang="en-IN" sz="2000" dirty="0">
              <a:effectLst/>
              <a:latin typeface="Times New Roman" panose="02020603050405020304" pitchFamily="18" charset="0"/>
              <a:cs typeface="Times New Roman" panose="02020603050405020304" pitchFamily="18" charset="0"/>
            </a:endParaRPr>
          </a:p>
          <a:p>
            <a:pPr marL="347472" indent="-347472" rtl="0" eaLnBrk="1" latinLnBrk="0" hangingPunct="1">
              <a:spcBef>
                <a:spcPts val="480"/>
              </a:spcBef>
              <a:spcAft>
                <a:spcPts val="600"/>
              </a:spcAft>
              <a:buClr>
                <a:srgbClr val="FF0000"/>
              </a:buClr>
              <a:buFont typeface="Arial" panose="020B0604020202020204" pitchFamily="34" charset="0"/>
              <a:buChar char="•"/>
            </a:pPr>
            <a:r>
              <a:rPr lang="en-US" sz="2000" kern="1200" dirty="0">
                <a:solidFill>
                  <a:srgbClr val="000000"/>
                </a:solidFill>
                <a:effectLst/>
                <a:latin typeface="Times New Roman" panose="02020603050405020304" pitchFamily="18" charset="0"/>
                <a:cs typeface="Times New Roman" panose="02020603050405020304" pitchFamily="18" charset="0"/>
              </a:rPr>
              <a:t>The purpose of the bankruptcy prediction is to assess the financial condition of a company.</a:t>
            </a:r>
          </a:p>
          <a:p>
            <a:pPr marL="347472" indent="-347472" rtl="0" eaLnBrk="1" latinLnBrk="0" hangingPunct="1">
              <a:spcBef>
                <a:spcPts val="480"/>
              </a:spcBef>
              <a:spcAft>
                <a:spcPts val="600"/>
              </a:spcAft>
              <a:buClr>
                <a:srgbClr val="FF0000"/>
              </a:buClr>
              <a:buFont typeface="Arial" panose="020B0604020202020204" pitchFamily="34" charset="0"/>
              <a:buChar char="•"/>
            </a:pPr>
            <a:endParaRPr lang="en-IN" sz="2000" dirty="0">
              <a:effectLst/>
              <a:latin typeface="Times New Roman" panose="02020603050405020304" pitchFamily="18" charset="0"/>
              <a:cs typeface="Times New Roman" panose="02020603050405020304" pitchFamily="18" charset="0"/>
            </a:endParaRPr>
          </a:p>
          <a:p>
            <a:pPr marL="347472" indent="-347472" rtl="0" eaLnBrk="1" latinLnBrk="0" hangingPunct="1">
              <a:spcBef>
                <a:spcPts val="480"/>
              </a:spcBef>
              <a:spcAft>
                <a:spcPts val="600"/>
              </a:spcAft>
              <a:buClr>
                <a:srgbClr val="FF0000"/>
              </a:buClr>
              <a:buFont typeface="Arial" panose="020B0604020202020204" pitchFamily="34" charset="0"/>
              <a:buChar char="•"/>
            </a:pPr>
            <a:r>
              <a:rPr lang="en-US" sz="2000" kern="1200" dirty="0">
                <a:solidFill>
                  <a:srgbClr val="000000"/>
                </a:solidFill>
                <a:effectLst/>
                <a:latin typeface="Times New Roman" panose="02020603050405020304" pitchFamily="18" charset="0"/>
                <a:cs typeface="Times New Roman" panose="02020603050405020304" pitchFamily="18" charset="0"/>
              </a:rPr>
              <a:t>Its future perspectives within the context of long-term operation on the market.</a:t>
            </a:r>
          </a:p>
          <a:p>
            <a:pPr marL="347472" indent="-347472" rtl="0" eaLnBrk="1" latinLnBrk="0" hangingPunct="1">
              <a:spcBef>
                <a:spcPts val="480"/>
              </a:spcBef>
              <a:spcAft>
                <a:spcPts val="600"/>
              </a:spcAft>
              <a:buClr>
                <a:srgbClr val="FF0000"/>
              </a:buClr>
              <a:buFont typeface="Arial" panose="020B0604020202020204" pitchFamily="34" charset="0"/>
              <a:buChar char="•"/>
            </a:pPr>
            <a:endParaRPr lang="en-IN" sz="2000" dirty="0">
              <a:effectLst/>
              <a:latin typeface="Times New Roman" panose="02020603050405020304" pitchFamily="18" charset="0"/>
              <a:cs typeface="Times New Roman" panose="02020603050405020304" pitchFamily="18" charset="0"/>
            </a:endParaRPr>
          </a:p>
          <a:p>
            <a:pPr marL="347472" indent="-347472" rtl="0" eaLnBrk="1" latinLnBrk="0" hangingPunct="1">
              <a:spcBef>
                <a:spcPts val="480"/>
              </a:spcBef>
              <a:spcAft>
                <a:spcPts val="600"/>
              </a:spcAft>
              <a:buClr>
                <a:srgbClr val="FF0000"/>
              </a:buClr>
              <a:buFont typeface="Arial" panose="020B0604020202020204" pitchFamily="34" charset="0"/>
              <a:buChar char="•"/>
            </a:pPr>
            <a:r>
              <a:rPr lang="en-US" sz="2000" kern="1200" dirty="0">
                <a:solidFill>
                  <a:srgbClr val="000000"/>
                </a:solidFill>
                <a:effectLst/>
                <a:latin typeface="Times New Roman" panose="02020603050405020304" pitchFamily="18" charset="0"/>
                <a:cs typeface="Times New Roman" panose="02020603050405020304" pitchFamily="18" charset="0"/>
              </a:rPr>
              <a:t>when applied to real world problems of corporate accounting exclusively focused towards predicting corporate bankruptcy.</a:t>
            </a:r>
            <a:endParaRPr lang="en-US" dirty="0"/>
          </a:p>
          <a:p>
            <a:endParaRPr lang="en-IN" dirty="0"/>
          </a:p>
        </p:txBody>
      </p:sp>
    </p:spTree>
    <p:extLst>
      <p:ext uri="{BB962C8B-B14F-4D97-AF65-F5344CB8AC3E}">
        <p14:creationId xmlns:p14="http://schemas.microsoft.com/office/powerpoint/2010/main" val="19937084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3E5E-2732-46B6-A0B7-B1AD433FF6A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AND FEATURES</a:t>
            </a:r>
          </a:p>
        </p:txBody>
      </p:sp>
      <p:sp>
        <p:nvSpPr>
          <p:cNvPr id="3" name="Content Placeholder 2">
            <a:extLst>
              <a:ext uri="{FF2B5EF4-FFF2-40B4-BE49-F238E27FC236}">
                <a16:creationId xmlns:a16="http://schemas.microsoft.com/office/drawing/2014/main" id="{64F9039E-6D92-4FF4-9575-A54E1784BD06}"/>
              </a:ext>
            </a:extLst>
          </p:cNvPr>
          <p:cNvSpPr>
            <a:spLocks noGrp="1"/>
          </p:cNvSpPr>
          <p:nvPr>
            <p:ph idx="1"/>
          </p:nvPr>
        </p:nvSpPr>
        <p:spPr>
          <a:xfrm>
            <a:off x="5467350" y="2222287"/>
            <a:ext cx="5905936" cy="363651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 evaluate the performance and accuracy of various techniques we are relying on dataset  which is hosted on UCI Machine Learning Repository.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data that is available is in classified in 5 cases depending on forecasting period.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We choose and split the data randomly into 80% for training and hold out 20% data for testing.</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EC7924-D450-47C0-8CE5-33AE54FDC49C}"/>
              </a:ext>
            </a:extLst>
          </p:cNvPr>
          <p:cNvPicPr>
            <a:picLocks noChangeAspect="1"/>
          </p:cNvPicPr>
          <p:nvPr/>
        </p:nvPicPr>
        <p:blipFill rotWithShape="1">
          <a:blip r:embed="rId2"/>
          <a:srcRect l="38828" t="28472" r="39062" b="44444"/>
          <a:stretch/>
        </p:blipFill>
        <p:spPr>
          <a:xfrm>
            <a:off x="228599" y="2569852"/>
            <a:ext cx="4773186" cy="3288946"/>
          </a:xfrm>
          <a:prstGeom prst="rect">
            <a:avLst/>
          </a:prstGeom>
        </p:spPr>
      </p:pic>
    </p:spTree>
    <p:extLst>
      <p:ext uri="{BB962C8B-B14F-4D97-AF65-F5344CB8AC3E}">
        <p14:creationId xmlns:p14="http://schemas.microsoft.com/office/powerpoint/2010/main" val="189842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D3E8-542B-4D28-AA29-C7E656CC7202}"/>
              </a:ext>
            </a:extLst>
          </p:cNvPr>
          <p:cNvSpPr>
            <a:spLocks noGrp="1"/>
          </p:cNvSpPr>
          <p:nvPr>
            <p:ph type="title"/>
          </p:nvPr>
        </p:nvSpPr>
        <p:spPr/>
        <p:txBody>
          <a:bodyPr/>
          <a:lstStyle/>
          <a:p>
            <a:r>
              <a:rPr lang="en-IN" sz="4000" spc="105" dirty="0">
                <a:solidFill>
                  <a:srgbClr val="FFFFFF"/>
                </a:solidFill>
                <a:latin typeface="Times New Roman" panose="02020603050405020304" pitchFamily="18" charset="0"/>
                <a:cs typeface="Times New Roman" panose="02020603050405020304" pitchFamily="18" charset="0"/>
              </a:rPr>
              <a:t>MODEL</a:t>
            </a:r>
            <a:r>
              <a:rPr lang="en-IN" sz="4000" spc="-90" dirty="0">
                <a:solidFill>
                  <a:srgbClr val="FFFFFF"/>
                </a:solidFill>
                <a:latin typeface="Times New Roman" panose="02020603050405020304" pitchFamily="18" charset="0"/>
                <a:cs typeface="Times New Roman" panose="02020603050405020304" pitchFamily="18" charset="0"/>
              </a:rPr>
              <a:t> </a:t>
            </a:r>
            <a:r>
              <a:rPr lang="en-IN" sz="4000" spc="160" dirty="0">
                <a:solidFill>
                  <a:srgbClr val="FFFFFF"/>
                </a:solidFill>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850E7D-9F49-44E6-AD4C-A48654173B13}"/>
              </a:ext>
            </a:extLst>
          </p:cNvPr>
          <p:cNvSpPr>
            <a:spLocks noGrp="1"/>
          </p:cNvSpPr>
          <p:nvPr>
            <p:ph idx="1"/>
          </p:nvPr>
        </p:nvSpPr>
        <p:spPr>
          <a:xfrm>
            <a:off x="895350" y="2133599"/>
            <a:ext cx="10858500" cy="4972051"/>
          </a:xfrm>
        </p:spPr>
        <p:txBody>
          <a:bodyPr>
            <a:normAutofi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Logistic Regression-</a:t>
            </a:r>
          </a:p>
          <a:p>
            <a:pPr marL="0" indent="0">
              <a:buNone/>
            </a:pPr>
            <a:r>
              <a:rPr lang="en-US" sz="1600" dirty="0">
                <a:latin typeface="Times New Roman" panose="02020603050405020304" pitchFamily="18" charset="0"/>
                <a:cs typeface="Times New Roman" panose="02020603050405020304" pitchFamily="18" charset="0"/>
              </a:rPr>
              <a:t>	Logistic regression is a linear model of classification. We use L2 regularization to avoid overfitting the data and introducing 	high variance in our model.</a:t>
            </a:r>
          </a:p>
          <a:p>
            <a:pPr marL="0" indent="0">
              <a:buNone/>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Support Vector Machine-</a:t>
            </a:r>
          </a:p>
          <a:p>
            <a:pPr marL="0" indent="0">
              <a:buNone/>
            </a:pPr>
            <a:r>
              <a:rPr lang="en-US" sz="1600" dirty="0">
                <a:latin typeface="Times New Roman" panose="02020603050405020304" pitchFamily="18" charset="0"/>
                <a:cs typeface="Times New Roman" panose="02020603050405020304" pitchFamily="18" charset="0"/>
              </a:rPr>
              <a:t>	A good separation is achieved by the hyper-plane. the larger the margin the lower the generalization error 	of the classifier.</a:t>
            </a:r>
          </a:p>
          <a:p>
            <a:pPr marL="0" inden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Neural Network-</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Adam Gradient descent though performs better, did not perform well for us. Our model had 5 neurons in 2 hidden layers. 	We simply used logistic function with Square Error loss function.</a:t>
            </a:r>
          </a:p>
          <a:p>
            <a:pPr marL="0" indent="0">
              <a:buNone/>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Naïve Bayes-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For instance Gaussian based model was resulting in negative score no matter how we fine tune it.</a:t>
            </a:r>
          </a:p>
        </p:txBody>
      </p:sp>
    </p:spTree>
    <p:extLst>
      <p:ext uri="{BB962C8B-B14F-4D97-AF65-F5344CB8AC3E}">
        <p14:creationId xmlns:p14="http://schemas.microsoft.com/office/powerpoint/2010/main" val="217686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223A-A34E-42AF-9FD4-85670B528D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D39C7B3E-1684-4DF8-8D63-B3D8856AC699}"/>
              </a:ext>
            </a:extLst>
          </p:cNvPr>
          <p:cNvSpPr>
            <a:spLocks noGrp="1"/>
          </p:cNvSpPr>
          <p:nvPr>
            <p:ph idx="1"/>
          </p:nvPr>
        </p:nvSpPr>
        <p:spPr>
          <a:xfrm>
            <a:off x="314323" y="1809289"/>
            <a:ext cx="11582401" cy="2016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Based on our observation SVM performed better than any other model in terms of maximum accuracy and minimum </a:t>
            </a:r>
            <a:r>
              <a:rPr lang="en-US" dirty="0" err="1">
                <a:latin typeface="Times New Roman" panose="02020603050405020304" pitchFamily="18" charset="0"/>
                <a:cs typeface="Times New Roman" panose="02020603050405020304" pitchFamily="18" charset="0"/>
              </a:rPr>
              <a:t>loss.vAccuracy</a:t>
            </a:r>
            <a:r>
              <a:rPr lang="en-US" dirty="0">
                <a:latin typeface="Times New Roman" panose="02020603050405020304" pitchFamily="18" charset="0"/>
                <a:cs typeface="Times New Roman" panose="02020603050405020304" pitchFamily="18" charset="0"/>
              </a:rPr>
              <a:t> is 94.66%</a:t>
            </a:r>
          </a:p>
          <a:p>
            <a:pPr marL="0" indent="0">
              <a:buNone/>
            </a:pPr>
            <a:r>
              <a:rPr lang="en-US" dirty="0">
                <a:latin typeface="Times New Roman" panose="02020603050405020304" pitchFamily="18" charset="0"/>
                <a:cs typeface="Times New Roman" panose="02020603050405020304" pitchFamily="18" charset="0"/>
              </a:rPr>
              <a:t>SVM to be performing better for this scale of data and features was expected as we learned in class since it uses vectors aka subset of data to operate. Same can be said for performance for Logistic Regression and Neural Network.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E61D62-7D2E-4163-B8A1-8CAA5C637BC3}"/>
              </a:ext>
            </a:extLst>
          </p:cNvPr>
          <p:cNvPicPr>
            <a:picLocks noChangeAspect="1"/>
          </p:cNvPicPr>
          <p:nvPr/>
        </p:nvPicPr>
        <p:blipFill rotWithShape="1">
          <a:blip r:embed="rId2"/>
          <a:srcRect l="24608" t="28471" r="25313" b="51112"/>
          <a:stretch/>
        </p:blipFill>
        <p:spPr>
          <a:xfrm>
            <a:off x="156610" y="4040542"/>
            <a:ext cx="11878777" cy="2724150"/>
          </a:xfrm>
          <a:prstGeom prst="rect">
            <a:avLst/>
          </a:prstGeom>
        </p:spPr>
      </p:pic>
    </p:spTree>
    <p:extLst>
      <p:ext uri="{BB962C8B-B14F-4D97-AF65-F5344CB8AC3E}">
        <p14:creationId xmlns:p14="http://schemas.microsoft.com/office/powerpoint/2010/main" val="421250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D1CC-691A-4AF8-92A4-CCFAA0CAB49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F92C986-EC6E-4CE9-97F9-B0FFF930714B}"/>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evaluated the approaches for the problem of predicting the bankruptcy basing on the financial factors.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solve the stated classification problem, we applied various models.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results gained by the SVM, Logistic and Neural Network were significantly better than the results gained by Boosting.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529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1812AF-5C4C-4B75-9015-C90088D3D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TotalTime>
  <Words>373</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2</vt:lpstr>
      <vt:lpstr>Quotable</vt:lpstr>
      <vt:lpstr>PROJECT ON CORPORATE BANKRUPTCY PREDICTION </vt:lpstr>
      <vt:lpstr>PowerPoint Presentation</vt:lpstr>
      <vt:lpstr>DATASET AND FEATURES</vt:lpstr>
      <vt:lpstr>MODEL IMPLEMENTATION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CORPORATE BANKRUPTCY PREDICTION </dc:title>
  <dc:creator>RUSHIRAJ JAGTAP</dc:creator>
  <cp:lastModifiedBy>RUSHIRAJ JAGTAP</cp:lastModifiedBy>
  <cp:revision>1</cp:revision>
  <dcterms:created xsi:type="dcterms:W3CDTF">2021-10-03T10:17:57Z</dcterms:created>
  <dcterms:modified xsi:type="dcterms:W3CDTF">2021-10-03T11:23:00Z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